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9"/>
  </p:notesMasterIdLst>
  <p:sldIdLst>
    <p:sldId id="340" r:id="rId2"/>
    <p:sldId id="261" r:id="rId3"/>
    <p:sldId id="262" r:id="rId4"/>
    <p:sldId id="263" r:id="rId5"/>
    <p:sldId id="341" r:id="rId6"/>
    <p:sldId id="265" r:id="rId7"/>
    <p:sldId id="267" r:id="rId8"/>
    <p:sldId id="342" r:id="rId9"/>
    <p:sldId id="269" r:id="rId10"/>
    <p:sldId id="270" r:id="rId11"/>
    <p:sldId id="271" r:id="rId12"/>
    <p:sldId id="272" r:id="rId13"/>
    <p:sldId id="273" r:id="rId14"/>
    <p:sldId id="274" r:id="rId15"/>
    <p:sldId id="275" r:id="rId16"/>
    <p:sldId id="277" r:id="rId17"/>
    <p:sldId id="278" r:id="rId18"/>
    <p:sldId id="279" r:id="rId19"/>
    <p:sldId id="280" r:id="rId20"/>
    <p:sldId id="281" r:id="rId21"/>
    <p:sldId id="282" r:id="rId22"/>
    <p:sldId id="283" r:id="rId23"/>
    <p:sldId id="284" r:id="rId24"/>
    <p:sldId id="285" r:id="rId25"/>
    <p:sldId id="286" r:id="rId26"/>
    <p:sldId id="287" r:id="rId27"/>
    <p:sldId id="343" r:id="rId28"/>
    <p:sldId id="288" r:id="rId29"/>
    <p:sldId id="289" r:id="rId30"/>
    <p:sldId id="290" r:id="rId31"/>
    <p:sldId id="291" r:id="rId32"/>
    <p:sldId id="344"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45" r:id="rId47"/>
    <p:sldId id="307" r:id="rId48"/>
    <p:sldId id="308" r:id="rId49"/>
    <p:sldId id="309" r:id="rId50"/>
    <p:sldId id="311" r:id="rId51"/>
    <p:sldId id="314" r:id="rId52"/>
    <p:sldId id="315" r:id="rId53"/>
    <p:sldId id="316" r:id="rId54"/>
    <p:sldId id="317" r:id="rId55"/>
    <p:sldId id="318" r:id="rId56"/>
    <p:sldId id="320" r:id="rId57"/>
    <p:sldId id="321" r:id="rId58"/>
    <p:sldId id="322" r:id="rId59"/>
    <p:sldId id="324" r:id="rId60"/>
    <p:sldId id="325" r:id="rId61"/>
    <p:sldId id="326" r:id="rId62"/>
    <p:sldId id="327" r:id="rId63"/>
    <p:sldId id="328" r:id="rId64"/>
    <p:sldId id="329" r:id="rId65"/>
    <p:sldId id="330" r:id="rId66"/>
    <p:sldId id="346" r:id="rId67"/>
    <p:sldId id="34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71" autoAdjust="0"/>
    <p:restoredTop sz="94660"/>
  </p:normalViewPr>
  <p:slideViewPr>
    <p:cSldViewPr snapToGrid="0" showGuides="1">
      <p:cViewPr varScale="1">
        <p:scale>
          <a:sx n="78" d="100"/>
          <a:sy n="78" d="100"/>
        </p:scale>
        <p:origin x="162" y="750"/>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AF6A5-0896-4AD8-844D-1DFF5751FBFD}" type="doc">
      <dgm:prSet loTypeId="urn:microsoft.com/office/officeart/2005/8/layout/hierarchy1" loCatId="hierarchy" qsTypeId="urn:microsoft.com/office/officeart/2005/8/quickstyle/3d9" qsCatId="3D" csTypeId="urn:microsoft.com/office/officeart/2005/8/colors/accent1_1" csCatId="accent1" phldr="1"/>
      <dgm:spPr/>
      <dgm:t>
        <a:bodyPr/>
        <a:lstStyle/>
        <a:p>
          <a:endParaRPr lang="en-US"/>
        </a:p>
      </dgm:t>
    </dgm:pt>
    <dgm:pt modelId="{0B116FCC-E2D9-4BE6-88D7-7B56F1C482BF}">
      <dgm:prSet phldrT="[Text]"/>
      <dgm:spPr/>
      <dgm:t>
        <a:bodyPr/>
        <a:lstStyle/>
        <a:p>
          <a:r>
            <a:rPr lang="en-US" dirty="0" smtClean="0"/>
            <a:t>TESTING</a:t>
          </a:r>
          <a:endParaRPr lang="en-US" dirty="0"/>
        </a:p>
      </dgm:t>
    </dgm:pt>
    <dgm:pt modelId="{5CB48300-3009-4552-8E49-BCB1C8A2D4EA}" type="parTrans" cxnId="{7E04A522-AE0E-45B6-B93B-34624F4511CB}">
      <dgm:prSet/>
      <dgm:spPr/>
      <dgm:t>
        <a:bodyPr/>
        <a:lstStyle/>
        <a:p>
          <a:endParaRPr lang="en-US"/>
        </a:p>
      </dgm:t>
    </dgm:pt>
    <dgm:pt modelId="{F825982D-CF87-40E2-819C-73DB0774660F}" type="sibTrans" cxnId="{7E04A522-AE0E-45B6-B93B-34624F4511CB}">
      <dgm:prSet/>
      <dgm:spPr/>
      <dgm:t>
        <a:bodyPr/>
        <a:lstStyle/>
        <a:p>
          <a:endParaRPr lang="en-US"/>
        </a:p>
      </dgm:t>
    </dgm:pt>
    <dgm:pt modelId="{FAD22E7B-A826-42B4-B1B2-309F924E1E4F}">
      <dgm:prSet phldrT="[Text]"/>
      <dgm:spPr/>
      <dgm:t>
        <a:bodyPr/>
        <a:lstStyle/>
        <a:p>
          <a:r>
            <a:rPr lang="en-US" dirty="0" smtClean="0"/>
            <a:t>DYMANIC</a:t>
          </a:r>
          <a:endParaRPr lang="en-US" dirty="0"/>
        </a:p>
      </dgm:t>
    </dgm:pt>
    <dgm:pt modelId="{67BC0D5A-B765-4C38-B551-2F6780AFE8B6}" type="parTrans" cxnId="{2A5513BA-B265-4435-A20A-2AB4C73B18F5}">
      <dgm:prSet/>
      <dgm:spPr/>
      <dgm:t>
        <a:bodyPr/>
        <a:lstStyle/>
        <a:p>
          <a:endParaRPr lang="en-US"/>
        </a:p>
      </dgm:t>
    </dgm:pt>
    <dgm:pt modelId="{226248CC-4463-4332-82C8-13B746DFB536}" type="sibTrans" cxnId="{2A5513BA-B265-4435-A20A-2AB4C73B18F5}">
      <dgm:prSet/>
      <dgm:spPr/>
      <dgm:t>
        <a:bodyPr/>
        <a:lstStyle/>
        <a:p>
          <a:endParaRPr lang="en-US"/>
        </a:p>
      </dgm:t>
    </dgm:pt>
    <dgm:pt modelId="{048F6B48-5561-4F0E-AA56-912B4C302055}">
      <dgm:prSet phldrT="[Text]"/>
      <dgm:spPr/>
      <dgm:t>
        <a:bodyPr/>
        <a:lstStyle/>
        <a:p>
          <a:r>
            <a:rPr lang="en-US" dirty="0" smtClean="0"/>
            <a:t>STATIC</a:t>
          </a:r>
          <a:endParaRPr lang="en-US" dirty="0"/>
        </a:p>
      </dgm:t>
    </dgm:pt>
    <dgm:pt modelId="{0F6006A1-757E-4E70-998B-49C2FB53A34E}" type="parTrans" cxnId="{CACBB5B3-B16E-4ABC-BC13-7FA50C120888}">
      <dgm:prSet/>
      <dgm:spPr/>
      <dgm:t>
        <a:bodyPr/>
        <a:lstStyle/>
        <a:p>
          <a:endParaRPr lang="en-US"/>
        </a:p>
      </dgm:t>
    </dgm:pt>
    <dgm:pt modelId="{8A799C91-74E1-499F-B973-8EF7E2F6C82F}" type="sibTrans" cxnId="{CACBB5B3-B16E-4ABC-BC13-7FA50C120888}">
      <dgm:prSet/>
      <dgm:spPr/>
      <dgm:t>
        <a:bodyPr/>
        <a:lstStyle/>
        <a:p>
          <a:endParaRPr lang="en-US"/>
        </a:p>
      </dgm:t>
    </dgm:pt>
    <dgm:pt modelId="{2125FE5B-7A8B-45BA-B6B3-B2D9C05495D5}" type="pres">
      <dgm:prSet presAssocID="{D95AF6A5-0896-4AD8-844D-1DFF5751FBFD}" presName="hierChild1" presStyleCnt="0">
        <dgm:presLayoutVars>
          <dgm:chPref val="1"/>
          <dgm:dir/>
          <dgm:animOne val="branch"/>
          <dgm:animLvl val="lvl"/>
          <dgm:resizeHandles/>
        </dgm:presLayoutVars>
      </dgm:prSet>
      <dgm:spPr/>
      <dgm:t>
        <a:bodyPr/>
        <a:lstStyle/>
        <a:p>
          <a:endParaRPr lang="en-US"/>
        </a:p>
      </dgm:t>
    </dgm:pt>
    <dgm:pt modelId="{4B5C35A4-45B9-4567-B681-43CFB747768A}" type="pres">
      <dgm:prSet presAssocID="{0B116FCC-E2D9-4BE6-88D7-7B56F1C482BF}" presName="hierRoot1" presStyleCnt="0"/>
      <dgm:spPr/>
    </dgm:pt>
    <dgm:pt modelId="{A029BC93-8E32-4567-AEC2-98B1A34430C2}" type="pres">
      <dgm:prSet presAssocID="{0B116FCC-E2D9-4BE6-88D7-7B56F1C482BF}" presName="composite" presStyleCnt="0"/>
      <dgm:spPr/>
    </dgm:pt>
    <dgm:pt modelId="{12BB6BCC-8280-4EFD-A866-3E9779BAFAFC}" type="pres">
      <dgm:prSet presAssocID="{0B116FCC-E2D9-4BE6-88D7-7B56F1C482BF}" presName="background" presStyleLbl="node0" presStyleIdx="0" presStyleCnt="1"/>
      <dgm:spPr/>
    </dgm:pt>
    <dgm:pt modelId="{77505F23-96A5-4F30-8B51-A7A60C8FAF5E}" type="pres">
      <dgm:prSet presAssocID="{0B116FCC-E2D9-4BE6-88D7-7B56F1C482BF}" presName="text" presStyleLbl="fgAcc0" presStyleIdx="0" presStyleCnt="1">
        <dgm:presLayoutVars>
          <dgm:chPref val="3"/>
        </dgm:presLayoutVars>
      </dgm:prSet>
      <dgm:spPr/>
      <dgm:t>
        <a:bodyPr/>
        <a:lstStyle/>
        <a:p>
          <a:endParaRPr lang="en-US"/>
        </a:p>
      </dgm:t>
    </dgm:pt>
    <dgm:pt modelId="{1372C431-53EF-4D1D-B4E7-4AE33E5747E6}" type="pres">
      <dgm:prSet presAssocID="{0B116FCC-E2D9-4BE6-88D7-7B56F1C482BF}" presName="hierChild2" presStyleCnt="0"/>
      <dgm:spPr/>
    </dgm:pt>
    <dgm:pt modelId="{0A5F0130-48EF-4B27-9089-7EFBB07E4DD2}" type="pres">
      <dgm:prSet presAssocID="{0F6006A1-757E-4E70-998B-49C2FB53A34E}" presName="Name10" presStyleLbl="parChTrans1D2" presStyleIdx="0" presStyleCnt="2"/>
      <dgm:spPr/>
      <dgm:t>
        <a:bodyPr/>
        <a:lstStyle/>
        <a:p>
          <a:endParaRPr lang="en-US"/>
        </a:p>
      </dgm:t>
    </dgm:pt>
    <dgm:pt modelId="{821D4AC4-9A81-48A9-B780-90C089D10CF9}" type="pres">
      <dgm:prSet presAssocID="{048F6B48-5561-4F0E-AA56-912B4C302055}" presName="hierRoot2" presStyleCnt="0"/>
      <dgm:spPr/>
    </dgm:pt>
    <dgm:pt modelId="{AAC9679D-5470-4DF3-B625-8AB5B16C770F}" type="pres">
      <dgm:prSet presAssocID="{048F6B48-5561-4F0E-AA56-912B4C302055}" presName="composite2" presStyleCnt="0"/>
      <dgm:spPr/>
    </dgm:pt>
    <dgm:pt modelId="{E08F8C98-0396-42B6-92D6-97EA8C543F76}" type="pres">
      <dgm:prSet presAssocID="{048F6B48-5561-4F0E-AA56-912B4C302055}" presName="background2" presStyleLbl="node2" presStyleIdx="0" presStyleCnt="2"/>
      <dgm:spPr/>
    </dgm:pt>
    <dgm:pt modelId="{487B4A77-BCDC-49A0-BF0C-3967AB9F8B11}" type="pres">
      <dgm:prSet presAssocID="{048F6B48-5561-4F0E-AA56-912B4C302055}" presName="text2" presStyleLbl="fgAcc2" presStyleIdx="0" presStyleCnt="2">
        <dgm:presLayoutVars>
          <dgm:chPref val="3"/>
        </dgm:presLayoutVars>
      </dgm:prSet>
      <dgm:spPr/>
      <dgm:t>
        <a:bodyPr/>
        <a:lstStyle/>
        <a:p>
          <a:endParaRPr lang="en-US"/>
        </a:p>
      </dgm:t>
    </dgm:pt>
    <dgm:pt modelId="{2B903A92-1ACE-4FD1-AA85-FAEF27BEEF5B}" type="pres">
      <dgm:prSet presAssocID="{048F6B48-5561-4F0E-AA56-912B4C302055}" presName="hierChild3" presStyleCnt="0"/>
      <dgm:spPr/>
    </dgm:pt>
    <dgm:pt modelId="{BF3FA0C2-7F05-481D-AF74-D54F4A923191}" type="pres">
      <dgm:prSet presAssocID="{67BC0D5A-B765-4C38-B551-2F6780AFE8B6}" presName="Name10" presStyleLbl="parChTrans1D2" presStyleIdx="1" presStyleCnt="2"/>
      <dgm:spPr/>
      <dgm:t>
        <a:bodyPr/>
        <a:lstStyle/>
        <a:p>
          <a:endParaRPr lang="en-US"/>
        </a:p>
      </dgm:t>
    </dgm:pt>
    <dgm:pt modelId="{4EF43027-C05B-47BA-A241-6F7F2E0A786A}" type="pres">
      <dgm:prSet presAssocID="{FAD22E7B-A826-42B4-B1B2-309F924E1E4F}" presName="hierRoot2" presStyleCnt="0"/>
      <dgm:spPr/>
    </dgm:pt>
    <dgm:pt modelId="{BE336D87-3A5C-4FB0-B7BB-FB275AE69A6D}" type="pres">
      <dgm:prSet presAssocID="{FAD22E7B-A826-42B4-B1B2-309F924E1E4F}" presName="composite2" presStyleCnt="0"/>
      <dgm:spPr/>
    </dgm:pt>
    <dgm:pt modelId="{E8F29F4E-1E70-4C30-96C5-94EB143EC56C}" type="pres">
      <dgm:prSet presAssocID="{FAD22E7B-A826-42B4-B1B2-309F924E1E4F}" presName="background2" presStyleLbl="node2" presStyleIdx="1" presStyleCnt="2"/>
      <dgm:spPr/>
    </dgm:pt>
    <dgm:pt modelId="{B100088C-5523-48D4-A94D-08170B16AC93}" type="pres">
      <dgm:prSet presAssocID="{FAD22E7B-A826-42B4-B1B2-309F924E1E4F}" presName="text2" presStyleLbl="fgAcc2" presStyleIdx="1" presStyleCnt="2">
        <dgm:presLayoutVars>
          <dgm:chPref val="3"/>
        </dgm:presLayoutVars>
      </dgm:prSet>
      <dgm:spPr/>
      <dgm:t>
        <a:bodyPr/>
        <a:lstStyle/>
        <a:p>
          <a:endParaRPr lang="en-US"/>
        </a:p>
      </dgm:t>
    </dgm:pt>
    <dgm:pt modelId="{1EA20383-4A3D-4219-BB8C-331952DB2D98}" type="pres">
      <dgm:prSet presAssocID="{FAD22E7B-A826-42B4-B1B2-309F924E1E4F}" presName="hierChild3" presStyleCnt="0"/>
      <dgm:spPr/>
    </dgm:pt>
  </dgm:ptLst>
  <dgm:cxnLst>
    <dgm:cxn modelId="{7E04A522-AE0E-45B6-B93B-34624F4511CB}" srcId="{D95AF6A5-0896-4AD8-844D-1DFF5751FBFD}" destId="{0B116FCC-E2D9-4BE6-88D7-7B56F1C482BF}" srcOrd="0" destOrd="0" parTransId="{5CB48300-3009-4552-8E49-BCB1C8A2D4EA}" sibTransId="{F825982D-CF87-40E2-819C-73DB0774660F}"/>
    <dgm:cxn modelId="{CACBB5B3-B16E-4ABC-BC13-7FA50C120888}" srcId="{0B116FCC-E2D9-4BE6-88D7-7B56F1C482BF}" destId="{048F6B48-5561-4F0E-AA56-912B4C302055}" srcOrd="0" destOrd="0" parTransId="{0F6006A1-757E-4E70-998B-49C2FB53A34E}" sibTransId="{8A799C91-74E1-499F-B973-8EF7E2F6C82F}"/>
    <dgm:cxn modelId="{A0E20818-6DE6-4FAA-BC7A-24DBC3E69DC9}" type="presOf" srcId="{FAD22E7B-A826-42B4-B1B2-309F924E1E4F}" destId="{B100088C-5523-48D4-A94D-08170B16AC93}" srcOrd="0" destOrd="0" presId="urn:microsoft.com/office/officeart/2005/8/layout/hierarchy1"/>
    <dgm:cxn modelId="{2A5513BA-B265-4435-A20A-2AB4C73B18F5}" srcId="{0B116FCC-E2D9-4BE6-88D7-7B56F1C482BF}" destId="{FAD22E7B-A826-42B4-B1B2-309F924E1E4F}" srcOrd="1" destOrd="0" parTransId="{67BC0D5A-B765-4C38-B551-2F6780AFE8B6}" sibTransId="{226248CC-4463-4332-82C8-13B746DFB536}"/>
    <dgm:cxn modelId="{AEB8847F-6C63-44A7-95FF-B359BB43D7BE}" type="presOf" srcId="{0F6006A1-757E-4E70-998B-49C2FB53A34E}" destId="{0A5F0130-48EF-4B27-9089-7EFBB07E4DD2}" srcOrd="0" destOrd="0" presId="urn:microsoft.com/office/officeart/2005/8/layout/hierarchy1"/>
    <dgm:cxn modelId="{79A16BAF-C552-47B0-80FD-2B0D8C88D14E}" type="presOf" srcId="{0B116FCC-E2D9-4BE6-88D7-7B56F1C482BF}" destId="{77505F23-96A5-4F30-8B51-A7A60C8FAF5E}" srcOrd="0" destOrd="0" presId="urn:microsoft.com/office/officeart/2005/8/layout/hierarchy1"/>
    <dgm:cxn modelId="{C9329814-8FC1-4A2D-B213-60F5C629FA72}" type="presOf" srcId="{048F6B48-5561-4F0E-AA56-912B4C302055}" destId="{487B4A77-BCDC-49A0-BF0C-3967AB9F8B11}" srcOrd="0" destOrd="0" presId="urn:microsoft.com/office/officeart/2005/8/layout/hierarchy1"/>
    <dgm:cxn modelId="{31FE2B64-9C07-4DF0-AB24-E03AA43CCDCD}" type="presOf" srcId="{67BC0D5A-B765-4C38-B551-2F6780AFE8B6}" destId="{BF3FA0C2-7F05-481D-AF74-D54F4A923191}" srcOrd="0" destOrd="0" presId="urn:microsoft.com/office/officeart/2005/8/layout/hierarchy1"/>
    <dgm:cxn modelId="{EF6B1411-601A-439E-9308-D787546A21D7}" type="presOf" srcId="{D95AF6A5-0896-4AD8-844D-1DFF5751FBFD}" destId="{2125FE5B-7A8B-45BA-B6B3-B2D9C05495D5}" srcOrd="0" destOrd="0" presId="urn:microsoft.com/office/officeart/2005/8/layout/hierarchy1"/>
    <dgm:cxn modelId="{64AD8129-A0D6-4DDA-8E3C-5E6985364AE3}" type="presParOf" srcId="{2125FE5B-7A8B-45BA-B6B3-B2D9C05495D5}" destId="{4B5C35A4-45B9-4567-B681-43CFB747768A}" srcOrd="0" destOrd="0" presId="urn:microsoft.com/office/officeart/2005/8/layout/hierarchy1"/>
    <dgm:cxn modelId="{7E82C81D-306C-4B31-91E4-B2DD92BB45BC}" type="presParOf" srcId="{4B5C35A4-45B9-4567-B681-43CFB747768A}" destId="{A029BC93-8E32-4567-AEC2-98B1A34430C2}" srcOrd="0" destOrd="0" presId="urn:microsoft.com/office/officeart/2005/8/layout/hierarchy1"/>
    <dgm:cxn modelId="{667BB164-30E0-46EF-A660-DD0295EB7C28}" type="presParOf" srcId="{A029BC93-8E32-4567-AEC2-98B1A34430C2}" destId="{12BB6BCC-8280-4EFD-A866-3E9779BAFAFC}" srcOrd="0" destOrd="0" presId="urn:microsoft.com/office/officeart/2005/8/layout/hierarchy1"/>
    <dgm:cxn modelId="{5482365E-21BA-411F-9488-A502391D1216}" type="presParOf" srcId="{A029BC93-8E32-4567-AEC2-98B1A34430C2}" destId="{77505F23-96A5-4F30-8B51-A7A60C8FAF5E}" srcOrd="1" destOrd="0" presId="urn:microsoft.com/office/officeart/2005/8/layout/hierarchy1"/>
    <dgm:cxn modelId="{8C22DBD2-8271-46E6-A190-EF4D7C5F4071}" type="presParOf" srcId="{4B5C35A4-45B9-4567-B681-43CFB747768A}" destId="{1372C431-53EF-4D1D-B4E7-4AE33E5747E6}" srcOrd="1" destOrd="0" presId="urn:microsoft.com/office/officeart/2005/8/layout/hierarchy1"/>
    <dgm:cxn modelId="{2486C366-F068-4E51-8184-967465292CDE}" type="presParOf" srcId="{1372C431-53EF-4D1D-B4E7-4AE33E5747E6}" destId="{0A5F0130-48EF-4B27-9089-7EFBB07E4DD2}" srcOrd="0" destOrd="0" presId="urn:microsoft.com/office/officeart/2005/8/layout/hierarchy1"/>
    <dgm:cxn modelId="{2B1FCDED-6E02-498D-A7F6-311917E686CF}" type="presParOf" srcId="{1372C431-53EF-4D1D-B4E7-4AE33E5747E6}" destId="{821D4AC4-9A81-48A9-B780-90C089D10CF9}" srcOrd="1" destOrd="0" presId="urn:microsoft.com/office/officeart/2005/8/layout/hierarchy1"/>
    <dgm:cxn modelId="{4340F4F9-38BE-43E7-9077-C38839321F44}" type="presParOf" srcId="{821D4AC4-9A81-48A9-B780-90C089D10CF9}" destId="{AAC9679D-5470-4DF3-B625-8AB5B16C770F}" srcOrd="0" destOrd="0" presId="urn:microsoft.com/office/officeart/2005/8/layout/hierarchy1"/>
    <dgm:cxn modelId="{0AD7A680-4C6D-42F0-A20F-B7186229B78B}" type="presParOf" srcId="{AAC9679D-5470-4DF3-B625-8AB5B16C770F}" destId="{E08F8C98-0396-42B6-92D6-97EA8C543F76}" srcOrd="0" destOrd="0" presId="urn:microsoft.com/office/officeart/2005/8/layout/hierarchy1"/>
    <dgm:cxn modelId="{BDA275B8-5301-4B54-959B-FA911B4D0740}" type="presParOf" srcId="{AAC9679D-5470-4DF3-B625-8AB5B16C770F}" destId="{487B4A77-BCDC-49A0-BF0C-3967AB9F8B11}" srcOrd="1" destOrd="0" presId="urn:microsoft.com/office/officeart/2005/8/layout/hierarchy1"/>
    <dgm:cxn modelId="{4008DC65-DE80-408C-AFAD-B4917FCA1C17}" type="presParOf" srcId="{821D4AC4-9A81-48A9-B780-90C089D10CF9}" destId="{2B903A92-1ACE-4FD1-AA85-FAEF27BEEF5B}" srcOrd="1" destOrd="0" presId="urn:microsoft.com/office/officeart/2005/8/layout/hierarchy1"/>
    <dgm:cxn modelId="{5FA3F94E-D168-44AB-B008-46AF0BFB4A02}" type="presParOf" srcId="{1372C431-53EF-4D1D-B4E7-4AE33E5747E6}" destId="{BF3FA0C2-7F05-481D-AF74-D54F4A923191}" srcOrd="2" destOrd="0" presId="urn:microsoft.com/office/officeart/2005/8/layout/hierarchy1"/>
    <dgm:cxn modelId="{C6A91323-FFD8-4DAF-A40C-7563956A208E}" type="presParOf" srcId="{1372C431-53EF-4D1D-B4E7-4AE33E5747E6}" destId="{4EF43027-C05B-47BA-A241-6F7F2E0A786A}" srcOrd="3" destOrd="0" presId="urn:microsoft.com/office/officeart/2005/8/layout/hierarchy1"/>
    <dgm:cxn modelId="{ED548AF8-FD37-43CB-BA50-EC45319B870E}" type="presParOf" srcId="{4EF43027-C05B-47BA-A241-6F7F2E0A786A}" destId="{BE336D87-3A5C-4FB0-B7BB-FB275AE69A6D}" srcOrd="0" destOrd="0" presId="urn:microsoft.com/office/officeart/2005/8/layout/hierarchy1"/>
    <dgm:cxn modelId="{E6FF448C-BC31-4E9F-BA39-0F8927505A74}" type="presParOf" srcId="{BE336D87-3A5C-4FB0-B7BB-FB275AE69A6D}" destId="{E8F29F4E-1E70-4C30-96C5-94EB143EC56C}" srcOrd="0" destOrd="0" presId="urn:microsoft.com/office/officeart/2005/8/layout/hierarchy1"/>
    <dgm:cxn modelId="{C5DBF3B1-515A-4572-9685-F7500B5AA841}" type="presParOf" srcId="{BE336D87-3A5C-4FB0-B7BB-FB275AE69A6D}" destId="{B100088C-5523-48D4-A94D-08170B16AC93}" srcOrd="1" destOrd="0" presId="urn:microsoft.com/office/officeart/2005/8/layout/hierarchy1"/>
    <dgm:cxn modelId="{59909F28-7D93-4F79-B7B6-400BA9C03EE9}" type="presParOf" srcId="{4EF43027-C05B-47BA-A241-6F7F2E0A786A}" destId="{1EA20383-4A3D-4219-BB8C-331952DB2D9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5AF6A5-0896-4AD8-844D-1DFF5751FBFD}" type="doc">
      <dgm:prSet loTypeId="urn:microsoft.com/office/officeart/2005/8/layout/hierarchy1" loCatId="hierarchy" qsTypeId="urn:microsoft.com/office/officeart/2005/8/quickstyle/3d9" qsCatId="3D" csTypeId="urn:microsoft.com/office/officeart/2005/8/colors/accent1_1" csCatId="accent1" phldr="1"/>
      <dgm:spPr/>
      <dgm:t>
        <a:bodyPr/>
        <a:lstStyle/>
        <a:p>
          <a:endParaRPr lang="en-US"/>
        </a:p>
      </dgm:t>
    </dgm:pt>
    <dgm:pt modelId="{0B116FCC-E2D9-4BE6-88D7-7B56F1C482BF}">
      <dgm:prSet phldrT="[Text]"/>
      <dgm:spPr/>
      <dgm:t>
        <a:bodyPr/>
        <a:lstStyle/>
        <a:p>
          <a:r>
            <a:rPr lang="en-US" dirty="0" smtClean="0"/>
            <a:t>TESTING</a:t>
          </a:r>
          <a:endParaRPr lang="en-US" dirty="0"/>
        </a:p>
      </dgm:t>
    </dgm:pt>
    <dgm:pt modelId="{5CB48300-3009-4552-8E49-BCB1C8A2D4EA}" type="parTrans" cxnId="{7E04A522-AE0E-45B6-B93B-34624F4511CB}">
      <dgm:prSet/>
      <dgm:spPr/>
      <dgm:t>
        <a:bodyPr/>
        <a:lstStyle/>
        <a:p>
          <a:endParaRPr lang="en-US"/>
        </a:p>
      </dgm:t>
    </dgm:pt>
    <dgm:pt modelId="{F825982D-CF87-40E2-819C-73DB0774660F}" type="sibTrans" cxnId="{7E04A522-AE0E-45B6-B93B-34624F4511CB}">
      <dgm:prSet/>
      <dgm:spPr/>
      <dgm:t>
        <a:bodyPr/>
        <a:lstStyle/>
        <a:p>
          <a:endParaRPr lang="en-US"/>
        </a:p>
      </dgm:t>
    </dgm:pt>
    <dgm:pt modelId="{301FFC4B-0245-4536-A286-2145F5618903}">
      <dgm:prSet phldrT="[Text]"/>
      <dgm:spPr/>
      <dgm:t>
        <a:bodyPr/>
        <a:lstStyle/>
        <a:p>
          <a:r>
            <a:rPr lang="en-US" dirty="0" smtClean="0"/>
            <a:t>STATIC</a:t>
          </a:r>
          <a:endParaRPr lang="en-US" dirty="0"/>
        </a:p>
      </dgm:t>
    </dgm:pt>
    <dgm:pt modelId="{4BF241FB-388A-4B62-B3B2-FBE63F3EA661}" type="parTrans" cxnId="{D9321AA8-913D-414B-9281-62FF2A035877}">
      <dgm:prSet/>
      <dgm:spPr/>
      <dgm:t>
        <a:bodyPr/>
        <a:lstStyle/>
        <a:p>
          <a:endParaRPr lang="en-US"/>
        </a:p>
      </dgm:t>
    </dgm:pt>
    <dgm:pt modelId="{E05024D0-0CAE-420B-A4D8-FDDFC711E210}" type="sibTrans" cxnId="{D9321AA8-913D-414B-9281-62FF2A035877}">
      <dgm:prSet/>
      <dgm:spPr/>
      <dgm:t>
        <a:bodyPr/>
        <a:lstStyle/>
        <a:p>
          <a:endParaRPr lang="en-US"/>
        </a:p>
      </dgm:t>
    </dgm:pt>
    <dgm:pt modelId="{FAD22E7B-A826-42B4-B1B2-309F924E1E4F}">
      <dgm:prSet phldrT="[Text]"/>
      <dgm:spPr/>
      <dgm:t>
        <a:bodyPr/>
        <a:lstStyle/>
        <a:p>
          <a:r>
            <a:rPr lang="en-US" dirty="0" smtClean="0"/>
            <a:t>DYMANIC</a:t>
          </a:r>
          <a:endParaRPr lang="en-US" dirty="0"/>
        </a:p>
      </dgm:t>
    </dgm:pt>
    <dgm:pt modelId="{67BC0D5A-B765-4C38-B551-2F6780AFE8B6}" type="parTrans" cxnId="{2A5513BA-B265-4435-A20A-2AB4C73B18F5}">
      <dgm:prSet/>
      <dgm:spPr/>
      <dgm:t>
        <a:bodyPr/>
        <a:lstStyle/>
        <a:p>
          <a:endParaRPr lang="en-US"/>
        </a:p>
      </dgm:t>
    </dgm:pt>
    <dgm:pt modelId="{226248CC-4463-4332-82C8-13B746DFB536}" type="sibTrans" cxnId="{2A5513BA-B265-4435-A20A-2AB4C73B18F5}">
      <dgm:prSet/>
      <dgm:spPr/>
      <dgm:t>
        <a:bodyPr/>
        <a:lstStyle/>
        <a:p>
          <a:endParaRPr lang="en-US"/>
        </a:p>
      </dgm:t>
    </dgm:pt>
    <dgm:pt modelId="{3B692BEF-5EC7-488F-BD9B-705D2D42CCD7}">
      <dgm:prSet phldrT="[Text]"/>
      <dgm:spPr/>
      <dgm:t>
        <a:bodyPr/>
        <a:lstStyle/>
        <a:p>
          <a:r>
            <a:rPr lang="en-US" dirty="0" smtClean="0"/>
            <a:t>WHITE BOX</a:t>
          </a:r>
          <a:endParaRPr lang="en-US" dirty="0"/>
        </a:p>
      </dgm:t>
    </dgm:pt>
    <dgm:pt modelId="{B38FCB57-39AB-4A5B-B3A8-715D10371DEF}" type="parTrans" cxnId="{64A2358B-69E3-4DEF-B11C-BC58C9F00D4B}">
      <dgm:prSet/>
      <dgm:spPr/>
      <dgm:t>
        <a:bodyPr/>
        <a:lstStyle/>
        <a:p>
          <a:endParaRPr lang="en-US"/>
        </a:p>
      </dgm:t>
    </dgm:pt>
    <dgm:pt modelId="{3A30D12F-F12D-434E-AFC7-940E3129C213}" type="sibTrans" cxnId="{64A2358B-69E3-4DEF-B11C-BC58C9F00D4B}">
      <dgm:prSet/>
      <dgm:spPr/>
      <dgm:t>
        <a:bodyPr/>
        <a:lstStyle/>
        <a:p>
          <a:endParaRPr lang="en-US"/>
        </a:p>
      </dgm:t>
    </dgm:pt>
    <dgm:pt modelId="{6E74D8F1-48A5-4BB5-B829-0AA8C6BEAEB9}">
      <dgm:prSet phldrT="[Text]"/>
      <dgm:spPr/>
      <dgm:t>
        <a:bodyPr/>
        <a:lstStyle/>
        <a:p>
          <a:r>
            <a:rPr lang="en-US" dirty="0" smtClean="0"/>
            <a:t>BLACK BOX</a:t>
          </a:r>
          <a:endParaRPr lang="en-US" dirty="0"/>
        </a:p>
      </dgm:t>
    </dgm:pt>
    <dgm:pt modelId="{56904AB8-3FCD-4A2E-9940-ED3892B5511D}" type="parTrans" cxnId="{E0A11767-174C-47B8-ACCC-F9A710952826}">
      <dgm:prSet/>
      <dgm:spPr/>
      <dgm:t>
        <a:bodyPr/>
        <a:lstStyle/>
        <a:p>
          <a:endParaRPr lang="en-US"/>
        </a:p>
      </dgm:t>
    </dgm:pt>
    <dgm:pt modelId="{C2923123-FF74-4639-B5AE-C0A0E5B89253}" type="sibTrans" cxnId="{E0A11767-174C-47B8-ACCC-F9A710952826}">
      <dgm:prSet/>
      <dgm:spPr/>
      <dgm:t>
        <a:bodyPr/>
        <a:lstStyle/>
        <a:p>
          <a:endParaRPr lang="en-US"/>
        </a:p>
      </dgm:t>
    </dgm:pt>
    <dgm:pt modelId="{2125FE5B-7A8B-45BA-B6B3-B2D9C05495D5}" type="pres">
      <dgm:prSet presAssocID="{D95AF6A5-0896-4AD8-844D-1DFF5751FBFD}" presName="hierChild1" presStyleCnt="0">
        <dgm:presLayoutVars>
          <dgm:chPref val="1"/>
          <dgm:dir/>
          <dgm:animOne val="branch"/>
          <dgm:animLvl val="lvl"/>
          <dgm:resizeHandles/>
        </dgm:presLayoutVars>
      </dgm:prSet>
      <dgm:spPr/>
      <dgm:t>
        <a:bodyPr/>
        <a:lstStyle/>
        <a:p>
          <a:endParaRPr lang="en-US"/>
        </a:p>
      </dgm:t>
    </dgm:pt>
    <dgm:pt modelId="{4B5C35A4-45B9-4567-B681-43CFB747768A}" type="pres">
      <dgm:prSet presAssocID="{0B116FCC-E2D9-4BE6-88D7-7B56F1C482BF}" presName="hierRoot1" presStyleCnt="0"/>
      <dgm:spPr/>
    </dgm:pt>
    <dgm:pt modelId="{A029BC93-8E32-4567-AEC2-98B1A34430C2}" type="pres">
      <dgm:prSet presAssocID="{0B116FCC-E2D9-4BE6-88D7-7B56F1C482BF}" presName="composite" presStyleCnt="0"/>
      <dgm:spPr/>
    </dgm:pt>
    <dgm:pt modelId="{12BB6BCC-8280-4EFD-A866-3E9779BAFAFC}" type="pres">
      <dgm:prSet presAssocID="{0B116FCC-E2D9-4BE6-88D7-7B56F1C482BF}" presName="background" presStyleLbl="node0" presStyleIdx="0" presStyleCnt="1"/>
      <dgm:spPr/>
    </dgm:pt>
    <dgm:pt modelId="{77505F23-96A5-4F30-8B51-A7A60C8FAF5E}" type="pres">
      <dgm:prSet presAssocID="{0B116FCC-E2D9-4BE6-88D7-7B56F1C482BF}" presName="text" presStyleLbl="fgAcc0" presStyleIdx="0" presStyleCnt="1">
        <dgm:presLayoutVars>
          <dgm:chPref val="3"/>
        </dgm:presLayoutVars>
      </dgm:prSet>
      <dgm:spPr/>
      <dgm:t>
        <a:bodyPr/>
        <a:lstStyle/>
        <a:p>
          <a:endParaRPr lang="en-US"/>
        </a:p>
      </dgm:t>
    </dgm:pt>
    <dgm:pt modelId="{1372C431-53EF-4D1D-B4E7-4AE33E5747E6}" type="pres">
      <dgm:prSet presAssocID="{0B116FCC-E2D9-4BE6-88D7-7B56F1C482BF}" presName="hierChild2" presStyleCnt="0"/>
      <dgm:spPr/>
    </dgm:pt>
    <dgm:pt modelId="{9AA215B3-D654-4096-AFF8-B52DB161ED06}" type="pres">
      <dgm:prSet presAssocID="{4BF241FB-388A-4B62-B3B2-FBE63F3EA661}" presName="Name10" presStyleLbl="parChTrans1D2" presStyleIdx="0" presStyleCnt="2"/>
      <dgm:spPr/>
      <dgm:t>
        <a:bodyPr/>
        <a:lstStyle/>
        <a:p>
          <a:endParaRPr lang="en-US"/>
        </a:p>
      </dgm:t>
    </dgm:pt>
    <dgm:pt modelId="{C08F4ABD-BD48-4A3E-9257-0330DC1F8883}" type="pres">
      <dgm:prSet presAssocID="{301FFC4B-0245-4536-A286-2145F5618903}" presName="hierRoot2" presStyleCnt="0"/>
      <dgm:spPr/>
    </dgm:pt>
    <dgm:pt modelId="{12C0E35A-D5AA-44C9-9DAE-33710EE967C8}" type="pres">
      <dgm:prSet presAssocID="{301FFC4B-0245-4536-A286-2145F5618903}" presName="composite2" presStyleCnt="0"/>
      <dgm:spPr/>
    </dgm:pt>
    <dgm:pt modelId="{7BF53FA7-3963-47BE-969E-C5205A0F1ECE}" type="pres">
      <dgm:prSet presAssocID="{301FFC4B-0245-4536-A286-2145F5618903}" presName="background2" presStyleLbl="node2" presStyleIdx="0" presStyleCnt="2"/>
      <dgm:spPr/>
    </dgm:pt>
    <dgm:pt modelId="{5D69CB8F-0A90-4FA9-80F3-E92F1B4248AF}" type="pres">
      <dgm:prSet presAssocID="{301FFC4B-0245-4536-A286-2145F5618903}" presName="text2" presStyleLbl="fgAcc2" presStyleIdx="0" presStyleCnt="2">
        <dgm:presLayoutVars>
          <dgm:chPref val="3"/>
        </dgm:presLayoutVars>
      </dgm:prSet>
      <dgm:spPr/>
      <dgm:t>
        <a:bodyPr/>
        <a:lstStyle/>
        <a:p>
          <a:endParaRPr lang="en-US"/>
        </a:p>
      </dgm:t>
    </dgm:pt>
    <dgm:pt modelId="{E6E35251-A0AE-435E-A733-41C6C93D047B}" type="pres">
      <dgm:prSet presAssocID="{301FFC4B-0245-4536-A286-2145F5618903}" presName="hierChild3" presStyleCnt="0"/>
      <dgm:spPr/>
    </dgm:pt>
    <dgm:pt modelId="{BF3FA0C2-7F05-481D-AF74-D54F4A923191}" type="pres">
      <dgm:prSet presAssocID="{67BC0D5A-B765-4C38-B551-2F6780AFE8B6}" presName="Name10" presStyleLbl="parChTrans1D2" presStyleIdx="1" presStyleCnt="2"/>
      <dgm:spPr/>
      <dgm:t>
        <a:bodyPr/>
        <a:lstStyle/>
        <a:p>
          <a:endParaRPr lang="en-US"/>
        </a:p>
      </dgm:t>
    </dgm:pt>
    <dgm:pt modelId="{4EF43027-C05B-47BA-A241-6F7F2E0A786A}" type="pres">
      <dgm:prSet presAssocID="{FAD22E7B-A826-42B4-B1B2-309F924E1E4F}" presName="hierRoot2" presStyleCnt="0"/>
      <dgm:spPr/>
    </dgm:pt>
    <dgm:pt modelId="{BE336D87-3A5C-4FB0-B7BB-FB275AE69A6D}" type="pres">
      <dgm:prSet presAssocID="{FAD22E7B-A826-42B4-B1B2-309F924E1E4F}" presName="composite2" presStyleCnt="0"/>
      <dgm:spPr/>
    </dgm:pt>
    <dgm:pt modelId="{E8F29F4E-1E70-4C30-96C5-94EB143EC56C}" type="pres">
      <dgm:prSet presAssocID="{FAD22E7B-A826-42B4-B1B2-309F924E1E4F}" presName="background2" presStyleLbl="node2" presStyleIdx="1" presStyleCnt="2"/>
      <dgm:spPr/>
    </dgm:pt>
    <dgm:pt modelId="{B100088C-5523-48D4-A94D-08170B16AC93}" type="pres">
      <dgm:prSet presAssocID="{FAD22E7B-A826-42B4-B1B2-309F924E1E4F}" presName="text2" presStyleLbl="fgAcc2" presStyleIdx="1" presStyleCnt="2">
        <dgm:presLayoutVars>
          <dgm:chPref val="3"/>
        </dgm:presLayoutVars>
      </dgm:prSet>
      <dgm:spPr/>
      <dgm:t>
        <a:bodyPr/>
        <a:lstStyle/>
        <a:p>
          <a:endParaRPr lang="en-US"/>
        </a:p>
      </dgm:t>
    </dgm:pt>
    <dgm:pt modelId="{1EA20383-4A3D-4219-BB8C-331952DB2D98}" type="pres">
      <dgm:prSet presAssocID="{FAD22E7B-A826-42B4-B1B2-309F924E1E4F}" presName="hierChild3" presStyleCnt="0"/>
      <dgm:spPr/>
    </dgm:pt>
    <dgm:pt modelId="{DBCA0505-B8AE-4E1A-B943-378B55F43980}" type="pres">
      <dgm:prSet presAssocID="{B38FCB57-39AB-4A5B-B3A8-715D10371DEF}" presName="Name17" presStyleLbl="parChTrans1D3" presStyleIdx="0" presStyleCnt="2"/>
      <dgm:spPr/>
      <dgm:t>
        <a:bodyPr/>
        <a:lstStyle/>
        <a:p>
          <a:endParaRPr lang="en-US"/>
        </a:p>
      </dgm:t>
    </dgm:pt>
    <dgm:pt modelId="{011C3859-A524-42B6-998F-6E2819909140}" type="pres">
      <dgm:prSet presAssocID="{3B692BEF-5EC7-488F-BD9B-705D2D42CCD7}" presName="hierRoot3" presStyleCnt="0"/>
      <dgm:spPr/>
    </dgm:pt>
    <dgm:pt modelId="{235AFD0C-9C34-49B4-BF29-E4E47ABE6CC7}" type="pres">
      <dgm:prSet presAssocID="{3B692BEF-5EC7-488F-BD9B-705D2D42CCD7}" presName="composite3" presStyleCnt="0"/>
      <dgm:spPr/>
    </dgm:pt>
    <dgm:pt modelId="{AD548995-DAB7-4A2C-A64C-71A70F2EDEB3}" type="pres">
      <dgm:prSet presAssocID="{3B692BEF-5EC7-488F-BD9B-705D2D42CCD7}" presName="background3" presStyleLbl="node3" presStyleIdx="0" presStyleCnt="2"/>
      <dgm:spPr/>
    </dgm:pt>
    <dgm:pt modelId="{D04863FD-9F80-439D-A9F7-6040CA3A7CC2}" type="pres">
      <dgm:prSet presAssocID="{3B692BEF-5EC7-488F-BD9B-705D2D42CCD7}" presName="text3" presStyleLbl="fgAcc3" presStyleIdx="0" presStyleCnt="2">
        <dgm:presLayoutVars>
          <dgm:chPref val="3"/>
        </dgm:presLayoutVars>
      </dgm:prSet>
      <dgm:spPr/>
      <dgm:t>
        <a:bodyPr/>
        <a:lstStyle/>
        <a:p>
          <a:endParaRPr lang="en-US"/>
        </a:p>
      </dgm:t>
    </dgm:pt>
    <dgm:pt modelId="{F1773C91-8EB0-4897-9DCE-FAAB9BFF4BD5}" type="pres">
      <dgm:prSet presAssocID="{3B692BEF-5EC7-488F-BD9B-705D2D42CCD7}" presName="hierChild4" presStyleCnt="0"/>
      <dgm:spPr/>
    </dgm:pt>
    <dgm:pt modelId="{2333B920-DEF3-44AA-AE8C-3348206E9897}" type="pres">
      <dgm:prSet presAssocID="{56904AB8-3FCD-4A2E-9940-ED3892B5511D}" presName="Name17" presStyleLbl="parChTrans1D3" presStyleIdx="1" presStyleCnt="2"/>
      <dgm:spPr/>
      <dgm:t>
        <a:bodyPr/>
        <a:lstStyle/>
        <a:p>
          <a:endParaRPr lang="en-US"/>
        </a:p>
      </dgm:t>
    </dgm:pt>
    <dgm:pt modelId="{5D25291F-8B53-4048-AA25-86D61E09337C}" type="pres">
      <dgm:prSet presAssocID="{6E74D8F1-48A5-4BB5-B829-0AA8C6BEAEB9}" presName="hierRoot3" presStyleCnt="0"/>
      <dgm:spPr/>
    </dgm:pt>
    <dgm:pt modelId="{09BB1110-3AFC-4F17-889D-122592BDD77C}" type="pres">
      <dgm:prSet presAssocID="{6E74D8F1-48A5-4BB5-B829-0AA8C6BEAEB9}" presName="composite3" presStyleCnt="0"/>
      <dgm:spPr/>
    </dgm:pt>
    <dgm:pt modelId="{EB677DCA-3621-4F13-BCA8-A7BCEBB67AAA}" type="pres">
      <dgm:prSet presAssocID="{6E74D8F1-48A5-4BB5-B829-0AA8C6BEAEB9}" presName="background3" presStyleLbl="node3" presStyleIdx="1" presStyleCnt="2"/>
      <dgm:spPr/>
    </dgm:pt>
    <dgm:pt modelId="{C9F10593-0DCC-4905-925D-7C6A3E9583A6}" type="pres">
      <dgm:prSet presAssocID="{6E74D8F1-48A5-4BB5-B829-0AA8C6BEAEB9}" presName="text3" presStyleLbl="fgAcc3" presStyleIdx="1" presStyleCnt="2">
        <dgm:presLayoutVars>
          <dgm:chPref val="3"/>
        </dgm:presLayoutVars>
      </dgm:prSet>
      <dgm:spPr/>
      <dgm:t>
        <a:bodyPr/>
        <a:lstStyle/>
        <a:p>
          <a:endParaRPr lang="en-US"/>
        </a:p>
      </dgm:t>
    </dgm:pt>
    <dgm:pt modelId="{BDF84568-A16C-4F58-837C-A0042C80CB8E}" type="pres">
      <dgm:prSet presAssocID="{6E74D8F1-48A5-4BB5-B829-0AA8C6BEAEB9}" presName="hierChild4" presStyleCnt="0"/>
      <dgm:spPr/>
    </dgm:pt>
  </dgm:ptLst>
  <dgm:cxnLst>
    <dgm:cxn modelId="{23CFAC6A-37ED-4E42-96D1-EF10ED6CCCD2}" type="presOf" srcId="{301FFC4B-0245-4536-A286-2145F5618903}" destId="{5D69CB8F-0A90-4FA9-80F3-E92F1B4248AF}" srcOrd="0" destOrd="0" presId="urn:microsoft.com/office/officeart/2005/8/layout/hierarchy1"/>
    <dgm:cxn modelId="{2A5513BA-B265-4435-A20A-2AB4C73B18F5}" srcId="{0B116FCC-E2D9-4BE6-88D7-7B56F1C482BF}" destId="{FAD22E7B-A826-42B4-B1B2-309F924E1E4F}" srcOrd="1" destOrd="0" parTransId="{67BC0D5A-B765-4C38-B551-2F6780AFE8B6}" sibTransId="{226248CC-4463-4332-82C8-13B746DFB536}"/>
    <dgm:cxn modelId="{4E51D7C3-0B5C-48B1-A26E-9970135E2751}" type="presOf" srcId="{56904AB8-3FCD-4A2E-9940-ED3892B5511D}" destId="{2333B920-DEF3-44AA-AE8C-3348206E9897}" srcOrd="0" destOrd="0" presId="urn:microsoft.com/office/officeart/2005/8/layout/hierarchy1"/>
    <dgm:cxn modelId="{E0A11767-174C-47B8-ACCC-F9A710952826}" srcId="{FAD22E7B-A826-42B4-B1B2-309F924E1E4F}" destId="{6E74D8F1-48A5-4BB5-B829-0AA8C6BEAEB9}" srcOrd="1" destOrd="0" parTransId="{56904AB8-3FCD-4A2E-9940-ED3892B5511D}" sibTransId="{C2923123-FF74-4639-B5AE-C0A0E5B89253}"/>
    <dgm:cxn modelId="{B2328206-DF77-4221-A182-EA7B7A1323EE}" type="presOf" srcId="{67BC0D5A-B765-4C38-B551-2F6780AFE8B6}" destId="{BF3FA0C2-7F05-481D-AF74-D54F4A923191}" srcOrd="0" destOrd="0" presId="urn:microsoft.com/office/officeart/2005/8/layout/hierarchy1"/>
    <dgm:cxn modelId="{5EF82F74-ABB2-4563-A8FA-A389F4EAE3DE}" type="presOf" srcId="{D95AF6A5-0896-4AD8-844D-1DFF5751FBFD}" destId="{2125FE5B-7A8B-45BA-B6B3-B2D9C05495D5}" srcOrd="0" destOrd="0" presId="urn:microsoft.com/office/officeart/2005/8/layout/hierarchy1"/>
    <dgm:cxn modelId="{7E1C95DB-32C8-49D9-BBB6-60A2549B5FD5}" type="presOf" srcId="{0B116FCC-E2D9-4BE6-88D7-7B56F1C482BF}" destId="{77505F23-96A5-4F30-8B51-A7A60C8FAF5E}" srcOrd="0" destOrd="0" presId="urn:microsoft.com/office/officeart/2005/8/layout/hierarchy1"/>
    <dgm:cxn modelId="{D9321AA8-913D-414B-9281-62FF2A035877}" srcId="{0B116FCC-E2D9-4BE6-88D7-7B56F1C482BF}" destId="{301FFC4B-0245-4536-A286-2145F5618903}" srcOrd="0" destOrd="0" parTransId="{4BF241FB-388A-4B62-B3B2-FBE63F3EA661}" sibTransId="{E05024D0-0CAE-420B-A4D8-FDDFC711E210}"/>
    <dgm:cxn modelId="{7E04A522-AE0E-45B6-B93B-34624F4511CB}" srcId="{D95AF6A5-0896-4AD8-844D-1DFF5751FBFD}" destId="{0B116FCC-E2D9-4BE6-88D7-7B56F1C482BF}" srcOrd="0" destOrd="0" parTransId="{5CB48300-3009-4552-8E49-BCB1C8A2D4EA}" sibTransId="{F825982D-CF87-40E2-819C-73DB0774660F}"/>
    <dgm:cxn modelId="{3B7FC7AC-4735-47F2-9D88-24D1A202C88F}" type="presOf" srcId="{B38FCB57-39AB-4A5B-B3A8-715D10371DEF}" destId="{DBCA0505-B8AE-4E1A-B943-378B55F43980}" srcOrd="0" destOrd="0" presId="urn:microsoft.com/office/officeart/2005/8/layout/hierarchy1"/>
    <dgm:cxn modelId="{D5AF6162-B1CB-4D81-B5B6-5911366C62F7}" type="presOf" srcId="{4BF241FB-388A-4B62-B3B2-FBE63F3EA661}" destId="{9AA215B3-D654-4096-AFF8-B52DB161ED06}" srcOrd="0" destOrd="0" presId="urn:microsoft.com/office/officeart/2005/8/layout/hierarchy1"/>
    <dgm:cxn modelId="{64A2358B-69E3-4DEF-B11C-BC58C9F00D4B}" srcId="{FAD22E7B-A826-42B4-B1B2-309F924E1E4F}" destId="{3B692BEF-5EC7-488F-BD9B-705D2D42CCD7}" srcOrd="0" destOrd="0" parTransId="{B38FCB57-39AB-4A5B-B3A8-715D10371DEF}" sibTransId="{3A30D12F-F12D-434E-AFC7-940E3129C213}"/>
    <dgm:cxn modelId="{4CB669EC-BA9D-4A84-A75B-405335AD0865}" type="presOf" srcId="{3B692BEF-5EC7-488F-BD9B-705D2D42CCD7}" destId="{D04863FD-9F80-439D-A9F7-6040CA3A7CC2}" srcOrd="0" destOrd="0" presId="urn:microsoft.com/office/officeart/2005/8/layout/hierarchy1"/>
    <dgm:cxn modelId="{1FC39CC7-908E-4E2E-B317-275A6E38A165}" type="presOf" srcId="{FAD22E7B-A826-42B4-B1B2-309F924E1E4F}" destId="{B100088C-5523-48D4-A94D-08170B16AC93}" srcOrd="0" destOrd="0" presId="urn:microsoft.com/office/officeart/2005/8/layout/hierarchy1"/>
    <dgm:cxn modelId="{72E9A4B9-C234-4D8B-AF3A-618E58B974D7}" type="presOf" srcId="{6E74D8F1-48A5-4BB5-B829-0AA8C6BEAEB9}" destId="{C9F10593-0DCC-4905-925D-7C6A3E9583A6}" srcOrd="0" destOrd="0" presId="urn:microsoft.com/office/officeart/2005/8/layout/hierarchy1"/>
    <dgm:cxn modelId="{C4B3B1ED-62CD-43A4-920C-2A8AE8AF1FC0}" type="presParOf" srcId="{2125FE5B-7A8B-45BA-B6B3-B2D9C05495D5}" destId="{4B5C35A4-45B9-4567-B681-43CFB747768A}" srcOrd="0" destOrd="0" presId="urn:microsoft.com/office/officeart/2005/8/layout/hierarchy1"/>
    <dgm:cxn modelId="{C3B78F89-0435-4A2A-A64F-D4F9D50D6EC7}" type="presParOf" srcId="{4B5C35A4-45B9-4567-B681-43CFB747768A}" destId="{A029BC93-8E32-4567-AEC2-98B1A34430C2}" srcOrd="0" destOrd="0" presId="urn:microsoft.com/office/officeart/2005/8/layout/hierarchy1"/>
    <dgm:cxn modelId="{D3CFDB23-7D37-4C48-B713-A8A115279D35}" type="presParOf" srcId="{A029BC93-8E32-4567-AEC2-98B1A34430C2}" destId="{12BB6BCC-8280-4EFD-A866-3E9779BAFAFC}" srcOrd="0" destOrd="0" presId="urn:microsoft.com/office/officeart/2005/8/layout/hierarchy1"/>
    <dgm:cxn modelId="{73924873-CB09-4661-A341-CF4B7A6FB126}" type="presParOf" srcId="{A029BC93-8E32-4567-AEC2-98B1A34430C2}" destId="{77505F23-96A5-4F30-8B51-A7A60C8FAF5E}" srcOrd="1" destOrd="0" presId="urn:microsoft.com/office/officeart/2005/8/layout/hierarchy1"/>
    <dgm:cxn modelId="{50A8822B-E85D-4A82-9A4F-CF59E22F63B6}" type="presParOf" srcId="{4B5C35A4-45B9-4567-B681-43CFB747768A}" destId="{1372C431-53EF-4D1D-B4E7-4AE33E5747E6}" srcOrd="1" destOrd="0" presId="urn:microsoft.com/office/officeart/2005/8/layout/hierarchy1"/>
    <dgm:cxn modelId="{B25F3F6C-9558-479F-B2D6-6D74ED474348}" type="presParOf" srcId="{1372C431-53EF-4D1D-B4E7-4AE33E5747E6}" destId="{9AA215B3-D654-4096-AFF8-B52DB161ED06}" srcOrd="0" destOrd="0" presId="urn:microsoft.com/office/officeart/2005/8/layout/hierarchy1"/>
    <dgm:cxn modelId="{8927C624-1D8E-4DC9-8908-03A44B4495B7}" type="presParOf" srcId="{1372C431-53EF-4D1D-B4E7-4AE33E5747E6}" destId="{C08F4ABD-BD48-4A3E-9257-0330DC1F8883}" srcOrd="1" destOrd="0" presId="urn:microsoft.com/office/officeart/2005/8/layout/hierarchy1"/>
    <dgm:cxn modelId="{632C0EAA-F359-4E82-9814-17B76DEBA4C8}" type="presParOf" srcId="{C08F4ABD-BD48-4A3E-9257-0330DC1F8883}" destId="{12C0E35A-D5AA-44C9-9DAE-33710EE967C8}" srcOrd="0" destOrd="0" presId="urn:microsoft.com/office/officeart/2005/8/layout/hierarchy1"/>
    <dgm:cxn modelId="{F15ACC41-03F6-4A86-8265-A7580AD97138}" type="presParOf" srcId="{12C0E35A-D5AA-44C9-9DAE-33710EE967C8}" destId="{7BF53FA7-3963-47BE-969E-C5205A0F1ECE}" srcOrd="0" destOrd="0" presId="urn:microsoft.com/office/officeart/2005/8/layout/hierarchy1"/>
    <dgm:cxn modelId="{4CF6971F-B80E-4789-AA15-DFFC164F3DB2}" type="presParOf" srcId="{12C0E35A-D5AA-44C9-9DAE-33710EE967C8}" destId="{5D69CB8F-0A90-4FA9-80F3-E92F1B4248AF}" srcOrd="1" destOrd="0" presId="urn:microsoft.com/office/officeart/2005/8/layout/hierarchy1"/>
    <dgm:cxn modelId="{3028639F-CBA9-4A70-B99F-B78BFD7E0497}" type="presParOf" srcId="{C08F4ABD-BD48-4A3E-9257-0330DC1F8883}" destId="{E6E35251-A0AE-435E-A733-41C6C93D047B}" srcOrd="1" destOrd="0" presId="urn:microsoft.com/office/officeart/2005/8/layout/hierarchy1"/>
    <dgm:cxn modelId="{4E108F1B-EA82-410B-B3A2-474BC14244C5}" type="presParOf" srcId="{1372C431-53EF-4D1D-B4E7-4AE33E5747E6}" destId="{BF3FA0C2-7F05-481D-AF74-D54F4A923191}" srcOrd="2" destOrd="0" presId="urn:microsoft.com/office/officeart/2005/8/layout/hierarchy1"/>
    <dgm:cxn modelId="{C21FD7E5-3D36-44C1-B2D2-3CF5230905F7}" type="presParOf" srcId="{1372C431-53EF-4D1D-B4E7-4AE33E5747E6}" destId="{4EF43027-C05B-47BA-A241-6F7F2E0A786A}" srcOrd="3" destOrd="0" presId="urn:microsoft.com/office/officeart/2005/8/layout/hierarchy1"/>
    <dgm:cxn modelId="{368328C0-91B3-4B62-BE8F-628CDED766EB}" type="presParOf" srcId="{4EF43027-C05B-47BA-A241-6F7F2E0A786A}" destId="{BE336D87-3A5C-4FB0-B7BB-FB275AE69A6D}" srcOrd="0" destOrd="0" presId="urn:microsoft.com/office/officeart/2005/8/layout/hierarchy1"/>
    <dgm:cxn modelId="{A01FABD2-29C2-4A81-A972-56EC8CF0C5F1}" type="presParOf" srcId="{BE336D87-3A5C-4FB0-B7BB-FB275AE69A6D}" destId="{E8F29F4E-1E70-4C30-96C5-94EB143EC56C}" srcOrd="0" destOrd="0" presId="urn:microsoft.com/office/officeart/2005/8/layout/hierarchy1"/>
    <dgm:cxn modelId="{B823F7BA-CF09-423C-875F-873C8DBF62FD}" type="presParOf" srcId="{BE336D87-3A5C-4FB0-B7BB-FB275AE69A6D}" destId="{B100088C-5523-48D4-A94D-08170B16AC93}" srcOrd="1" destOrd="0" presId="urn:microsoft.com/office/officeart/2005/8/layout/hierarchy1"/>
    <dgm:cxn modelId="{26D88D4E-FCC9-47E3-B9FE-052D5A1969E7}" type="presParOf" srcId="{4EF43027-C05B-47BA-A241-6F7F2E0A786A}" destId="{1EA20383-4A3D-4219-BB8C-331952DB2D98}" srcOrd="1" destOrd="0" presId="urn:microsoft.com/office/officeart/2005/8/layout/hierarchy1"/>
    <dgm:cxn modelId="{76C4C094-409C-4FB7-A6BE-6F244D621261}" type="presParOf" srcId="{1EA20383-4A3D-4219-BB8C-331952DB2D98}" destId="{DBCA0505-B8AE-4E1A-B943-378B55F43980}" srcOrd="0" destOrd="0" presId="urn:microsoft.com/office/officeart/2005/8/layout/hierarchy1"/>
    <dgm:cxn modelId="{683125A8-A432-4604-A103-989559E61178}" type="presParOf" srcId="{1EA20383-4A3D-4219-BB8C-331952DB2D98}" destId="{011C3859-A524-42B6-998F-6E2819909140}" srcOrd="1" destOrd="0" presId="urn:microsoft.com/office/officeart/2005/8/layout/hierarchy1"/>
    <dgm:cxn modelId="{68A8FC56-3179-45D0-9CF9-8DB1B6A915A4}" type="presParOf" srcId="{011C3859-A524-42B6-998F-6E2819909140}" destId="{235AFD0C-9C34-49B4-BF29-E4E47ABE6CC7}" srcOrd="0" destOrd="0" presId="urn:microsoft.com/office/officeart/2005/8/layout/hierarchy1"/>
    <dgm:cxn modelId="{CD3DA62A-8DE0-40CA-A586-14EC0D111F56}" type="presParOf" srcId="{235AFD0C-9C34-49B4-BF29-E4E47ABE6CC7}" destId="{AD548995-DAB7-4A2C-A64C-71A70F2EDEB3}" srcOrd="0" destOrd="0" presId="urn:microsoft.com/office/officeart/2005/8/layout/hierarchy1"/>
    <dgm:cxn modelId="{7E8E11A3-D331-4F48-8A5F-72ADB0E2B954}" type="presParOf" srcId="{235AFD0C-9C34-49B4-BF29-E4E47ABE6CC7}" destId="{D04863FD-9F80-439D-A9F7-6040CA3A7CC2}" srcOrd="1" destOrd="0" presId="urn:microsoft.com/office/officeart/2005/8/layout/hierarchy1"/>
    <dgm:cxn modelId="{8BB3CAC4-C48E-40BD-B097-0352893BBB10}" type="presParOf" srcId="{011C3859-A524-42B6-998F-6E2819909140}" destId="{F1773C91-8EB0-4897-9DCE-FAAB9BFF4BD5}" srcOrd="1" destOrd="0" presId="urn:microsoft.com/office/officeart/2005/8/layout/hierarchy1"/>
    <dgm:cxn modelId="{8A1CD25B-9F69-4D72-B589-A2A9E39BC299}" type="presParOf" srcId="{1EA20383-4A3D-4219-BB8C-331952DB2D98}" destId="{2333B920-DEF3-44AA-AE8C-3348206E9897}" srcOrd="2" destOrd="0" presId="urn:microsoft.com/office/officeart/2005/8/layout/hierarchy1"/>
    <dgm:cxn modelId="{5DDC78E4-072F-4FF4-B4AE-D71CF8E59A31}" type="presParOf" srcId="{1EA20383-4A3D-4219-BB8C-331952DB2D98}" destId="{5D25291F-8B53-4048-AA25-86D61E09337C}" srcOrd="3" destOrd="0" presId="urn:microsoft.com/office/officeart/2005/8/layout/hierarchy1"/>
    <dgm:cxn modelId="{401B841B-BB76-4205-BDAF-3047DB8017FC}" type="presParOf" srcId="{5D25291F-8B53-4048-AA25-86D61E09337C}" destId="{09BB1110-3AFC-4F17-889D-122592BDD77C}" srcOrd="0" destOrd="0" presId="urn:microsoft.com/office/officeart/2005/8/layout/hierarchy1"/>
    <dgm:cxn modelId="{458FCE7B-6848-409B-987D-9D757EC8FADB}" type="presParOf" srcId="{09BB1110-3AFC-4F17-889D-122592BDD77C}" destId="{EB677DCA-3621-4F13-BCA8-A7BCEBB67AAA}" srcOrd="0" destOrd="0" presId="urn:microsoft.com/office/officeart/2005/8/layout/hierarchy1"/>
    <dgm:cxn modelId="{0943C8C1-BB5A-4ED7-8C2B-EF08B5437B5B}" type="presParOf" srcId="{09BB1110-3AFC-4F17-889D-122592BDD77C}" destId="{C9F10593-0DCC-4905-925D-7C6A3E9583A6}" srcOrd="1" destOrd="0" presId="urn:microsoft.com/office/officeart/2005/8/layout/hierarchy1"/>
    <dgm:cxn modelId="{196550C2-3E7A-4945-B72C-3C3FFB8D6C31}" type="presParOf" srcId="{5D25291F-8B53-4048-AA25-86D61E09337C}" destId="{BDF84568-A16C-4F58-837C-A0042C80CB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FA0C2-7F05-481D-AF74-D54F4A923191}">
      <dsp:nvSpPr>
        <dsp:cNvPr id="0" name=""/>
        <dsp:cNvSpPr/>
      </dsp:nvSpPr>
      <dsp:spPr>
        <a:xfrm>
          <a:off x="3348764" y="1353300"/>
          <a:ext cx="1301686" cy="619484"/>
        </a:xfrm>
        <a:custGeom>
          <a:avLst/>
          <a:gdLst/>
          <a:ahLst/>
          <a:cxnLst/>
          <a:rect l="0" t="0" r="0" b="0"/>
          <a:pathLst>
            <a:path>
              <a:moveTo>
                <a:pt x="0" y="0"/>
              </a:moveTo>
              <a:lnTo>
                <a:pt x="0" y="422160"/>
              </a:lnTo>
              <a:lnTo>
                <a:pt x="1301686" y="422160"/>
              </a:lnTo>
              <a:lnTo>
                <a:pt x="1301686" y="619484"/>
              </a:lnTo>
            </a:path>
          </a:pathLst>
        </a:custGeom>
        <a:noFill/>
        <a:ln w="12700" cap="flat" cmpd="sng" algn="ctr">
          <a:solidFill>
            <a:schemeClr val="accent1">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sp>
    <dsp:sp modelId="{0A5F0130-48EF-4B27-9089-7EFBB07E4DD2}">
      <dsp:nvSpPr>
        <dsp:cNvPr id="0" name=""/>
        <dsp:cNvSpPr/>
      </dsp:nvSpPr>
      <dsp:spPr>
        <a:xfrm>
          <a:off x="2047078" y="1353300"/>
          <a:ext cx="1301686" cy="619484"/>
        </a:xfrm>
        <a:custGeom>
          <a:avLst/>
          <a:gdLst/>
          <a:ahLst/>
          <a:cxnLst/>
          <a:rect l="0" t="0" r="0" b="0"/>
          <a:pathLst>
            <a:path>
              <a:moveTo>
                <a:pt x="1301686" y="0"/>
              </a:moveTo>
              <a:lnTo>
                <a:pt x="1301686" y="422160"/>
              </a:lnTo>
              <a:lnTo>
                <a:pt x="0" y="422160"/>
              </a:lnTo>
              <a:lnTo>
                <a:pt x="0" y="619484"/>
              </a:lnTo>
            </a:path>
          </a:pathLst>
        </a:custGeom>
        <a:noFill/>
        <a:ln w="12700" cap="flat" cmpd="sng" algn="ctr">
          <a:solidFill>
            <a:schemeClr val="accent1">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sp>
    <dsp:sp modelId="{12BB6BCC-8280-4EFD-A866-3E9779BAFAFC}">
      <dsp:nvSpPr>
        <dsp:cNvPr id="0" name=""/>
        <dsp:cNvSpPr/>
      </dsp:nvSpPr>
      <dsp:spPr>
        <a:xfrm>
          <a:off x="2283748" y="729"/>
          <a:ext cx="2130031" cy="1352570"/>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7505F23-96A5-4F30-8B51-A7A60C8FAF5E}">
      <dsp:nvSpPr>
        <dsp:cNvPr id="0" name=""/>
        <dsp:cNvSpPr/>
      </dsp:nvSpPr>
      <dsp:spPr>
        <a:xfrm>
          <a:off x="2520419" y="225566"/>
          <a:ext cx="2130031" cy="1352570"/>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TESTING</a:t>
          </a:r>
          <a:endParaRPr lang="en-US" sz="3000" kern="1200" dirty="0"/>
        </a:p>
      </dsp:txBody>
      <dsp:txXfrm>
        <a:off x="2560034" y="265181"/>
        <a:ext cx="2050801" cy="1273340"/>
      </dsp:txXfrm>
    </dsp:sp>
    <dsp:sp modelId="{E08F8C98-0396-42B6-92D6-97EA8C543F76}">
      <dsp:nvSpPr>
        <dsp:cNvPr id="0" name=""/>
        <dsp:cNvSpPr/>
      </dsp:nvSpPr>
      <dsp:spPr>
        <a:xfrm>
          <a:off x="982062" y="1972784"/>
          <a:ext cx="2130031" cy="1352570"/>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487B4A77-BCDC-49A0-BF0C-3967AB9F8B11}">
      <dsp:nvSpPr>
        <dsp:cNvPr id="0" name=""/>
        <dsp:cNvSpPr/>
      </dsp:nvSpPr>
      <dsp:spPr>
        <a:xfrm>
          <a:off x="1218733" y="2197620"/>
          <a:ext cx="2130031" cy="1352570"/>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STATIC</a:t>
          </a:r>
          <a:endParaRPr lang="en-US" sz="3000" kern="1200" dirty="0"/>
        </a:p>
      </dsp:txBody>
      <dsp:txXfrm>
        <a:off x="1258348" y="2237235"/>
        <a:ext cx="2050801" cy="1273340"/>
      </dsp:txXfrm>
    </dsp:sp>
    <dsp:sp modelId="{E8F29F4E-1E70-4C30-96C5-94EB143EC56C}">
      <dsp:nvSpPr>
        <dsp:cNvPr id="0" name=""/>
        <dsp:cNvSpPr/>
      </dsp:nvSpPr>
      <dsp:spPr>
        <a:xfrm>
          <a:off x="3585435" y="1972784"/>
          <a:ext cx="2130031" cy="1352570"/>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B100088C-5523-48D4-A94D-08170B16AC93}">
      <dsp:nvSpPr>
        <dsp:cNvPr id="0" name=""/>
        <dsp:cNvSpPr/>
      </dsp:nvSpPr>
      <dsp:spPr>
        <a:xfrm>
          <a:off x="3822105" y="2197620"/>
          <a:ext cx="2130031" cy="1352570"/>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DYMANIC</a:t>
          </a:r>
          <a:endParaRPr lang="en-US" sz="3000" kern="1200" dirty="0"/>
        </a:p>
      </dsp:txBody>
      <dsp:txXfrm>
        <a:off x="3861720" y="2237235"/>
        <a:ext cx="2050801" cy="1273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B920-DEF3-44AA-AE8C-3348206E9897}">
      <dsp:nvSpPr>
        <dsp:cNvPr id="0" name=""/>
        <dsp:cNvSpPr/>
      </dsp:nvSpPr>
      <dsp:spPr>
        <a:xfrm>
          <a:off x="4671356" y="2449721"/>
          <a:ext cx="958446" cy="456133"/>
        </a:xfrm>
        <a:custGeom>
          <a:avLst/>
          <a:gdLst/>
          <a:ahLst/>
          <a:cxnLst/>
          <a:rect l="0" t="0" r="0" b="0"/>
          <a:pathLst>
            <a:path>
              <a:moveTo>
                <a:pt x="0" y="0"/>
              </a:moveTo>
              <a:lnTo>
                <a:pt x="0" y="310841"/>
              </a:lnTo>
              <a:lnTo>
                <a:pt x="958446" y="310841"/>
              </a:lnTo>
              <a:lnTo>
                <a:pt x="958446" y="456133"/>
              </a:lnTo>
            </a:path>
          </a:pathLst>
        </a:custGeom>
        <a:noFill/>
        <a:ln w="12700" cap="flat" cmpd="sng" algn="ctr">
          <a:solidFill>
            <a:schemeClr val="accent1">
              <a:shade val="8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sp>
    <dsp:sp modelId="{DBCA0505-B8AE-4E1A-B943-378B55F43980}">
      <dsp:nvSpPr>
        <dsp:cNvPr id="0" name=""/>
        <dsp:cNvSpPr/>
      </dsp:nvSpPr>
      <dsp:spPr>
        <a:xfrm>
          <a:off x="3712910" y="2449721"/>
          <a:ext cx="958446" cy="456133"/>
        </a:xfrm>
        <a:custGeom>
          <a:avLst/>
          <a:gdLst/>
          <a:ahLst/>
          <a:cxnLst/>
          <a:rect l="0" t="0" r="0" b="0"/>
          <a:pathLst>
            <a:path>
              <a:moveTo>
                <a:pt x="958446" y="0"/>
              </a:moveTo>
              <a:lnTo>
                <a:pt x="958446" y="310841"/>
              </a:lnTo>
              <a:lnTo>
                <a:pt x="0" y="310841"/>
              </a:lnTo>
              <a:lnTo>
                <a:pt x="0" y="456133"/>
              </a:lnTo>
            </a:path>
          </a:pathLst>
        </a:custGeom>
        <a:noFill/>
        <a:ln w="12700" cap="flat" cmpd="sng" algn="ctr">
          <a:solidFill>
            <a:schemeClr val="accent1">
              <a:shade val="8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sp>
    <dsp:sp modelId="{BF3FA0C2-7F05-481D-AF74-D54F4A923191}">
      <dsp:nvSpPr>
        <dsp:cNvPr id="0" name=""/>
        <dsp:cNvSpPr/>
      </dsp:nvSpPr>
      <dsp:spPr>
        <a:xfrm>
          <a:off x="3712910" y="997674"/>
          <a:ext cx="958446" cy="456133"/>
        </a:xfrm>
        <a:custGeom>
          <a:avLst/>
          <a:gdLst/>
          <a:ahLst/>
          <a:cxnLst/>
          <a:rect l="0" t="0" r="0" b="0"/>
          <a:pathLst>
            <a:path>
              <a:moveTo>
                <a:pt x="0" y="0"/>
              </a:moveTo>
              <a:lnTo>
                <a:pt x="0" y="310841"/>
              </a:lnTo>
              <a:lnTo>
                <a:pt x="958446" y="310841"/>
              </a:lnTo>
              <a:lnTo>
                <a:pt x="958446" y="456133"/>
              </a:lnTo>
            </a:path>
          </a:pathLst>
        </a:custGeom>
        <a:noFill/>
        <a:ln w="12700" cap="flat" cmpd="sng" algn="ctr">
          <a:solidFill>
            <a:schemeClr val="accent1">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sp>
    <dsp:sp modelId="{9AA215B3-D654-4096-AFF8-B52DB161ED06}">
      <dsp:nvSpPr>
        <dsp:cNvPr id="0" name=""/>
        <dsp:cNvSpPr/>
      </dsp:nvSpPr>
      <dsp:spPr>
        <a:xfrm>
          <a:off x="2754463" y="997674"/>
          <a:ext cx="958446" cy="456133"/>
        </a:xfrm>
        <a:custGeom>
          <a:avLst/>
          <a:gdLst/>
          <a:ahLst/>
          <a:cxnLst/>
          <a:rect l="0" t="0" r="0" b="0"/>
          <a:pathLst>
            <a:path>
              <a:moveTo>
                <a:pt x="958446" y="0"/>
              </a:moveTo>
              <a:lnTo>
                <a:pt x="958446" y="310841"/>
              </a:lnTo>
              <a:lnTo>
                <a:pt x="0" y="310841"/>
              </a:lnTo>
              <a:lnTo>
                <a:pt x="0" y="456133"/>
              </a:lnTo>
            </a:path>
          </a:pathLst>
        </a:custGeom>
        <a:noFill/>
        <a:ln w="12700" cap="flat" cmpd="sng" algn="ctr">
          <a:solidFill>
            <a:schemeClr val="accent1">
              <a:shade val="60000"/>
              <a:hueOff val="0"/>
              <a:satOff val="0"/>
              <a:lumOff val="0"/>
              <a:alphaOff val="0"/>
            </a:schemeClr>
          </a:solidFill>
          <a:prstDash val="solid"/>
          <a:miter lim="800000"/>
        </a:ln>
        <a:effectLst/>
        <a:sp3d z="-227350" prstMaterial="matte"/>
      </dsp:spPr>
      <dsp:style>
        <a:lnRef idx="2">
          <a:scrgbClr r="0" g="0" b="0"/>
        </a:lnRef>
        <a:fillRef idx="0">
          <a:scrgbClr r="0" g="0" b="0"/>
        </a:fillRef>
        <a:effectRef idx="0">
          <a:scrgbClr r="0" g="0" b="0"/>
        </a:effectRef>
        <a:fontRef idx="minor"/>
      </dsp:style>
    </dsp:sp>
    <dsp:sp modelId="{12BB6BCC-8280-4EFD-A866-3E9779BAFAFC}">
      <dsp:nvSpPr>
        <dsp:cNvPr id="0" name=""/>
        <dsp:cNvSpPr/>
      </dsp:nvSpPr>
      <dsp:spPr>
        <a:xfrm>
          <a:off x="2928726" y="1761"/>
          <a:ext cx="1568367" cy="995913"/>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7505F23-96A5-4F30-8B51-A7A60C8FAF5E}">
      <dsp:nvSpPr>
        <dsp:cNvPr id="0" name=""/>
        <dsp:cNvSpPr/>
      </dsp:nvSpPr>
      <dsp:spPr>
        <a:xfrm>
          <a:off x="3102989" y="167311"/>
          <a:ext cx="1568367" cy="995913"/>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3132158" y="196480"/>
        <a:ext cx="1510029" cy="937575"/>
      </dsp:txXfrm>
    </dsp:sp>
    <dsp:sp modelId="{7BF53FA7-3963-47BE-969E-C5205A0F1ECE}">
      <dsp:nvSpPr>
        <dsp:cNvPr id="0" name=""/>
        <dsp:cNvSpPr/>
      </dsp:nvSpPr>
      <dsp:spPr>
        <a:xfrm>
          <a:off x="1970279" y="1453808"/>
          <a:ext cx="1568367" cy="995913"/>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5D69CB8F-0A90-4FA9-80F3-E92F1B4248AF}">
      <dsp:nvSpPr>
        <dsp:cNvPr id="0" name=""/>
        <dsp:cNvSpPr/>
      </dsp:nvSpPr>
      <dsp:spPr>
        <a:xfrm>
          <a:off x="2144542" y="1619358"/>
          <a:ext cx="1568367" cy="995913"/>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STATIC</a:t>
          </a:r>
          <a:endParaRPr lang="en-US" sz="2200" kern="1200" dirty="0"/>
        </a:p>
      </dsp:txBody>
      <dsp:txXfrm>
        <a:off x="2173711" y="1648527"/>
        <a:ext cx="1510029" cy="937575"/>
      </dsp:txXfrm>
    </dsp:sp>
    <dsp:sp modelId="{E8F29F4E-1E70-4C30-96C5-94EB143EC56C}">
      <dsp:nvSpPr>
        <dsp:cNvPr id="0" name=""/>
        <dsp:cNvSpPr/>
      </dsp:nvSpPr>
      <dsp:spPr>
        <a:xfrm>
          <a:off x="3887173" y="1453808"/>
          <a:ext cx="1568367" cy="995913"/>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B100088C-5523-48D4-A94D-08170B16AC93}">
      <dsp:nvSpPr>
        <dsp:cNvPr id="0" name=""/>
        <dsp:cNvSpPr/>
      </dsp:nvSpPr>
      <dsp:spPr>
        <a:xfrm>
          <a:off x="4061436" y="1619358"/>
          <a:ext cx="1568367" cy="995913"/>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DYMANIC</a:t>
          </a:r>
          <a:endParaRPr lang="en-US" sz="2200" kern="1200" dirty="0"/>
        </a:p>
      </dsp:txBody>
      <dsp:txXfrm>
        <a:off x="4090605" y="1648527"/>
        <a:ext cx="1510029" cy="937575"/>
      </dsp:txXfrm>
    </dsp:sp>
    <dsp:sp modelId="{AD548995-DAB7-4A2C-A64C-71A70F2EDEB3}">
      <dsp:nvSpPr>
        <dsp:cNvPr id="0" name=""/>
        <dsp:cNvSpPr/>
      </dsp:nvSpPr>
      <dsp:spPr>
        <a:xfrm>
          <a:off x="2928726" y="2905855"/>
          <a:ext cx="1568367" cy="995913"/>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04863FD-9F80-439D-A9F7-6040CA3A7CC2}">
      <dsp:nvSpPr>
        <dsp:cNvPr id="0" name=""/>
        <dsp:cNvSpPr/>
      </dsp:nvSpPr>
      <dsp:spPr>
        <a:xfrm>
          <a:off x="3102989" y="3071405"/>
          <a:ext cx="1568367" cy="995913"/>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WHITE BOX</a:t>
          </a:r>
          <a:endParaRPr lang="en-US" sz="2200" kern="1200" dirty="0"/>
        </a:p>
      </dsp:txBody>
      <dsp:txXfrm>
        <a:off x="3132158" y="3100574"/>
        <a:ext cx="1510029" cy="937575"/>
      </dsp:txXfrm>
    </dsp:sp>
    <dsp:sp modelId="{EB677DCA-3621-4F13-BCA8-A7BCEBB67AAA}">
      <dsp:nvSpPr>
        <dsp:cNvPr id="0" name=""/>
        <dsp:cNvSpPr/>
      </dsp:nvSpPr>
      <dsp:spPr>
        <a:xfrm>
          <a:off x="4845619" y="2905855"/>
          <a:ext cx="1568367" cy="995913"/>
        </a:xfrm>
        <a:prstGeom prst="roundRect">
          <a:avLst>
            <a:gd name="adj" fmla="val 1000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C9F10593-0DCC-4905-925D-7C6A3E9583A6}">
      <dsp:nvSpPr>
        <dsp:cNvPr id="0" name=""/>
        <dsp:cNvSpPr/>
      </dsp:nvSpPr>
      <dsp:spPr>
        <a:xfrm>
          <a:off x="5019882" y="3071405"/>
          <a:ext cx="1568367" cy="995913"/>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BLACK BOX</a:t>
          </a:r>
          <a:endParaRPr lang="en-US" sz="2200" kern="1200" dirty="0"/>
        </a:p>
      </dsp:txBody>
      <dsp:txXfrm>
        <a:off x="5049051" y="3100574"/>
        <a:ext cx="1510029" cy="9375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6374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93700" y="692150"/>
            <a:ext cx="6070600" cy="3416300"/>
          </a:xfrm>
          <a:ln/>
        </p:spPr>
      </p:sp>
      <p:sp>
        <p:nvSpPr>
          <p:cNvPr id="10243"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3784925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93700" y="692150"/>
            <a:ext cx="6070600" cy="3416300"/>
          </a:xfrm>
          <a:ln/>
        </p:spPr>
      </p:sp>
      <p:sp>
        <p:nvSpPr>
          <p:cNvPr id="13315"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41744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393700" y="692150"/>
            <a:ext cx="6070600" cy="3416300"/>
          </a:xfrm>
          <a:ln/>
        </p:spPr>
      </p:sp>
      <p:sp>
        <p:nvSpPr>
          <p:cNvPr id="16387"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39144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82588" y="685800"/>
            <a:ext cx="6096000" cy="3429000"/>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1430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1FB7C6-6B0D-4089-B482-861C143D16F6}" type="slidenum">
              <a:rPr lang="en-US"/>
              <a:pPr>
                <a:spcBef>
                  <a:spcPct val="0"/>
                </a:spcBef>
              </a:pPr>
              <a:t>61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pPr>
            <a:endParaRPr lang="en-US" smtClean="0"/>
          </a:p>
        </p:txBody>
      </p:sp>
    </p:spTree>
    <p:extLst>
      <p:ext uri="{BB962C8B-B14F-4D97-AF65-F5344CB8AC3E}">
        <p14:creationId xmlns:p14="http://schemas.microsoft.com/office/powerpoint/2010/main" val="3950032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241333735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37320308"/>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5628445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19952971"/>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95771797"/>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47666714"/>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77081562"/>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86835095"/>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89778076"/>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52646954"/>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16576758"/>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820775"/>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2652670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43085620"/>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87138372"/>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97554422"/>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34898242"/>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9558927"/>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26526342"/>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18577255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371421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Number slide #1">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98552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78815"/>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Number slide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4274581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Number slide #3">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924354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Number slide #4">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811419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Number slide #5">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198581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a:xfrm>
            <a:off x="7740651" y="6137275"/>
            <a:ext cx="4451349" cy="230188"/>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311151" y="6121400"/>
            <a:ext cx="1333500" cy="261938"/>
          </a:xfrm>
          <a:prstGeom prst="rect">
            <a:avLst/>
          </a:prstGeom>
        </p:spPr>
        <p:txBody>
          <a:bodyPr/>
          <a:lstStyle>
            <a:lvl1pPr>
              <a:defRPr smtClean="0"/>
            </a:lvl1pPr>
          </a:lstStyle>
          <a:p>
            <a:pPr>
              <a:defRPr/>
            </a:pPr>
            <a:fld id="{AD590738-A124-4F96-8BB0-90065C8DB18D}" type="slidenum">
              <a:rPr lang="en-US"/>
              <a:pPr>
                <a:defRPr/>
              </a:pPr>
              <a:t>‹#›</a:t>
            </a:fld>
            <a:endParaRPr lang="en-US"/>
          </a:p>
        </p:txBody>
      </p:sp>
    </p:spTree>
    <p:extLst>
      <p:ext uri="{BB962C8B-B14F-4D97-AF65-F5344CB8AC3E}">
        <p14:creationId xmlns:p14="http://schemas.microsoft.com/office/powerpoint/2010/main" val="2299656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15747" y="230685"/>
            <a:ext cx="9176253" cy="4702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8795" y="1599904"/>
            <a:ext cx="5390444"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2763" y="1599904"/>
            <a:ext cx="5390444" cy="4525863"/>
          </a:xfrm>
          <a:prstGeom prst="rect">
            <a:avLst/>
          </a:prstGeom>
        </p:spPr>
        <p:txBody>
          <a:bodyPr/>
          <a:lstStyle/>
          <a:p>
            <a:pPr lvl="0"/>
            <a:endParaRPr lang="en-US" noProof="0"/>
          </a:p>
        </p:txBody>
      </p:sp>
      <p:sp>
        <p:nvSpPr>
          <p:cNvPr id="5" name="Slide Number Placeholder 4"/>
          <p:cNvSpPr>
            <a:spLocks noGrp="1"/>
          </p:cNvSpPr>
          <p:nvPr>
            <p:ph type="sldNum" sz="quarter" idx="10"/>
          </p:nvPr>
        </p:nvSpPr>
        <p:spPr>
          <a:xfrm>
            <a:off x="9052984" y="6030913"/>
            <a:ext cx="2624667" cy="368300"/>
          </a:xfrm>
          <a:prstGeom prst="rect">
            <a:avLst/>
          </a:prstGeom>
        </p:spPr>
        <p:txBody>
          <a:bodyPr/>
          <a:lstStyle>
            <a:lvl1pPr>
              <a:defRPr smtClean="0"/>
            </a:lvl1pPr>
          </a:lstStyle>
          <a:p>
            <a:pPr>
              <a:defRPr/>
            </a:pPr>
            <a:fld id="{E9842480-2474-4543-8FC6-2D1BD3BCE041}" type="slidenum">
              <a:rPr lang="en-US" altLang="en-US"/>
              <a:pPr>
                <a:defRPr/>
              </a:pPr>
              <a:t>‹#›</a:t>
            </a:fld>
            <a:endParaRPr lang="en-US" altLang="en-US"/>
          </a:p>
        </p:txBody>
      </p:sp>
    </p:spTree>
    <p:extLst>
      <p:ext uri="{BB962C8B-B14F-4D97-AF65-F5344CB8AC3E}">
        <p14:creationId xmlns:p14="http://schemas.microsoft.com/office/powerpoint/2010/main" val="13344906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113981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Number slide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2717367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08038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223338176"/>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23147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920011234"/>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33875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12804897"/>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8081428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41">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
        <p:nvSpPr>
          <p:cNvPr id="10" name="AddCustomFooter#1"/>
          <p:cNvSpPr txBox="1"/>
          <p:nvPr userDrawn="1"/>
        </p:nvSpPr>
        <p:spPr>
          <a:xfrm>
            <a:off x="373661" y="6418879"/>
            <a:ext cx="2758769" cy="164212"/>
          </a:xfrm>
          <a:prstGeom prst="rect">
            <a:avLst/>
          </a:prstGeom>
          <a:noFill/>
        </p:spPr>
        <p:txBody>
          <a:bodyPr wrap="none" lIns="0" tIns="0" rIns="0" bIns="0" rtlCol="0" anchor="ctr">
            <a:spAutoFit/>
          </a:bodyPr>
          <a:lstStyle/>
          <a:p>
            <a:fld id="{6971936E-DEB9-479F-A215-67E5B2252768}" type="slidenum">
              <a:rPr lang="en-US" sz="1067" baseline="0" smtClean="0">
                <a:latin typeface="Verdana" pitchFamily="34" charset="0"/>
                <a:ea typeface="Verdana" pitchFamily="34" charset="0"/>
                <a:cs typeface="Verdana" pitchFamily="34" charset="0"/>
              </a:rPr>
              <a:t>‹#›</a:t>
            </a:fld>
            <a:r>
              <a:rPr lang="en-US" sz="1067" baseline="0" dirty="0" smtClean="0">
                <a:latin typeface="Verdana" pitchFamily="34" charset="0"/>
                <a:ea typeface="Verdana" pitchFamily="34" charset="0"/>
                <a:cs typeface="Verdana" pitchFamily="34" charset="0"/>
              </a:rPr>
              <a:t> | </a:t>
            </a:r>
            <a:r>
              <a:rPr lang="en-US" sz="1067" baseline="0" dirty="0">
                <a:latin typeface="Verdana" pitchFamily="34" charset="0"/>
                <a:ea typeface="Verdana" pitchFamily="34" charset="0"/>
                <a:cs typeface="Verdana" pitchFamily="34" charset="0"/>
              </a:rPr>
              <a:t>© Atos | Syntel - For internal use </a:t>
            </a:r>
            <a:endParaRPr lang="nl-NL" sz="1067"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535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b="1" dirty="0" smtClean="0"/>
              <a:t>Testing Concepts - 1</a:t>
            </a:r>
            <a:endParaRPr lang="en-GB" b="1" dirty="0"/>
          </a:p>
        </p:txBody>
      </p:sp>
    </p:spTree>
    <p:extLst>
      <p:ext uri="{BB962C8B-B14F-4D97-AF65-F5344CB8AC3E}">
        <p14:creationId xmlns:p14="http://schemas.microsoft.com/office/powerpoint/2010/main" val="2707622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976" y="1448165"/>
            <a:ext cx="11622024" cy="4343035"/>
          </a:xfrm>
        </p:spPr>
        <p:txBody>
          <a:bodyPr/>
          <a:lstStyle/>
          <a:p>
            <a:r>
              <a:rPr lang="en-US" sz="1600" dirty="0" smtClean="0">
                <a:latin typeface="+mn-lt"/>
              </a:rPr>
              <a:t>How to evaluate or analyze the following work products?</a:t>
            </a:r>
          </a:p>
          <a:p>
            <a:pPr lvl="1">
              <a:buFont typeface="Arial" panose="020B0604020202020204" pitchFamily="34" charset="0"/>
              <a:buChar char="•"/>
            </a:pPr>
            <a:r>
              <a:rPr lang="en-US" sz="1600" dirty="0" smtClean="0">
                <a:latin typeface="+mn-lt"/>
              </a:rPr>
              <a:t>Requirement documents</a:t>
            </a:r>
          </a:p>
          <a:p>
            <a:pPr lvl="1">
              <a:buFont typeface="Arial" panose="020B0604020202020204" pitchFamily="34" charset="0"/>
              <a:buChar char="•"/>
            </a:pPr>
            <a:r>
              <a:rPr lang="en-US" sz="1600" dirty="0" smtClean="0">
                <a:latin typeface="+mn-lt"/>
              </a:rPr>
              <a:t>Test plan documents</a:t>
            </a:r>
          </a:p>
          <a:p>
            <a:pPr lvl="1">
              <a:buFont typeface="Arial" panose="020B0604020202020204" pitchFamily="34" charset="0"/>
              <a:buChar char="•"/>
            </a:pPr>
            <a:r>
              <a:rPr lang="en-US" sz="1600" dirty="0" smtClean="0">
                <a:latin typeface="+mn-lt"/>
              </a:rPr>
              <a:t>Design documents</a:t>
            </a:r>
          </a:p>
          <a:p>
            <a:pPr lvl="1">
              <a:buFont typeface="Arial" panose="020B0604020202020204" pitchFamily="34" charset="0"/>
              <a:buChar char="•"/>
            </a:pPr>
            <a:r>
              <a:rPr lang="en-US" sz="1600" dirty="0" smtClean="0">
                <a:latin typeface="+mn-lt"/>
              </a:rPr>
              <a:t>User manual</a:t>
            </a:r>
          </a:p>
          <a:p>
            <a:pPr lvl="1">
              <a:buFont typeface="Arial" panose="020B0604020202020204" pitchFamily="34" charset="0"/>
              <a:buChar char="•"/>
            </a:pPr>
            <a:r>
              <a:rPr lang="en-US" sz="1600" dirty="0" smtClean="0">
                <a:latin typeface="+mn-lt"/>
              </a:rPr>
              <a:t>Source code before execution</a:t>
            </a:r>
          </a:p>
          <a:p>
            <a:pPr eaLnBrk="1" hangingPunct="1">
              <a:buFont typeface="Wingdings" panose="05000000000000000000" pitchFamily="2" charset="2"/>
              <a:buNone/>
            </a:pPr>
            <a:endParaRPr lang="en-US" sz="1600" dirty="0" smtClean="0">
              <a:latin typeface="+mn-lt"/>
            </a:endParaRPr>
          </a:p>
          <a:p>
            <a:pPr lvl="1">
              <a:buFont typeface="Wingdings" panose="05000000000000000000" pitchFamily="2" charset="2"/>
              <a:buNone/>
            </a:pPr>
            <a:r>
              <a:rPr lang="en-US" sz="1600" dirty="0" smtClean="0">
                <a:latin typeface="+mn-lt"/>
              </a:rPr>
              <a:t>Is it possible to test above work products using Dynamic testing?</a:t>
            </a:r>
          </a:p>
          <a:p>
            <a:pPr lvl="1">
              <a:buFont typeface="Wingdings" panose="05000000000000000000" pitchFamily="2" charset="2"/>
              <a:buNone/>
            </a:pPr>
            <a:r>
              <a:rPr lang="en-US" sz="1600" dirty="0" smtClean="0">
                <a:latin typeface="+mn-lt"/>
              </a:rPr>
              <a:t>NO</a:t>
            </a:r>
          </a:p>
          <a:p>
            <a:pPr lvl="1">
              <a:buFont typeface="Wingdings" panose="05000000000000000000" pitchFamily="2" charset="2"/>
              <a:buNone/>
            </a:pPr>
            <a:r>
              <a:rPr lang="en-US" sz="1600" dirty="0" smtClean="0">
                <a:latin typeface="+mn-lt"/>
              </a:rPr>
              <a:t>One powerful technique used in static testing – REVIEWS</a:t>
            </a:r>
          </a:p>
          <a:p>
            <a:pPr eaLnBrk="1" hangingPunct="1">
              <a:buFont typeface="Wingdings" panose="05000000000000000000" pitchFamily="2" charset="2"/>
              <a:buNone/>
            </a:pPr>
            <a:endParaRPr lang="en-US" sz="1600" dirty="0" smtClean="0">
              <a:latin typeface="+mn-lt"/>
            </a:endParaRPr>
          </a:p>
          <a:p>
            <a:pPr eaLnBrk="1" hangingPunct="1">
              <a:buFont typeface="Wingdings" panose="05000000000000000000" pitchFamily="2" charset="2"/>
              <a:buNone/>
            </a:pPr>
            <a:r>
              <a:rPr lang="en-US" sz="1600" b="1" dirty="0" smtClean="0">
                <a:latin typeface="+mn-lt"/>
              </a:rPr>
              <a:t>	</a:t>
            </a:r>
            <a:r>
              <a:rPr lang="en-US" sz="1600" b="1" u="sng" dirty="0" smtClean="0">
                <a:latin typeface="+mn-lt"/>
              </a:rPr>
              <a:t>Note:</a:t>
            </a:r>
          </a:p>
          <a:p>
            <a:pPr eaLnBrk="1" hangingPunct="1">
              <a:lnSpc>
                <a:spcPct val="250000"/>
              </a:lnSpc>
              <a:buFont typeface="Wingdings" panose="05000000000000000000" pitchFamily="2" charset="2"/>
              <a:buNone/>
            </a:pPr>
            <a:r>
              <a:rPr lang="en-US" sz="1600" dirty="0" smtClean="0">
                <a:latin typeface="+mn-lt"/>
              </a:rPr>
              <a:t> 	Static Testing is not  replacement for Dynamic Testing</a:t>
            </a:r>
          </a:p>
          <a:p>
            <a:pPr eaLnBrk="1" hangingPunct="1">
              <a:buFont typeface="Wingdings" panose="05000000000000000000" pitchFamily="2" charset="2"/>
              <a:buNone/>
            </a:pPr>
            <a:endParaRPr lang="en-US" sz="1600" dirty="0" smtClean="0">
              <a:latin typeface="+mn-lt"/>
            </a:endParaRPr>
          </a:p>
        </p:txBody>
      </p:sp>
    </p:spTree>
    <p:extLst>
      <p:ext uri="{BB962C8B-B14F-4D97-AF65-F5344CB8AC3E}">
        <p14:creationId xmlns:p14="http://schemas.microsoft.com/office/powerpoint/2010/main" val="118162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linds(horizontal)">
                                      <p:cBhvr>
                                        <p:cTn id="18" dur="500"/>
                                        <p:tgtEl>
                                          <p:spTgt spid="3">
                                            <p:txEl>
                                              <p:pRg st="11" end="1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blinds(horizontal)">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5665" y="347517"/>
            <a:ext cx="11917680" cy="627844"/>
          </a:xfrm>
        </p:spPr>
        <p:txBody>
          <a:bodyPr/>
          <a:lstStyle/>
          <a:p>
            <a:pPr eaLnBrk="1" hangingPunct="1"/>
            <a:r>
              <a:rPr lang="en-US" sz="2800" dirty="0" smtClean="0">
                <a:latin typeface="+mj-lt"/>
              </a:rPr>
              <a:t>Types of defects that are easier to identify in Static Testing</a:t>
            </a:r>
          </a:p>
        </p:txBody>
      </p:sp>
      <p:sp>
        <p:nvSpPr>
          <p:cNvPr id="3" name="Content Placeholder 2"/>
          <p:cNvSpPr>
            <a:spLocks noGrp="1"/>
          </p:cNvSpPr>
          <p:nvPr>
            <p:ph idx="1"/>
          </p:nvPr>
        </p:nvSpPr>
        <p:spPr>
          <a:xfrm>
            <a:off x="385665" y="1362961"/>
            <a:ext cx="11566984" cy="4537884"/>
          </a:xfrm>
        </p:spPr>
        <p:txBody>
          <a:bodyPr/>
          <a:lstStyle/>
          <a:p>
            <a:pPr eaLnBrk="1" hangingPunct="1"/>
            <a:endParaRPr lang="en-US" dirty="0" smtClean="0"/>
          </a:p>
          <a:p>
            <a:pPr lvl="1">
              <a:lnSpc>
                <a:spcPct val="150000"/>
              </a:lnSpc>
              <a:buFont typeface="Lucida Sans Unicode" panose="020B0602030504020204" pitchFamily="34" charset="0"/>
              <a:buChar char="▶"/>
            </a:pPr>
            <a:r>
              <a:rPr lang="en-US" dirty="0" smtClean="0"/>
              <a:t>Deviations from standards</a:t>
            </a:r>
          </a:p>
          <a:p>
            <a:pPr lvl="1">
              <a:lnSpc>
                <a:spcPct val="150000"/>
              </a:lnSpc>
              <a:buFont typeface="Lucida Sans Unicode" panose="020B0602030504020204" pitchFamily="34" charset="0"/>
              <a:buChar char="▶"/>
            </a:pPr>
            <a:r>
              <a:rPr lang="en-US" dirty="0" smtClean="0"/>
              <a:t>Missing Requirements</a:t>
            </a:r>
          </a:p>
          <a:p>
            <a:pPr eaLnBrk="1" hangingPunct="1"/>
            <a:endParaRPr lang="en-US" dirty="0" smtClean="0"/>
          </a:p>
          <a:p>
            <a:pPr eaLnBrk="1" hangingPunct="1"/>
            <a:endParaRPr lang="en-US" dirty="0" smtClean="0"/>
          </a:p>
          <a:p>
            <a:pPr eaLnBrk="1" hangingPunct="1">
              <a:buFont typeface="Wingdings" panose="05000000000000000000" pitchFamily="2" charset="2"/>
              <a:buNone/>
            </a:pPr>
            <a:r>
              <a:rPr lang="en-US" dirty="0" smtClean="0"/>
              <a:t>	</a:t>
            </a:r>
            <a:r>
              <a:rPr lang="en-US" b="1" u="sng" dirty="0" smtClean="0"/>
              <a:t>Note:</a:t>
            </a:r>
          </a:p>
          <a:p>
            <a:pPr eaLnBrk="1" hangingPunct="1">
              <a:buFont typeface="Wingdings" panose="05000000000000000000" pitchFamily="2" charset="2"/>
              <a:buNone/>
            </a:pPr>
            <a:r>
              <a:rPr lang="en-US" dirty="0" smtClean="0"/>
              <a:t>     In contrast to dynamic testing, static testing finds defects rather than failures</a:t>
            </a:r>
          </a:p>
        </p:txBody>
      </p:sp>
    </p:spTree>
    <p:extLst>
      <p:ext uri="{BB962C8B-B14F-4D97-AF65-F5344CB8AC3E}">
        <p14:creationId xmlns:p14="http://schemas.microsoft.com/office/powerpoint/2010/main" val="2273742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5665" y="393237"/>
            <a:ext cx="11566985" cy="756000"/>
          </a:xfrm>
        </p:spPr>
        <p:txBody>
          <a:bodyPr/>
          <a:lstStyle/>
          <a:p>
            <a:pPr eaLnBrk="1" hangingPunct="1"/>
            <a:r>
              <a:rPr lang="en-US" dirty="0" smtClean="0">
                <a:latin typeface="+mj-lt"/>
              </a:rPr>
              <a:t>Advantages of Static testing</a:t>
            </a:r>
          </a:p>
        </p:txBody>
      </p:sp>
      <p:sp>
        <p:nvSpPr>
          <p:cNvPr id="3" name="Content Placeholder 2"/>
          <p:cNvSpPr>
            <a:spLocks noGrp="1"/>
          </p:cNvSpPr>
          <p:nvPr>
            <p:ph idx="1"/>
          </p:nvPr>
        </p:nvSpPr>
        <p:spPr/>
        <p:txBody>
          <a:bodyPr/>
          <a:lstStyle/>
          <a:p>
            <a:pPr lvl="1">
              <a:buFont typeface="Lucida Sans Unicode" panose="020B0602030504020204" pitchFamily="34" charset="0"/>
              <a:buChar char="▶"/>
            </a:pPr>
            <a:r>
              <a:rPr lang="en-US" sz="1600" dirty="0" smtClean="0">
                <a:latin typeface="+mn-lt"/>
              </a:rPr>
              <a:t>Increases productivity</a:t>
            </a:r>
          </a:p>
          <a:p>
            <a:pPr lvl="1">
              <a:buFont typeface="Lucida Sans Unicode" panose="020B0602030504020204" pitchFamily="34" charset="0"/>
              <a:buChar char="▶"/>
            </a:pPr>
            <a:r>
              <a:rPr lang="en-US" sz="1600" dirty="0" smtClean="0">
                <a:latin typeface="+mn-lt"/>
              </a:rPr>
              <a:t>Increases quality</a:t>
            </a:r>
          </a:p>
          <a:p>
            <a:pPr lvl="1">
              <a:buFont typeface="Lucida Sans Unicode" panose="020B0602030504020204" pitchFamily="34" charset="0"/>
              <a:buChar char="▶"/>
            </a:pPr>
            <a:r>
              <a:rPr lang="en-US" sz="1600" dirty="0" smtClean="0">
                <a:latin typeface="+mn-lt"/>
              </a:rPr>
              <a:t>Reducing no of defects early in the life cycle</a:t>
            </a:r>
          </a:p>
          <a:p>
            <a:pPr lvl="3">
              <a:buFont typeface="Arial" panose="020B0604020202020204" pitchFamily="34" charset="0"/>
              <a:buChar char="•"/>
            </a:pPr>
            <a:r>
              <a:rPr lang="en-US" sz="1600" dirty="0" smtClean="0">
                <a:latin typeface="+mn-lt"/>
              </a:rPr>
              <a:t>Less time to spent on testing and maintenance </a:t>
            </a:r>
          </a:p>
          <a:p>
            <a:pPr lvl="3">
              <a:buFont typeface="Arial" panose="020B0604020202020204" pitchFamily="34" charset="0"/>
              <a:buChar char="•"/>
            </a:pPr>
            <a:r>
              <a:rPr lang="en-US" sz="1600" dirty="0" smtClean="0">
                <a:latin typeface="+mn-lt"/>
              </a:rPr>
              <a:t>Effort and cost for Rework are low</a:t>
            </a:r>
          </a:p>
          <a:p>
            <a:pPr eaLnBrk="1" hangingPunct="1">
              <a:buFont typeface="Wingdings" panose="05000000000000000000" pitchFamily="2" charset="2"/>
              <a:buNone/>
            </a:pPr>
            <a:endParaRPr lang="en-US" sz="1600" dirty="0" smtClean="0">
              <a:latin typeface="+mn-lt"/>
            </a:endParaRPr>
          </a:p>
          <a:p>
            <a:pPr eaLnBrk="1" hangingPunct="1">
              <a:buFont typeface="Wingdings" panose="05000000000000000000" pitchFamily="2" charset="2"/>
              <a:buNone/>
            </a:pPr>
            <a:r>
              <a:rPr lang="en-US" sz="1600" dirty="0" smtClean="0">
                <a:latin typeface="+mn-lt"/>
              </a:rPr>
              <a:t>	</a:t>
            </a:r>
            <a:r>
              <a:rPr lang="en-US" sz="1600" b="1" u="sng" dirty="0" smtClean="0">
                <a:latin typeface="+mn-lt"/>
              </a:rPr>
              <a:t>Note:</a:t>
            </a:r>
          </a:p>
          <a:p>
            <a:pPr eaLnBrk="1" hangingPunct="1">
              <a:buFont typeface="Wingdings" panose="05000000000000000000" pitchFamily="2" charset="2"/>
              <a:buNone/>
            </a:pPr>
            <a:r>
              <a:rPr lang="en-US" sz="1600" dirty="0" smtClean="0">
                <a:latin typeface="+mn-lt"/>
              </a:rPr>
              <a:t>     Static Testing is not a replacement for Dynamic Testing</a:t>
            </a:r>
          </a:p>
        </p:txBody>
      </p:sp>
    </p:spTree>
    <p:extLst>
      <p:ext uri="{BB962C8B-B14F-4D97-AF65-F5344CB8AC3E}">
        <p14:creationId xmlns:p14="http://schemas.microsoft.com/office/powerpoint/2010/main" val="274807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amond(in)">
                                      <p:cBhvr>
                                        <p:cTn id="25" dur="2000"/>
                                        <p:tgtEl>
                                          <p:spTgt spid="3">
                                            <p:txEl>
                                              <p:pRg st="3" end="3"/>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amond(in)">
                                      <p:cBhvr>
                                        <p:cTn id="28" dur="2000"/>
                                        <p:tgtEl>
                                          <p:spTgt spid="3">
                                            <p:txEl>
                                              <p:pRg st="4" end="4"/>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in)">
                                      <p:cBhvr>
                                        <p:cTn id="31" dur="2000"/>
                                        <p:tgtEl>
                                          <p:spTgt spid="3">
                                            <p:txEl>
                                              <p:pRg st="6" end="6"/>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amond(in)">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5665" y="423717"/>
            <a:ext cx="11566985" cy="756000"/>
          </a:xfrm>
        </p:spPr>
        <p:txBody>
          <a:bodyPr/>
          <a:lstStyle/>
          <a:p>
            <a:pPr eaLnBrk="1" hangingPunct="1"/>
            <a:r>
              <a:rPr lang="en-US" dirty="0" smtClean="0"/>
              <a:t>Review</a:t>
            </a:r>
          </a:p>
        </p:txBody>
      </p:sp>
      <p:sp>
        <p:nvSpPr>
          <p:cNvPr id="22531" name="Content Placeholder 2"/>
          <p:cNvSpPr>
            <a:spLocks noGrp="1"/>
          </p:cNvSpPr>
          <p:nvPr>
            <p:ph idx="1"/>
          </p:nvPr>
        </p:nvSpPr>
        <p:spPr/>
        <p:txBody>
          <a:bodyPr/>
          <a:lstStyle/>
          <a:p>
            <a:pPr eaLnBrk="1" hangingPunct="1">
              <a:lnSpc>
                <a:spcPct val="150000"/>
              </a:lnSpc>
            </a:pPr>
            <a:r>
              <a:rPr lang="en-US" sz="1800" dirty="0" smtClean="0"/>
              <a:t>An Evaluation of a Product or project status to ascertain discrepancies from planned results and to recommend improvements .</a:t>
            </a:r>
          </a:p>
        </p:txBody>
      </p:sp>
    </p:spTree>
    <p:extLst>
      <p:ext uri="{BB962C8B-B14F-4D97-AF65-F5344CB8AC3E}">
        <p14:creationId xmlns:p14="http://schemas.microsoft.com/office/powerpoint/2010/main" val="1211645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85665" y="347517"/>
            <a:ext cx="11566985" cy="756000"/>
          </a:xfrm>
        </p:spPr>
        <p:txBody>
          <a:bodyPr/>
          <a:lstStyle/>
          <a:p>
            <a:pPr eaLnBrk="1" hangingPunct="1"/>
            <a:r>
              <a:rPr lang="en-US" dirty="0" smtClean="0"/>
              <a:t>Objectives of Reviews:</a:t>
            </a:r>
          </a:p>
        </p:txBody>
      </p:sp>
      <p:sp>
        <p:nvSpPr>
          <p:cNvPr id="3" name="Content Placeholder 2"/>
          <p:cNvSpPr>
            <a:spLocks noGrp="1"/>
          </p:cNvSpPr>
          <p:nvPr>
            <p:ph idx="1"/>
          </p:nvPr>
        </p:nvSpPr>
        <p:spPr/>
        <p:txBody>
          <a:bodyPr/>
          <a:lstStyle/>
          <a:p>
            <a:pPr eaLnBrk="1" hangingPunct="1">
              <a:lnSpc>
                <a:spcPct val="150000"/>
              </a:lnSpc>
            </a:pPr>
            <a:r>
              <a:rPr lang="en-US" sz="1600" dirty="0" smtClean="0"/>
              <a:t>Finding defects</a:t>
            </a:r>
          </a:p>
          <a:p>
            <a:pPr eaLnBrk="1" hangingPunct="1">
              <a:lnSpc>
                <a:spcPct val="150000"/>
              </a:lnSpc>
            </a:pPr>
            <a:r>
              <a:rPr lang="en-US" sz="1600" dirty="0" smtClean="0"/>
              <a:t>Informational, communicational and educational whereby participants learn about the content of the software work products to help them understand the role of their work and plan for future stages of development</a:t>
            </a:r>
          </a:p>
          <a:p>
            <a:pPr eaLnBrk="1" hangingPunct="1">
              <a:lnSpc>
                <a:spcPct val="150000"/>
              </a:lnSpc>
            </a:pPr>
            <a:r>
              <a:rPr lang="en-US" sz="1600" dirty="0" smtClean="0"/>
              <a:t>Represents project milestones</a:t>
            </a:r>
          </a:p>
          <a:p>
            <a:pPr eaLnBrk="1" hangingPunct="1">
              <a:lnSpc>
                <a:spcPct val="150000"/>
              </a:lnSpc>
            </a:pPr>
            <a:r>
              <a:rPr lang="en-US" sz="1600" dirty="0" smtClean="0"/>
              <a:t>Support establishment of a baseline for a software products</a:t>
            </a:r>
          </a:p>
          <a:p>
            <a:pPr eaLnBrk="1" hangingPunct="1">
              <a:lnSpc>
                <a:spcPct val="150000"/>
              </a:lnSpc>
            </a:pPr>
            <a:r>
              <a:rPr lang="en-US" sz="1600" dirty="0" smtClean="0"/>
              <a:t>Gathering Customer Feedback</a:t>
            </a:r>
          </a:p>
          <a:p>
            <a:pPr eaLnBrk="1" hangingPunct="1">
              <a:lnSpc>
                <a:spcPct val="150000"/>
              </a:lnSpc>
            </a:pPr>
            <a:endParaRPr lang="en-US" sz="1600" dirty="0" smtClean="0"/>
          </a:p>
          <a:p>
            <a:pPr eaLnBrk="1" hangingPunct="1">
              <a:lnSpc>
                <a:spcPct val="150000"/>
              </a:lnSpc>
            </a:pPr>
            <a:endParaRPr lang="en-US" sz="1600" dirty="0" smtClean="0"/>
          </a:p>
        </p:txBody>
      </p:sp>
    </p:spTree>
    <p:extLst>
      <p:ext uri="{BB962C8B-B14F-4D97-AF65-F5344CB8AC3E}">
        <p14:creationId xmlns:p14="http://schemas.microsoft.com/office/powerpoint/2010/main" val="2970328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92345" y="390175"/>
            <a:ext cx="11566985" cy="756000"/>
          </a:xfrm>
        </p:spPr>
        <p:txBody>
          <a:bodyPr/>
          <a:lstStyle/>
          <a:p>
            <a:pPr eaLnBrk="1" hangingPunct="1"/>
            <a:r>
              <a:rPr lang="en-US" dirty="0" smtClean="0"/>
              <a:t>Categories of Review</a:t>
            </a:r>
          </a:p>
        </p:txBody>
      </p:sp>
      <p:sp>
        <p:nvSpPr>
          <p:cNvPr id="24579" name="Content Placeholder 2"/>
          <p:cNvSpPr>
            <a:spLocks noGrp="1"/>
          </p:cNvSpPr>
          <p:nvPr>
            <p:ph idx="1"/>
          </p:nvPr>
        </p:nvSpPr>
        <p:spPr>
          <a:xfrm>
            <a:off x="492344" y="1420495"/>
            <a:ext cx="10404255" cy="4960938"/>
          </a:xfrm>
        </p:spPr>
        <p:txBody>
          <a:bodyPr/>
          <a:lstStyle/>
          <a:p>
            <a:pPr eaLnBrk="1" hangingPunct="1">
              <a:lnSpc>
                <a:spcPct val="200000"/>
              </a:lnSpc>
            </a:pPr>
            <a:r>
              <a:rPr lang="en-US" b="1" dirty="0" smtClean="0"/>
              <a:t>Informal Reviews</a:t>
            </a:r>
          </a:p>
          <a:p>
            <a:pPr lvl="1">
              <a:buFont typeface="Arial" panose="020B0604020202020204" pitchFamily="34" charset="0"/>
              <a:buChar char="•"/>
            </a:pPr>
            <a:r>
              <a:rPr lang="en-US" dirty="0"/>
              <a:t>A review not based on formal </a:t>
            </a:r>
            <a:r>
              <a:rPr lang="en-US" dirty="0" smtClean="0"/>
              <a:t>procedure not documented.</a:t>
            </a:r>
            <a:endParaRPr lang="en-US" dirty="0"/>
          </a:p>
          <a:p>
            <a:pPr marL="371511" lvl="1" indent="0">
              <a:lnSpc>
                <a:spcPct val="200000"/>
              </a:lnSpc>
              <a:buNone/>
            </a:pPr>
            <a:endParaRPr lang="en-US" dirty="0" smtClean="0"/>
          </a:p>
          <a:p>
            <a:pPr eaLnBrk="1" hangingPunct="1">
              <a:lnSpc>
                <a:spcPct val="200000"/>
              </a:lnSpc>
            </a:pPr>
            <a:r>
              <a:rPr lang="en-US" b="1" dirty="0" smtClean="0"/>
              <a:t>Formal Reviews</a:t>
            </a:r>
          </a:p>
          <a:p>
            <a:pPr lvl="1">
              <a:buFont typeface="Arial" panose="020B0604020202020204" pitchFamily="34" charset="0"/>
              <a:buChar char="•"/>
            </a:pPr>
            <a:r>
              <a:rPr lang="en-US" dirty="0"/>
              <a:t>A review characterized by documented </a:t>
            </a:r>
            <a:r>
              <a:rPr lang="en-US" dirty="0" smtClean="0"/>
              <a:t>procedures and requirement.</a:t>
            </a:r>
            <a:r>
              <a:rPr lang="en-US" dirty="0"/>
              <a:t/>
            </a:r>
            <a:br>
              <a:rPr lang="en-US" dirty="0"/>
            </a:br>
            <a:endParaRPr lang="en-US" dirty="0"/>
          </a:p>
          <a:p>
            <a:pPr lvl="1">
              <a:lnSpc>
                <a:spcPct val="200000"/>
              </a:lnSpc>
            </a:pPr>
            <a:endParaRPr lang="en-US" dirty="0" smtClean="0"/>
          </a:p>
          <a:p>
            <a:pPr eaLnBrk="1" hangingPunct="1"/>
            <a:endParaRPr lang="en-US" dirty="0" smtClean="0"/>
          </a:p>
        </p:txBody>
      </p:sp>
    </p:spTree>
    <p:extLst>
      <p:ext uri="{BB962C8B-B14F-4D97-AF65-F5344CB8AC3E}">
        <p14:creationId xmlns:p14="http://schemas.microsoft.com/office/powerpoint/2010/main" val="120604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5665" y="393237"/>
            <a:ext cx="11566985" cy="756000"/>
          </a:xfrm>
        </p:spPr>
        <p:txBody>
          <a:bodyPr/>
          <a:lstStyle/>
          <a:p>
            <a:pPr eaLnBrk="1" hangingPunct="1"/>
            <a:r>
              <a:rPr lang="en-US" dirty="0" smtClean="0"/>
              <a:t>Roles &amp; Responsibilities</a:t>
            </a:r>
          </a:p>
        </p:txBody>
      </p:sp>
      <p:sp>
        <p:nvSpPr>
          <p:cNvPr id="26627" name="Content Placeholder 2"/>
          <p:cNvSpPr>
            <a:spLocks noGrp="1"/>
          </p:cNvSpPr>
          <p:nvPr>
            <p:ph idx="1"/>
          </p:nvPr>
        </p:nvSpPr>
        <p:spPr/>
        <p:txBody>
          <a:bodyPr/>
          <a:lstStyle/>
          <a:p>
            <a:pPr lvl="1">
              <a:lnSpc>
                <a:spcPct val="200000"/>
              </a:lnSpc>
              <a:buFont typeface="Lucida Sans Unicode" panose="020B0602030504020204" pitchFamily="34" charset="0"/>
              <a:buChar char="▶"/>
            </a:pPr>
            <a:r>
              <a:rPr lang="en-US" sz="1800" dirty="0" smtClean="0"/>
              <a:t>Moderator</a:t>
            </a:r>
          </a:p>
          <a:p>
            <a:pPr lvl="1">
              <a:lnSpc>
                <a:spcPct val="200000"/>
              </a:lnSpc>
              <a:buFont typeface="Lucida Sans Unicode" panose="020B0602030504020204" pitchFamily="34" charset="0"/>
              <a:buChar char="▶"/>
            </a:pPr>
            <a:r>
              <a:rPr lang="en-US" sz="1800" dirty="0" smtClean="0"/>
              <a:t>Author</a:t>
            </a:r>
          </a:p>
          <a:p>
            <a:pPr lvl="1">
              <a:lnSpc>
                <a:spcPct val="200000"/>
              </a:lnSpc>
              <a:buFont typeface="Lucida Sans Unicode" panose="020B0602030504020204" pitchFamily="34" charset="0"/>
              <a:buChar char="▶"/>
            </a:pPr>
            <a:r>
              <a:rPr lang="en-US" sz="1800" dirty="0" smtClean="0"/>
              <a:t>Scribe</a:t>
            </a:r>
          </a:p>
          <a:p>
            <a:pPr lvl="1">
              <a:lnSpc>
                <a:spcPct val="200000"/>
              </a:lnSpc>
              <a:buFont typeface="Lucida Sans Unicode" panose="020B0602030504020204" pitchFamily="34" charset="0"/>
              <a:buChar char="▶"/>
            </a:pPr>
            <a:r>
              <a:rPr lang="en-US" sz="1800" dirty="0" smtClean="0"/>
              <a:t>Reviewers</a:t>
            </a:r>
          </a:p>
          <a:p>
            <a:pPr lvl="1">
              <a:lnSpc>
                <a:spcPct val="200000"/>
              </a:lnSpc>
              <a:buFont typeface="Lucida Sans Unicode" panose="020B0602030504020204" pitchFamily="34" charset="0"/>
              <a:buChar char="▶"/>
            </a:pPr>
            <a:r>
              <a:rPr lang="en-US" sz="1800" dirty="0" smtClean="0"/>
              <a:t>Manager</a:t>
            </a:r>
          </a:p>
        </p:txBody>
      </p:sp>
    </p:spTree>
    <p:extLst>
      <p:ext uri="{BB962C8B-B14F-4D97-AF65-F5344CB8AC3E}">
        <p14:creationId xmlns:p14="http://schemas.microsoft.com/office/powerpoint/2010/main" val="139330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5665" y="469437"/>
            <a:ext cx="11566985" cy="756000"/>
          </a:xfrm>
        </p:spPr>
        <p:txBody>
          <a:bodyPr/>
          <a:lstStyle/>
          <a:p>
            <a:pPr eaLnBrk="1" hangingPunct="1"/>
            <a:r>
              <a:rPr lang="en-US" dirty="0" smtClean="0"/>
              <a:t>Moderator</a:t>
            </a:r>
          </a:p>
        </p:txBody>
      </p:sp>
      <p:sp>
        <p:nvSpPr>
          <p:cNvPr id="3" name="Content Placeholder 2"/>
          <p:cNvSpPr>
            <a:spLocks noGrp="1"/>
          </p:cNvSpPr>
          <p:nvPr>
            <p:ph idx="1"/>
          </p:nvPr>
        </p:nvSpPr>
        <p:spPr/>
        <p:txBody>
          <a:bodyPr/>
          <a:lstStyle/>
          <a:p>
            <a:pPr lvl="1">
              <a:lnSpc>
                <a:spcPct val="150000"/>
              </a:lnSpc>
              <a:buFont typeface="Lucida Sans Unicode" panose="020B0602030504020204" pitchFamily="34" charset="0"/>
              <a:buChar char="▶"/>
            </a:pPr>
            <a:r>
              <a:rPr lang="en-US" sz="1600" dirty="0" smtClean="0"/>
              <a:t>Leads the review process</a:t>
            </a:r>
          </a:p>
          <a:p>
            <a:pPr lvl="1">
              <a:lnSpc>
                <a:spcPct val="150000"/>
              </a:lnSpc>
              <a:buFont typeface="Lucida Sans Unicode" panose="020B0602030504020204" pitchFamily="34" charset="0"/>
              <a:buChar char="▶"/>
            </a:pPr>
            <a:r>
              <a:rPr lang="en-US" sz="1600" dirty="0" smtClean="0"/>
              <a:t>Determine type of review, approach, composition of review team</a:t>
            </a:r>
          </a:p>
          <a:p>
            <a:pPr lvl="1">
              <a:lnSpc>
                <a:spcPct val="150000"/>
              </a:lnSpc>
              <a:buFont typeface="Lucida Sans Unicode" panose="020B0602030504020204" pitchFamily="34" charset="0"/>
              <a:buChar char="▶"/>
            </a:pPr>
            <a:r>
              <a:rPr lang="en-US" sz="1600" dirty="0" smtClean="0"/>
              <a:t>Performs entry check &amp; follow up rework</a:t>
            </a:r>
          </a:p>
          <a:p>
            <a:pPr lvl="1">
              <a:lnSpc>
                <a:spcPct val="150000"/>
              </a:lnSpc>
              <a:buFont typeface="Lucida Sans Unicode" panose="020B0602030504020204" pitchFamily="34" charset="0"/>
              <a:buChar char="▶"/>
            </a:pPr>
            <a:r>
              <a:rPr lang="en-US" sz="1600" dirty="0" smtClean="0"/>
              <a:t>Schedule the meeting, leads possible discussions, coaches the team, stores data that is collected</a:t>
            </a:r>
            <a:br>
              <a:rPr lang="en-US" sz="1600" dirty="0" smtClean="0"/>
            </a:br>
            <a:endParaRPr lang="en-US" sz="1600" dirty="0" smtClean="0"/>
          </a:p>
        </p:txBody>
      </p:sp>
    </p:spTree>
    <p:extLst>
      <p:ext uri="{BB962C8B-B14F-4D97-AF65-F5344CB8AC3E}">
        <p14:creationId xmlns:p14="http://schemas.microsoft.com/office/powerpoint/2010/main" val="3796296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5665" y="438957"/>
            <a:ext cx="11566985" cy="756000"/>
          </a:xfrm>
        </p:spPr>
        <p:txBody>
          <a:bodyPr/>
          <a:lstStyle/>
          <a:p>
            <a:pPr eaLnBrk="1" hangingPunct="1"/>
            <a:r>
              <a:rPr lang="en-US" dirty="0" smtClean="0"/>
              <a:t>Author</a:t>
            </a:r>
          </a:p>
        </p:txBody>
      </p:sp>
      <p:sp>
        <p:nvSpPr>
          <p:cNvPr id="3" name="Content Placeholder 2"/>
          <p:cNvSpPr>
            <a:spLocks noGrp="1"/>
          </p:cNvSpPr>
          <p:nvPr>
            <p:ph idx="1"/>
          </p:nvPr>
        </p:nvSpPr>
        <p:spPr/>
        <p:txBody>
          <a:bodyPr/>
          <a:lstStyle/>
          <a:p>
            <a:pPr lvl="1">
              <a:lnSpc>
                <a:spcPct val="200000"/>
              </a:lnSpc>
              <a:buFont typeface="Lucida Sans Unicode" panose="020B0602030504020204" pitchFamily="34" charset="0"/>
              <a:buChar char="▶"/>
            </a:pPr>
            <a:r>
              <a:rPr lang="en-US" sz="1600" dirty="0" smtClean="0"/>
              <a:t>Writer of the document under review</a:t>
            </a:r>
          </a:p>
          <a:p>
            <a:pPr lvl="1">
              <a:lnSpc>
                <a:spcPct val="200000"/>
              </a:lnSpc>
              <a:buFont typeface="Lucida Sans Unicode" panose="020B0602030504020204" pitchFamily="34" charset="0"/>
              <a:buChar char="▶"/>
            </a:pPr>
            <a:r>
              <a:rPr lang="en-US" sz="1600" dirty="0" smtClean="0"/>
              <a:t>Goal is to learn as much as possible to improve the quality of future documents</a:t>
            </a:r>
          </a:p>
          <a:p>
            <a:pPr lvl="1">
              <a:lnSpc>
                <a:spcPct val="200000"/>
              </a:lnSpc>
              <a:buFont typeface="Lucida Sans Unicode" panose="020B0602030504020204" pitchFamily="34" charset="0"/>
              <a:buChar char="▶"/>
            </a:pPr>
            <a:r>
              <a:rPr lang="en-US" sz="1600" dirty="0" smtClean="0"/>
              <a:t>Author’s task is to illuminate unclear areas &amp; to understand the defects found</a:t>
            </a:r>
          </a:p>
        </p:txBody>
      </p:sp>
    </p:spTree>
    <p:extLst>
      <p:ext uri="{BB962C8B-B14F-4D97-AF65-F5344CB8AC3E}">
        <p14:creationId xmlns:p14="http://schemas.microsoft.com/office/powerpoint/2010/main" val="30950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5665" y="377997"/>
            <a:ext cx="11566985" cy="756000"/>
          </a:xfrm>
        </p:spPr>
        <p:txBody>
          <a:bodyPr/>
          <a:lstStyle/>
          <a:p>
            <a:pPr eaLnBrk="1" hangingPunct="1"/>
            <a:r>
              <a:rPr lang="en-US" dirty="0" smtClean="0"/>
              <a:t>Scribe</a:t>
            </a:r>
          </a:p>
        </p:txBody>
      </p:sp>
      <p:sp>
        <p:nvSpPr>
          <p:cNvPr id="3" name="Content Placeholder 2"/>
          <p:cNvSpPr>
            <a:spLocks noGrp="1"/>
          </p:cNvSpPr>
          <p:nvPr>
            <p:ph idx="1"/>
          </p:nvPr>
        </p:nvSpPr>
        <p:spPr/>
        <p:txBody>
          <a:bodyPr/>
          <a:lstStyle/>
          <a:p>
            <a:pPr lvl="1">
              <a:lnSpc>
                <a:spcPct val="150000"/>
              </a:lnSpc>
              <a:buFont typeface="Lucida Sans Unicode" panose="020B0602030504020204" pitchFamily="34" charset="0"/>
              <a:buChar char="▶"/>
            </a:pPr>
            <a:r>
              <a:rPr lang="en-US" sz="1600" dirty="0" smtClean="0"/>
              <a:t>During logging meeting, the scribe(recorder) has to record each defects mentioned and any suggestions for process improvement</a:t>
            </a:r>
          </a:p>
          <a:p>
            <a:pPr lvl="1">
              <a:lnSpc>
                <a:spcPct val="150000"/>
              </a:lnSpc>
              <a:buFont typeface="Lucida Sans Unicode" panose="020B0602030504020204" pitchFamily="34" charset="0"/>
              <a:buChar char="▶"/>
            </a:pPr>
            <a:r>
              <a:rPr lang="en-US" sz="1600" dirty="0" smtClean="0"/>
              <a:t>Normally author plays this role ensuring log is readable and understandable</a:t>
            </a:r>
          </a:p>
          <a:p>
            <a:pPr lvl="1">
              <a:lnSpc>
                <a:spcPct val="150000"/>
              </a:lnSpc>
              <a:buFont typeface="Lucida Sans Unicode" panose="020B0602030504020204" pitchFamily="34" charset="0"/>
              <a:buChar char="▶"/>
            </a:pPr>
            <a:r>
              <a:rPr lang="en-US" sz="1600" dirty="0" smtClean="0"/>
              <a:t>However some one other than author can take the role of scribe(e.g. Moderator) can have significant advantages</a:t>
            </a:r>
          </a:p>
        </p:txBody>
      </p:sp>
    </p:spTree>
    <p:extLst>
      <p:ext uri="{BB962C8B-B14F-4D97-AF65-F5344CB8AC3E}">
        <p14:creationId xmlns:p14="http://schemas.microsoft.com/office/powerpoint/2010/main" val="117469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46625" y="301797"/>
            <a:ext cx="11566985" cy="756000"/>
          </a:xfrm>
        </p:spPr>
        <p:txBody>
          <a:bodyPr/>
          <a:lstStyle/>
          <a:p>
            <a:pPr eaLnBrk="1" hangingPunct="1"/>
            <a:r>
              <a:rPr lang="en-US" dirty="0" smtClean="0">
                <a:latin typeface="+mj-lt"/>
              </a:rPr>
              <a:t>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0620180"/>
              </p:ext>
            </p:extLst>
          </p:nvPr>
        </p:nvGraphicFramePr>
        <p:xfrm>
          <a:off x="2377440" y="1615439"/>
          <a:ext cx="6934200" cy="3550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759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85665" y="408477"/>
            <a:ext cx="11566985" cy="756000"/>
          </a:xfrm>
        </p:spPr>
        <p:txBody>
          <a:bodyPr/>
          <a:lstStyle/>
          <a:p>
            <a:pPr eaLnBrk="1" hangingPunct="1"/>
            <a:r>
              <a:rPr lang="en-US" dirty="0" smtClean="0"/>
              <a:t>Reviewer</a:t>
            </a:r>
          </a:p>
        </p:txBody>
      </p:sp>
      <p:sp>
        <p:nvSpPr>
          <p:cNvPr id="3" name="Content Placeholder 2"/>
          <p:cNvSpPr>
            <a:spLocks noGrp="1"/>
          </p:cNvSpPr>
          <p:nvPr>
            <p:ph idx="1"/>
          </p:nvPr>
        </p:nvSpPr>
        <p:spPr/>
        <p:txBody>
          <a:bodyPr/>
          <a:lstStyle/>
          <a:p>
            <a:pPr algn="just" eaLnBrk="1" hangingPunct="1"/>
            <a:r>
              <a:rPr lang="en-US" sz="1600" dirty="0" smtClean="0"/>
              <a:t>The task of the reviewers (also called checkers or inspectors) is to check any material for defects, mostly prior to the meeting.</a:t>
            </a:r>
          </a:p>
          <a:p>
            <a:pPr algn="just" eaLnBrk="1" hangingPunct="1"/>
            <a:endParaRPr lang="en-US" sz="1600" dirty="0" smtClean="0"/>
          </a:p>
          <a:p>
            <a:pPr algn="just" eaLnBrk="1" hangingPunct="1"/>
            <a:r>
              <a:rPr lang="en-US" sz="1600" dirty="0" smtClean="0"/>
              <a:t>In addition to the document under review, the material review-</a:t>
            </a:r>
            <a:r>
              <a:rPr lang="en-US" sz="1600" dirty="0" err="1" smtClean="0"/>
              <a:t>ers</a:t>
            </a:r>
            <a:r>
              <a:rPr lang="en-US" sz="1600" dirty="0" smtClean="0"/>
              <a:t> receive includes source documents, standards, checklists, etc.</a:t>
            </a:r>
          </a:p>
          <a:p>
            <a:pPr algn="just" eaLnBrk="1" hangingPunct="1"/>
            <a:endParaRPr lang="en-US" sz="1600" dirty="0" smtClean="0"/>
          </a:p>
          <a:p>
            <a:pPr algn="just" eaLnBrk="1" hangingPunct="1"/>
            <a:r>
              <a:rPr lang="en-US" sz="1600" dirty="0" smtClean="0"/>
              <a:t>The level of domain knowledge or technical expertise needed by the reviewers also depends on the type of review.</a:t>
            </a:r>
          </a:p>
        </p:txBody>
      </p:sp>
    </p:spTree>
    <p:extLst>
      <p:ext uri="{BB962C8B-B14F-4D97-AF65-F5344CB8AC3E}">
        <p14:creationId xmlns:p14="http://schemas.microsoft.com/office/powerpoint/2010/main" val="101606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85665" y="377997"/>
            <a:ext cx="11566985" cy="756000"/>
          </a:xfrm>
        </p:spPr>
        <p:txBody>
          <a:bodyPr/>
          <a:lstStyle/>
          <a:p>
            <a:pPr eaLnBrk="1" hangingPunct="1"/>
            <a:r>
              <a:rPr lang="en-US" smtClean="0"/>
              <a:t>Manager</a:t>
            </a:r>
          </a:p>
        </p:txBody>
      </p:sp>
      <p:sp>
        <p:nvSpPr>
          <p:cNvPr id="3" name="Content Placeholder 2"/>
          <p:cNvSpPr>
            <a:spLocks noGrp="1"/>
          </p:cNvSpPr>
          <p:nvPr>
            <p:ph idx="1"/>
          </p:nvPr>
        </p:nvSpPr>
        <p:spPr>
          <a:xfrm>
            <a:off x="385664" y="1454401"/>
            <a:ext cx="11684415" cy="4537884"/>
          </a:xfrm>
        </p:spPr>
        <p:txBody>
          <a:bodyPr/>
          <a:lstStyle/>
          <a:p>
            <a:pPr algn="just" eaLnBrk="1" hangingPunct="1"/>
            <a:r>
              <a:rPr lang="en-US" sz="1600" dirty="0" smtClean="0"/>
              <a:t>The manager is involved in the reviews as he or she decides on the execution of reviews, allocates time in project schedules and determines whether review process objectives have been met. </a:t>
            </a:r>
          </a:p>
          <a:p>
            <a:pPr algn="just" eaLnBrk="1" hangingPunct="1"/>
            <a:endParaRPr lang="en-US" sz="1600" dirty="0" smtClean="0"/>
          </a:p>
          <a:p>
            <a:pPr algn="just" eaLnBrk="1" hangingPunct="1"/>
            <a:r>
              <a:rPr lang="en-US" sz="1600" dirty="0" smtClean="0"/>
              <a:t>The manager will also take care of any review training requested by the participants. </a:t>
            </a:r>
          </a:p>
          <a:p>
            <a:pPr algn="just" eaLnBrk="1" hangingPunct="1"/>
            <a:endParaRPr lang="en-US" sz="1600" dirty="0" smtClean="0"/>
          </a:p>
          <a:p>
            <a:pPr algn="just" eaLnBrk="1" hangingPunct="1"/>
            <a:r>
              <a:rPr lang="en-US" sz="1600" dirty="0" smtClean="0"/>
              <a:t>Of course a manager can also be involved in the review itself depending on his or her background, playing the role of a reviewer if this would be helpful. </a:t>
            </a:r>
          </a:p>
        </p:txBody>
      </p:sp>
    </p:spTree>
    <p:extLst>
      <p:ext uri="{BB962C8B-B14F-4D97-AF65-F5344CB8AC3E}">
        <p14:creationId xmlns:p14="http://schemas.microsoft.com/office/powerpoint/2010/main" val="1581297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5665" y="362757"/>
            <a:ext cx="11566985" cy="756000"/>
          </a:xfrm>
        </p:spPr>
        <p:txBody>
          <a:bodyPr/>
          <a:lstStyle/>
          <a:p>
            <a:pPr eaLnBrk="1" hangingPunct="1"/>
            <a:r>
              <a:rPr lang="en-US" dirty="0" smtClean="0"/>
              <a:t>Types of Review</a:t>
            </a:r>
          </a:p>
        </p:txBody>
      </p:sp>
      <p:sp>
        <p:nvSpPr>
          <p:cNvPr id="32771" name="Content Placeholder 2"/>
          <p:cNvSpPr>
            <a:spLocks noGrp="1"/>
          </p:cNvSpPr>
          <p:nvPr>
            <p:ph idx="1"/>
          </p:nvPr>
        </p:nvSpPr>
        <p:spPr/>
        <p:txBody>
          <a:bodyPr/>
          <a:lstStyle/>
          <a:p>
            <a:pPr lvl="1">
              <a:lnSpc>
                <a:spcPct val="200000"/>
              </a:lnSpc>
              <a:buFont typeface="Lucida Sans Unicode" panose="020B0602030504020204" pitchFamily="34" charset="0"/>
              <a:buChar char="▶"/>
            </a:pPr>
            <a:r>
              <a:rPr lang="en-US" sz="1800" dirty="0" smtClean="0"/>
              <a:t>Walk through</a:t>
            </a:r>
          </a:p>
          <a:p>
            <a:pPr lvl="1">
              <a:lnSpc>
                <a:spcPct val="200000"/>
              </a:lnSpc>
              <a:buFont typeface="Lucida Sans Unicode" panose="020B0602030504020204" pitchFamily="34" charset="0"/>
              <a:buChar char="▶"/>
            </a:pPr>
            <a:r>
              <a:rPr lang="en-US" sz="1800" dirty="0" smtClean="0"/>
              <a:t>Technical review</a:t>
            </a:r>
          </a:p>
          <a:p>
            <a:pPr lvl="1">
              <a:lnSpc>
                <a:spcPct val="200000"/>
              </a:lnSpc>
              <a:buFont typeface="Lucida Sans Unicode" panose="020B0602030504020204" pitchFamily="34" charset="0"/>
              <a:buChar char="▶"/>
            </a:pPr>
            <a:r>
              <a:rPr lang="en-US" sz="1800" dirty="0" smtClean="0"/>
              <a:t>Inspection</a:t>
            </a:r>
          </a:p>
          <a:p>
            <a:pPr lvl="1">
              <a:lnSpc>
                <a:spcPct val="200000"/>
              </a:lnSpc>
              <a:buFont typeface="Lucida Sans Unicode" panose="020B0602030504020204" pitchFamily="34" charset="0"/>
              <a:buChar char="▶"/>
            </a:pPr>
            <a:endParaRPr lang="en-US" sz="1800" dirty="0" smtClean="0"/>
          </a:p>
        </p:txBody>
      </p:sp>
    </p:spTree>
    <p:extLst>
      <p:ext uri="{BB962C8B-B14F-4D97-AF65-F5344CB8AC3E}">
        <p14:creationId xmlns:p14="http://schemas.microsoft.com/office/powerpoint/2010/main" val="1738769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5665" y="393237"/>
            <a:ext cx="11566985" cy="756000"/>
          </a:xfrm>
        </p:spPr>
        <p:txBody>
          <a:bodyPr>
            <a:noAutofit/>
          </a:bodyPr>
          <a:lstStyle/>
          <a:p>
            <a:pPr eaLnBrk="1" hangingPunct="1"/>
            <a:r>
              <a:rPr lang="en-US" dirty="0" smtClean="0">
                <a:latin typeface="+mj-lt"/>
              </a:rPr>
              <a:t>Walkthrough</a:t>
            </a:r>
            <a:r>
              <a:rPr lang="en-US" dirty="0">
                <a:latin typeface="+mj-lt"/>
              </a:rPr>
              <a:t/>
            </a:r>
            <a:br>
              <a:rPr lang="en-US" dirty="0">
                <a:latin typeface="+mj-lt"/>
              </a:rPr>
            </a:br>
            <a:endParaRPr lang="en-US" dirty="0">
              <a:latin typeface="+mj-lt"/>
            </a:endParaRPr>
          </a:p>
        </p:txBody>
      </p:sp>
      <p:sp>
        <p:nvSpPr>
          <p:cNvPr id="41987" name="Content Placeholder 2"/>
          <p:cNvSpPr>
            <a:spLocks noGrp="1"/>
          </p:cNvSpPr>
          <p:nvPr>
            <p:ph idx="1"/>
          </p:nvPr>
        </p:nvSpPr>
        <p:spPr/>
        <p:txBody>
          <a:bodyPr/>
          <a:lstStyle/>
          <a:p>
            <a:pPr lvl="1" algn="just" eaLnBrk="1" hangingPunct="1"/>
            <a:endParaRPr lang="en-US" sz="2000" dirty="0">
              <a:latin typeface="Calibri" panose="020F0502020204030204" pitchFamily="34" charset="0"/>
            </a:endParaRPr>
          </a:p>
          <a:p>
            <a:pPr lvl="1" algn="just" eaLnBrk="1" hangingPunct="1">
              <a:buFont typeface="Lucida Sans Unicode" panose="020B0602030504020204" pitchFamily="34" charset="0"/>
              <a:buChar char="▶"/>
            </a:pPr>
            <a:r>
              <a:rPr lang="en-US" sz="1600" dirty="0">
                <a:latin typeface="+mn-lt"/>
              </a:rPr>
              <a:t>The author of the document under review guiding the participants through the document process to achieve common understanding and collect feedback</a:t>
            </a:r>
          </a:p>
          <a:p>
            <a:pPr lvl="1" algn="just" eaLnBrk="1" hangingPunct="1">
              <a:buFont typeface="Wingdings" panose="05000000000000000000" pitchFamily="2" charset="2"/>
              <a:buNone/>
            </a:pPr>
            <a:endParaRPr lang="en-US" sz="1600" u="sng" dirty="0" smtClean="0">
              <a:latin typeface="+mn-lt"/>
            </a:endParaRPr>
          </a:p>
          <a:p>
            <a:pPr lvl="1" algn="just">
              <a:buFont typeface="Lucida Sans Unicode" panose="020B0602030504020204" pitchFamily="34" charset="0"/>
              <a:buChar char="▶"/>
            </a:pPr>
            <a:r>
              <a:rPr lang="en-US" sz="1600" dirty="0" smtClean="0">
                <a:latin typeface="+mn-lt"/>
              </a:rPr>
              <a:t>Key </a:t>
            </a:r>
            <a:r>
              <a:rPr lang="en-US" sz="1600" dirty="0">
                <a:latin typeface="+mn-lt"/>
              </a:rPr>
              <a:t>Characteristics of Walkthrough</a:t>
            </a:r>
          </a:p>
          <a:p>
            <a:pPr algn="just" eaLnBrk="1" hangingPunct="1"/>
            <a:endParaRPr lang="en-US" sz="1600" dirty="0" smtClean="0">
              <a:latin typeface="+mn-lt"/>
            </a:endParaRPr>
          </a:p>
          <a:p>
            <a:pPr lvl="2" algn="just"/>
            <a:r>
              <a:rPr lang="en-US" sz="1600" dirty="0" smtClean="0">
                <a:latin typeface="+mn-lt"/>
              </a:rPr>
              <a:t>Meeting is led by the author, often separate scribe is present</a:t>
            </a:r>
          </a:p>
          <a:p>
            <a:pPr lvl="2" algn="just"/>
            <a:endParaRPr lang="en-US" sz="1600" dirty="0" smtClean="0">
              <a:latin typeface="+mn-lt"/>
            </a:endParaRPr>
          </a:p>
          <a:p>
            <a:pPr lvl="2" algn="just"/>
            <a:r>
              <a:rPr lang="en-US" sz="1600" dirty="0" smtClean="0">
                <a:latin typeface="+mn-lt"/>
              </a:rPr>
              <a:t>Scenarios and dry runs may be used to validate the content</a:t>
            </a:r>
          </a:p>
          <a:p>
            <a:pPr lvl="2" algn="just"/>
            <a:endParaRPr lang="en-US" sz="1600" dirty="0" smtClean="0">
              <a:latin typeface="+mn-lt"/>
            </a:endParaRPr>
          </a:p>
          <a:p>
            <a:pPr lvl="2" algn="just"/>
            <a:r>
              <a:rPr lang="en-US" sz="1600" dirty="0" smtClean="0">
                <a:latin typeface="+mn-lt"/>
              </a:rPr>
              <a:t>Separate Pre-meeting preparation for reviewers is optional</a:t>
            </a:r>
          </a:p>
          <a:p>
            <a:pPr lvl="1" algn="just" eaLnBrk="1" hangingPunct="1">
              <a:buFont typeface="Wingdings" panose="05000000000000000000" pitchFamily="2" charset="2"/>
              <a:buNone/>
            </a:pPr>
            <a:endParaRPr lang="en-US" sz="2000" u="sng" dirty="0"/>
          </a:p>
          <a:p>
            <a:pPr lvl="1" algn="just" eaLnBrk="1" hangingPunct="1">
              <a:buFont typeface="Wingdings" panose="05000000000000000000" pitchFamily="2" charset="2"/>
              <a:buNone/>
            </a:pPr>
            <a:endParaRPr lang="en-US" sz="2000" dirty="0">
              <a:latin typeface="Calibri" panose="020F0502020204030204" pitchFamily="34" charset="0"/>
            </a:endParaRPr>
          </a:p>
        </p:txBody>
      </p:sp>
    </p:spTree>
    <p:extLst>
      <p:ext uri="{BB962C8B-B14F-4D97-AF65-F5344CB8AC3E}">
        <p14:creationId xmlns:p14="http://schemas.microsoft.com/office/powerpoint/2010/main" val="665399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7" dur="500"/>
                                        <p:tgtEl>
                                          <p:spTgt spid="4198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7" end="7"/>
                                            </p:txEl>
                                          </p:spTgt>
                                        </p:tgtEl>
                                        <p:attrNameLst>
                                          <p:attrName>style.visibility</p:attrName>
                                        </p:attrNameLst>
                                      </p:cBhvr>
                                      <p:to>
                                        <p:strVal val="visible"/>
                                      </p:to>
                                    </p:set>
                                    <p:animEffect transition="in" filter="blinds(horizontal)">
                                      <p:cBhvr>
                                        <p:cTn id="12" dur="500"/>
                                        <p:tgtEl>
                                          <p:spTgt spid="4198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9" end="9"/>
                                            </p:txEl>
                                          </p:spTgt>
                                        </p:tgtEl>
                                        <p:attrNameLst>
                                          <p:attrName>style.visibility</p:attrName>
                                        </p:attrNameLst>
                                      </p:cBhvr>
                                      <p:to>
                                        <p:strVal val="visible"/>
                                      </p:to>
                                    </p:set>
                                    <p:animEffect transition="in" filter="blinds(horizontal)">
                                      <p:cBhvr>
                                        <p:cTn id="17" dur="500"/>
                                        <p:tgtEl>
                                          <p:spTgt spid="41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sz="2400" dirty="0">
                <a:latin typeface="Calibri" panose="020F0502020204030204" pitchFamily="34" charset="0"/>
              </a:rPr>
              <a:t/>
            </a:r>
            <a:br>
              <a:rPr lang="en-US" sz="2400" dirty="0">
                <a:latin typeface="Calibri" panose="020F0502020204030204" pitchFamily="34" charset="0"/>
              </a:rPr>
            </a:br>
            <a:r>
              <a:rPr lang="en-US" sz="3600" dirty="0">
                <a:latin typeface="+mj-lt"/>
              </a:rPr>
              <a:t>Technical Reviews</a:t>
            </a:r>
            <a:r>
              <a:rPr lang="en-US" sz="2400" dirty="0">
                <a:latin typeface="Calibri" panose="020F0502020204030204" pitchFamily="34" charset="0"/>
              </a:rPr>
              <a:t/>
            </a:r>
            <a:br>
              <a:rPr lang="en-US" sz="2400" dirty="0">
                <a:latin typeface="Calibri" panose="020F0502020204030204" pitchFamily="34" charset="0"/>
              </a:rPr>
            </a:br>
            <a:endParaRPr lang="en-US" dirty="0" smtClean="0"/>
          </a:p>
        </p:txBody>
      </p:sp>
      <p:sp>
        <p:nvSpPr>
          <p:cNvPr id="34819" name="Content Placeholder 2"/>
          <p:cNvSpPr>
            <a:spLocks noGrp="1"/>
          </p:cNvSpPr>
          <p:nvPr>
            <p:ph idx="1"/>
          </p:nvPr>
        </p:nvSpPr>
        <p:spPr/>
        <p:txBody>
          <a:bodyPr/>
          <a:lstStyle/>
          <a:p>
            <a:pPr lvl="1" eaLnBrk="1" hangingPunct="1">
              <a:buFont typeface="Lucida Sans Unicode" panose="020B0602030504020204" pitchFamily="34" charset="0"/>
              <a:buChar char="▶"/>
            </a:pPr>
            <a:r>
              <a:rPr lang="en-US" sz="1600" dirty="0">
                <a:latin typeface="+mn-lt"/>
              </a:rPr>
              <a:t>Discussion activity that focuses on technical contents of the documents</a:t>
            </a:r>
          </a:p>
          <a:p>
            <a:pPr lvl="1" eaLnBrk="1" hangingPunct="1"/>
            <a:endParaRPr lang="en-US" sz="1600" dirty="0">
              <a:latin typeface="+mn-lt"/>
            </a:endParaRPr>
          </a:p>
          <a:p>
            <a:pPr eaLnBrk="1" hangingPunct="1"/>
            <a:endParaRPr lang="en-US" sz="1600" dirty="0" smtClean="0">
              <a:latin typeface="+mn-lt"/>
            </a:endParaRPr>
          </a:p>
        </p:txBody>
      </p:sp>
    </p:spTree>
    <p:extLst>
      <p:ext uri="{BB962C8B-B14F-4D97-AF65-F5344CB8AC3E}">
        <p14:creationId xmlns:p14="http://schemas.microsoft.com/office/powerpoint/2010/main" val="1736304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85665" y="515157"/>
            <a:ext cx="11566985" cy="756000"/>
          </a:xfrm>
        </p:spPr>
        <p:txBody>
          <a:bodyPr/>
          <a:lstStyle/>
          <a:p>
            <a:pPr eaLnBrk="1" hangingPunct="1"/>
            <a:r>
              <a:rPr lang="en-US" dirty="0" smtClean="0"/>
              <a:t>Inspections</a:t>
            </a:r>
          </a:p>
        </p:txBody>
      </p:sp>
      <p:sp>
        <p:nvSpPr>
          <p:cNvPr id="35843" name="Content Placeholder 2"/>
          <p:cNvSpPr>
            <a:spLocks noGrp="1"/>
          </p:cNvSpPr>
          <p:nvPr>
            <p:ph idx="1"/>
          </p:nvPr>
        </p:nvSpPr>
        <p:spPr/>
        <p:txBody>
          <a:bodyPr/>
          <a:lstStyle/>
          <a:p>
            <a:pPr algn="just" eaLnBrk="1" hangingPunct="1">
              <a:lnSpc>
                <a:spcPct val="200000"/>
              </a:lnSpc>
            </a:pPr>
            <a:r>
              <a:rPr lang="en-US" sz="1600" dirty="0" smtClean="0">
                <a:latin typeface="+mn-lt"/>
              </a:rPr>
              <a:t>Most formal review in which documents are prepared and checked thoroughly by reviewers before the meeting, comparing the work product with its source and reference documents.</a:t>
            </a:r>
          </a:p>
        </p:txBody>
      </p:sp>
    </p:spTree>
    <p:extLst>
      <p:ext uri="{BB962C8B-B14F-4D97-AF65-F5344CB8AC3E}">
        <p14:creationId xmlns:p14="http://schemas.microsoft.com/office/powerpoint/2010/main" val="3614933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184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Testing Types</a:t>
            </a:r>
            <a:br>
              <a:rPr lang="en-GB" sz="6600" dirty="0"/>
            </a:br>
            <a:endParaRPr lang="en-US" dirty="0"/>
          </a:p>
        </p:txBody>
      </p:sp>
    </p:spTree>
    <p:extLst>
      <p:ext uri="{BB962C8B-B14F-4D97-AF65-F5344CB8AC3E}">
        <p14:creationId xmlns:p14="http://schemas.microsoft.com/office/powerpoint/2010/main" val="325171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00905" y="438957"/>
            <a:ext cx="11566985" cy="756000"/>
          </a:xfrm>
        </p:spPr>
        <p:txBody>
          <a:bodyPr/>
          <a:lstStyle/>
          <a:p>
            <a:pPr eaLnBrk="1" hangingPunct="1"/>
            <a:r>
              <a:rPr lang="en-US" dirty="0" smtClean="0">
                <a:latin typeface="+mj-lt"/>
              </a:rPr>
              <a:t>Testing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979911"/>
              </p:ext>
            </p:extLst>
          </p:nvPr>
        </p:nvGraphicFramePr>
        <p:xfrm>
          <a:off x="1667510" y="1661160"/>
          <a:ext cx="8558530" cy="406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253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098"/>
          <p:cNvSpPr>
            <a:spLocks noGrp="1" noChangeArrowheads="1"/>
          </p:cNvSpPr>
          <p:nvPr>
            <p:ph type="title"/>
          </p:nvPr>
        </p:nvSpPr>
        <p:spPr>
          <a:xfrm>
            <a:off x="358145" y="423717"/>
            <a:ext cx="11566985" cy="756000"/>
          </a:xfrm>
        </p:spPr>
        <p:txBody>
          <a:bodyPr/>
          <a:lstStyle/>
          <a:p>
            <a:pPr eaLnBrk="1" hangingPunct="1"/>
            <a:r>
              <a:rPr lang="en-US" dirty="0" smtClean="0"/>
              <a:t>BLACK BOX TESTING</a:t>
            </a:r>
          </a:p>
        </p:txBody>
      </p:sp>
      <p:sp>
        <p:nvSpPr>
          <p:cNvPr id="39940" name="Rectangle 4099"/>
          <p:cNvSpPr>
            <a:spLocks noGrp="1" noChangeArrowheads="1"/>
          </p:cNvSpPr>
          <p:nvPr>
            <p:ph idx="1"/>
          </p:nvPr>
        </p:nvSpPr>
        <p:spPr>
          <a:xfrm>
            <a:off x="358145" y="1390714"/>
            <a:ext cx="11622024" cy="4992624"/>
          </a:xfrm>
        </p:spPr>
        <p:txBody>
          <a:bodyPr/>
          <a:lstStyle/>
          <a:p>
            <a:pPr eaLnBrk="1" hangingPunct="1"/>
            <a:r>
              <a:rPr lang="en-US" sz="1600" b="0" dirty="0" smtClean="0"/>
              <a:t>Testing of the inputs and outputs of a system or program without looking inside (at code) or at the internal design</a:t>
            </a:r>
          </a:p>
          <a:p>
            <a:pPr eaLnBrk="1" hangingPunct="1"/>
            <a:endParaRPr lang="en-US" sz="1600" b="0" dirty="0" smtClean="0"/>
          </a:p>
          <a:p>
            <a:pPr eaLnBrk="1" hangingPunct="1"/>
            <a:r>
              <a:rPr lang="en-US" sz="1600" b="0" dirty="0" smtClean="0"/>
              <a:t>Crude if done without specs, better if done with user manual, best if done with specs</a:t>
            </a:r>
          </a:p>
          <a:p>
            <a:pPr eaLnBrk="1" hangingPunct="1"/>
            <a:endParaRPr lang="en-US" sz="1600" b="0" dirty="0" smtClean="0"/>
          </a:p>
          <a:p>
            <a:pPr eaLnBrk="1" hangingPunct="1"/>
            <a:r>
              <a:rPr lang="en-US" sz="1600" b="0" dirty="0" smtClean="0"/>
              <a:t>Used to demonstrate</a:t>
            </a:r>
            <a:endParaRPr lang="en-US" sz="1600" b="0" dirty="0"/>
          </a:p>
          <a:p>
            <a:pPr lvl="2"/>
            <a:r>
              <a:rPr lang="en-US" sz="1600" dirty="0" smtClean="0"/>
              <a:t>Software functions are operational</a:t>
            </a:r>
          </a:p>
          <a:p>
            <a:pPr lvl="2"/>
            <a:r>
              <a:rPr lang="en-US" sz="1600" dirty="0" smtClean="0"/>
              <a:t>Input is properly accepted and output is correctly produced</a:t>
            </a:r>
          </a:p>
          <a:p>
            <a:pPr lvl="2"/>
            <a:r>
              <a:rPr lang="en-US" sz="1600" dirty="0" smtClean="0"/>
              <a:t>Integrity of data is maintained</a:t>
            </a:r>
          </a:p>
        </p:txBody>
      </p:sp>
      <p:sp>
        <p:nvSpPr>
          <p:cNvPr id="39938"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D53F30C-A462-433E-81BF-85A5EDE13C5D}" type="slidenum">
              <a:rPr lang="en-US" altLang="en-US" sz="1000">
                <a:solidFill>
                  <a:srgbClr val="5F5F5F"/>
                </a:solidFill>
              </a:rPr>
              <a:pPr>
                <a:spcBef>
                  <a:spcPct val="0"/>
                </a:spcBef>
                <a:buSzTx/>
                <a:buFontTx/>
                <a:buNone/>
              </a:pPr>
              <a:t>29</a:t>
            </a:fld>
            <a:endParaRPr lang="en-US" altLang="en-US" sz="1000">
              <a:solidFill>
                <a:srgbClr val="5F5F5F"/>
              </a:solidFill>
            </a:endParaRPr>
          </a:p>
        </p:txBody>
      </p:sp>
    </p:spTree>
    <p:extLst>
      <p:ext uri="{BB962C8B-B14F-4D97-AF65-F5344CB8AC3E}">
        <p14:creationId xmlns:p14="http://schemas.microsoft.com/office/powerpoint/2010/main" val="25045660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9102" y="332277"/>
            <a:ext cx="11566985" cy="756000"/>
          </a:xfrm>
        </p:spPr>
        <p:txBody>
          <a:bodyPr/>
          <a:lstStyle/>
          <a:p>
            <a:pPr eaLnBrk="1" hangingPunct="1"/>
            <a:r>
              <a:rPr lang="en-US" dirty="0" smtClean="0">
                <a:latin typeface="+mj-lt"/>
              </a:rPr>
              <a:t>Types of Testing</a:t>
            </a:r>
          </a:p>
        </p:txBody>
      </p:sp>
      <p:sp>
        <p:nvSpPr>
          <p:cNvPr id="3" name="Content Placeholder 2"/>
          <p:cNvSpPr>
            <a:spLocks noGrp="1"/>
          </p:cNvSpPr>
          <p:nvPr>
            <p:ph idx="1"/>
          </p:nvPr>
        </p:nvSpPr>
        <p:spPr>
          <a:xfrm>
            <a:off x="281583" y="1415039"/>
            <a:ext cx="11622024" cy="4992624"/>
          </a:xfrm>
        </p:spPr>
        <p:txBody>
          <a:bodyPr/>
          <a:lstStyle/>
          <a:p>
            <a:pPr eaLnBrk="1" hangingPunct="1">
              <a:buFont typeface="Wingdings" panose="05000000000000000000" pitchFamily="2" charset="2"/>
              <a:buNone/>
            </a:pPr>
            <a:endParaRPr lang="en-US" sz="1600" dirty="0" smtClean="0"/>
          </a:p>
          <a:p>
            <a:pPr eaLnBrk="1" hangingPunct="1">
              <a:buFont typeface="Wingdings" panose="05000000000000000000" pitchFamily="2" charset="2"/>
              <a:buNone/>
            </a:pPr>
            <a:r>
              <a:rPr lang="en-US" sz="1600" dirty="0" smtClean="0"/>
              <a:t>Two approaches to achieve test objective</a:t>
            </a:r>
          </a:p>
          <a:p>
            <a:pPr eaLnBrk="1" hangingPunct="1">
              <a:buFont typeface="Wingdings" panose="05000000000000000000" pitchFamily="2" charset="2"/>
              <a:buNone/>
            </a:pPr>
            <a:endParaRPr lang="en-US" sz="1600" dirty="0" smtClean="0"/>
          </a:p>
          <a:p>
            <a:pPr eaLnBrk="1" hangingPunct="1"/>
            <a:r>
              <a:rPr lang="en-US" sz="1600" dirty="0" smtClean="0"/>
              <a:t>Static Testing</a:t>
            </a:r>
          </a:p>
          <a:p>
            <a:pPr lvl="1">
              <a:buFont typeface="Arial" panose="020B0604020202020204" pitchFamily="34" charset="0"/>
              <a:buChar char="•"/>
            </a:pPr>
            <a:r>
              <a:rPr lang="en-US" sz="1600" dirty="0" smtClean="0"/>
              <a:t>Software work products are examined manually or with a set of tools, but not executed</a:t>
            </a:r>
          </a:p>
          <a:p>
            <a:pPr eaLnBrk="1" hangingPunct="1"/>
            <a:endParaRPr lang="en-US" sz="1600" dirty="0" smtClean="0"/>
          </a:p>
          <a:p>
            <a:pPr eaLnBrk="1" hangingPunct="1"/>
            <a:r>
              <a:rPr lang="en-US" sz="1600" dirty="0" smtClean="0"/>
              <a:t>Dynamic Testing</a:t>
            </a:r>
          </a:p>
          <a:p>
            <a:pPr lvl="1">
              <a:buFont typeface="Arial" panose="020B0604020202020204" pitchFamily="34" charset="0"/>
              <a:buChar char="•"/>
            </a:pPr>
            <a:r>
              <a:rPr lang="en-US" sz="1600" dirty="0" smtClean="0"/>
              <a:t>Software is executed using a set of input values and its output is then examined and compared to what is expected</a:t>
            </a:r>
          </a:p>
        </p:txBody>
      </p:sp>
    </p:spTree>
    <p:extLst>
      <p:ext uri="{BB962C8B-B14F-4D97-AF65-F5344CB8AC3E}">
        <p14:creationId xmlns:p14="http://schemas.microsoft.com/office/powerpoint/2010/main" val="187404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098"/>
          <p:cNvSpPr>
            <a:spLocks noGrp="1" noChangeArrowheads="1"/>
          </p:cNvSpPr>
          <p:nvPr>
            <p:ph type="title"/>
          </p:nvPr>
        </p:nvSpPr>
        <p:spPr>
          <a:xfrm>
            <a:off x="500062" y="442679"/>
            <a:ext cx="11566985" cy="756000"/>
          </a:xfrm>
        </p:spPr>
        <p:txBody>
          <a:bodyPr/>
          <a:lstStyle/>
          <a:p>
            <a:pPr eaLnBrk="1" hangingPunct="1"/>
            <a:r>
              <a:rPr lang="en-US" dirty="0" smtClean="0"/>
              <a:t>BLACK BOX TESTING</a:t>
            </a:r>
          </a:p>
        </p:txBody>
      </p:sp>
      <p:sp>
        <p:nvSpPr>
          <p:cNvPr id="40964" name="Rectangle 4099"/>
          <p:cNvSpPr>
            <a:spLocks noGrp="1" noChangeArrowheads="1"/>
          </p:cNvSpPr>
          <p:nvPr>
            <p:ph idx="1"/>
          </p:nvPr>
        </p:nvSpPr>
        <p:spPr>
          <a:xfrm>
            <a:off x="500062" y="1348999"/>
            <a:ext cx="7772400" cy="4800600"/>
          </a:xfrm>
        </p:spPr>
        <p:txBody>
          <a:bodyPr/>
          <a:lstStyle/>
          <a:p>
            <a:pPr eaLnBrk="1" hangingPunct="1"/>
            <a:endParaRPr lang="en-US" sz="1600" dirty="0" smtClean="0"/>
          </a:p>
          <a:p>
            <a:pPr eaLnBrk="1" hangingPunct="1"/>
            <a:r>
              <a:rPr lang="en-US" sz="1600" dirty="0" smtClean="0"/>
              <a:t>Attempts to find errors in the following categories</a:t>
            </a:r>
            <a:endParaRPr lang="en-US" sz="1600" b="0" dirty="0" smtClean="0"/>
          </a:p>
          <a:p>
            <a:pPr eaLnBrk="1" hangingPunct="1">
              <a:buFont typeface="Wingdings" panose="05000000000000000000" pitchFamily="2" charset="2"/>
              <a:buNone/>
            </a:pPr>
            <a:endParaRPr lang="en-US" sz="1600" b="0" dirty="0" smtClean="0"/>
          </a:p>
          <a:p>
            <a:pPr lvl="1" eaLnBrk="1" hangingPunct="1">
              <a:lnSpc>
                <a:spcPct val="125000"/>
              </a:lnSpc>
              <a:buFont typeface="Arial" panose="020B0604020202020204" pitchFamily="34" charset="0"/>
              <a:buChar char="•"/>
            </a:pPr>
            <a:r>
              <a:rPr lang="en-US" sz="1600" dirty="0" smtClean="0"/>
              <a:t>Incorrect or missing functions</a:t>
            </a:r>
          </a:p>
          <a:p>
            <a:pPr lvl="1" eaLnBrk="1" hangingPunct="1">
              <a:lnSpc>
                <a:spcPct val="125000"/>
              </a:lnSpc>
              <a:buFont typeface="Arial" panose="020B0604020202020204" pitchFamily="34" charset="0"/>
              <a:buChar char="•"/>
            </a:pPr>
            <a:r>
              <a:rPr lang="en-US" sz="1600" dirty="0" smtClean="0"/>
              <a:t>Interface errors</a:t>
            </a:r>
          </a:p>
          <a:p>
            <a:pPr lvl="1" eaLnBrk="1" hangingPunct="1">
              <a:lnSpc>
                <a:spcPct val="125000"/>
              </a:lnSpc>
              <a:buFont typeface="Arial" panose="020B0604020202020204" pitchFamily="34" charset="0"/>
              <a:buChar char="•"/>
            </a:pPr>
            <a:r>
              <a:rPr lang="en-US" sz="1600" dirty="0" smtClean="0"/>
              <a:t>Errors in data structures or external data base access</a:t>
            </a:r>
          </a:p>
          <a:p>
            <a:pPr lvl="1" eaLnBrk="1" hangingPunct="1">
              <a:lnSpc>
                <a:spcPct val="125000"/>
              </a:lnSpc>
              <a:buFont typeface="Arial" panose="020B0604020202020204" pitchFamily="34" charset="0"/>
              <a:buChar char="•"/>
            </a:pPr>
            <a:r>
              <a:rPr lang="en-US" sz="1600" dirty="0" smtClean="0"/>
              <a:t>Behavioral or performance errors</a:t>
            </a:r>
          </a:p>
          <a:p>
            <a:pPr lvl="1" eaLnBrk="1" hangingPunct="1">
              <a:lnSpc>
                <a:spcPct val="125000"/>
              </a:lnSpc>
              <a:buFont typeface="Arial" panose="020B0604020202020204" pitchFamily="34" charset="0"/>
              <a:buChar char="•"/>
            </a:pPr>
            <a:r>
              <a:rPr lang="en-US" sz="1600" dirty="0" smtClean="0"/>
              <a:t>Initialization and termination errors</a:t>
            </a:r>
          </a:p>
          <a:p>
            <a:pPr eaLnBrk="1" hangingPunct="1"/>
            <a:endParaRPr lang="en-US" sz="1600" dirty="0" smtClean="0"/>
          </a:p>
        </p:txBody>
      </p:sp>
      <p:sp>
        <p:nvSpPr>
          <p:cNvPr id="4096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B1665CB3-94D6-44D4-A7A1-A5BE173DEF15}" type="slidenum">
              <a:rPr lang="en-US" altLang="en-US" sz="1000">
                <a:solidFill>
                  <a:srgbClr val="5F5F5F"/>
                </a:solidFill>
              </a:rPr>
              <a:pPr>
                <a:spcBef>
                  <a:spcPct val="0"/>
                </a:spcBef>
                <a:buSzTx/>
                <a:buFontTx/>
                <a:buNone/>
              </a:pPr>
              <a:t>30</a:t>
            </a:fld>
            <a:endParaRPr lang="en-US" altLang="en-US" sz="1000">
              <a:solidFill>
                <a:srgbClr val="5F5F5F"/>
              </a:solidFill>
            </a:endParaRPr>
          </a:p>
        </p:txBody>
      </p:sp>
    </p:spTree>
    <p:extLst>
      <p:ext uri="{BB962C8B-B14F-4D97-AF65-F5344CB8AC3E}">
        <p14:creationId xmlns:p14="http://schemas.microsoft.com/office/powerpoint/2010/main" val="421112726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85665" y="469437"/>
            <a:ext cx="11566985" cy="756000"/>
          </a:xfrm>
        </p:spPr>
        <p:txBody>
          <a:bodyPr/>
          <a:lstStyle/>
          <a:p>
            <a:pPr eaLnBrk="1" hangingPunct="1"/>
            <a:r>
              <a:rPr lang="en-US" dirty="0" smtClean="0"/>
              <a:t>WHITE BOX TESTING</a:t>
            </a:r>
          </a:p>
        </p:txBody>
      </p:sp>
      <p:sp>
        <p:nvSpPr>
          <p:cNvPr id="41987" name="Content Placeholder 2"/>
          <p:cNvSpPr>
            <a:spLocks noGrp="1"/>
          </p:cNvSpPr>
          <p:nvPr>
            <p:ph idx="1"/>
          </p:nvPr>
        </p:nvSpPr>
        <p:spPr/>
        <p:txBody>
          <a:bodyPr/>
          <a:lstStyle/>
          <a:p>
            <a:pPr eaLnBrk="1" hangingPunct="1">
              <a:lnSpc>
                <a:spcPct val="150000"/>
              </a:lnSpc>
            </a:pPr>
            <a:r>
              <a:rPr lang="en-US" sz="1600" dirty="0" smtClean="0"/>
              <a:t>Testing the internal logic of the module with respect to the detailed design produced as per the specification</a:t>
            </a:r>
          </a:p>
          <a:p>
            <a:pPr eaLnBrk="1" hangingPunct="1">
              <a:lnSpc>
                <a:spcPct val="150000"/>
              </a:lnSpc>
            </a:pPr>
            <a:r>
              <a:rPr lang="en-US" sz="1600" dirty="0" smtClean="0"/>
              <a:t>Able to identify the defects at the early phase of life cycle</a:t>
            </a:r>
          </a:p>
          <a:p>
            <a:pPr eaLnBrk="1" hangingPunct="1">
              <a:lnSpc>
                <a:spcPct val="150000"/>
              </a:lnSpc>
            </a:pPr>
            <a:r>
              <a:rPr lang="en-US" sz="1600" dirty="0" smtClean="0"/>
              <a:t>Demonstrates / tests</a:t>
            </a:r>
          </a:p>
          <a:p>
            <a:pPr lvl="1" eaLnBrk="1" hangingPunct="1">
              <a:lnSpc>
                <a:spcPct val="150000"/>
              </a:lnSpc>
              <a:buFont typeface="Arial" panose="020B0604020202020204" pitchFamily="34" charset="0"/>
              <a:buChar char="•"/>
            </a:pPr>
            <a:r>
              <a:rPr lang="en-US" sz="1600" dirty="0" smtClean="0"/>
              <a:t>Against the coding standards</a:t>
            </a:r>
          </a:p>
          <a:p>
            <a:pPr lvl="1" eaLnBrk="1" hangingPunct="1">
              <a:lnSpc>
                <a:spcPct val="150000"/>
              </a:lnSpc>
              <a:buFont typeface="Arial" panose="020B0604020202020204" pitchFamily="34" charset="0"/>
              <a:buChar char="•"/>
            </a:pPr>
            <a:r>
              <a:rPr lang="en-US" sz="1600" dirty="0" smtClean="0"/>
              <a:t>Structure of the program</a:t>
            </a:r>
          </a:p>
          <a:p>
            <a:pPr lvl="1" eaLnBrk="1" hangingPunct="1">
              <a:lnSpc>
                <a:spcPct val="150000"/>
              </a:lnSpc>
              <a:buFont typeface="Arial" panose="020B0604020202020204" pitchFamily="34" charset="0"/>
              <a:buChar char="•"/>
            </a:pPr>
            <a:r>
              <a:rPr lang="en-US" sz="1600" dirty="0" smtClean="0"/>
              <a:t>Unreachable code</a:t>
            </a:r>
          </a:p>
          <a:p>
            <a:pPr lvl="1" eaLnBrk="1" hangingPunct="1">
              <a:lnSpc>
                <a:spcPct val="150000"/>
              </a:lnSpc>
              <a:buFont typeface="Arial" panose="020B0604020202020204" pitchFamily="34" charset="0"/>
              <a:buChar char="•"/>
            </a:pPr>
            <a:r>
              <a:rPr lang="en-US" sz="1600" dirty="0" smtClean="0"/>
              <a:t>Memory leakage etc..</a:t>
            </a:r>
          </a:p>
          <a:p>
            <a:pPr eaLnBrk="1" hangingPunct="1"/>
            <a:endParaRPr lang="en-US" sz="1600" dirty="0" smtClean="0"/>
          </a:p>
        </p:txBody>
      </p:sp>
    </p:spTree>
    <p:extLst>
      <p:ext uri="{BB962C8B-B14F-4D97-AF65-F5344CB8AC3E}">
        <p14:creationId xmlns:p14="http://schemas.microsoft.com/office/powerpoint/2010/main" val="3955851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Test Levels</a:t>
            </a:r>
            <a:br>
              <a:rPr lang="en-GB" sz="6600" dirty="0"/>
            </a:br>
            <a:endParaRPr lang="en-US" dirty="0"/>
          </a:p>
        </p:txBody>
      </p:sp>
    </p:spTree>
    <p:extLst>
      <p:ext uri="{BB962C8B-B14F-4D97-AF65-F5344CB8AC3E}">
        <p14:creationId xmlns:p14="http://schemas.microsoft.com/office/powerpoint/2010/main" val="4275352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85665" y="469437"/>
            <a:ext cx="11566985" cy="756000"/>
          </a:xfrm>
        </p:spPr>
        <p:txBody>
          <a:bodyPr/>
          <a:lstStyle/>
          <a:p>
            <a:pPr eaLnBrk="1" hangingPunct="1"/>
            <a:r>
              <a:rPr lang="en-US" dirty="0" smtClean="0"/>
              <a:t>TEST LEVELS</a:t>
            </a:r>
          </a:p>
        </p:txBody>
      </p:sp>
      <p:sp>
        <p:nvSpPr>
          <p:cNvPr id="44035" name="Content Placeholder 2"/>
          <p:cNvSpPr>
            <a:spLocks noGrp="1"/>
          </p:cNvSpPr>
          <p:nvPr>
            <p:ph idx="1"/>
          </p:nvPr>
        </p:nvSpPr>
        <p:spPr>
          <a:xfrm>
            <a:off x="385666" y="1362961"/>
            <a:ext cx="11566984" cy="4537884"/>
          </a:xfrm>
        </p:spPr>
        <p:txBody>
          <a:bodyPr/>
          <a:lstStyle/>
          <a:p>
            <a:pPr lvl="1">
              <a:lnSpc>
                <a:spcPct val="250000"/>
              </a:lnSpc>
              <a:buFont typeface="Lucida Sans Unicode" panose="020B0602030504020204" pitchFamily="34" charset="0"/>
              <a:buChar char="▶"/>
            </a:pPr>
            <a:r>
              <a:rPr lang="en-US" sz="1600" dirty="0" smtClean="0"/>
              <a:t>COMPONENT TESTING</a:t>
            </a:r>
          </a:p>
          <a:p>
            <a:pPr lvl="1">
              <a:lnSpc>
                <a:spcPct val="250000"/>
              </a:lnSpc>
              <a:buFont typeface="Lucida Sans Unicode" panose="020B0602030504020204" pitchFamily="34" charset="0"/>
              <a:buChar char="▶"/>
            </a:pPr>
            <a:r>
              <a:rPr lang="en-US" sz="1600" dirty="0" smtClean="0"/>
              <a:t>INTEGRATION TESTING</a:t>
            </a:r>
          </a:p>
          <a:p>
            <a:pPr lvl="1">
              <a:lnSpc>
                <a:spcPct val="250000"/>
              </a:lnSpc>
              <a:buFont typeface="Lucida Sans Unicode" panose="020B0602030504020204" pitchFamily="34" charset="0"/>
              <a:buChar char="▶"/>
            </a:pPr>
            <a:r>
              <a:rPr lang="en-US" sz="1600" dirty="0" smtClean="0"/>
              <a:t>SYSTEM TESTING</a:t>
            </a:r>
          </a:p>
          <a:p>
            <a:pPr lvl="1">
              <a:lnSpc>
                <a:spcPct val="250000"/>
              </a:lnSpc>
              <a:buFont typeface="Lucida Sans Unicode" panose="020B0602030504020204" pitchFamily="34" charset="0"/>
              <a:buChar char="▶"/>
            </a:pPr>
            <a:r>
              <a:rPr lang="en-US" sz="1600" dirty="0" smtClean="0"/>
              <a:t>ACCEPTANCE TESTING</a:t>
            </a:r>
          </a:p>
        </p:txBody>
      </p:sp>
    </p:spTree>
    <p:extLst>
      <p:ext uri="{BB962C8B-B14F-4D97-AF65-F5344CB8AC3E}">
        <p14:creationId xmlns:p14="http://schemas.microsoft.com/office/powerpoint/2010/main" val="4192000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5665" y="423717"/>
            <a:ext cx="11566985" cy="756000"/>
          </a:xfrm>
        </p:spPr>
        <p:txBody>
          <a:bodyPr/>
          <a:lstStyle/>
          <a:p>
            <a:pPr eaLnBrk="1" hangingPunct="1"/>
            <a:r>
              <a:rPr lang="en-US" dirty="0" smtClean="0"/>
              <a:t>Component Testing</a:t>
            </a:r>
          </a:p>
        </p:txBody>
      </p:sp>
      <p:sp>
        <p:nvSpPr>
          <p:cNvPr id="45059" name="Content Placeholder 2"/>
          <p:cNvSpPr>
            <a:spLocks noGrp="1"/>
          </p:cNvSpPr>
          <p:nvPr>
            <p:ph idx="1"/>
          </p:nvPr>
        </p:nvSpPr>
        <p:spPr/>
        <p:txBody>
          <a:bodyPr/>
          <a:lstStyle/>
          <a:p>
            <a:pPr eaLnBrk="1" hangingPunct="1">
              <a:lnSpc>
                <a:spcPct val="200000"/>
              </a:lnSpc>
            </a:pPr>
            <a:r>
              <a:rPr lang="en-US" sz="1600" dirty="0" smtClean="0"/>
              <a:t>Test individual modules for its logic</a:t>
            </a:r>
          </a:p>
          <a:p>
            <a:pPr eaLnBrk="1" hangingPunct="1">
              <a:lnSpc>
                <a:spcPct val="200000"/>
              </a:lnSpc>
            </a:pPr>
            <a:r>
              <a:rPr lang="en-US" sz="1600" dirty="0" smtClean="0"/>
              <a:t>White Box Testing is involved</a:t>
            </a:r>
          </a:p>
          <a:p>
            <a:pPr eaLnBrk="1" hangingPunct="1">
              <a:lnSpc>
                <a:spcPct val="200000"/>
              </a:lnSpc>
            </a:pPr>
            <a:r>
              <a:rPr lang="en-US" sz="1600" dirty="0" smtClean="0"/>
              <a:t>Earlier Identification of defects reduces rework and cost</a:t>
            </a:r>
          </a:p>
        </p:txBody>
      </p:sp>
    </p:spTree>
    <p:extLst>
      <p:ext uri="{BB962C8B-B14F-4D97-AF65-F5344CB8AC3E}">
        <p14:creationId xmlns:p14="http://schemas.microsoft.com/office/powerpoint/2010/main" val="3285737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500062" y="393237"/>
            <a:ext cx="11566985" cy="756000"/>
          </a:xfrm>
        </p:spPr>
        <p:txBody>
          <a:bodyPr/>
          <a:lstStyle/>
          <a:p>
            <a:pPr eaLnBrk="1" hangingPunct="1"/>
            <a:r>
              <a:rPr lang="en-US" dirty="0" smtClean="0"/>
              <a:t>Integration testing </a:t>
            </a:r>
          </a:p>
        </p:txBody>
      </p:sp>
      <p:sp>
        <p:nvSpPr>
          <p:cNvPr id="46083" name="Rectangle 3"/>
          <p:cNvSpPr>
            <a:spLocks noGrp="1" noChangeArrowheads="1"/>
          </p:cNvSpPr>
          <p:nvPr>
            <p:ph idx="1"/>
          </p:nvPr>
        </p:nvSpPr>
        <p:spPr>
          <a:xfrm>
            <a:off x="500062" y="1493649"/>
            <a:ext cx="11326178" cy="5105400"/>
          </a:xfrm>
        </p:spPr>
        <p:txBody>
          <a:bodyPr/>
          <a:lstStyle/>
          <a:p>
            <a:pPr algn="just"/>
            <a:r>
              <a:rPr lang="en-US" sz="1600" dirty="0" smtClean="0"/>
              <a:t>Integration testing is the phase of software testing in which individual software modules are combined and tested as a group.</a:t>
            </a:r>
          </a:p>
          <a:p>
            <a:pPr algn="just"/>
            <a:endParaRPr lang="en-US" sz="1600" dirty="0" smtClean="0"/>
          </a:p>
          <a:p>
            <a:pPr algn="just"/>
            <a:r>
              <a:rPr lang="en-US" sz="1600" dirty="0" smtClean="0"/>
              <a:t>Follows unit testing and precedes system testing.</a:t>
            </a:r>
          </a:p>
          <a:p>
            <a:pPr algn="just"/>
            <a:endParaRPr lang="en-US" sz="1600" dirty="0"/>
          </a:p>
          <a:p>
            <a:pPr algn="just"/>
            <a:r>
              <a:rPr lang="en-US" sz="1600" dirty="0" smtClean="0"/>
              <a:t>Different types of integration testing.</a:t>
            </a:r>
          </a:p>
          <a:p>
            <a:pPr lvl="2" algn="just"/>
            <a:r>
              <a:rPr lang="en-US" sz="1600" dirty="0" smtClean="0"/>
              <a:t>Big Bang</a:t>
            </a:r>
          </a:p>
          <a:p>
            <a:pPr lvl="2" algn="just"/>
            <a:r>
              <a:rPr lang="en-US" sz="1600" dirty="0" smtClean="0"/>
              <a:t>Incremental Integration</a:t>
            </a:r>
          </a:p>
        </p:txBody>
      </p:sp>
      <p:sp>
        <p:nvSpPr>
          <p:cNvPr id="46084"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814AE6C-0019-4646-A39C-76F2C0D2D4E7}" type="slidenum">
              <a:rPr lang="en-US" altLang="en-US" sz="1000">
                <a:solidFill>
                  <a:srgbClr val="5F5F5F"/>
                </a:solidFill>
              </a:rPr>
              <a:pPr>
                <a:spcBef>
                  <a:spcPct val="0"/>
                </a:spcBef>
                <a:buSzTx/>
                <a:buFontTx/>
                <a:buNone/>
              </a:pPr>
              <a:t>35</a:t>
            </a:fld>
            <a:endParaRPr lang="en-US" altLang="en-US" sz="1000">
              <a:solidFill>
                <a:srgbClr val="5F5F5F"/>
              </a:solidFill>
            </a:endParaRPr>
          </a:p>
        </p:txBody>
      </p:sp>
    </p:spTree>
    <p:extLst>
      <p:ext uri="{BB962C8B-B14F-4D97-AF65-F5344CB8AC3E}">
        <p14:creationId xmlns:p14="http://schemas.microsoft.com/office/powerpoint/2010/main" val="194507960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4267200" y="304800"/>
            <a:ext cx="4038600" cy="533400"/>
          </a:xfrm>
        </p:spPr>
        <p:txBody>
          <a:bodyPr>
            <a:normAutofit fontScale="85000" lnSpcReduction="20000"/>
          </a:bodyPr>
          <a:lstStyle/>
          <a:p>
            <a:pPr eaLnBrk="1" hangingPunct="1">
              <a:lnSpc>
                <a:spcPct val="80000"/>
              </a:lnSpc>
              <a:buFont typeface="Wingdings" panose="05000000000000000000" pitchFamily="2" charset="2"/>
              <a:buNone/>
            </a:pPr>
            <a:r>
              <a:rPr lang="en-US" sz="2800">
                <a:solidFill>
                  <a:schemeClr val="bg1"/>
                </a:solidFill>
              </a:rPr>
              <a:t>Big – Bang Integration</a:t>
            </a:r>
          </a:p>
          <a:p>
            <a:pPr eaLnBrk="1" hangingPunct="1">
              <a:lnSpc>
                <a:spcPct val="80000"/>
              </a:lnSpc>
              <a:buFont typeface="Wingdings" panose="05000000000000000000" pitchFamily="2" charset="2"/>
              <a:buNone/>
            </a:pPr>
            <a:r>
              <a:rPr lang="en-US" sz="2800">
                <a:solidFill>
                  <a:schemeClr val="bg1"/>
                </a:solidFill>
              </a:rPr>
              <a:t>     </a:t>
            </a:r>
          </a:p>
        </p:txBody>
      </p:sp>
      <p:sp>
        <p:nvSpPr>
          <p:cNvPr id="47107"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EB94176-7475-486C-8EC1-8ACD828DC17E}" type="slidenum">
              <a:rPr lang="en-US" altLang="en-US" sz="1000">
                <a:solidFill>
                  <a:srgbClr val="5F5F5F"/>
                </a:solidFill>
              </a:rPr>
              <a:pPr>
                <a:spcBef>
                  <a:spcPct val="0"/>
                </a:spcBef>
                <a:buSzTx/>
                <a:buFontTx/>
                <a:buNone/>
              </a:pPr>
              <a:t>36</a:t>
            </a:fld>
            <a:endParaRPr lang="en-US" altLang="en-US" sz="1000">
              <a:solidFill>
                <a:srgbClr val="5F5F5F"/>
              </a:solidFill>
            </a:endParaRP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2233969"/>
            <a:ext cx="66960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ChangeArrowheads="1"/>
          </p:cNvSpPr>
          <p:nvPr/>
        </p:nvSpPr>
        <p:spPr bwMode="auto">
          <a:xfrm>
            <a:off x="500062" y="1243697"/>
            <a:ext cx="10701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600" b="0" dirty="0">
              <a:solidFill>
                <a:srgbClr val="000000"/>
              </a:solidFill>
              <a:latin typeface="+mn-lt"/>
            </a:endParaRPr>
          </a:p>
          <a:p>
            <a:pPr marL="285750" indent="-285750" eaLnBrk="1" hangingPunct="1">
              <a:spcBef>
                <a:spcPct val="0"/>
              </a:spcBef>
              <a:buSzTx/>
              <a:buFont typeface="Lucida Sans Unicode" panose="020B0602030504020204" pitchFamily="34" charset="0"/>
              <a:buChar char="▶"/>
            </a:pPr>
            <a:r>
              <a:rPr lang="en-US" sz="1600" b="0" dirty="0" smtClean="0">
                <a:solidFill>
                  <a:srgbClr val="000000"/>
                </a:solidFill>
                <a:latin typeface="+mn-lt"/>
              </a:rPr>
              <a:t>After </a:t>
            </a:r>
            <a:r>
              <a:rPr lang="en-US" sz="1600" b="0" dirty="0">
                <a:solidFill>
                  <a:srgbClr val="000000"/>
                </a:solidFill>
                <a:latin typeface="+mn-lt"/>
              </a:rPr>
              <a:t>all of the modules are tested they are all integrated </a:t>
            </a:r>
            <a:r>
              <a:rPr lang="en-US" sz="1600" b="0" dirty="0" smtClean="0">
                <a:solidFill>
                  <a:srgbClr val="000000"/>
                </a:solidFill>
                <a:latin typeface="+mn-lt"/>
              </a:rPr>
              <a:t>together </a:t>
            </a:r>
            <a:r>
              <a:rPr lang="en-US" sz="1600" b="0" dirty="0">
                <a:solidFill>
                  <a:srgbClr val="000000"/>
                </a:solidFill>
                <a:latin typeface="+mn-lt"/>
              </a:rPr>
              <a:t>at once and tested</a:t>
            </a:r>
          </a:p>
        </p:txBody>
      </p:sp>
      <p:sp>
        <p:nvSpPr>
          <p:cNvPr id="47110" name="TextBox 5"/>
          <p:cNvSpPr txBox="1">
            <a:spLocks noChangeArrowheads="1"/>
          </p:cNvSpPr>
          <p:nvPr/>
        </p:nvSpPr>
        <p:spPr bwMode="auto">
          <a:xfrm>
            <a:off x="381953" y="505619"/>
            <a:ext cx="548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3200" dirty="0" smtClean="0">
                <a:latin typeface="+mj-lt"/>
              </a:rPr>
              <a:t>Big Bang Approach</a:t>
            </a:r>
            <a:endParaRPr lang="en-US" sz="3200" dirty="0">
              <a:latin typeface="+mj-lt"/>
            </a:endParaRPr>
          </a:p>
        </p:txBody>
      </p:sp>
    </p:spTree>
    <p:extLst>
      <p:ext uri="{BB962C8B-B14F-4D97-AF65-F5344CB8AC3E}">
        <p14:creationId xmlns:p14="http://schemas.microsoft.com/office/powerpoint/2010/main" val="188762875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5664" y="569286"/>
            <a:ext cx="11566985" cy="756000"/>
          </a:xfrm>
        </p:spPr>
        <p:txBody>
          <a:bodyPr/>
          <a:lstStyle/>
          <a:p>
            <a:pPr eaLnBrk="1" hangingPunct="1"/>
            <a:r>
              <a:rPr lang="en-US" dirty="0" smtClean="0"/>
              <a:t>Disadvantages</a:t>
            </a:r>
          </a:p>
        </p:txBody>
      </p:sp>
      <p:sp>
        <p:nvSpPr>
          <p:cNvPr id="48131" name="Content Placeholder 2"/>
          <p:cNvSpPr>
            <a:spLocks noGrp="1"/>
          </p:cNvSpPr>
          <p:nvPr>
            <p:ph idx="1"/>
          </p:nvPr>
        </p:nvSpPr>
        <p:spPr/>
        <p:txBody>
          <a:bodyPr/>
          <a:lstStyle/>
          <a:p>
            <a:pPr eaLnBrk="1" hangingPunct="1"/>
            <a:endParaRPr lang="en-US" sz="1600" dirty="0" smtClean="0"/>
          </a:p>
          <a:p>
            <a:pPr eaLnBrk="1" hangingPunct="1"/>
            <a:r>
              <a:rPr lang="en-US" sz="1600" dirty="0"/>
              <a:t>We need to wait until all the modules are developed and unit Tested</a:t>
            </a:r>
          </a:p>
          <a:p>
            <a:pPr eaLnBrk="1" hangingPunct="1"/>
            <a:endParaRPr lang="en-US" sz="1600" dirty="0"/>
          </a:p>
          <a:p>
            <a:pPr eaLnBrk="1" hangingPunct="1"/>
            <a:r>
              <a:rPr lang="en-US" sz="1600" dirty="0"/>
              <a:t>It is difficult to Trace the cause of Failures with the late integration</a:t>
            </a:r>
          </a:p>
        </p:txBody>
      </p:sp>
      <p:sp>
        <p:nvSpPr>
          <p:cNvPr id="4813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B5DC5775-23B0-4BBE-87B2-3DB53952E580}" type="slidenum">
              <a:rPr lang="en-US" altLang="en-US" sz="1000">
                <a:solidFill>
                  <a:srgbClr val="5F5F5F"/>
                </a:solidFill>
              </a:rPr>
              <a:pPr>
                <a:spcBef>
                  <a:spcPct val="0"/>
                </a:spcBef>
                <a:buSzTx/>
                <a:buFontTx/>
                <a:buNone/>
              </a:pPr>
              <a:t>37</a:t>
            </a:fld>
            <a:endParaRPr lang="en-US" altLang="en-US" sz="1000">
              <a:solidFill>
                <a:srgbClr val="5F5F5F"/>
              </a:solidFill>
            </a:endParaRPr>
          </a:p>
        </p:txBody>
      </p:sp>
    </p:spTree>
    <p:extLst>
      <p:ext uri="{BB962C8B-B14F-4D97-AF65-F5344CB8AC3E}">
        <p14:creationId xmlns:p14="http://schemas.microsoft.com/office/powerpoint/2010/main" val="3334017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85665" y="393237"/>
            <a:ext cx="11566985" cy="756000"/>
          </a:xfrm>
        </p:spPr>
        <p:txBody>
          <a:bodyPr/>
          <a:lstStyle/>
          <a:p>
            <a:pPr eaLnBrk="1" hangingPunct="1"/>
            <a:r>
              <a:rPr lang="en-US" dirty="0" smtClean="0"/>
              <a:t>Incremental Testing</a:t>
            </a:r>
          </a:p>
        </p:txBody>
      </p:sp>
      <p:sp>
        <p:nvSpPr>
          <p:cNvPr id="49155" name="Content Placeholder 2"/>
          <p:cNvSpPr>
            <a:spLocks noGrp="1"/>
          </p:cNvSpPr>
          <p:nvPr>
            <p:ph idx="1"/>
          </p:nvPr>
        </p:nvSpPr>
        <p:spPr/>
        <p:txBody>
          <a:bodyPr/>
          <a:lstStyle/>
          <a:p>
            <a:pPr eaLnBrk="1" hangingPunct="1"/>
            <a:r>
              <a:rPr lang="en-US" sz="1600" dirty="0" smtClean="0"/>
              <a:t>All programs are integrated one by one and a test is carried out after each step</a:t>
            </a:r>
          </a:p>
          <a:p>
            <a:pPr eaLnBrk="1" hangingPunct="1"/>
            <a:endParaRPr lang="en-US" sz="1600" dirty="0" smtClean="0"/>
          </a:p>
          <a:p>
            <a:pPr eaLnBrk="1" hangingPunct="1">
              <a:buFont typeface="Wingdings" panose="05000000000000000000" pitchFamily="2" charset="2"/>
              <a:buNone/>
            </a:pPr>
            <a:r>
              <a:rPr lang="en-US" sz="1600" u="sng" dirty="0" smtClean="0"/>
              <a:t>Advantages:</a:t>
            </a:r>
          </a:p>
          <a:p>
            <a:pPr eaLnBrk="1" hangingPunct="1">
              <a:buFont typeface="Wingdings" panose="05000000000000000000" pitchFamily="2" charset="2"/>
              <a:buNone/>
            </a:pPr>
            <a:endParaRPr lang="en-US" sz="1600" dirty="0" smtClean="0"/>
          </a:p>
          <a:p>
            <a:pPr lvl="1">
              <a:buFont typeface="Arial" panose="020B0604020202020204" pitchFamily="34" charset="0"/>
              <a:buChar char="•"/>
            </a:pPr>
            <a:r>
              <a:rPr lang="en-US" sz="1600" dirty="0" smtClean="0"/>
              <a:t>Easy to track the source of Defect</a:t>
            </a:r>
          </a:p>
          <a:p>
            <a:pPr eaLnBrk="1" hangingPunct="1">
              <a:buFont typeface="Wingdings" panose="05000000000000000000" pitchFamily="2" charset="2"/>
              <a:buNone/>
            </a:pPr>
            <a:endParaRPr lang="en-US" sz="1600" dirty="0" smtClean="0"/>
          </a:p>
          <a:p>
            <a:pPr algn="just" eaLnBrk="1" hangingPunct="1">
              <a:buFont typeface="Wingdings" panose="05000000000000000000" pitchFamily="2" charset="2"/>
              <a:buNone/>
            </a:pPr>
            <a:r>
              <a:rPr lang="en-US" sz="1600" u="sng" dirty="0" smtClean="0"/>
              <a:t>Disadvantage:</a:t>
            </a:r>
          </a:p>
          <a:p>
            <a:pPr eaLnBrk="1" hangingPunct="1">
              <a:buFont typeface="Wingdings" panose="05000000000000000000" pitchFamily="2" charset="2"/>
              <a:buNone/>
            </a:pPr>
            <a:endParaRPr lang="en-US" sz="1600" dirty="0" smtClean="0"/>
          </a:p>
          <a:p>
            <a:pPr lvl="1">
              <a:buFont typeface="Arial" panose="020B0604020202020204" pitchFamily="34" charset="0"/>
              <a:buChar char="•"/>
            </a:pPr>
            <a:r>
              <a:rPr lang="en-US" sz="1600" dirty="0" smtClean="0"/>
              <a:t>Time consuming since stubs and drivers have to be developed and used in the test</a:t>
            </a:r>
          </a:p>
          <a:p>
            <a:pPr eaLnBrk="1" hangingPunct="1">
              <a:buFont typeface="Wingdings" panose="05000000000000000000" pitchFamily="2" charset="2"/>
              <a:buNone/>
            </a:pPr>
            <a:endParaRPr lang="en-US" sz="1600" dirty="0" smtClean="0"/>
          </a:p>
        </p:txBody>
      </p:sp>
      <p:sp>
        <p:nvSpPr>
          <p:cNvPr id="49156"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D49691ED-7F71-4939-849A-7947FE2AB017}" type="slidenum">
              <a:rPr lang="en-US" altLang="en-US" sz="1000">
                <a:solidFill>
                  <a:srgbClr val="5F5F5F"/>
                </a:solidFill>
              </a:rPr>
              <a:pPr>
                <a:spcBef>
                  <a:spcPct val="0"/>
                </a:spcBef>
                <a:buSzTx/>
                <a:buFontTx/>
                <a:buNone/>
              </a:pPr>
              <a:t>38</a:t>
            </a:fld>
            <a:endParaRPr lang="en-US" altLang="en-US" sz="1000">
              <a:solidFill>
                <a:srgbClr val="5F5F5F"/>
              </a:solidFill>
            </a:endParaRPr>
          </a:p>
        </p:txBody>
      </p:sp>
    </p:spTree>
    <p:extLst>
      <p:ext uri="{BB962C8B-B14F-4D97-AF65-F5344CB8AC3E}">
        <p14:creationId xmlns:p14="http://schemas.microsoft.com/office/powerpoint/2010/main" val="3541093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85665" y="423717"/>
            <a:ext cx="11566985" cy="756000"/>
          </a:xfrm>
        </p:spPr>
        <p:txBody>
          <a:bodyPr/>
          <a:lstStyle/>
          <a:p>
            <a:pPr eaLnBrk="1" hangingPunct="1"/>
            <a:r>
              <a:rPr lang="en-US" dirty="0" smtClean="0"/>
              <a:t>Categories under Incremental</a:t>
            </a:r>
          </a:p>
        </p:txBody>
      </p:sp>
      <p:sp>
        <p:nvSpPr>
          <p:cNvPr id="50179" name="Content Placeholder 2"/>
          <p:cNvSpPr>
            <a:spLocks noGrp="1"/>
          </p:cNvSpPr>
          <p:nvPr>
            <p:ph idx="1"/>
          </p:nvPr>
        </p:nvSpPr>
        <p:spPr/>
        <p:txBody>
          <a:bodyPr/>
          <a:lstStyle/>
          <a:p>
            <a:pPr eaLnBrk="1" hangingPunct="1"/>
            <a:endParaRPr lang="en-US" smtClean="0"/>
          </a:p>
          <a:p>
            <a:pPr eaLnBrk="1" hangingPunct="1"/>
            <a:r>
              <a:rPr lang="en-US" smtClean="0"/>
              <a:t>Top Down</a:t>
            </a:r>
          </a:p>
          <a:p>
            <a:pPr eaLnBrk="1" hangingPunct="1">
              <a:buFont typeface="Wingdings" panose="05000000000000000000" pitchFamily="2" charset="2"/>
              <a:buNone/>
            </a:pPr>
            <a:endParaRPr lang="en-US" smtClean="0"/>
          </a:p>
          <a:p>
            <a:pPr eaLnBrk="1" hangingPunct="1"/>
            <a:r>
              <a:rPr lang="en-US" smtClean="0"/>
              <a:t>Bottom Up</a:t>
            </a:r>
          </a:p>
          <a:p>
            <a:pPr eaLnBrk="1" hangingPunct="1"/>
            <a:endParaRPr lang="en-US" smtClean="0"/>
          </a:p>
          <a:p>
            <a:pPr eaLnBrk="1" hangingPunct="1">
              <a:buFont typeface="Wingdings" panose="05000000000000000000" pitchFamily="2" charset="2"/>
              <a:buNone/>
            </a:pPr>
            <a:endParaRPr lang="en-US" smtClean="0"/>
          </a:p>
        </p:txBody>
      </p:sp>
      <p:sp>
        <p:nvSpPr>
          <p:cNvPr id="5018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4E97B352-CF33-4033-823B-279E255D0824}" type="slidenum">
              <a:rPr lang="en-US" altLang="en-US" sz="1000">
                <a:solidFill>
                  <a:srgbClr val="5F5F5F"/>
                </a:solidFill>
              </a:rPr>
              <a:pPr>
                <a:spcBef>
                  <a:spcPct val="0"/>
                </a:spcBef>
                <a:buSzTx/>
                <a:buFontTx/>
                <a:buNone/>
              </a:pPr>
              <a:t>39</a:t>
            </a:fld>
            <a:endParaRPr lang="en-US" altLang="en-US" sz="1000">
              <a:solidFill>
                <a:srgbClr val="5F5F5F"/>
              </a:solidFill>
            </a:endParaRPr>
          </a:p>
        </p:txBody>
      </p:sp>
    </p:spTree>
    <p:extLst>
      <p:ext uri="{BB962C8B-B14F-4D97-AF65-F5344CB8AC3E}">
        <p14:creationId xmlns:p14="http://schemas.microsoft.com/office/powerpoint/2010/main" val="4038763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p:cNvSpPr>
            <a:spLocks noGrp="1" noChangeArrowheads="1"/>
          </p:cNvSpPr>
          <p:nvPr>
            <p:ph type="title"/>
          </p:nvPr>
        </p:nvSpPr>
        <p:spPr>
          <a:xfrm>
            <a:off x="500062" y="240984"/>
            <a:ext cx="8887778" cy="566737"/>
          </a:xfrm>
        </p:spPr>
        <p:txBody>
          <a:bodyPr/>
          <a:lstStyle/>
          <a:p>
            <a:pPr eaLnBrk="1" hangingPunct="1"/>
            <a:r>
              <a:rPr lang="en-US" dirty="0" smtClean="0"/>
              <a:t>Verification versus Validation</a:t>
            </a:r>
          </a:p>
        </p:txBody>
      </p:sp>
      <p:sp>
        <p:nvSpPr>
          <p:cNvPr id="9220" name="Rectangle 1027"/>
          <p:cNvSpPr>
            <a:spLocks noGrp="1" noChangeArrowheads="1"/>
          </p:cNvSpPr>
          <p:nvPr>
            <p:ph idx="1"/>
          </p:nvPr>
        </p:nvSpPr>
        <p:spPr>
          <a:xfrm>
            <a:off x="500062" y="1457960"/>
            <a:ext cx="10427018" cy="4318000"/>
          </a:xfrm>
        </p:spPr>
        <p:txBody>
          <a:bodyPr/>
          <a:lstStyle/>
          <a:p>
            <a:pPr eaLnBrk="1" hangingPunct="1">
              <a:lnSpc>
                <a:spcPct val="90000"/>
              </a:lnSpc>
              <a:spcAft>
                <a:spcPct val="15000"/>
              </a:spcAft>
            </a:pPr>
            <a:r>
              <a:rPr lang="en-US" sz="1600" dirty="0" smtClean="0"/>
              <a:t>Verification</a:t>
            </a:r>
          </a:p>
          <a:p>
            <a:pPr lvl="1" eaLnBrk="1" hangingPunct="1">
              <a:lnSpc>
                <a:spcPct val="90000"/>
              </a:lnSpc>
              <a:spcAft>
                <a:spcPct val="25000"/>
              </a:spcAft>
              <a:buClr>
                <a:schemeClr val="tx1"/>
              </a:buClr>
              <a:buFont typeface="Arial" panose="020B0604020202020204" pitchFamily="34" charset="0"/>
              <a:buChar char="•"/>
            </a:pPr>
            <a:r>
              <a:rPr lang="en-US" sz="1600" dirty="0" smtClean="0"/>
              <a:t>Did you build the </a:t>
            </a:r>
            <a:r>
              <a:rPr lang="en-US" sz="1600" i="1" dirty="0" smtClean="0">
                <a:solidFill>
                  <a:schemeClr val="accent1"/>
                </a:solidFill>
              </a:rPr>
              <a:t>product right</a:t>
            </a:r>
            <a:r>
              <a:rPr lang="en-US" sz="1600" dirty="0" smtClean="0"/>
              <a:t>?</a:t>
            </a:r>
          </a:p>
          <a:p>
            <a:pPr lvl="1" eaLnBrk="1" hangingPunct="1">
              <a:lnSpc>
                <a:spcPct val="90000"/>
              </a:lnSpc>
              <a:spcAft>
                <a:spcPct val="25000"/>
              </a:spcAft>
              <a:buClr>
                <a:schemeClr val="tx1"/>
              </a:buClr>
              <a:buFont typeface="Arial" panose="020B0604020202020204" pitchFamily="34" charset="0"/>
              <a:buChar char="•"/>
            </a:pPr>
            <a:r>
              <a:rPr lang="en-US" sz="1600" dirty="0" smtClean="0"/>
              <a:t>That is, did you meet the requirements specification?</a:t>
            </a:r>
          </a:p>
          <a:p>
            <a:pPr eaLnBrk="1" hangingPunct="1">
              <a:lnSpc>
                <a:spcPct val="90000"/>
              </a:lnSpc>
              <a:spcAft>
                <a:spcPct val="15000"/>
              </a:spcAft>
            </a:pPr>
            <a:endParaRPr lang="en-US" sz="1600" dirty="0" smtClean="0"/>
          </a:p>
          <a:p>
            <a:pPr eaLnBrk="1" hangingPunct="1">
              <a:lnSpc>
                <a:spcPct val="90000"/>
              </a:lnSpc>
              <a:spcAft>
                <a:spcPct val="15000"/>
              </a:spcAft>
            </a:pPr>
            <a:r>
              <a:rPr lang="en-US" sz="1600" dirty="0" smtClean="0"/>
              <a:t>Validation</a:t>
            </a:r>
          </a:p>
          <a:p>
            <a:pPr lvl="1">
              <a:lnSpc>
                <a:spcPct val="90000"/>
              </a:lnSpc>
              <a:spcAft>
                <a:spcPct val="25000"/>
              </a:spcAft>
              <a:buClr>
                <a:schemeClr val="tx1"/>
              </a:buClr>
              <a:buFont typeface="Arial" panose="020B0604020202020204" pitchFamily="34" charset="0"/>
              <a:buChar char="•"/>
            </a:pPr>
            <a:r>
              <a:rPr lang="en-US" sz="1600" dirty="0" smtClean="0"/>
              <a:t>Did you build the </a:t>
            </a:r>
            <a:r>
              <a:rPr lang="en-US" sz="1600" i="1" dirty="0" smtClean="0">
                <a:solidFill>
                  <a:schemeClr val="accent1"/>
                </a:solidFill>
              </a:rPr>
              <a:t>right product</a:t>
            </a:r>
            <a:r>
              <a:rPr lang="en-US" sz="1600" dirty="0" smtClean="0"/>
              <a:t>?</a:t>
            </a:r>
          </a:p>
          <a:p>
            <a:pPr lvl="1">
              <a:lnSpc>
                <a:spcPct val="90000"/>
              </a:lnSpc>
              <a:spcAft>
                <a:spcPct val="25000"/>
              </a:spcAft>
              <a:buClr>
                <a:schemeClr val="tx1"/>
              </a:buClr>
              <a:buFont typeface="Arial" panose="020B0604020202020204" pitchFamily="34" charset="0"/>
              <a:buChar char="•"/>
            </a:pPr>
            <a:r>
              <a:rPr lang="en-US" sz="1600" dirty="0" smtClean="0"/>
              <a:t>That is, did you meet the operational need?</a:t>
            </a:r>
          </a:p>
        </p:txBody>
      </p:sp>
      <p:sp>
        <p:nvSpPr>
          <p:cNvPr id="9218"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47F16603-68C8-4C5C-9E1B-48B3789CB086}" type="slidenum">
              <a:rPr lang="en-US" sz="1000">
                <a:solidFill>
                  <a:srgbClr val="5F5F5F"/>
                </a:solidFill>
              </a:rPr>
              <a:pPr>
                <a:spcBef>
                  <a:spcPct val="0"/>
                </a:spcBef>
                <a:buSzTx/>
                <a:buFontTx/>
                <a:buNone/>
              </a:pPr>
              <a:t>4</a:t>
            </a:fld>
            <a:endParaRPr lang="en-US" sz="1000">
              <a:solidFill>
                <a:srgbClr val="5F5F5F"/>
              </a:solidFill>
            </a:endParaRPr>
          </a:p>
        </p:txBody>
      </p:sp>
    </p:spTree>
    <p:extLst>
      <p:ext uri="{BB962C8B-B14F-4D97-AF65-F5344CB8AC3E}">
        <p14:creationId xmlns:p14="http://schemas.microsoft.com/office/powerpoint/2010/main" val="4134975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D864958E-AA9E-4BF2-9AFC-139B3EAEF58F}" type="slidenum">
              <a:rPr lang="en-US" altLang="en-US" sz="1000">
                <a:solidFill>
                  <a:srgbClr val="5F5F5F"/>
                </a:solidFill>
              </a:rPr>
              <a:pPr>
                <a:spcBef>
                  <a:spcPct val="0"/>
                </a:spcBef>
                <a:buSzTx/>
                <a:buFontTx/>
                <a:buNone/>
              </a:pPr>
              <a:t>40</a:t>
            </a:fld>
            <a:endParaRPr lang="en-US" altLang="en-US" sz="1000">
              <a:solidFill>
                <a:srgbClr val="5F5F5F"/>
              </a:solidFill>
            </a:endParaRPr>
          </a:p>
        </p:txBody>
      </p:sp>
      <p:sp>
        <p:nvSpPr>
          <p:cNvPr id="51203" name="Rectangle 5"/>
          <p:cNvSpPr>
            <a:spLocks noChangeArrowheads="1"/>
          </p:cNvSpPr>
          <p:nvPr/>
        </p:nvSpPr>
        <p:spPr bwMode="auto">
          <a:xfrm>
            <a:off x="4343400" y="228601"/>
            <a:ext cx="487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buSzTx/>
              <a:buFont typeface="Wingdings" panose="05000000000000000000" pitchFamily="2" charset="2"/>
              <a:buNone/>
            </a:pPr>
            <a:r>
              <a:rPr lang="en-US" sz="2400">
                <a:solidFill>
                  <a:schemeClr val="bg1"/>
                </a:solidFill>
              </a:rPr>
              <a:t>Top - Down Integration</a:t>
            </a:r>
          </a:p>
        </p:txBody>
      </p:sp>
      <p:sp>
        <p:nvSpPr>
          <p:cNvPr id="51204" name="Rectangle 7"/>
          <p:cNvSpPr>
            <a:spLocks noChangeArrowheads="1"/>
          </p:cNvSpPr>
          <p:nvPr/>
        </p:nvSpPr>
        <p:spPr bwMode="auto">
          <a:xfrm>
            <a:off x="500062" y="1310641"/>
            <a:ext cx="11417618" cy="299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eaLnBrk="1" hangingPunct="1">
              <a:lnSpc>
                <a:spcPct val="150000"/>
              </a:lnSpc>
              <a:spcBef>
                <a:spcPct val="0"/>
              </a:spcBef>
              <a:buSzTx/>
              <a:buFont typeface="Lucida Sans Unicode" panose="020B0602030504020204" pitchFamily="34" charset="0"/>
              <a:buChar char="▶"/>
            </a:pPr>
            <a:r>
              <a:rPr lang="en-US" sz="1600" b="0" dirty="0">
                <a:solidFill>
                  <a:srgbClr val="280066"/>
                </a:solidFill>
                <a:latin typeface="+mn-lt"/>
              </a:rPr>
              <a:t> </a:t>
            </a:r>
            <a:r>
              <a:rPr lang="en-US" sz="1600" b="0" dirty="0">
                <a:solidFill>
                  <a:srgbClr val="000000"/>
                </a:solidFill>
                <a:latin typeface="+mn-lt"/>
              </a:rPr>
              <a:t>Modules tested in isolation are the modules </a:t>
            </a:r>
            <a:r>
              <a:rPr lang="en-US" sz="1600" b="0" dirty="0" smtClean="0">
                <a:solidFill>
                  <a:srgbClr val="000000"/>
                </a:solidFill>
                <a:latin typeface="+mn-lt"/>
              </a:rPr>
              <a:t>which are </a:t>
            </a:r>
            <a:r>
              <a:rPr lang="en-US" sz="1600" b="0" dirty="0">
                <a:solidFill>
                  <a:srgbClr val="000000"/>
                </a:solidFill>
                <a:latin typeface="+mn-lt"/>
              </a:rPr>
              <a:t>at  the highest level</a:t>
            </a:r>
          </a:p>
          <a:p>
            <a:pPr marL="285750" indent="-285750" eaLnBrk="1" hangingPunct="1">
              <a:lnSpc>
                <a:spcPct val="150000"/>
              </a:lnSpc>
              <a:spcBef>
                <a:spcPct val="0"/>
              </a:spcBef>
              <a:buSzTx/>
              <a:buFont typeface="Lucida Sans Unicode" panose="020B0602030504020204" pitchFamily="34" charset="0"/>
              <a:buChar char="▶"/>
            </a:pPr>
            <a:endParaRPr lang="en-US" sz="1600" b="0" dirty="0">
              <a:solidFill>
                <a:srgbClr val="000000"/>
              </a:solidFill>
              <a:latin typeface="+mn-lt"/>
            </a:endParaRPr>
          </a:p>
          <a:p>
            <a:pPr marL="285750" indent="-285750" eaLnBrk="1" hangingPunct="1">
              <a:lnSpc>
                <a:spcPct val="150000"/>
              </a:lnSpc>
              <a:spcBef>
                <a:spcPct val="0"/>
              </a:spcBef>
              <a:buSzTx/>
              <a:buFont typeface="Lucida Sans Unicode" panose="020B0602030504020204" pitchFamily="34" charset="0"/>
              <a:buChar char="▶"/>
            </a:pPr>
            <a:r>
              <a:rPr lang="en-US" sz="1600" b="0" dirty="0">
                <a:solidFill>
                  <a:srgbClr val="280066"/>
                </a:solidFill>
                <a:latin typeface="+mn-lt"/>
              </a:rPr>
              <a:t> </a:t>
            </a:r>
            <a:r>
              <a:rPr lang="en-US" sz="1600" b="0" dirty="0">
                <a:solidFill>
                  <a:srgbClr val="000000"/>
                </a:solidFill>
                <a:latin typeface="+mn-lt"/>
              </a:rPr>
              <a:t>Do this until all subsystems are incorporated into the test</a:t>
            </a:r>
          </a:p>
          <a:p>
            <a:pPr marL="285750" indent="-285750" eaLnBrk="1" hangingPunct="1">
              <a:lnSpc>
                <a:spcPct val="150000"/>
              </a:lnSpc>
              <a:spcBef>
                <a:spcPct val="0"/>
              </a:spcBef>
              <a:buSzTx/>
              <a:buFont typeface="Lucida Sans Unicode" panose="020B0602030504020204" pitchFamily="34" charset="0"/>
              <a:buChar char="▶"/>
            </a:pPr>
            <a:endParaRPr lang="en-US" sz="1600" b="0" dirty="0">
              <a:solidFill>
                <a:srgbClr val="000000"/>
              </a:solidFill>
              <a:latin typeface="+mn-lt"/>
            </a:endParaRPr>
          </a:p>
          <a:p>
            <a:pPr marL="285750" indent="-285750" eaLnBrk="1" hangingPunct="1">
              <a:lnSpc>
                <a:spcPct val="150000"/>
              </a:lnSpc>
              <a:spcBef>
                <a:spcPct val="0"/>
              </a:spcBef>
              <a:buSzTx/>
              <a:buFont typeface="Lucida Sans Unicode" panose="020B0602030504020204" pitchFamily="34" charset="0"/>
              <a:buChar char="▶"/>
            </a:pPr>
            <a:r>
              <a:rPr lang="en-US" sz="1600" b="0" dirty="0">
                <a:solidFill>
                  <a:srgbClr val="280066"/>
                </a:solidFill>
                <a:latin typeface="+mn-lt"/>
              </a:rPr>
              <a:t> </a:t>
            </a:r>
            <a:r>
              <a:rPr lang="en-US" sz="1600" b="0" dirty="0">
                <a:solidFill>
                  <a:srgbClr val="000000"/>
                </a:solidFill>
                <a:latin typeface="+mn-lt"/>
              </a:rPr>
              <a:t>Requires stub modules to simulate the functions of </a:t>
            </a:r>
            <a:r>
              <a:rPr lang="en-US" sz="1600" b="0" dirty="0" smtClean="0">
                <a:solidFill>
                  <a:srgbClr val="000000"/>
                </a:solidFill>
                <a:latin typeface="+mn-lt"/>
              </a:rPr>
              <a:t>the missing </a:t>
            </a:r>
            <a:r>
              <a:rPr lang="en-US" sz="1600" b="0" dirty="0">
                <a:solidFill>
                  <a:srgbClr val="000000"/>
                </a:solidFill>
                <a:latin typeface="+mn-lt"/>
              </a:rPr>
              <a:t>modules that may be called</a:t>
            </a:r>
          </a:p>
          <a:p>
            <a:pPr marL="285750" indent="-285750" eaLnBrk="1" hangingPunct="1">
              <a:lnSpc>
                <a:spcPct val="150000"/>
              </a:lnSpc>
              <a:spcBef>
                <a:spcPct val="0"/>
              </a:spcBef>
              <a:buSzTx/>
              <a:buFont typeface="Lucida Sans Unicode" panose="020B0602030504020204" pitchFamily="34" charset="0"/>
              <a:buChar char="▶"/>
            </a:pPr>
            <a:endParaRPr lang="en-US" sz="1600" b="0" dirty="0">
              <a:solidFill>
                <a:srgbClr val="000000"/>
              </a:solidFill>
              <a:latin typeface="+mn-lt"/>
            </a:endParaRPr>
          </a:p>
          <a:p>
            <a:pPr marL="285750" indent="-285750" eaLnBrk="1" hangingPunct="1">
              <a:lnSpc>
                <a:spcPct val="150000"/>
              </a:lnSpc>
              <a:spcBef>
                <a:spcPct val="0"/>
              </a:spcBef>
              <a:buSzTx/>
              <a:buFont typeface="Lucida Sans Unicode" panose="020B0602030504020204" pitchFamily="34" charset="0"/>
              <a:buChar char="▶"/>
            </a:pPr>
            <a:r>
              <a:rPr lang="en-US" sz="1600" b="0" dirty="0">
                <a:solidFill>
                  <a:srgbClr val="280066"/>
                </a:solidFill>
                <a:latin typeface="+mn-lt"/>
              </a:rPr>
              <a:t> </a:t>
            </a:r>
            <a:r>
              <a:rPr lang="en-US" sz="1600" b="0" dirty="0">
                <a:solidFill>
                  <a:srgbClr val="000000"/>
                </a:solidFill>
                <a:latin typeface="+mn-lt"/>
              </a:rPr>
              <a:t>However, drivers are not needed since we are starting with the </a:t>
            </a:r>
            <a:r>
              <a:rPr lang="en-US" sz="1600" b="0" dirty="0" smtClean="0">
                <a:solidFill>
                  <a:srgbClr val="000000"/>
                </a:solidFill>
                <a:latin typeface="+mn-lt"/>
              </a:rPr>
              <a:t>modules </a:t>
            </a:r>
            <a:r>
              <a:rPr lang="en-US" sz="1600" b="0" dirty="0">
                <a:solidFill>
                  <a:srgbClr val="000000"/>
                </a:solidFill>
                <a:latin typeface="+mn-lt"/>
              </a:rPr>
              <a:t>which is not used by any other module and use already tested modules when testing modules in the higher levels</a:t>
            </a:r>
          </a:p>
        </p:txBody>
      </p:sp>
      <p:sp>
        <p:nvSpPr>
          <p:cNvPr id="51205" name="TextBox 4"/>
          <p:cNvSpPr txBox="1">
            <a:spLocks noChangeArrowheads="1"/>
          </p:cNvSpPr>
          <p:nvPr/>
        </p:nvSpPr>
        <p:spPr bwMode="auto">
          <a:xfrm>
            <a:off x="416084" y="541101"/>
            <a:ext cx="8245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3200" dirty="0" smtClean="0">
                <a:latin typeface="+mj-lt"/>
              </a:rPr>
              <a:t>Top-Down Integration</a:t>
            </a:r>
            <a:endParaRPr lang="en-US" sz="3200" dirty="0">
              <a:latin typeface="+mj-lt"/>
            </a:endParaRPr>
          </a:p>
        </p:txBody>
      </p:sp>
    </p:spTree>
    <p:extLst>
      <p:ext uri="{BB962C8B-B14F-4D97-AF65-F5344CB8AC3E}">
        <p14:creationId xmlns:p14="http://schemas.microsoft.com/office/powerpoint/2010/main" val="5451794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B855CB6-3096-4F8B-AFCB-605D8B82BCBE}" type="slidenum">
              <a:rPr lang="en-US" altLang="en-US" sz="1000">
                <a:solidFill>
                  <a:srgbClr val="5F5F5F"/>
                </a:solidFill>
              </a:rPr>
              <a:pPr>
                <a:spcBef>
                  <a:spcPct val="0"/>
                </a:spcBef>
                <a:buSzTx/>
                <a:buFontTx/>
                <a:buNone/>
              </a:pPr>
              <a:t>41</a:t>
            </a:fld>
            <a:endParaRPr lang="en-US" altLang="en-US" sz="1000">
              <a:solidFill>
                <a:srgbClr val="5F5F5F"/>
              </a:solidFill>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1682893"/>
            <a:ext cx="6781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63684" y="393412"/>
            <a:ext cx="8245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3200" dirty="0" smtClean="0">
                <a:latin typeface="+mj-lt"/>
              </a:rPr>
              <a:t>Top-Down Integration</a:t>
            </a:r>
            <a:endParaRPr lang="en-US" sz="3200" dirty="0">
              <a:latin typeface="+mj-lt"/>
            </a:endParaRPr>
          </a:p>
        </p:txBody>
      </p:sp>
    </p:spTree>
    <p:extLst>
      <p:ext uri="{BB962C8B-B14F-4D97-AF65-F5344CB8AC3E}">
        <p14:creationId xmlns:p14="http://schemas.microsoft.com/office/powerpoint/2010/main" val="5781235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5665" y="438957"/>
            <a:ext cx="11566985" cy="756000"/>
          </a:xfrm>
        </p:spPr>
        <p:txBody>
          <a:bodyPr/>
          <a:lstStyle/>
          <a:p>
            <a:pPr eaLnBrk="1" hangingPunct="1"/>
            <a:r>
              <a:rPr lang="en-US" dirty="0"/>
              <a:t>Bottom-Up</a:t>
            </a:r>
            <a:r>
              <a:rPr lang="en-US" sz="2200" dirty="0"/>
              <a:t> </a:t>
            </a:r>
            <a:r>
              <a:rPr lang="en-US" dirty="0"/>
              <a:t>Integration</a:t>
            </a:r>
            <a:endParaRPr lang="en-US" sz="2200" dirty="0"/>
          </a:p>
        </p:txBody>
      </p:sp>
      <p:sp>
        <p:nvSpPr>
          <p:cNvPr id="53251" name="Rectangle 4"/>
          <p:cNvSpPr>
            <a:spLocks noGrp="1" noChangeArrowheads="1"/>
          </p:cNvSpPr>
          <p:nvPr>
            <p:ph idx="1"/>
          </p:nvPr>
        </p:nvSpPr>
        <p:spPr>
          <a:xfrm>
            <a:off x="385665" y="1558495"/>
            <a:ext cx="9703231" cy="4800600"/>
          </a:xfrm>
        </p:spPr>
        <p:txBody>
          <a:bodyPr/>
          <a:lstStyle/>
          <a:p>
            <a:pPr eaLnBrk="1" hangingPunct="1">
              <a:lnSpc>
                <a:spcPct val="90000"/>
              </a:lnSpc>
            </a:pPr>
            <a:r>
              <a:rPr lang="en-US" sz="1600" b="0" dirty="0"/>
              <a:t> Only terminal modules are tested in isolation</a:t>
            </a:r>
          </a:p>
          <a:p>
            <a:pPr eaLnBrk="1" hangingPunct="1">
              <a:lnSpc>
                <a:spcPct val="90000"/>
              </a:lnSpc>
            </a:pPr>
            <a:endParaRPr lang="en-US" sz="1600" b="0" dirty="0"/>
          </a:p>
          <a:p>
            <a:pPr eaLnBrk="1" hangingPunct="1">
              <a:lnSpc>
                <a:spcPct val="90000"/>
              </a:lnSpc>
            </a:pPr>
            <a:r>
              <a:rPr lang="en-US" sz="1600" b="0" dirty="0"/>
              <a:t> Modules at lower levels are tested using the previously</a:t>
            </a:r>
          </a:p>
          <a:p>
            <a:pPr eaLnBrk="1" hangingPunct="1">
              <a:lnSpc>
                <a:spcPct val="90000"/>
              </a:lnSpc>
              <a:buFont typeface="Wingdings" panose="05000000000000000000" pitchFamily="2" charset="2"/>
              <a:buNone/>
            </a:pPr>
            <a:r>
              <a:rPr lang="en-US" sz="1600" b="0" dirty="0"/>
              <a:t>      tested higher level modules</a:t>
            </a:r>
          </a:p>
          <a:p>
            <a:pPr eaLnBrk="1" hangingPunct="1">
              <a:lnSpc>
                <a:spcPct val="90000"/>
              </a:lnSpc>
            </a:pPr>
            <a:endParaRPr lang="en-US" sz="1600" b="0" dirty="0"/>
          </a:p>
          <a:p>
            <a:pPr eaLnBrk="1" hangingPunct="1">
              <a:lnSpc>
                <a:spcPct val="90000"/>
              </a:lnSpc>
            </a:pPr>
            <a:r>
              <a:rPr lang="en-US" sz="1600" b="0" dirty="0"/>
              <a:t>This is done repeatedly until all subsystems are included in the testing</a:t>
            </a:r>
          </a:p>
          <a:p>
            <a:pPr eaLnBrk="1" hangingPunct="1">
              <a:lnSpc>
                <a:spcPct val="90000"/>
              </a:lnSpc>
            </a:pPr>
            <a:endParaRPr lang="en-US" sz="1600" b="0" dirty="0"/>
          </a:p>
          <a:p>
            <a:pPr eaLnBrk="1" hangingPunct="1">
              <a:lnSpc>
                <a:spcPct val="90000"/>
              </a:lnSpc>
            </a:pPr>
            <a:r>
              <a:rPr lang="en-US" sz="1600" b="0" dirty="0"/>
              <a:t>Requires a module driver for each module to feed the</a:t>
            </a:r>
          </a:p>
          <a:p>
            <a:pPr eaLnBrk="1" hangingPunct="1">
              <a:lnSpc>
                <a:spcPct val="90000"/>
              </a:lnSpc>
              <a:buFont typeface="Wingdings" panose="05000000000000000000" pitchFamily="2" charset="2"/>
              <a:buNone/>
            </a:pPr>
            <a:r>
              <a:rPr lang="en-US" sz="1600" b="0" dirty="0"/>
              <a:t>      test case input to the interface of the module being tested</a:t>
            </a:r>
          </a:p>
          <a:p>
            <a:pPr eaLnBrk="1" hangingPunct="1">
              <a:lnSpc>
                <a:spcPct val="90000"/>
              </a:lnSpc>
            </a:pPr>
            <a:endParaRPr lang="en-US" sz="1600" b="0" dirty="0"/>
          </a:p>
          <a:p>
            <a:pPr eaLnBrk="1" hangingPunct="1">
              <a:lnSpc>
                <a:spcPct val="90000"/>
              </a:lnSpc>
            </a:pPr>
            <a:r>
              <a:rPr lang="en-US" sz="1600" b="0" dirty="0"/>
              <a:t>However, stubs are not needed since we are starting with the terminal modules and use already tested modules when testing modules in the lower </a:t>
            </a:r>
            <a:r>
              <a:rPr lang="en-US" sz="1600" b="0" dirty="0" smtClean="0"/>
              <a:t>levels</a:t>
            </a:r>
          </a:p>
          <a:p>
            <a:pPr marL="0" indent="0" eaLnBrk="1" hangingPunct="1">
              <a:lnSpc>
                <a:spcPct val="90000"/>
              </a:lnSpc>
              <a:buNone/>
            </a:pPr>
            <a:endParaRPr lang="en-US" sz="1600" b="0" dirty="0"/>
          </a:p>
          <a:p>
            <a:pPr eaLnBrk="1" hangingPunct="1">
              <a:lnSpc>
                <a:spcPct val="90000"/>
              </a:lnSpc>
            </a:pPr>
            <a:r>
              <a:rPr lang="en-US" sz="1600" dirty="0">
                <a:solidFill>
                  <a:srgbClr val="FF0000"/>
                </a:solidFill>
              </a:rPr>
              <a:t>Disadvantage:</a:t>
            </a:r>
            <a:r>
              <a:rPr lang="en-US" sz="1600" b="0" dirty="0"/>
              <a:t> Tests the most important subsystem last</a:t>
            </a:r>
          </a:p>
          <a:p>
            <a:pPr eaLnBrk="1" hangingPunct="1">
              <a:lnSpc>
                <a:spcPct val="90000"/>
              </a:lnSpc>
              <a:buFont typeface="Wingdings" panose="05000000000000000000" pitchFamily="2" charset="2"/>
              <a:buNone/>
            </a:pPr>
            <a:endParaRPr lang="en-US" sz="1600" b="0" dirty="0">
              <a:solidFill>
                <a:srgbClr val="000000"/>
              </a:solidFill>
            </a:endParaRPr>
          </a:p>
        </p:txBody>
      </p:sp>
      <p:sp>
        <p:nvSpPr>
          <p:cNvPr id="5325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AC26CA9C-0BCD-46D6-95E4-E829963E4EC4}" type="slidenum">
              <a:rPr lang="en-US" altLang="en-US" sz="1000">
                <a:solidFill>
                  <a:srgbClr val="5F5F5F"/>
                </a:solidFill>
              </a:rPr>
              <a:pPr>
                <a:spcBef>
                  <a:spcPct val="0"/>
                </a:spcBef>
                <a:buSzTx/>
                <a:buFontTx/>
                <a:buNone/>
              </a:pPr>
              <a:t>42</a:t>
            </a:fld>
            <a:endParaRPr lang="en-US" altLang="en-US" sz="1000">
              <a:solidFill>
                <a:srgbClr val="5F5F5F"/>
              </a:solidFill>
            </a:endParaRPr>
          </a:p>
        </p:txBody>
      </p:sp>
    </p:spTree>
    <p:extLst>
      <p:ext uri="{BB962C8B-B14F-4D97-AF65-F5344CB8AC3E}">
        <p14:creationId xmlns:p14="http://schemas.microsoft.com/office/powerpoint/2010/main" val="356570361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00062" y="374179"/>
            <a:ext cx="11566985" cy="756000"/>
          </a:xfrm>
        </p:spPr>
        <p:txBody>
          <a:bodyPr/>
          <a:lstStyle/>
          <a:p>
            <a:pPr eaLnBrk="1" hangingPunct="1"/>
            <a:r>
              <a:rPr lang="en-US" dirty="0"/>
              <a:t>Bottom-Up</a:t>
            </a:r>
            <a:r>
              <a:rPr lang="en-US" sz="2200" dirty="0"/>
              <a:t> </a:t>
            </a:r>
            <a:r>
              <a:rPr lang="en-US" dirty="0"/>
              <a:t>Integration</a:t>
            </a:r>
            <a:endParaRPr lang="en-US" sz="2200" dirty="0"/>
          </a:p>
        </p:txBody>
      </p:sp>
      <p:sp>
        <p:nvSpPr>
          <p:cNvPr id="54274" name="Rectangle 3"/>
          <p:cNvSpPr>
            <a:spLocks noGrp="1" noChangeArrowheads="1"/>
          </p:cNvSpPr>
          <p:nvPr>
            <p:ph idx="1"/>
          </p:nvPr>
        </p:nvSpPr>
        <p:spPr>
          <a:xfrm>
            <a:off x="1752600" y="914400"/>
            <a:ext cx="8610600" cy="4800600"/>
          </a:xfrm>
        </p:spPr>
        <p:txBody>
          <a:bodyPr/>
          <a:lstStyle/>
          <a:p>
            <a:pPr eaLnBrk="1" hangingPunct="1">
              <a:buFont typeface="Wingdings" panose="05000000000000000000" pitchFamily="2" charset="2"/>
              <a:buNone/>
            </a:pPr>
            <a:r>
              <a:rPr lang="en-US" smtClean="0"/>
              <a:t>    </a:t>
            </a:r>
          </a:p>
        </p:txBody>
      </p:sp>
      <p:sp>
        <p:nvSpPr>
          <p:cNvPr id="54275"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D5CF9299-CC6C-4218-84F8-5ED20CE3B296}" type="slidenum">
              <a:rPr lang="en-US" altLang="en-US" sz="1000">
                <a:solidFill>
                  <a:srgbClr val="5F5F5F"/>
                </a:solidFill>
              </a:rPr>
              <a:pPr>
                <a:spcBef>
                  <a:spcPct val="0"/>
                </a:spcBef>
                <a:buSzTx/>
                <a:buFontTx/>
                <a:buNone/>
              </a:pPr>
              <a:t>43</a:t>
            </a:fld>
            <a:endParaRPr lang="en-US" altLang="en-US" sz="1000">
              <a:solidFill>
                <a:srgbClr val="5F5F5F"/>
              </a:solidFill>
            </a:endParaRPr>
          </a:p>
        </p:txBody>
      </p:sp>
      <p:pic>
        <p:nvPicPr>
          <p:cNvPr id="542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240" y="1987489"/>
            <a:ext cx="609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9"/>
          <p:cNvSpPr>
            <a:spLocks noChangeArrowheads="1"/>
          </p:cNvSpPr>
          <p:nvPr/>
        </p:nvSpPr>
        <p:spPr bwMode="auto">
          <a:xfrm>
            <a:off x="4495800" y="176214"/>
            <a:ext cx="3448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buSzTx/>
              <a:buFont typeface="Wingdings" panose="05000000000000000000" pitchFamily="2" charset="2"/>
              <a:buNone/>
            </a:pPr>
            <a:r>
              <a:rPr lang="en-US" sz="2400">
                <a:solidFill>
                  <a:schemeClr val="bg1"/>
                </a:solidFill>
              </a:rPr>
              <a:t>Bottom-Up Integration</a:t>
            </a:r>
          </a:p>
        </p:txBody>
      </p:sp>
    </p:spTree>
    <p:extLst>
      <p:ext uri="{BB962C8B-B14F-4D97-AF65-F5344CB8AC3E}">
        <p14:creationId xmlns:p14="http://schemas.microsoft.com/office/powerpoint/2010/main" val="7618225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5665" y="302862"/>
            <a:ext cx="11566985" cy="756000"/>
          </a:xfrm>
        </p:spPr>
        <p:txBody>
          <a:bodyPr>
            <a:noAutofit/>
          </a:bodyPr>
          <a:lstStyle/>
          <a:p>
            <a:pPr eaLnBrk="1" hangingPunct="1"/>
            <a:r>
              <a:rPr lang="en-US" dirty="0" smtClean="0">
                <a:latin typeface="+mj-lt"/>
              </a:rPr>
              <a:t>System </a:t>
            </a:r>
            <a:r>
              <a:rPr lang="en-US" dirty="0">
                <a:latin typeface="+mj-lt"/>
              </a:rPr>
              <a:t>Testing</a:t>
            </a:r>
            <a:r>
              <a:rPr lang="en-US" b="0" dirty="0" smtClean="0">
                <a:latin typeface="+mj-lt"/>
              </a:rPr>
              <a:t/>
            </a:r>
            <a:br>
              <a:rPr lang="en-US" b="0" dirty="0" smtClean="0">
                <a:latin typeface="+mj-lt"/>
              </a:rPr>
            </a:br>
            <a:endParaRPr lang="en-US" b="0" dirty="0" smtClean="0">
              <a:latin typeface="+mj-lt"/>
            </a:endParaRPr>
          </a:p>
        </p:txBody>
      </p:sp>
      <p:sp>
        <p:nvSpPr>
          <p:cNvPr id="55299" name="Rectangle 3"/>
          <p:cNvSpPr>
            <a:spLocks noGrp="1" noChangeArrowheads="1"/>
          </p:cNvSpPr>
          <p:nvPr>
            <p:ph idx="1"/>
          </p:nvPr>
        </p:nvSpPr>
        <p:spPr>
          <a:xfrm>
            <a:off x="385664" y="1320800"/>
            <a:ext cx="11566985" cy="3784600"/>
          </a:xfrm>
        </p:spPr>
        <p:txBody>
          <a:bodyPr/>
          <a:lstStyle/>
          <a:p>
            <a:pPr eaLnBrk="1" hangingPunct="1"/>
            <a:endParaRPr lang="en-US" sz="1600" dirty="0" smtClean="0">
              <a:solidFill>
                <a:schemeClr val="accent2"/>
              </a:solidFill>
              <a:latin typeface="+mn-lt"/>
            </a:endParaRPr>
          </a:p>
          <a:p>
            <a:pPr algn="just" eaLnBrk="1" hangingPunct="1"/>
            <a:r>
              <a:rPr lang="en-US" sz="1600" b="0" dirty="0" smtClean="0">
                <a:latin typeface="+mn-lt"/>
              </a:rPr>
              <a:t>System Testing helps to confirm that the product meets the requirements as per system specification. </a:t>
            </a:r>
          </a:p>
          <a:p>
            <a:pPr algn="just" eaLnBrk="1" hangingPunct="1"/>
            <a:endParaRPr lang="en-US" sz="1600" b="0" dirty="0" smtClean="0">
              <a:latin typeface="+mn-lt"/>
            </a:endParaRPr>
          </a:p>
          <a:p>
            <a:pPr algn="just" eaLnBrk="1" hangingPunct="1"/>
            <a:r>
              <a:rPr lang="en-US" sz="1600" b="0" dirty="0" smtClean="0">
                <a:latin typeface="+mn-lt"/>
              </a:rPr>
              <a:t>System testing is performed when the entire system is assembled after integration and has to be tested as a whole.</a:t>
            </a:r>
          </a:p>
          <a:p>
            <a:pPr algn="just" eaLnBrk="1" hangingPunct="1"/>
            <a:endParaRPr lang="en-US" sz="1600" b="0" dirty="0" smtClean="0">
              <a:latin typeface="+mn-lt"/>
            </a:endParaRPr>
          </a:p>
          <a:p>
            <a:pPr algn="just" eaLnBrk="1" hangingPunct="1"/>
            <a:r>
              <a:rPr lang="en-US" sz="1600" b="0" dirty="0" smtClean="0">
                <a:latin typeface="+mn-lt"/>
              </a:rPr>
              <a:t>This is a black box type of testing and involves both functional and non-functional testing.</a:t>
            </a:r>
          </a:p>
          <a:p>
            <a:pPr algn="just" eaLnBrk="1" hangingPunct="1"/>
            <a:endParaRPr lang="en-US" sz="1600" b="0" dirty="0" smtClean="0">
              <a:latin typeface="+mn-lt"/>
            </a:endParaRPr>
          </a:p>
          <a:p>
            <a:pPr algn="just" eaLnBrk="1" hangingPunct="1"/>
            <a:r>
              <a:rPr lang="en-US" sz="1600" b="0" dirty="0" smtClean="0">
                <a:latin typeface="+mn-lt"/>
              </a:rPr>
              <a:t>After all components of a product are integrated and deployed into a single build on a controlled platform that is similar to the final production platform.</a:t>
            </a:r>
          </a:p>
          <a:p>
            <a:pPr eaLnBrk="1" hangingPunct="1"/>
            <a:endParaRPr lang="en-US" sz="1600" dirty="0" smtClean="0">
              <a:latin typeface="+mn-lt"/>
            </a:endParaRPr>
          </a:p>
        </p:txBody>
      </p:sp>
      <p:sp>
        <p:nvSpPr>
          <p:cNvPr id="5530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C93559D-93FF-42F9-8003-3D3B44FED1F3}" type="slidenum">
              <a:rPr lang="en-US" altLang="en-US" sz="1000">
                <a:solidFill>
                  <a:srgbClr val="5F5F5F"/>
                </a:solidFill>
              </a:rPr>
              <a:pPr>
                <a:spcBef>
                  <a:spcPct val="0"/>
                </a:spcBef>
                <a:buSzTx/>
                <a:buFontTx/>
                <a:buNone/>
              </a:pPr>
              <a:t>44</a:t>
            </a:fld>
            <a:endParaRPr lang="en-US" altLang="en-US" sz="1000">
              <a:solidFill>
                <a:srgbClr val="5F5F5F"/>
              </a:solidFill>
            </a:endParaRPr>
          </a:p>
        </p:txBody>
      </p:sp>
    </p:spTree>
    <p:extLst>
      <p:ext uri="{BB962C8B-B14F-4D97-AF65-F5344CB8AC3E}">
        <p14:creationId xmlns:p14="http://schemas.microsoft.com/office/powerpoint/2010/main" val="183264612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5665" y="441761"/>
            <a:ext cx="11566985" cy="594559"/>
          </a:xfrm>
        </p:spPr>
        <p:txBody>
          <a:bodyPr/>
          <a:lstStyle/>
          <a:p>
            <a:pPr eaLnBrk="1" hangingPunct="1"/>
            <a:r>
              <a:rPr lang="en-US" dirty="0"/>
              <a:t>Acceptance Testing</a:t>
            </a:r>
          </a:p>
        </p:txBody>
      </p:sp>
      <p:sp>
        <p:nvSpPr>
          <p:cNvPr id="56323" name="Rectangle 3"/>
          <p:cNvSpPr>
            <a:spLocks noGrp="1" noChangeArrowheads="1"/>
          </p:cNvSpPr>
          <p:nvPr>
            <p:ph idx="1"/>
          </p:nvPr>
        </p:nvSpPr>
        <p:spPr>
          <a:xfrm>
            <a:off x="385665" y="1402080"/>
            <a:ext cx="11455816" cy="2941320"/>
          </a:xfrm>
        </p:spPr>
        <p:txBody>
          <a:bodyPr/>
          <a:lstStyle/>
          <a:p>
            <a:pPr eaLnBrk="1" hangingPunct="1"/>
            <a:r>
              <a:rPr lang="en-US" sz="1600" b="0" dirty="0" smtClean="0"/>
              <a:t>Acceptance testing is black-box testing performed on a  system prior to its delivery </a:t>
            </a:r>
          </a:p>
          <a:p>
            <a:pPr eaLnBrk="1" hangingPunct="1"/>
            <a:endParaRPr lang="en-US" sz="1600" dirty="0"/>
          </a:p>
          <a:p>
            <a:r>
              <a:rPr lang="en-US" sz="1600" dirty="0" smtClean="0"/>
              <a:t>Generally involves </a:t>
            </a:r>
            <a:r>
              <a:rPr lang="en-US" sz="1600" dirty="0"/>
              <a:t>running a suite of tests on the completed system</a:t>
            </a:r>
            <a:r>
              <a:rPr lang="en-US" sz="1600" dirty="0" smtClean="0"/>
              <a:t>.</a:t>
            </a:r>
          </a:p>
          <a:p>
            <a:endParaRPr lang="en-US" sz="1600" dirty="0"/>
          </a:p>
          <a:p>
            <a:pPr marL="359991" lvl="1">
              <a:buFont typeface="Lucida Sans Unicode" pitchFamily="34" charset="0"/>
              <a:buChar char="▶"/>
            </a:pPr>
            <a:r>
              <a:rPr lang="en-US" sz="1600" dirty="0"/>
              <a:t>Each individual test, known as a case, exercises a particular </a:t>
            </a:r>
            <a:r>
              <a:rPr lang="en-US" sz="1600" dirty="0" smtClean="0"/>
              <a:t>operating </a:t>
            </a:r>
            <a:r>
              <a:rPr lang="en-US" sz="1600" dirty="0"/>
              <a:t>condition of the user's environment or feature of the system, and will result in a pass or fail Boolean outcome. </a:t>
            </a:r>
          </a:p>
          <a:p>
            <a:endParaRPr lang="en-US" sz="1600" dirty="0" smtClean="0"/>
          </a:p>
        </p:txBody>
      </p:sp>
      <p:sp>
        <p:nvSpPr>
          <p:cNvPr id="56324"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A288923-8CD1-4C6E-8244-20C015F33570}" type="slidenum">
              <a:rPr lang="en-US" altLang="en-US" sz="1000">
                <a:solidFill>
                  <a:srgbClr val="5F5F5F"/>
                </a:solidFill>
              </a:rPr>
              <a:pPr>
                <a:spcBef>
                  <a:spcPct val="0"/>
                </a:spcBef>
                <a:buSzTx/>
                <a:buFontTx/>
                <a:buNone/>
              </a:pPr>
              <a:t>45</a:t>
            </a:fld>
            <a:endParaRPr lang="en-US" altLang="en-US" sz="1000">
              <a:solidFill>
                <a:srgbClr val="5F5F5F"/>
              </a:solidFill>
            </a:endParaRPr>
          </a:p>
        </p:txBody>
      </p:sp>
    </p:spTree>
    <p:extLst>
      <p:ext uri="{BB962C8B-B14F-4D97-AF65-F5344CB8AC3E}">
        <p14:creationId xmlns:p14="http://schemas.microsoft.com/office/powerpoint/2010/main" val="3641436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04157" y="2964181"/>
            <a:ext cx="7695835" cy="739139"/>
          </a:xfrm>
        </p:spPr>
        <p:txBody>
          <a:bodyPr/>
          <a:lstStyle/>
          <a:p>
            <a:r>
              <a:rPr lang="en-GB" dirty="0" smtClean="0"/>
              <a:t>Testing Life Cycle</a:t>
            </a:r>
            <a:endParaRPr lang="en-GB" dirty="0"/>
          </a:p>
        </p:txBody>
      </p:sp>
    </p:spTree>
    <p:extLst>
      <p:ext uri="{BB962C8B-B14F-4D97-AF65-F5344CB8AC3E}">
        <p14:creationId xmlns:p14="http://schemas.microsoft.com/office/powerpoint/2010/main" val="41314279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5665" y="499917"/>
            <a:ext cx="11566985" cy="756000"/>
          </a:xfrm>
        </p:spPr>
        <p:txBody>
          <a:bodyPr/>
          <a:lstStyle/>
          <a:p>
            <a:r>
              <a:rPr lang="en-US" dirty="0" smtClean="0"/>
              <a:t>TEST PLAN-Intro</a:t>
            </a:r>
          </a:p>
        </p:txBody>
      </p:sp>
      <p:sp>
        <p:nvSpPr>
          <p:cNvPr id="58371" name="Rectangle 3"/>
          <p:cNvSpPr>
            <a:spLocks noGrp="1" noChangeArrowheads="1"/>
          </p:cNvSpPr>
          <p:nvPr>
            <p:ph idx="1"/>
          </p:nvPr>
        </p:nvSpPr>
        <p:spPr>
          <a:xfrm>
            <a:off x="385665" y="1454401"/>
            <a:ext cx="11166255" cy="4537884"/>
          </a:xfrm>
        </p:spPr>
        <p:txBody>
          <a:bodyPr/>
          <a:lstStyle/>
          <a:p>
            <a:pPr algn="just">
              <a:lnSpc>
                <a:spcPct val="200000"/>
              </a:lnSpc>
            </a:pPr>
            <a:r>
              <a:rPr lang="en-US" sz="1600" dirty="0" smtClean="0"/>
              <a:t>A software project test plan is a document that describes the objectives, scope, approach, and focus of a software testing effort. </a:t>
            </a:r>
          </a:p>
          <a:p>
            <a:pPr algn="just">
              <a:lnSpc>
                <a:spcPct val="200000"/>
              </a:lnSpc>
            </a:pPr>
            <a:r>
              <a:rPr lang="en-US" sz="1600" dirty="0" smtClean="0"/>
              <a:t>The process of preparing a test plan is a useful way to think through the efforts needed to validate the acceptability of a software product. </a:t>
            </a:r>
          </a:p>
          <a:p>
            <a:pPr algn="just">
              <a:lnSpc>
                <a:spcPct val="200000"/>
              </a:lnSpc>
            </a:pPr>
            <a:r>
              <a:rPr lang="en-US" sz="1600" dirty="0" smtClean="0"/>
              <a:t> It identifies test items, the features to be tested, the testing tasks, who will do each task, and any risks requiring contingency Planning.</a:t>
            </a:r>
          </a:p>
          <a:p>
            <a:pPr algn="just">
              <a:lnSpc>
                <a:spcPct val="200000"/>
              </a:lnSpc>
            </a:pPr>
            <a:endParaRPr lang="en-US" sz="1600" dirty="0" smtClean="0"/>
          </a:p>
        </p:txBody>
      </p:sp>
    </p:spTree>
    <p:extLst>
      <p:ext uri="{BB962C8B-B14F-4D97-AF65-F5344CB8AC3E}">
        <p14:creationId xmlns:p14="http://schemas.microsoft.com/office/powerpoint/2010/main" val="3559634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35280" y="368618"/>
            <a:ext cx="8229600" cy="652462"/>
          </a:xfrm>
        </p:spPr>
        <p:txBody>
          <a:bodyPr/>
          <a:lstStyle/>
          <a:p>
            <a:r>
              <a:rPr lang="en-US" sz="3200" dirty="0"/>
              <a:t>References for preparing Test Plan</a:t>
            </a:r>
          </a:p>
        </p:txBody>
      </p:sp>
      <p:sp>
        <p:nvSpPr>
          <p:cNvPr id="59395" name="Rectangle 3"/>
          <p:cNvSpPr>
            <a:spLocks noGrp="1" noChangeArrowheads="1"/>
          </p:cNvSpPr>
          <p:nvPr>
            <p:ph idx="1"/>
          </p:nvPr>
        </p:nvSpPr>
        <p:spPr>
          <a:xfrm>
            <a:off x="335280" y="1325881"/>
            <a:ext cx="11430000" cy="3505199"/>
          </a:xfrm>
        </p:spPr>
        <p:txBody>
          <a:bodyPr/>
          <a:lstStyle/>
          <a:p>
            <a:pPr marL="609600" indent="-609600">
              <a:buNone/>
            </a:pPr>
            <a:r>
              <a:rPr lang="en-US" dirty="0" smtClean="0"/>
              <a:t>The supporting documents for referring the test plan are:</a:t>
            </a:r>
          </a:p>
          <a:p>
            <a:pPr lvl="1">
              <a:lnSpc>
                <a:spcPct val="150000"/>
              </a:lnSpc>
              <a:buFont typeface="Lucida Sans Unicode" panose="020B0602030504020204" pitchFamily="34" charset="0"/>
              <a:buChar char="▶"/>
            </a:pPr>
            <a:r>
              <a:rPr lang="en-US" dirty="0" smtClean="0"/>
              <a:t>Project Plan</a:t>
            </a:r>
          </a:p>
          <a:p>
            <a:pPr lvl="1">
              <a:lnSpc>
                <a:spcPct val="150000"/>
              </a:lnSpc>
              <a:buFont typeface="Lucida Sans Unicode" panose="020B0602030504020204" pitchFamily="34" charset="0"/>
              <a:buChar char="▶"/>
            </a:pPr>
            <a:r>
              <a:rPr lang="en-US" dirty="0" smtClean="0"/>
              <a:t>System Requirements specifications.</a:t>
            </a:r>
          </a:p>
          <a:p>
            <a:pPr lvl="1">
              <a:lnSpc>
                <a:spcPct val="150000"/>
              </a:lnSpc>
              <a:buFont typeface="Lucida Sans Unicode" panose="020B0602030504020204" pitchFamily="34" charset="0"/>
              <a:buChar char="▶"/>
            </a:pPr>
            <a:r>
              <a:rPr lang="en-US" dirty="0" smtClean="0"/>
              <a:t>High Level design document.</a:t>
            </a:r>
          </a:p>
          <a:p>
            <a:pPr lvl="1">
              <a:lnSpc>
                <a:spcPct val="150000"/>
              </a:lnSpc>
              <a:buFont typeface="Lucida Sans Unicode" panose="020B0602030504020204" pitchFamily="34" charset="0"/>
              <a:buChar char="▶"/>
            </a:pPr>
            <a:r>
              <a:rPr lang="en-US" dirty="0" smtClean="0"/>
              <a:t>Detail design document.</a:t>
            </a:r>
          </a:p>
          <a:p>
            <a:pPr lvl="1">
              <a:lnSpc>
                <a:spcPct val="150000"/>
              </a:lnSpc>
              <a:buFont typeface="Lucida Sans Unicode" panose="020B0602030504020204" pitchFamily="34" charset="0"/>
              <a:buChar char="▶"/>
            </a:pPr>
            <a:r>
              <a:rPr lang="en-US" dirty="0" smtClean="0"/>
              <a:t>Development and Test process standards.</a:t>
            </a:r>
          </a:p>
          <a:p>
            <a:pPr lvl="1">
              <a:lnSpc>
                <a:spcPct val="150000"/>
              </a:lnSpc>
              <a:buFont typeface="Lucida Sans Unicode" panose="020B0602030504020204" pitchFamily="34" charset="0"/>
              <a:buChar char="▶"/>
            </a:pPr>
            <a:r>
              <a:rPr lang="en-US" dirty="0" smtClean="0"/>
              <a:t>Methodology</a:t>
            </a:r>
          </a:p>
        </p:txBody>
      </p:sp>
    </p:spTree>
    <p:extLst>
      <p:ext uri="{BB962C8B-B14F-4D97-AF65-F5344CB8AC3E}">
        <p14:creationId xmlns:p14="http://schemas.microsoft.com/office/powerpoint/2010/main" val="36780488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5665" y="438957"/>
            <a:ext cx="11566985" cy="756000"/>
          </a:xfrm>
        </p:spPr>
        <p:txBody>
          <a:bodyPr/>
          <a:lstStyle/>
          <a:p>
            <a:r>
              <a:rPr lang="en-US" dirty="0" smtClean="0"/>
              <a:t>Scope</a:t>
            </a:r>
          </a:p>
        </p:txBody>
      </p:sp>
      <p:sp>
        <p:nvSpPr>
          <p:cNvPr id="60419" name="Content Placeholder 2"/>
          <p:cNvSpPr>
            <a:spLocks noGrp="1"/>
          </p:cNvSpPr>
          <p:nvPr>
            <p:ph idx="1"/>
          </p:nvPr>
        </p:nvSpPr>
        <p:spPr/>
        <p:txBody>
          <a:bodyPr/>
          <a:lstStyle/>
          <a:p>
            <a:r>
              <a:rPr lang="en-US" sz="1600" dirty="0" smtClean="0"/>
              <a:t>Types of testing in Scope</a:t>
            </a:r>
          </a:p>
          <a:p>
            <a:pPr lvl="1">
              <a:buFont typeface="Arial" panose="020B0604020202020204" pitchFamily="34" charset="0"/>
              <a:buChar char="•"/>
            </a:pPr>
            <a:r>
              <a:rPr lang="en-US" sz="1600" dirty="0" smtClean="0"/>
              <a:t>Scope of testing will includes the types of testing carried in the project.</a:t>
            </a:r>
          </a:p>
          <a:p>
            <a:pPr marL="0" indent="0">
              <a:buNone/>
            </a:pPr>
            <a:endParaRPr lang="en-US" sz="1600" dirty="0" smtClean="0"/>
          </a:p>
          <a:p>
            <a:r>
              <a:rPr lang="en-US" sz="1600" dirty="0" smtClean="0"/>
              <a:t>Examples:</a:t>
            </a:r>
          </a:p>
          <a:p>
            <a:pPr lvl="1">
              <a:buFont typeface="Arial" panose="020B0604020202020204" pitchFamily="34" charset="0"/>
              <a:buChar char="•"/>
            </a:pPr>
            <a:r>
              <a:rPr lang="en-US" sz="1600" dirty="0" smtClean="0"/>
              <a:t>Functional Testing or System Testing</a:t>
            </a:r>
          </a:p>
          <a:p>
            <a:pPr lvl="1">
              <a:buFont typeface="Arial" panose="020B0604020202020204" pitchFamily="34" charset="0"/>
              <a:buChar char="•"/>
            </a:pPr>
            <a:r>
              <a:rPr lang="en-US" sz="1600" dirty="0" smtClean="0"/>
              <a:t>Automation Testing</a:t>
            </a:r>
          </a:p>
          <a:p>
            <a:pPr lvl="1">
              <a:buFont typeface="Arial" panose="020B0604020202020204" pitchFamily="34" charset="0"/>
              <a:buChar char="•"/>
            </a:pPr>
            <a:r>
              <a:rPr lang="en-US" sz="1600" dirty="0" smtClean="0"/>
              <a:t>Performance Testing</a:t>
            </a:r>
          </a:p>
          <a:p>
            <a:pPr lvl="1">
              <a:buFont typeface="Arial" panose="020B0604020202020204" pitchFamily="34" charset="0"/>
              <a:buChar char="•"/>
            </a:pPr>
            <a:r>
              <a:rPr lang="en-US" sz="1600" dirty="0" smtClean="0"/>
              <a:t>Security Testing</a:t>
            </a:r>
          </a:p>
          <a:p>
            <a:pPr lvl="1">
              <a:buFont typeface="Arial" panose="020B0604020202020204" pitchFamily="34" charset="0"/>
              <a:buChar char="•"/>
            </a:pPr>
            <a:r>
              <a:rPr lang="en-US" sz="1600" dirty="0" smtClean="0"/>
              <a:t>Usability Testing</a:t>
            </a:r>
          </a:p>
          <a:p>
            <a:pPr lvl="1">
              <a:buFont typeface="Arial" panose="020B0604020202020204" pitchFamily="34" charset="0"/>
              <a:buChar char="•"/>
            </a:pPr>
            <a:r>
              <a:rPr lang="en-US" sz="1600" dirty="0" smtClean="0"/>
              <a:t>Environment Testing</a:t>
            </a:r>
          </a:p>
          <a:p>
            <a:pPr lvl="1">
              <a:buFont typeface="Arial" panose="020B0604020202020204" pitchFamily="34" charset="0"/>
              <a:buChar char="•"/>
            </a:pPr>
            <a:r>
              <a:rPr lang="en-US" sz="1600" dirty="0" smtClean="0"/>
              <a:t>Compatibility Testing</a:t>
            </a:r>
          </a:p>
          <a:p>
            <a:pPr>
              <a:buFont typeface="Wingdings" panose="05000000000000000000" pitchFamily="2" charset="2"/>
              <a:buNone/>
            </a:pPr>
            <a:endParaRPr lang="en-US" sz="1600" dirty="0" smtClean="0"/>
          </a:p>
          <a:p>
            <a:r>
              <a:rPr lang="en-US" sz="1600" dirty="0" smtClean="0"/>
              <a:t>Types of testing not in Scope</a:t>
            </a:r>
          </a:p>
          <a:p>
            <a:pPr lvl="1">
              <a:buFont typeface="Arial" panose="020B0604020202020204" pitchFamily="34" charset="0"/>
              <a:buChar char="•"/>
            </a:pPr>
            <a:r>
              <a:rPr lang="en-US" sz="1600" dirty="0"/>
              <a:t>This section will have those types of testing which will not be performed in the Testing life Cycle of the project.</a:t>
            </a:r>
          </a:p>
          <a:p>
            <a:pPr lvl="1">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56903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0532" y="2442405"/>
            <a:ext cx="11574817" cy="2000548"/>
          </a:xfrm>
        </p:spPr>
        <p:txBody>
          <a:bodyPr/>
          <a:lstStyle/>
          <a:p>
            <a:r>
              <a:rPr lang="en-GB" sz="6600" dirty="0"/>
              <a:t>Verification and Validation</a:t>
            </a:r>
            <a:br>
              <a:rPr lang="en-GB" sz="6600" dirty="0"/>
            </a:br>
            <a:endParaRPr lang="en-US" dirty="0"/>
          </a:p>
        </p:txBody>
      </p:sp>
    </p:spTree>
    <p:extLst>
      <p:ext uri="{BB962C8B-B14F-4D97-AF65-F5344CB8AC3E}">
        <p14:creationId xmlns:p14="http://schemas.microsoft.com/office/powerpoint/2010/main" val="3351222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5665" y="530397"/>
            <a:ext cx="11566985" cy="756000"/>
          </a:xfrm>
        </p:spPr>
        <p:txBody>
          <a:bodyPr/>
          <a:lstStyle/>
          <a:p>
            <a:r>
              <a:rPr lang="en-US" smtClean="0"/>
              <a:t>Approach</a:t>
            </a:r>
          </a:p>
        </p:txBody>
      </p:sp>
      <p:sp>
        <p:nvSpPr>
          <p:cNvPr id="62467" name="Rectangle 3"/>
          <p:cNvSpPr>
            <a:spLocks noGrp="1" noChangeArrowheads="1"/>
          </p:cNvSpPr>
          <p:nvPr>
            <p:ph idx="1"/>
          </p:nvPr>
        </p:nvSpPr>
        <p:spPr>
          <a:xfrm>
            <a:off x="385665" y="1454400"/>
            <a:ext cx="11566984" cy="4626359"/>
          </a:xfrm>
        </p:spPr>
        <p:txBody>
          <a:bodyPr/>
          <a:lstStyle/>
          <a:p>
            <a:r>
              <a:rPr lang="en-US" sz="1600" dirty="0" smtClean="0"/>
              <a:t>It gives the overall Testing Approach.</a:t>
            </a:r>
          </a:p>
          <a:p>
            <a:r>
              <a:rPr lang="en-US" sz="1600" dirty="0" smtClean="0"/>
              <a:t>It describes the following details</a:t>
            </a:r>
          </a:p>
          <a:p>
            <a:pPr lvl="1">
              <a:buFont typeface="Arial" panose="020B0604020202020204" pitchFamily="34" charset="0"/>
              <a:buChar char="•"/>
            </a:pPr>
            <a:r>
              <a:rPr lang="en-US" sz="1600" dirty="0" smtClean="0"/>
              <a:t>Are any special tools to be used and what are they?</a:t>
            </a:r>
          </a:p>
          <a:p>
            <a:pPr lvl="1">
              <a:buFont typeface="Arial" panose="020B0604020202020204" pitchFamily="34" charset="0"/>
              <a:buChar char="•"/>
            </a:pPr>
            <a:r>
              <a:rPr lang="en-US" sz="1600" dirty="0" smtClean="0"/>
              <a:t>Will the tool require special training?</a:t>
            </a:r>
          </a:p>
          <a:p>
            <a:pPr lvl="1">
              <a:buFont typeface="Arial" panose="020B0604020202020204" pitchFamily="34" charset="0"/>
              <a:buChar char="•"/>
            </a:pPr>
            <a:r>
              <a:rPr lang="en-US" sz="1600" dirty="0" smtClean="0"/>
              <a:t>What metrics will be collected?</a:t>
            </a:r>
          </a:p>
          <a:p>
            <a:pPr lvl="1">
              <a:buFont typeface="Arial" panose="020B0604020202020204" pitchFamily="34" charset="0"/>
              <a:buChar char="•"/>
            </a:pPr>
            <a:r>
              <a:rPr lang="en-US" sz="1600" dirty="0" smtClean="0"/>
              <a:t>Which level is each metric to be collected at?</a:t>
            </a:r>
          </a:p>
          <a:p>
            <a:pPr lvl="1">
              <a:buFont typeface="Arial" panose="020B0604020202020204" pitchFamily="34" charset="0"/>
              <a:buChar char="•"/>
            </a:pPr>
            <a:r>
              <a:rPr lang="en-US" sz="1600" dirty="0"/>
              <a:t>How is Configuration Management to be handled?</a:t>
            </a:r>
          </a:p>
          <a:p>
            <a:pPr lvl="1">
              <a:buFont typeface="Arial" panose="020B0604020202020204" pitchFamily="34" charset="0"/>
              <a:buChar char="•"/>
            </a:pPr>
            <a:r>
              <a:rPr lang="en-US" sz="1600" dirty="0"/>
              <a:t>How many different configurations will be tested?</a:t>
            </a:r>
          </a:p>
          <a:p>
            <a:pPr lvl="1">
              <a:buFont typeface="Arial" panose="020B0604020202020204" pitchFamily="34" charset="0"/>
              <a:buChar char="•"/>
            </a:pPr>
            <a:r>
              <a:rPr lang="en-US" sz="1600" dirty="0"/>
              <a:t>Hardware</a:t>
            </a:r>
          </a:p>
          <a:p>
            <a:pPr lvl="1">
              <a:buFont typeface="Arial" panose="020B0604020202020204" pitchFamily="34" charset="0"/>
              <a:buChar char="•"/>
            </a:pPr>
            <a:r>
              <a:rPr lang="en-US" sz="1600" dirty="0"/>
              <a:t>Software</a:t>
            </a:r>
          </a:p>
          <a:p>
            <a:pPr lvl="1">
              <a:buFont typeface="Arial" panose="020B0604020202020204" pitchFamily="34" charset="0"/>
              <a:buChar char="•"/>
            </a:pPr>
            <a:r>
              <a:rPr lang="en-US" sz="1600" dirty="0"/>
              <a:t>Combinations of HW, SW and other vendor </a:t>
            </a:r>
            <a:r>
              <a:rPr lang="en-US" sz="1600" dirty="0" smtClean="0"/>
              <a:t>packages</a:t>
            </a:r>
          </a:p>
          <a:p>
            <a:pPr lvl="1">
              <a:buFont typeface="Arial" panose="020B0604020202020204" pitchFamily="34" charset="0"/>
              <a:buChar char="•"/>
            </a:pPr>
            <a:r>
              <a:rPr lang="en-US" sz="1600" dirty="0"/>
              <a:t>What levels of regression testing will be done and how much at each test level?</a:t>
            </a:r>
          </a:p>
          <a:p>
            <a:pPr lvl="1">
              <a:buFont typeface="Arial" panose="020B0604020202020204" pitchFamily="34" charset="0"/>
              <a:buChar char="•"/>
            </a:pPr>
            <a:r>
              <a:rPr lang="en-US" sz="1600" dirty="0"/>
              <a:t>Will regression testing be based on severity of defects detected?</a:t>
            </a:r>
          </a:p>
          <a:p>
            <a:pPr lvl="1">
              <a:buFont typeface="Arial" panose="020B0604020202020204" pitchFamily="34" charset="0"/>
              <a:buChar char="•"/>
            </a:pPr>
            <a:r>
              <a:rPr lang="en-US" sz="1600" dirty="0"/>
              <a:t>How will elements in the requirements and design that do not make sense or are untestable be processed?</a:t>
            </a:r>
          </a:p>
          <a:p>
            <a:pPr lvl="1">
              <a:buFont typeface="Arial" panose="020B0604020202020204" pitchFamily="34" charset="0"/>
              <a:buChar char="•"/>
            </a:pPr>
            <a:endParaRPr lang="en-US" sz="1600" dirty="0" smtClean="0"/>
          </a:p>
          <a:p>
            <a:pPr lvl="1">
              <a:lnSpc>
                <a:spcPct val="150000"/>
              </a:lnSpc>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302439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85665" y="484677"/>
            <a:ext cx="11566985" cy="756000"/>
          </a:xfrm>
        </p:spPr>
        <p:txBody>
          <a:bodyPr/>
          <a:lstStyle/>
          <a:p>
            <a:r>
              <a:rPr lang="en-US" dirty="0" smtClean="0"/>
              <a:t>Entry &amp; Exit Criteria</a:t>
            </a:r>
          </a:p>
        </p:txBody>
      </p:sp>
      <p:sp>
        <p:nvSpPr>
          <p:cNvPr id="65539" name="Content Placeholder 2"/>
          <p:cNvSpPr>
            <a:spLocks noGrp="1"/>
          </p:cNvSpPr>
          <p:nvPr>
            <p:ph idx="1"/>
          </p:nvPr>
        </p:nvSpPr>
        <p:spPr/>
        <p:txBody>
          <a:bodyPr/>
          <a:lstStyle/>
          <a:p>
            <a:pPr algn="just">
              <a:lnSpc>
                <a:spcPct val="150000"/>
              </a:lnSpc>
            </a:pPr>
            <a:r>
              <a:rPr lang="en-US" sz="1600" dirty="0" smtClean="0"/>
              <a:t>Here the test plan should explain as when the testing needs to be started (Entry Criteria) and when the test should be stopped (Exit Criteria) </a:t>
            </a:r>
          </a:p>
          <a:p>
            <a:pPr algn="just">
              <a:lnSpc>
                <a:spcPct val="150000"/>
              </a:lnSpc>
            </a:pPr>
            <a:r>
              <a:rPr lang="en-US" sz="1600" dirty="0" smtClean="0"/>
              <a:t>The idea behind this section is that every process step be inspection, and functional test or Design has a precise entry &amp; exit criteria</a:t>
            </a:r>
          </a:p>
          <a:p>
            <a:pPr algn="just">
              <a:lnSpc>
                <a:spcPct val="150000"/>
              </a:lnSpc>
            </a:pPr>
            <a:endParaRPr lang="en-US" sz="1600" dirty="0" smtClean="0"/>
          </a:p>
        </p:txBody>
      </p:sp>
    </p:spTree>
    <p:extLst>
      <p:ext uri="{BB962C8B-B14F-4D97-AF65-F5344CB8AC3E}">
        <p14:creationId xmlns:p14="http://schemas.microsoft.com/office/powerpoint/2010/main" val="2154902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5665" y="423717"/>
            <a:ext cx="11566985" cy="756000"/>
          </a:xfrm>
        </p:spPr>
        <p:txBody>
          <a:bodyPr/>
          <a:lstStyle/>
          <a:p>
            <a:r>
              <a:rPr lang="en-US" dirty="0"/>
              <a:t>Suspension &amp; Resumption Criteria</a:t>
            </a:r>
          </a:p>
        </p:txBody>
      </p:sp>
      <p:sp>
        <p:nvSpPr>
          <p:cNvPr id="66563" name="Rectangle 3"/>
          <p:cNvSpPr>
            <a:spLocks noGrp="1" noChangeArrowheads="1"/>
          </p:cNvSpPr>
          <p:nvPr>
            <p:ph idx="1"/>
          </p:nvPr>
        </p:nvSpPr>
        <p:spPr>
          <a:xfrm>
            <a:off x="385664" y="1352233"/>
            <a:ext cx="11566985" cy="5048250"/>
          </a:xfrm>
        </p:spPr>
        <p:txBody>
          <a:bodyPr/>
          <a:lstStyle/>
          <a:p>
            <a:pPr>
              <a:lnSpc>
                <a:spcPct val="150000"/>
              </a:lnSpc>
            </a:pPr>
            <a:r>
              <a:rPr lang="en-US" sz="1600" dirty="0" smtClean="0"/>
              <a:t>Suspension criteria specify the criteria to be used to suspend all or a portion of the testing activities </a:t>
            </a:r>
          </a:p>
          <a:p>
            <a:pPr>
              <a:lnSpc>
                <a:spcPct val="150000"/>
              </a:lnSpc>
            </a:pPr>
            <a:r>
              <a:rPr lang="en-US" sz="1600" dirty="0" smtClean="0"/>
              <a:t>Resumption criteria specifies when testing can resume after it has been suspended.</a:t>
            </a:r>
          </a:p>
        </p:txBody>
      </p:sp>
    </p:spTree>
    <p:extLst>
      <p:ext uri="{BB962C8B-B14F-4D97-AF65-F5344CB8AC3E}">
        <p14:creationId xmlns:p14="http://schemas.microsoft.com/office/powerpoint/2010/main" val="2953616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90538" y="457200"/>
            <a:ext cx="8016240" cy="553920"/>
          </a:xfrm>
        </p:spPr>
        <p:txBody>
          <a:bodyPr>
            <a:noAutofit/>
          </a:bodyPr>
          <a:lstStyle/>
          <a:p>
            <a:r>
              <a:rPr lang="en-US" dirty="0"/>
              <a:t>Example </a:t>
            </a:r>
          </a:p>
        </p:txBody>
      </p:sp>
      <p:graphicFrame>
        <p:nvGraphicFramePr>
          <p:cNvPr id="73767" name="Group 39"/>
          <p:cNvGraphicFramePr>
            <a:graphicFrameLocks noGrp="1"/>
          </p:cNvGraphicFramePr>
          <p:nvPr>
            <p:ph type="tbl" idx="1"/>
            <p:extLst>
              <p:ext uri="{D42A27DB-BD31-4B8C-83A1-F6EECF244321}">
                <p14:modId xmlns:p14="http://schemas.microsoft.com/office/powerpoint/2010/main" val="2828122084"/>
              </p:ext>
            </p:extLst>
          </p:nvPr>
        </p:nvGraphicFramePr>
        <p:xfrm>
          <a:off x="716280" y="1447800"/>
          <a:ext cx="10241280" cy="2743200"/>
        </p:xfrm>
        <a:graphic>
          <a:graphicData uri="http://schemas.openxmlformats.org/drawingml/2006/table">
            <a:tbl>
              <a:tblPr firstRow="1">
                <a:tableStyleId>{E8B1032C-EA38-4F05-BA0D-38AFFFC7BED3}</a:tableStyleId>
              </a:tblPr>
              <a:tblGrid>
                <a:gridCol w="5120640">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914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sng" strike="noStrike" cap="none" normalizeH="0" baseline="0" dirty="0" smtClean="0">
                          <a:ln>
                            <a:noFill/>
                          </a:ln>
                          <a:effectLst/>
                        </a:rPr>
                        <a:t>SUSPENSION CRITERIA</a:t>
                      </a:r>
                      <a:endParaRPr kumimoji="0" lang="en-US" sz="1600" b="1" i="0" u="sng" strike="noStrike" cap="none" normalizeH="0" baseline="0" dirty="0" smtClean="0">
                        <a:ln>
                          <a:noFill/>
                        </a:ln>
                        <a:solidFill>
                          <a:schemeClr val="accent2"/>
                        </a:solidFill>
                        <a:effectLst/>
                        <a:latin typeface="+mn-lt"/>
                        <a:cs typeface="Arial" charset="0"/>
                      </a:endParaRPr>
                    </a:p>
                  </a:txBody>
                  <a:tcPr marT="45723" marB="45723"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sng" strike="noStrike" cap="none" normalizeH="0" baseline="0" dirty="0" smtClean="0">
                          <a:ln>
                            <a:noFill/>
                          </a:ln>
                          <a:effectLst/>
                        </a:rPr>
                        <a:t>RESUMPTION CRITERIA</a:t>
                      </a:r>
                      <a:endParaRPr kumimoji="0" lang="en-US" sz="1600" b="1" i="0" u="sng" strike="noStrike" cap="none" normalizeH="0" baseline="0" dirty="0" smtClean="0">
                        <a:ln>
                          <a:noFill/>
                        </a:ln>
                        <a:solidFill>
                          <a:schemeClr val="accent2"/>
                        </a:solidFill>
                        <a:effectLst/>
                        <a:latin typeface="+mn-lt"/>
                        <a:cs typeface="Arial" charset="0"/>
                      </a:endParaRPr>
                    </a:p>
                  </a:txBody>
                  <a:tcPr marT="45723" marB="45723" anchor="ctr" horzOverflow="overflow"/>
                </a:tc>
                <a:extLst>
                  <a:ext uri="{0D108BD9-81ED-4DB2-BD59-A6C34878D82A}">
                    <a16:rowId xmlns:a16="http://schemas.microsoft.com/office/drawing/2014/main" val="10000"/>
                  </a:ext>
                </a:extLst>
              </a:tr>
              <a:tr h="914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Urgent defects, which prevent further testing along any path.</a:t>
                      </a:r>
                      <a:endParaRPr kumimoji="0" lang="en-US" sz="1600" b="0" i="0" u="none" strike="noStrike" cap="none" normalizeH="0" baseline="0" dirty="0" smtClean="0">
                        <a:ln>
                          <a:noFill/>
                        </a:ln>
                        <a:solidFill>
                          <a:schemeClr val="tx1"/>
                        </a:solidFill>
                        <a:effectLst/>
                        <a:latin typeface="+mn-lt"/>
                        <a:cs typeface="Arial" charset="0"/>
                      </a:endParaRPr>
                    </a:p>
                  </a:txBody>
                  <a:tcPr marT="45723" marB="45723"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Urgent defects are rectified</a:t>
                      </a:r>
                      <a:endParaRPr kumimoji="0" lang="en-US" sz="1600" b="0" i="0" u="none" strike="noStrike" cap="none" normalizeH="0" baseline="0" dirty="0" smtClean="0">
                        <a:ln>
                          <a:noFill/>
                        </a:ln>
                        <a:solidFill>
                          <a:schemeClr val="tx1"/>
                        </a:solidFill>
                        <a:effectLst/>
                        <a:latin typeface="+mn-lt"/>
                        <a:cs typeface="Arial" charset="0"/>
                      </a:endParaRPr>
                    </a:p>
                  </a:txBody>
                  <a:tcPr marT="45723" marB="45723" horzOverflow="overflow"/>
                </a:tc>
                <a:extLst>
                  <a:ext uri="{0D108BD9-81ED-4DB2-BD59-A6C34878D82A}">
                    <a16:rowId xmlns:a16="http://schemas.microsoft.com/office/drawing/2014/main" val="10001"/>
                  </a:ext>
                </a:extLst>
              </a:tr>
              <a:tr h="914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Non availability of Test data for scenarios</a:t>
                      </a:r>
                      <a:endParaRPr kumimoji="0" lang="en-US" sz="1600" b="0" i="0" u="none" strike="noStrike" cap="none" normalizeH="0" baseline="0" dirty="0" smtClean="0">
                        <a:ln>
                          <a:noFill/>
                        </a:ln>
                        <a:solidFill>
                          <a:schemeClr val="tx1"/>
                        </a:solidFill>
                        <a:effectLst/>
                        <a:latin typeface="+mn-lt"/>
                        <a:cs typeface="Arial" charset="0"/>
                      </a:endParaRPr>
                    </a:p>
                  </a:txBody>
                  <a:tcPr marT="45723" marB="45723"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smtClean="0">
                          <a:ln>
                            <a:noFill/>
                          </a:ln>
                          <a:effectLst/>
                        </a:rPr>
                        <a:t>Test data uploaded in test environment as required to execute scenarios/cases</a:t>
                      </a:r>
                      <a:endParaRPr kumimoji="0" lang="en-US" sz="1600" b="0" i="0" u="none" strike="noStrike" cap="none" normalizeH="0" baseline="0" dirty="0" smtClean="0">
                        <a:ln>
                          <a:noFill/>
                        </a:ln>
                        <a:solidFill>
                          <a:schemeClr val="tx1"/>
                        </a:solidFill>
                        <a:effectLst/>
                        <a:latin typeface="+mn-lt"/>
                        <a:cs typeface="Arial" charset="0"/>
                      </a:endParaRPr>
                    </a:p>
                  </a:txBody>
                  <a:tcPr marT="45723" marB="45723"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1709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5664" y="347517"/>
            <a:ext cx="11566985" cy="756000"/>
          </a:xfrm>
        </p:spPr>
        <p:txBody>
          <a:bodyPr>
            <a:normAutofit/>
          </a:bodyPr>
          <a:lstStyle/>
          <a:p>
            <a:r>
              <a:rPr lang="en-US" dirty="0" smtClean="0">
                <a:latin typeface="+mj-lt"/>
              </a:rPr>
              <a:t>Test Deliverables</a:t>
            </a:r>
          </a:p>
        </p:txBody>
      </p:sp>
      <p:sp>
        <p:nvSpPr>
          <p:cNvPr id="68611" name="Rectangle 3"/>
          <p:cNvSpPr>
            <a:spLocks noGrp="1" noChangeArrowheads="1"/>
          </p:cNvSpPr>
          <p:nvPr>
            <p:ph idx="1"/>
          </p:nvPr>
        </p:nvSpPr>
        <p:spPr/>
        <p:txBody>
          <a:bodyPr/>
          <a:lstStyle/>
          <a:p>
            <a:r>
              <a:rPr lang="en-US" sz="1600" dirty="0" smtClean="0"/>
              <a:t>You have to define the list of deliverables which will be delivered from the testing engagement</a:t>
            </a:r>
          </a:p>
          <a:p>
            <a:pPr marL="0" indent="0">
              <a:buNone/>
            </a:pPr>
            <a:endParaRPr lang="en-US" sz="1600" dirty="0" smtClean="0"/>
          </a:p>
          <a:p>
            <a:r>
              <a:rPr lang="en-US" sz="1600" u="sng" dirty="0" smtClean="0"/>
              <a:t>For example</a:t>
            </a:r>
            <a:r>
              <a:rPr lang="en-US" sz="1600" dirty="0" smtClean="0"/>
              <a:t> </a:t>
            </a:r>
          </a:p>
          <a:p>
            <a:pPr marL="0" indent="0">
              <a:buNone/>
            </a:pPr>
            <a:endParaRPr lang="en-US" sz="1600" dirty="0" smtClean="0"/>
          </a:p>
          <a:p>
            <a:pPr lvl="1">
              <a:buFont typeface="Wingdings" panose="05000000000000000000" pitchFamily="2" charset="2"/>
              <a:buChar char="•"/>
            </a:pPr>
            <a:r>
              <a:rPr lang="en-US" sz="1600" dirty="0" smtClean="0"/>
              <a:t>Test Plan</a:t>
            </a:r>
          </a:p>
          <a:p>
            <a:pPr lvl="1">
              <a:buFont typeface="Wingdings" panose="05000000000000000000" pitchFamily="2" charset="2"/>
              <a:buChar char="•"/>
            </a:pPr>
            <a:r>
              <a:rPr lang="en-US" sz="1600" dirty="0" smtClean="0"/>
              <a:t>Traceability Matrix</a:t>
            </a:r>
          </a:p>
          <a:p>
            <a:pPr lvl="1">
              <a:buFont typeface="Wingdings" panose="05000000000000000000" pitchFamily="2" charset="2"/>
              <a:buChar char="•"/>
            </a:pPr>
            <a:r>
              <a:rPr lang="en-US" sz="1600" dirty="0" smtClean="0"/>
              <a:t>Test Cases</a:t>
            </a:r>
          </a:p>
          <a:p>
            <a:pPr lvl="1">
              <a:buFont typeface="Wingdings" panose="05000000000000000000" pitchFamily="2" charset="2"/>
              <a:buChar char="•"/>
            </a:pPr>
            <a:r>
              <a:rPr lang="en-US" sz="1600" dirty="0" smtClean="0"/>
              <a:t>Test Execution Log</a:t>
            </a:r>
          </a:p>
          <a:p>
            <a:pPr lvl="1">
              <a:buFont typeface="Wingdings" panose="05000000000000000000" pitchFamily="2" charset="2"/>
              <a:buChar char="•"/>
            </a:pPr>
            <a:r>
              <a:rPr lang="en-US" sz="1600" dirty="0" smtClean="0"/>
              <a:t>QA Cycle Status Report</a:t>
            </a:r>
          </a:p>
        </p:txBody>
      </p:sp>
    </p:spTree>
    <p:extLst>
      <p:ext uri="{BB962C8B-B14F-4D97-AF65-F5344CB8AC3E}">
        <p14:creationId xmlns:p14="http://schemas.microsoft.com/office/powerpoint/2010/main" val="32425569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5664" y="377997"/>
            <a:ext cx="11566985" cy="756000"/>
          </a:xfrm>
        </p:spPr>
        <p:txBody>
          <a:bodyPr>
            <a:normAutofit/>
          </a:bodyPr>
          <a:lstStyle/>
          <a:p>
            <a:r>
              <a:rPr lang="en-US" dirty="0" smtClean="0"/>
              <a:t>Environment Plan</a:t>
            </a:r>
          </a:p>
        </p:txBody>
      </p:sp>
      <p:sp>
        <p:nvSpPr>
          <p:cNvPr id="69635" name="Rectangle 3"/>
          <p:cNvSpPr>
            <a:spLocks noGrp="1" noChangeArrowheads="1"/>
          </p:cNvSpPr>
          <p:nvPr>
            <p:ph idx="1"/>
          </p:nvPr>
        </p:nvSpPr>
        <p:spPr/>
        <p:txBody>
          <a:bodyPr/>
          <a:lstStyle/>
          <a:p>
            <a:pPr>
              <a:lnSpc>
                <a:spcPct val="80000"/>
              </a:lnSpc>
            </a:pPr>
            <a:r>
              <a:rPr lang="en-US" sz="1600" b="1" dirty="0" smtClean="0"/>
              <a:t>Hardware configuration</a:t>
            </a:r>
            <a:endParaRPr lang="en-US" sz="1600" u="sng" dirty="0" smtClean="0"/>
          </a:p>
          <a:p>
            <a:pPr lvl="1" algn="just">
              <a:buFont typeface="Arial" panose="020B0604020202020204" pitchFamily="34" charset="0"/>
              <a:buChar char="•"/>
            </a:pPr>
            <a:r>
              <a:rPr lang="en-US" sz="1600" dirty="0" smtClean="0"/>
              <a:t>For example as mentioned below, this should be the environment which the testers will be performing the test. </a:t>
            </a:r>
          </a:p>
          <a:p>
            <a:pPr lvl="1" algn="just">
              <a:buFont typeface="Arial" panose="020B0604020202020204" pitchFamily="34" charset="0"/>
              <a:buChar char="•"/>
            </a:pPr>
            <a:r>
              <a:rPr lang="en-US" sz="1600" dirty="0" smtClean="0"/>
              <a:t>This is a very critical section which is an agreement and defining the environment where the testing will be performed</a:t>
            </a:r>
          </a:p>
          <a:p>
            <a:pPr lvl="1" algn="just">
              <a:buFont typeface="Arial" panose="020B0604020202020204" pitchFamily="34" charset="0"/>
              <a:buChar char="•"/>
            </a:pPr>
            <a:r>
              <a:rPr lang="en-US" sz="1600" dirty="0" smtClean="0"/>
              <a:t>Laptops (Dell) Win XP &amp; Win 2K IE 6.0- Novel Client</a:t>
            </a:r>
          </a:p>
          <a:p>
            <a:pPr lvl="1" algn="just">
              <a:buFont typeface="Arial" panose="020B0604020202020204" pitchFamily="34" charset="0"/>
              <a:buChar char="•"/>
            </a:pPr>
            <a:r>
              <a:rPr lang="en-US" sz="1600" dirty="0" smtClean="0"/>
              <a:t>Cognizant Desktop compatible to Schering GX260 Win XP IE 6.0</a:t>
            </a:r>
          </a:p>
          <a:p>
            <a:pPr lvl="1" algn="just">
              <a:buFont typeface="Arial" panose="020B0604020202020204" pitchFamily="34" charset="0"/>
              <a:buChar char="•"/>
            </a:pPr>
            <a:endParaRPr lang="en-US" sz="1600" dirty="0"/>
          </a:p>
          <a:p>
            <a:pPr lvl="0">
              <a:lnSpc>
                <a:spcPct val="80000"/>
              </a:lnSpc>
              <a:buClr>
                <a:srgbClr val="0066A1"/>
              </a:buClr>
            </a:pPr>
            <a:r>
              <a:rPr lang="en-US" sz="1600" b="1" dirty="0" smtClean="0">
                <a:solidFill>
                  <a:prstClr val="black"/>
                </a:solidFill>
              </a:rPr>
              <a:t>Software configuration</a:t>
            </a:r>
          </a:p>
          <a:p>
            <a:pPr lvl="1">
              <a:buFont typeface="Arial" panose="020B0604020202020204" pitchFamily="34" charset="0"/>
              <a:buChar char="•"/>
            </a:pPr>
            <a:r>
              <a:rPr lang="en-US" sz="1600" dirty="0"/>
              <a:t>Home Office Image</a:t>
            </a:r>
          </a:p>
          <a:p>
            <a:pPr lvl="1">
              <a:buFont typeface="Arial" panose="020B0604020202020204" pitchFamily="34" charset="0"/>
              <a:buChar char="•"/>
            </a:pPr>
            <a:r>
              <a:rPr lang="en-US" sz="1600" dirty="0"/>
              <a:t>Research Image</a:t>
            </a:r>
          </a:p>
          <a:p>
            <a:pPr lvl="1">
              <a:buFont typeface="Arial" panose="020B0604020202020204" pitchFamily="34" charset="0"/>
              <a:buChar char="•"/>
            </a:pPr>
            <a:r>
              <a:rPr lang="en-US" sz="1600" dirty="0"/>
              <a:t>Active X Control.</a:t>
            </a:r>
          </a:p>
          <a:p>
            <a:pPr marL="609600" indent="-609600">
              <a:buNone/>
            </a:pPr>
            <a:r>
              <a:rPr lang="en-US" sz="1600" u="sng" dirty="0"/>
              <a:t>Note:</a:t>
            </a:r>
          </a:p>
          <a:p>
            <a:pPr lvl="1">
              <a:buFont typeface="Arial" panose="020B0604020202020204" pitchFamily="34" charset="0"/>
              <a:buChar char="•"/>
            </a:pPr>
            <a:r>
              <a:rPr lang="en-US" sz="1600" dirty="0"/>
              <a:t>The above mentioned lists are the builds or setup which needs to be deployed in the testers system prior to testing. </a:t>
            </a:r>
          </a:p>
          <a:p>
            <a:pPr lvl="1">
              <a:buFont typeface="Arial" panose="020B0604020202020204" pitchFamily="34" charset="0"/>
              <a:buChar char="•"/>
            </a:pPr>
            <a:r>
              <a:rPr lang="en-US" sz="1600" dirty="0"/>
              <a:t>If this is not satisfied then the entire test performed by the testers will become invalid</a:t>
            </a:r>
          </a:p>
          <a:p>
            <a:pPr lvl="0">
              <a:lnSpc>
                <a:spcPct val="80000"/>
              </a:lnSpc>
              <a:buClr>
                <a:srgbClr val="0066A1"/>
              </a:buClr>
            </a:pPr>
            <a:endParaRPr lang="en-US" sz="1600" u="sng" dirty="0">
              <a:solidFill>
                <a:prstClr val="black"/>
              </a:solidFill>
            </a:endParaRPr>
          </a:p>
          <a:p>
            <a:pPr marL="0" indent="0" algn="just">
              <a:buNone/>
            </a:pPr>
            <a:endParaRPr lang="en-US" sz="1600" dirty="0" smtClean="0"/>
          </a:p>
        </p:txBody>
      </p:sp>
    </p:spTree>
    <p:extLst>
      <p:ext uri="{BB962C8B-B14F-4D97-AF65-F5344CB8AC3E}">
        <p14:creationId xmlns:p14="http://schemas.microsoft.com/office/powerpoint/2010/main" val="29011834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5665" y="381000"/>
            <a:ext cx="8229600" cy="719138"/>
          </a:xfrm>
        </p:spPr>
        <p:txBody>
          <a:bodyPr/>
          <a:lstStyle/>
          <a:p>
            <a:r>
              <a:rPr lang="en-US" dirty="0">
                <a:latin typeface="+mj-lt"/>
              </a:rPr>
              <a:t>Staffing and Training Needs</a:t>
            </a:r>
          </a:p>
        </p:txBody>
      </p:sp>
      <p:sp>
        <p:nvSpPr>
          <p:cNvPr id="71683" name="Rectangle 3"/>
          <p:cNvSpPr>
            <a:spLocks noGrp="1" noChangeArrowheads="1"/>
          </p:cNvSpPr>
          <p:nvPr>
            <p:ph idx="1"/>
          </p:nvPr>
        </p:nvSpPr>
        <p:spPr/>
        <p:txBody>
          <a:bodyPr/>
          <a:lstStyle/>
          <a:p>
            <a:pPr algn="just">
              <a:lnSpc>
                <a:spcPct val="150000"/>
              </a:lnSpc>
            </a:pPr>
            <a:r>
              <a:rPr lang="en-US" sz="1600" dirty="0" smtClean="0"/>
              <a:t>Training on the application/system.</a:t>
            </a:r>
          </a:p>
          <a:p>
            <a:pPr algn="just">
              <a:lnSpc>
                <a:spcPct val="150000"/>
              </a:lnSpc>
            </a:pPr>
            <a:r>
              <a:rPr lang="en-US" sz="1600" dirty="0" smtClean="0"/>
              <a:t>Training for any test tools to be used.</a:t>
            </a:r>
          </a:p>
          <a:p>
            <a:pPr algn="just">
              <a:lnSpc>
                <a:spcPct val="150000"/>
              </a:lnSpc>
            </a:pPr>
            <a:r>
              <a:rPr lang="en-US" sz="1600" dirty="0" smtClean="0"/>
              <a:t>The Test Items and Responsibilities sections affect this section. What is to be tested and who is</a:t>
            </a:r>
          </a:p>
          <a:p>
            <a:pPr algn="just">
              <a:lnSpc>
                <a:spcPct val="150000"/>
              </a:lnSpc>
            </a:pPr>
            <a:r>
              <a:rPr lang="en-US" sz="1600" dirty="0" smtClean="0"/>
              <a:t>responsible for the testing and training.</a:t>
            </a:r>
          </a:p>
        </p:txBody>
      </p:sp>
    </p:spTree>
    <p:extLst>
      <p:ext uri="{BB962C8B-B14F-4D97-AF65-F5344CB8AC3E}">
        <p14:creationId xmlns:p14="http://schemas.microsoft.com/office/powerpoint/2010/main" val="24858706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500062" y="381000"/>
            <a:ext cx="6781800" cy="533400"/>
          </a:xfrm>
        </p:spPr>
        <p:txBody>
          <a:bodyPr/>
          <a:lstStyle/>
          <a:p>
            <a:pPr eaLnBrk="1" hangingPunct="1"/>
            <a:r>
              <a:rPr lang="en-US" dirty="0" smtClean="0"/>
              <a:t>Test Schedule</a:t>
            </a:r>
          </a:p>
        </p:txBody>
      </p:sp>
      <p:sp>
        <p:nvSpPr>
          <p:cNvPr id="72708" name="Rectangle 3"/>
          <p:cNvSpPr>
            <a:spLocks noGrp="1" noChangeArrowheads="1"/>
          </p:cNvSpPr>
          <p:nvPr>
            <p:ph idx="1"/>
          </p:nvPr>
        </p:nvSpPr>
        <p:spPr/>
        <p:txBody>
          <a:bodyPr/>
          <a:lstStyle/>
          <a:p>
            <a:pPr lvl="1">
              <a:spcAft>
                <a:spcPts val="500"/>
              </a:spcAft>
              <a:buFont typeface="Lucida Sans Unicode" panose="020B0602030504020204" pitchFamily="34" charset="0"/>
              <a:buChar char="▶"/>
            </a:pPr>
            <a:r>
              <a:rPr lang="en-US" sz="1600" dirty="0"/>
              <a:t>Specify test milestones</a:t>
            </a:r>
          </a:p>
          <a:p>
            <a:pPr lvl="1">
              <a:spcAft>
                <a:spcPts val="500"/>
              </a:spcAft>
              <a:buFont typeface="Lucida Sans Unicode" panose="020B0602030504020204" pitchFamily="34" charset="0"/>
              <a:buChar char="▶"/>
            </a:pPr>
            <a:endParaRPr lang="en-US" sz="1600" dirty="0"/>
          </a:p>
          <a:p>
            <a:pPr lvl="1">
              <a:spcAft>
                <a:spcPts val="500"/>
              </a:spcAft>
              <a:buFont typeface="Lucida Sans Unicode" panose="020B0602030504020204" pitchFamily="34" charset="0"/>
              <a:buChar char="▶"/>
            </a:pPr>
            <a:r>
              <a:rPr lang="en-US" sz="1600" dirty="0"/>
              <a:t>Specify all item transmittal events</a:t>
            </a:r>
          </a:p>
          <a:p>
            <a:pPr lvl="1">
              <a:spcAft>
                <a:spcPts val="500"/>
              </a:spcAft>
              <a:buFont typeface="Lucida Sans Unicode" panose="020B0602030504020204" pitchFamily="34" charset="0"/>
              <a:buChar char="▶"/>
            </a:pPr>
            <a:endParaRPr lang="en-US" sz="1600" dirty="0"/>
          </a:p>
          <a:p>
            <a:pPr lvl="1">
              <a:spcAft>
                <a:spcPts val="500"/>
              </a:spcAft>
              <a:buFont typeface="Lucida Sans Unicode" panose="020B0602030504020204" pitchFamily="34" charset="0"/>
              <a:buChar char="▶"/>
            </a:pPr>
            <a:r>
              <a:rPr lang="en-US" sz="1600" dirty="0"/>
              <a:t>Estimate time required to do each testing task </a:t>
            </a:r>
          </a:p>
          <a:p>
            <a:pPr lvl="1">
              <a:spcAft>
                <a:spcPts val="500"/>
              </a:spcAft>
              <a:buFont typeface="Lucida Sans Unicode" panose="020B0602030504020204" pitchFamily="34" charset="0"/>
              <a:buChar char="▶"/>
            </a:pPr>
            <a:endParaRPr lang="en-US" sz="1600" dirty="0"/>
          </a:p>
          <a:p>
            <a:pPr lvl="1">
              <a:spcAft>
                <a:spcPts val="500"/>
              </a:spcAft>
              <a:buFont typeface="Lucida Sans Unicode" panose="020B0602030504020204" pitchFamily="34" charset="0"/>
              <a:buChar char="▶"/>
            </a:pPr>
            <a:r>
              <a:rPr lang="en-US" sz="1600" dirty="0"/>
              <a:t>Schedule all testing tasks and test milestones</a:t>
            </a:r>
          </a:p>
          <a:p>
            <a:pPr lvl="1">
              <a:spcAft>
                <a:spcPts val="500"/>
              </a:spcAft>
              <a:buFont typeface="Lucida Sans Unicode" panose="020B0602030504020204" pitchFamily="34" charset="0"/>
              <a:buChar char="▶"/>
            </a:pPr>
            <a:endParaRPr lang="en-US" sz="1600" dirty="0"/>
          </a:p>
          <a:p>
            <a:pPr lvl="1">
              <a:spcAft>
                <a:spcPts val="500"/>
              </a:spcAft>
              <a:buFont typeface="Lucida Sans Unicode" panose="020B0602030504020204" pitchFamily="34" charset="0"/>
              <a:buChar char="▶"/>
            </a:pPr>
            <a:r>
              <a:rPr lang="en-US" sz="1600" dirty="0"/>
              <a:t>For each testing resource, specify its periods of use</a:t>
            </a:r>
          </a:p>
          <a:p>
            <a:pPr eaLnBrk="1" hangingPunct="1"/>
            <a:endParaRPr lang="en-US" sz="1600" dirty="0" smtClean="0"/>
          </a:p>
        </p:txBody>
      </p:sp>
      <p:sp>
        <p:nvSpPr>
          <p:cNvPr id="72706"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731EE31F-8651-4F9C-8AE2-95C62B6E3224}" type="slidenum">
              <a:rPr lang="en-US" altLang="en-US" sz="1000">
                <a:solidFill>
                  <a:srgbClr val="5F5F5F"/>
                </a:solidFill>
              </a:rPr>
              <a:pPr>
                <a:spcBef>
                  <a:spcPct val="0"/>
                </a:spcBef>
                <a:buSzTx/>
                <a:buFontTx/>
                <a:buNone/>
              </a:pPr>
              <a:t>57</a:t>
            </a:fld>
            <a:endParaRPr lang="en-US" altLang="en-US" sz="1000">
              <a:solidFill>
                <a:srgbClr val="5F5F5F"/>
              </a:solidFill>
            </a:endParaRPr>
          </a:p>
        </p:txBody>
      </p:sp>
    </p:spTree>
    <p:extLst>
      <p:ext uri="{BB962C8B-B14F-4D97-AF65-F5344CB8AC3E}">
        <p14:creationId xmlns:p14="http://schemas.microsoft.com/office/powerpoint/2010/main" val="1212802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85665" y="454197"/>
            <a:ext cx="11566985" cy="756000"/>
          </a:xfrm>
        </p:spPr>
        <p:txBody>
          <a:bodyPr>
            <a:noAutofit/>
          </a:bodyPr>
          <a:lstStyle/>
          <a:p>
            <a:r>
              <a:rPr lang="en-US" dirty="0" smtClean="0"/>
              <a:t>Risks and Mitigation Plan </a:t>
            </a:r>
            <a:br>
              <a:rPr lang="en-US" dirty="0" smtClean="0"/>
            </a:br>
            <a:endParaRPr lang="en-US" dirty="0" smtClean="0"/>
          </a:p>
        </p:txBody>
      </p:sp>
      <p:sp>
        <p:nvSpPr>
          <p:cNvPr id="73731" name="Content Placeholder 2"/>
          <p:cNvSpPr>
            <a:spLocks noGrp="1"/>
          </p:cNvSpPr>
          <p:nvPr>
            <p:ph idx="1"/>
          </p:nvPr>
        </p:nvSpPr>
        <p:spPr/>
        <p:txBody>
          <a:bodyPr/>
          <a:lstStyle/>
          <a:p>
            <a:pPr>
              <a:lnSpc>
                <a:spcPct val="200000"/>
              </a:lnSpc>
            </a:pPr>
            <a:r>
              <a:rPr lang="en-US" sz="1600" dirty="0" smtClean="0"/>
              <a:t>Risk detail should be given in the test plan based on the category of the risks the impact will be applied</a:t>
            </a:r>
          </a:p>
          <a:p>
            <a:pPr>
              <a:lnSpc>
                <a:spcPct val="200000"/>
              </a:lnSpc>
            </a:pPr>
            <a:r>
              <a:rPr lang="en-US" sz="1600" dirty="0" smtClean="0"/>
              <a:t>What are the overall risks to the project with an emphasis on the testing process?</a:t>
            </a:r>
          </a:p>
          <a:p>
            <a:pPr>
              <a:lnSpc>
                <a:spcPct val="200000"/>
              </a:lnSpc>
            </a:pPr>
            <a:r>
              <a:rPr lang="en-US" sz="1600" dirty="0" smtClean="0"/>
              <a:t>Examples:</a:t>
            </a:r>
          </a:p>
          <a:p>
            <a:pPr lvl="1">
              <a:lnSpc>
                <a:spcPct val="150000"/>
              </a:lnSpc>
              <a:buFont typeface="Arial" panose="020B0604020202020204" pitchFamily="34" charset="0"/>
              <a:buChar char="•"/>
            </a:pPr>
            <a:r>
              <a:rPr lang="en-US" sz="1600" dirty="0"/>
              <a:t>Lack of personnel resources when testing is to begin.</a:t>
            </a:r>
          </a:p>
          <a:p>
            <a:pPr lvl="1">
              <a:lnSpc>
                <a:spcPct val="150000"/>
              </a:lnSpc>
              <a:buFont typeface="Arial" panose="020B0604020202020204" pitchFamily="34" charset="0"/>
              <a:buChar char="•"/>
            </a:pPr>
            <a:r>
              <a:rPr lang="en-US" sz="1600" dirty="0"/>
              <a:t>Lack of availability of required hardware, software, data or tools.</a:t>
            </a:r>
          </a:p>
          <a:p>
            <a:pPr lvl="1">
              <a:lnSpc>
                <a:spcPct val="150000"/>
              </a:lnSpc>
              <a:buFont typeface="Arial" panose="020B0604020202020204" pitchFamily="34" charset="0"/>
              <a:buChar char="•"/>
            </a:pPr>
            <a:r>
              <a:rPr lang="en-US" sz="1600" dirty="0"/>
              <a:t>Late delivery of the software, hardware or tools.</a:t>
            </a:r>
          </a:p>
          <a:p>
            <a:pPr lvl="1">
              <a:lnSpc>
                <a:spcPct val="150000"/>
              </a:lnSpc>
              <a:buFont typeface="Arial" panose="020B0604020202020204" pitchFamily="34" charset="0"/>
              <a:buChar char="•"/>
            </a:pPr>
            <a:r>
              <a:rPr lang="en-US" sz="1600" dirty="0"/>
              <a:t>Delays in training on the application and/or tools.</a:t>
            </a:r>
          </a:p>
          <a:p>
            <a:pPr lvl="1">
              <a:lnSpc>
                <a:spcPct val="150000"/>
              </a:lnSpc>
              <a:buFont typeface="Arial" panose="020B0604020202020204" pitchFamily="34" charset="0"/>
              <a:buChar char="•"/>
            </a:pPr>
            <a:r>
              <a:rPr lang="en-US" sz="1600" dirty="0"/>
              <a:t>Changes to the original requirements or designs.</a:t>
            </a:r>
          </a:p>
          <a:p>
            <a:pPr lvl="1">
              <a:lnSpc>
                <a:spcPct val="150000"/>
              </a:lnSpc>
              <a:buFont typeface="Arial" panose="020B0604020202020204" pitchFamily="34" charset="0"/>
              <a:buChar char="•"/>
            </a:pPr>
            <a:r>
              <a:rPr lang="en-US" sz="1600" dirty="0"/>
              <a:t>Complexities involved in testing the applications</a:t>
            </a:r>
          </a:p>
          <a:p>
            <a:pPr lvl="1">
              <a:lnSpc>
                <a:spcPct val="200000"/>
              </a:lnSpc>
            </a:pPr>
            <a:endParaRPr lang="en-US" sz="1600" dirty="0" smtClean="0"/>
          </a:p>
          <a:p>
            <a:pPr>
              <a:lnSpc>
                <a:spcPct val="200000"/>
              </a:lnSpc>
            </a:pPr>
            <a:endParaRPr lang="en-US" sz="1600" dirty="0" smtClean="0"/>
          </a:p>
        </p:txBody>
      </p:sp>
    </p:spTree>
    <p:extLst>
      <p:ext uri="{BB962C8B-B14F-4D97-AF65-F5344CB8AC3E}">
        <p14:creationId xmlns:p14="http://schemas.microsoft.com/office/powerpoint/2010/main" val="32212546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385665" y="411480"/>
            <a:ext cx="6781800" cy="533400"/>
          </a:xfrm>
        </p:spPr>
        <p:txBody>
          <a:bodyPr/>
          <a:lstStyle/>
          <a:p>
            <a:pPr eaLnBrk="1" hangingPunct="1"/>
            <a:r>
              <a:rPr lang="en-US" dirty="0" smtClean="0"/>
              <a:t>Roles &amp; Responsibility</a:t>
            </a:r>
          </a:p>
        </p:txBody>
      </p:sp>
      <p:sp>
        <p:nvSpPr>
          <p:cNvPr id="75780" name="Rectangle 3"/>
          <p:cNvSpPr>
            <a:spLocks noGrp="1" noChangeArrowheads="1"/>
          </p:cNvSpPr>
          <p:nvPr>
            <p:ph idx="1"/>
          </p:nvPr>
        </p:nvSpPr>
        <p:spPr/>
        <p:txBody>
          <a:bodyPr/>
          <a:lstStyle/>
          <a:p>
            <a:pPr lvl="1" algn="just">
              <a:spcAft>
                <a:spcPts val="500"/>
              </a:spcAft>
              <a:buFont typeface="Lucida Sans Unicode" panose="020B0602030504020204" pitchFamily="34" charset="0"/>
              <a:buChar char="▶"/>
            </a:pPr>
            <a:r>
              <a:rPr lang="en-US" sz="1600" dirty="0"/>
              <a:t>Identify groups responsible for managing, designing, preparing, executing, witnessing, checking and resolving.</a:t>
            </a:r>
          </a:p>
          <a:p>
            <a:pPr lvl="1" algn="just">
              <a:spcAft>
                <a:spcPts val="500"/>
              </a:spcAft>
              <a:buFont typeface="Lucida Sans Unicode" panose="020B0602030504020204" pitchFamily="34" charset="0"/>
              <a:buChar char="▶"/>
            </a:pPr>
            <a:endParaRPr lang="en-US" sz="1600" dirty="0"/>
          </a:p>
          <a:p>
            <a:pPr lvl="1" algn="just">
              <a:spcAft>
                <a:spcPts val="500"/>
              </a:spcAft>
              <a:buFont typeface="Lucida Sans Unicode" panose="020B0602030504020204" pitchFamily="34" charset="0"/>
              <a:buChar char="▶"/>
            </a:pPr>
            <a:r>
              <a:rPr lang="en-US" sz="1600" dirty="0"/>
              <a:t>Identify groups responsible for providing the test items identified in the Test Items section.</a:t>
            </a:r>
          </a:p>
          <a:p>
            <a:pPr lvl="1" algn="just">
              <a:spcAft>
                <a:spcPts val="500"/>
              </a:spcAft>
              <a:buFont typeface="Lucida Sans Unicode" panose="020B0602030504020204" pitchFamily="34" charset="0"/>
              <a:buChar char="▶"/>
            </a:pPr>
            <a:endParaRPr lang="en-US" sz="1600" dirty="0"/>
          </a:p>
          <a:p>
            <a:pPr lvl="1" algn="just">
              <a:spcAft>
                <a:spcPts val="500"/>
              </a:spcAft>
              <a:buFont typeface="Lucida Sans Unicode" panose="020B0602030504020204" pitchFamily="34" charset="0"/>
              <a:buChar char="▶"/>
            </a:pPr>
            <a:r>
              <a:rPr lang="en-US" sz="1600" dirty="0"/>
              <a:t>Identify groups responsible for providing the environmental needs identified in the Environmental Needs section</a:t>
            </a:r>
          </a:p>
          <a:p>
            <a:pPr algn="just"/>
            <a:endParaRPr lang="en-US" sz="1600" dirty="0" smtClean="0"/>
          </a:p>
          <a:p>
            <a:pPr lvl="1" algn="just">
              <a:spcAft>
                <a:spcPts val="500"/>
              </a:spcAft>
              <a:buFont typeface="Lucida Sans Unicode" panose="020B0602030504020204" pitchFamily="34" charset="0"/>
              <a:buChar char="▶"/>
            </a:pPr>
            <a:endParaRPr lang="en-US" sz="1600" dirty="0" smtClean="0"/>
          </a:p>
        </p:txBody>
      </p:sp>
      <p:sp>
        <p:nvSpPr>
          <p:cNvPr id="75778"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62160EE-555A-4525-B656-2A5BF55D097E}" type="slidenum">
              <a:rPr lang="en-US" altLang="en-US" sz="1000">
                <a:solidFill>
                  <a:srgbClr val="5F5F5F"/>
                </a:solidFill>
              </a:rPr>
              <a:pPr>
                <a:spcBef>
                  <a:spcPct val="0"/>
                </a:spcBef>
                <a:buSzTx/>
                <a:buFontTx/>
                <a:buNone/>
              </a:pPr>
              <a:t>59</a:t>
            </a:fld>
            <a:endParaRPr lang="en-US" altLang="en-US" sz="1000">
              <a:solidFill>
                <a:srgbClr val="5F5F5F"/>
              </a:solidFill>
            </a:endParaRPr>
          </a:p>
        </p:txBody>
      </p:sp>
    </p:spTree>
    <p:extLst>
      <p:ext uri="{BB962C8B-B14F-4D97-AF65-F5344CB8AC3E}">
        <p14:creationId xmlns:p14="http://schemas.microsoft.com/office/powerpoint/2010/main" val="345499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a:xfrm>
            <a:off x="500062" y="360364"/>
            <a:ext cx="4176712" cy="604837"/>
          </a:xfrm>
        </p:spPr>
        <p:txBody>
          <a:bodyPr/>
          <a:lstStyle/>
          <a:p>
            <a:pPr eaLnBrk="1" hangingPunct="1"/>
            <a:r>
              <a:rPr lang="en-US" dirty="0" smtClean="0">
                <a:latin typeface="+mj-lt"/>
              </a:rPr>
              <a:t>Verification</a:t>
            </a:r>
          </a:p>
        </p:txBody>
      </p:sp>
      <p:sp>
        <p:nvSpPr>
          <p:cNvPr id="12292" name="Rectangle 1027"/>
          <p:cNvSpPr>
            <a:spLocks noGrp="1" noChangeArrowheads="1"/>
          </p:cNvSpPr>
          <p:nvPr>
            <p:ph idx="1"/>
          </p:nvPr>
        </p:nvSpPr>
        <p:spPr>
          <a:xfrm>
            <a:off x="500062" y="1514794"/>
            <a:ext cx="11173778" cy="3163887"/>
          </a:xfrm>
        </p:spPr>
        <p:txBody>
          <a:bodyPr/>
          <a:lstStyle/>
          <a:p>
            <a:pPr eaLnBrk="1" hangingPunct="1">
              <a:buFont typeface="Wingdings" panose="05000000000000000000" pitchFamily="2" charset="2"/>
              <a:buNone/>
            </a:pPr>
            <a:r>
              <a:rPr lang="en-US" sz="1800" dirty="0" smtClean="0">
                <a:latin typeface="+mn-lt"/>
              </a:rPr>
              <a:t>Purpose:</a:t>
            </a:r>
          </a:p>
          <a:p>
            <a:pPr eaLnBrk="1" hangingPunct="1">
              <a:buFont typeface="Wingdings" panose="05000000000000000000" pitchFamily="2" charset="2"/>
              <a:buNone/>
            </a:pPr>
            <a:endParaRPr lang="en-US" sz="1800" dirty="0" smtClean="0">
              <a:latin typeface="+mn-lt"/>
            </a:endParaRPr>
          </a:p>
          <a:p>
            <a:pPr eaLnBrk="1" hangingPunct="1"/>
            <a:r>
              <a:rPr lang="en-US" sz="1800" dirty="0" smtClean="0">
                <a:latin typeface="+mn-lt"/>
              </a:rPr>
              <a:t>Ensure that selected work products meet their specified requirements.</a:t>
            </a:r>
          </a:p>
          <a:p>
            <a:pPr eaLnBrk="1" hangingPunct="1"/>
            <a:endParaRPr lang="en-US" sz="1800" dirty="0" smtClean="0">
              <a:latin typeface="+mn-lt"/>
            </a:endParaRPr>
          </a:p>
          <a:p>
            <a:pPr eaLnBrk="1" hangingPunct="1"/>
            <a:endParaRPr lang="en-US" sz="1800" dirty="0" smtClean="0">
              <a:latin typeface="+mn-lt"/>
            </a:endParaRPr>
          </a:p>
        </p:txBody>
      </p:sp>
      <p:sp>
        <p:nvSpPr>
          <p:cNvPr id="1229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0BB6923E-3A65-46EE-B4DE-733B8D12AF24}" type="slidenum">
              <a:rPr lang="en-US" sz="1000">
                <a:solidFill>
                  <a:srgbClr val="5F5F5F"/>
                </a:solidFill>
              </a:rPr>
              <a:pPr>
                <a:spcBef>
                  <a:spcPct val="0"/>
                </a:spcBef>
                <a:buSzTx/>
                <a:buFontTx/>
                <a:buNone/>
              </a:pPr>
              <a:t>6</a:t>
            </a:fld>
            <a:endParaRPr lang="en-US" sz="1000">
              <a:solidFill>
                <a:srgbClr val="5F5F5F"/>
              </a:solidFill>
            </a:endParaRPr>
          </a:p>
        </p:txBody>
      </p:sp>
    </p:spTree>
    <p:extLst>
      <p:ext uri="{BB962C8B-B14F-4D97-AF65-F5344CB8AC3E}">
        <p14:creationId xmlns:p14="http://schemas.microsoft.com/office/powerpoint/2010/main" val="220853348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500062" y="502920"/>
            <a:ext cx="6781800" cy="457200"/>
          </a:xfrm>
        </p:spPr>
        <p:txBody>
          <a:bodyPr>
            <a:noAutofit/>
          </a:bodyPr>
          <a:lstStyle/>
          <a:p>
            <a:pPr eaLnBrk="1" hangingPunct="1"/>
            <a:r>
              <a:rPr lang="en-US" dirty="0" smtClean="0"/>
              <a:t>Reference to Templates	</a:t>
            </a:r>
          </a:p>
        </p:txBody>
      </p:sp>
      <p:sp>
        <p:nvSpPr>
          <p:cNvPr id="76804" name="Rectangle 3"/>
          <p:cNvSpPr>
            <a:spLocks noGrp="1" noChangeArrowheads="1"/>
          </p:cNvSpPr>
          <p:nvPr>
            <p:ph idx="1"/>
          </p:nvPr>
        </p:nvSpPr>
        <p:spPr/>
        <p:txBody>
          <a:bodyPr/>
          <a:lstStyle/>
          <a:p>
            <a:pPr eaLnBrk="1" hangingPunct="1">
              <a:buFont typeface="Wingdings" panose="05000000000000000000" pitchFamily="2" charset="2"/>
              <a:buNone/>
            </a:pPr>
            <a:r>
              <a:rPr lang="en-US" sz="1600" dirty="0" smtClean="0"/>
              <a:t>This section should give reference to the templates for the following:-</a:t>
            </a:r>
          </a:p>
          <a:p>
            <a:pPr eaLnBrk="1" hangingPunct="1">
              <a:buFont typeface="Wingdings" panose="05000000000000000000" pitchFamily="2" charset="2"/>
              <a:buNone/>
            </a:pPr>
            <a:endParaRPr lang="en-US" sz="1600" dirty="0"/>
          </a:p>
          <a:p>
            <a:pPr lvl="1">
              <a:buFont typeface="Lucida Sans Unicode" panose="020B0602030504020204" pitchFamily="34" charset="0"/>
              <a:buChar char="▶"/>
            </a:pPr>
            <a:r>
              <a:rPr lang="en-US" sz="1600" dirty="0"/>
              <a:t>Test cases</a:t>
            </a:r>
          </a:p>
          <a:p>
            <a:pPr lvl="1">
              <a:buFont typeface="Lucida Sans Unicode" panose="020B0602030504020204" pitchFamily="34" charset="0"/>
              <a:buChar char="▶"/>
            </a:pPr>
            <a:endParaRPr lang="en-US" sz="1600" dirty="0"/>
          </a:p>
          <a:p>
            <a:pPr lvl="1">
              <a:buFont typeface="Lucida Sans Unicode" panose="020B0602030504020204" pitchFamily="34" charset="0"/>
              <a:buChar char="▶"/>
            </a:pPr>
            <a:r>
              <a:rPr lang="en-US" sz="1600" dirty="0"/>
              <a:t>Review check list for Test cases</a:t>
            </a:r>
          </a:p>
          <a:p>
            <a:pPr lvl="1">
              <a:buFont typeface="Lucida Sans Unicode" panose="020B0602030504020204" pitchFamily="34" charset="0"/>
              <a:buChar char="▶"/>
            </a:pPr>
            <a:endParaRPr lang="en-US" sz="1600" dirty="0"/>
          </a:p>
          <a:p>
            <a:pPr lvl="1">
              <a:buFont typeface="Lucida Sans Unicode" panose="020B0602030504020204" pitchFamily="34" charset="0"/>
              <a:buChar char="▶"/>
            </a:pPr>
            <a:r>
              <a:rPr lang="en-US" sz="1600" dirty="0"/>
              <a:t>Test Incident Report</a:t>
            </a:r>
          </a:p>
          <a:p>
            <a:pPr lvl="1">
              <a:buFont typeface="Lucida Sans Unicode" panose="020B0602030504020204" pitchFamily="34" charset="0"/>
              <a:buChar char="▶"/>
            </a:pPr>
            <a:endParaRPr lang="en-US" sz="1600" dirty="0"/>
          </a:p>
          <a:p>
            <a:pPr lvl="1">
              <a:buFont typeface="Lucida Sans Unicode" panose="020B0602030504020204" pitchFamily="34" charset="0"/>
              <a:buChar char="▶"/>
            </a:pPr>
            <a:r>
              <a:rPr lang="en-US" sz="1600" dirty="0"/>
              <a:t>Test Summary Report</a:t>
            </a:r>
          </a:p>
          <a:p>
            <a:pPr eaLnBrk="1" hangingPunct="1">
              <a:buFont typeface="Wingdings" panose="05000000000000000000" pitchFamily="2" charset="2"/>
              <a:buNone/>
            </a:pPr>
            <a:endParaRPr lang="en-US" sz="1600" dirty="0" smtClean="0"/>
          </a:p>
          <a:p>
            <a:pPr eaLnBrk="1" hangingPunct="1"/>
            <a:endParaRPr lang="en-US" sz="1600" dirty="0" smtClean="0"/>
          </a:p>
        </p:txBody>
      </p:sp>
      <p:sp>
        <p:nvSpPr>
          <p:cNvPr id="7680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9E89C19-7654-4432-A4A8-9F7B5E1DDB59}" type="slidenum">
              <a:rPr lang="en-US" altLang="en-US" sz="1000">
                <a:solidFill>
                  <a:srgbClr val="5F5F5F"/>
                </a:solidFill>
              </a:rPr>
              <a:pPr>
                <a:spcBef>
                  <a:spcPct val="0"/>
                </a:spcBef>
                <a:buSzTx/>
                <a:buFontTx/>
                <a:buNone/>
              </a:pPr>
              <a:t>60</a:t>
            </a:fld>
            <a:endParaRPr lang="en-US" altLang="en-US" sz="1000">
              <a:solidFill>
                <a:srgbClr val="5F5F5F"/>
              </a:solidFill>
            </a:endParaRPr>
          </a:p>
        </p:txBody>
      </p:sp>
    </p:spTree>
    <p:extLst>
      <p:ext uri="{BB962C8B-B14F-4D97-AF65-F5344CB8AC3E}">
        <p14:creationId xmlns:p14="http://schemas.microsoft.com/office/powerpoint/2010/main" val="14461931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33680" y="616903"/>
            <a:ext cx="6815138" cy="393700"/>
          </a:xfrm>
        </p:spPr>
        <p:txBody>
          <a:bodyPr vert="horz" lIns="90480" tIns="44446" rIns="90480" bIns="44446" rtlCol="0" anchor="ctr">
            <a:noAutofit/>
          </a:bodyPr>
          <a:lstStyle/>
          <a:p>
            <a:pPr eaLnBrk="1" hangingPunct="1"/>
            <a:r>
              <a:rPr lang="en-US" dirty="0"/>
              <a:t> Test Case </a:t>
            </a:r>
          </a:p>
        </p:txBody>
      </p:sp>
      <p:sp>
        <p:nvSpPr>
          <p:cNvPr id="77827" name="Rectangle 3"/>
          <p:cNvSpPr>
            <a:spLocks noGrp="1" noChangeArrowheads="1"/>
          </p:cNvSpPr>
          <p:nvPr>
            <p:ph type="body" sz="half" idx="1"/>
          </p:nvPr>
        </p:nvSpPr>
        <p:spPr>
          <a:xfrm>
            <a:off x="397194" y="1429068"/>
            <a:ext cx="11505246" cy="4514850"/>
          </a:xfrm>
        </p:spPr>
        <p:txBody>
          <a:bodyPr vert="horz" lIns="90480" tIns="44446" rIns="90480" bIns="44446" rtlCol="0">
            <a:normAutofit/>
          </a:bodyPr>
          <a:lstStyle/>
          <a:p>
            <a:pPr algn="just" eaLnBrk="1" hangingPunct="1">
              <a:lnSpc>
                <a:spcPct val="150000"/>
              </a:lnSpc>
            </a:pPr>
            <a:r>
              <a:rPr lang="en-US" sz="1600" dirty="0">
                <a:latin typeface="+mn-lt"/>
              </a:rPr>
              <a:t>It is a document which identifies  the various tests required to ensure that  the system covers all the requirements for the customer.</a:t>
            </a:r>
          </a:p>
          <a:p>
            <a:pPr algn="just" eaLnBrk="1" hangingPunct="1">
              <a:lnSpc>
                <a:spcPct val="150000"/>
              </a:lnSpc>
            </a:pPr>
            <a:r>
              <a:rPr lang="en-US" sz="1600" dirty="0">
                <a:latin typeface="+mn-lt"/>
              </a:rPr>
              <a:t>Test cases follow agreed standard format.(This will be based on the agreed upon format specified in the QAP or as specified in the Standards and Guidelines document)</a:t>
            </a:r>
          </a:p>
          <a:p>
            <a:pPr algn="just" eaLnBrk="1" hangingPunct="1">
              <a:lnSpc>
                <a:spcPct val="150000"/>
              </a:lnSpc>
            </a:pPr>
            <a:endParaRPr lang="en-US" sz="1600" dirty="0">
              <a:latin typeface="+mn-lt"/>
            </a:endParaRPr>
          </a:p>
        </p:txBody>
      </p:sp>
    </p:spTree>
    <p:extLst>
      <p:ext uri="{BB962C8B-B14F-4D97-AF65-F5344CB8AC3E}">
        <p14:creationId xmlns:p14="http://schemas.microsoft.com/office/powerpoint/2010/main" val="628903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63220" y="182881"/>
            <a:ext cx="6845300" cy="923925"/>
          </a:xfrm>
        </p:spPr>
        <p:txBody>
          <a:bodyPr vert="horz" lIns="90480" tIns="44446" rIns="90480" bIns="44446" rtlCol="0" anchor="ctr">
            <a:normAutofit/>
          </a:bodyPr>
          <a:lstStyle/>
          <a:p>
            <a:pPr eaLnBrk="1" hangingPunct="1"/>
            <a:r>
              <a:rPr lang="en-US" dirty="0"/>
              <a:t>Test Case Design</a:t>
            </a:r>
          </a:p>
        </p:txBody>
      </p:sp>
      <p:sp>
        <p:nvSpPr>
          <p:cNvPr id="79875" name="Rectangle 3"/>
          <p:cNvSpPr>
            <a:spLocks noGrp="1" noChangeArrowheads="1"/>
          </p:cNvSpPr>
          <p:nvPr>
            <p:ph idx="1"/>
          </p:nvPr>
        </p:nvSpPr>
        <p:spPr>
          <a:xfrm>
            <a:off x="363220" y="1436054"/>
            <a:ext cx="11554460" cy="3775075"/>
          </a:xfrm>
        </p:spPr>
        <p:txBody>
          <a:bodyPr vert="horz" lIns="90480" tIns="44446" rIns="90480" bIns="44446" rtlCol="0">
            <a:normAutofit/>
          </a:bodyPr>
          <a:lstStyle/>
          <a:p>
            <a:pPr algn="just" eaLnBrk="1" hangingPunct="1">
              <a:lnSpc>
                <a:spcPct val="150000"/>
              </a:lnSpc>
            </a:pPr>
            <a:r>
              <a:rPr lang="en-US" sz="1600" dirty="0">
                <a:latin typeface="+mn-lt"/>
              </a:rPr>
              <a:t>Test cases are designed to ensure complete coverage of the software components under different environmental conditions and data inputs</a:t>
            </a:r>
          </a:p>
          <a:p>
            <a:pPr algn="just" eaLnBrk="1" hangingPunct="1">
              <a:lnSpc>
                <a:spcPct val="150000"/>
              </a:lnSpc>
            </a:pPr>
            <a:r>
              <a:rPr lang="en-US" sz="1600" dirty="0">
                <a:latin typeface="+mn-lt"/>
              </a:rPr>
              <a:t>Test cases should exist for checking Performance of various operations e.g. data retrieval and updation, report printing</a:t>
            </a:r>
          </a:p>
          <a:p>
            <a:pPr algn="just" eaLnBrk="1" hangingPunct="1">
              <a:lnSpc>
                <a:spcPct val="150000"/>
              </a:lnSpc>
            </a:pPr>
            <a:r>
              <a:rPr lang="en-US" sz="1600" dirty="0">
                <a:latin typeface="+mn-lt"/>
              </a:rPr>
              <a:t>Test cases should exist for covering error conditions that can occur</a:t>
            </a:r>
            <a:endParaRPr lang="en-US" sz="1600" dirty="0" smtClean="0">
              <a:latin typeface="+mn-lt"/>
            </a:endParaRPr>
          </a:p>
          <a:p>
            <a:pPr algn="just" eaLnBrk="1" hangingPunct="1">
              <a:lnSpc>
                <a:spcPct val="150000"/>
              </a:lnSpc>
            </a:pPr>
            <a:r>
              <a:rPr lang="en-US" sz="1600" dirty="0">
                <a:latin typeface="+mn-lt"/>
              </a:rPr>
              <a:t>Test data should be mentioned explicitly for each test condition</a:t>
            </a:r>
            <a:endParaRPr lang="en-US" sz="1600" dirty="0" smtClean="0">
              <a:latin typeface="+mn-lt"/>
            </a:endParaRPr>
          </a:p>
          <a:p>
            <a:pPr algn="just" eaLnBrk="1" hangingPunct="1">
              <a:lnSpc>
                <a:spcPct val="150000"/>
              </a:lnSpc>
              <a:buFont typeface="Symbol" panose="05050102010706020507" pitchFamily="18" charset="2"/>
              <a:buNone/>
            </a:pPr>
            <a:endParaRPr lang="en-US" sz="1600" dirty="0" smtClean="0">
              <a:latin typeface="+mn-lt"/>
            </a:endParaRPr>
          </a:p>
        </p:txBody>
      </p:sp>
    </p:spTree>
    <p:extLst>
      <p:ext uri="{BB962C8B-B14F-4D97-AF65-F5344CB8AC3E}">
        <p14:creationId xmlns:p14="http://schemas.microsoft.com/office/powerpoint/2010/main" val="42378504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36061" y="542926"/>
            <a:ext cx="8511699" cy="490537"/>
          </a:xfrm>
        </p:spPr>
        <p:txBody>
          <a:bodyPr/>
          <a:lstStyle/>
          <a:p>
            <a:pPr eaLnBrk="1" hangingPunct="1"/>
            <a:r>
              <a:rPr lang="en-US" dirty="0"/>
              <a:t>   Test Case Template (Standard )</a:t>
            </a:r>
          </a:p>
        </p:txBody>
      </p:sp>
      <p:graphicFrame>
        <p:nvGraphicFramePr>
          <p:cNvPr id="80900" name="Object 2"/>
          <p:cNvGraphicFramePr>
            <a:graphicFrameLocks noChangeAspect="1"/>
          </p:cNvGraphicFramePr>
          <p:nvPr>
            <p:extLst>
              <p:ext uri="{D42A27DB-BD31-4B8C-83A1-F6EECF244321}">
                <p14:modId xmlns:p14="http://schemas.microsoft.com/office/powerpoint/2010/main" val="3976729958"/>
              </p:ext>
            </p:extLst>
          </p:nvPr>
        </p:nvGraphicFramePr>
        <p:xfrm>
          <a:off x="236061" y="1279536"/>
          <a:ext cx="10721500" cy="4642473"/>
        </p:xfrm>
        <a:graphic>
          <a:graphicData uri="http://schemas.openxmlformats.org/presentationml/2006/ole">
            <mc:AlternateContent xmlns:mc="http://schemas.openxmlformats.org/markup-compatibility/2006">
              <mc:Choice xmlns:v="urn:schemas-microsoft-com:vml" Requires="v">
                <p:oleObj spid="_x0000_s1053" name="Bitmap Image" r:id="rId3" imgW="8202170" imgH="4514286" progId="PBrush">
                  <p:embed/>
                </p:oleObj>
              </mc:Choice>
              <mc:Fallback>
                <p:oleObj name="Bitmap Image" r:id="rId3" imgW="8202170" imgH="451428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 y="1279536"/>
                        <a:ext cx="10721500" cy="464247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271784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5664" y="393237"/>
            <a:ext cx="11566985" cy="756000"/>
          </a:xfrm>
        </p:spPr>
        <p:txBody>
          <a:bodyPr/>
          <a:lstStyle/>
          <a:p>
            <a:pPr eaLnBrk="1" hangingPunct="1"/>
            <a:r>
              <a:rPr lang="en-US" dirty="0" smtClean="0"/>
              <a:t>Defect Tracking/Closure</a:t>
            </a:r>
          </a:p>
        </p:txBody>
      </p:sp>
      <p:sp>
        <p:nvSpPr>
          <p:cNvPr id="81923" name="Rectangle 3"/>
          <p:cNvSpPr>
            <a:spLocks noGrp="1" noChangeArrowheads="1"/>
          </p:cNvSpPr>
          <p:nvPr>
            <p:ph idx="1"/>
          </p:nvPr>
        </p:nvSpPr>
        <p:spPr>
          <a:xfrm>
            <a:off x="625016" y="1393441"/>
            <a:ext cx="11566984" cy="4537884"/>
          </a:xfrm>
        </p:spPr>
        <p:txBody>
          <a:bodyPr/>
          <a:lstStyle/>
          <a:p>
            <a:pPr eaLnBrk="1" hangingPunct="1">
              <a:lnSpc>
                <a:spcPct val="150000"/>
              </a:lnSpc>
            </a:pPr>
            <a:r>
              <a:rPr lang="en-US" sz="1600" dirty="0" smtClean="0"/>
              <a:t> Defect Identified by the Tester</a:t>
            </a:r>
          </a:p>
          <a:p>
            <a:pPr eaLnBrk="1" hangingPunct="1">
              <a:lnSpc>
                <a:spcPct val="150000"/>
              </a:lnSpc>
            </a:pPr>
            <a:r>
              <a:rPr lang="en-US" sz="1600" dirty="0" smtClean="0"/>
              <a:t> Entry made in the DTS Web by Tester</a:t>
            </a:r>
          </a:p>
          <a:p>
            <a:pPr eaLnBrk="1" hangingPunct="1">
              <a:lnSpc>
                <a:spcPct val="150000"/>
              </a:lnSpc>
            </a:pPr>
            <a:r>
              <a:rPr lang="en-US" sz="1600" dirty="0" smtClean="0"/>
              <a:t> DTS Web can be accessed by Developers/Testers </a:t>
            </a:r>
          </a:p>
          <a:p>
            <a:pPr eaLnBrk="1" hangingPunct="1">
              <a:lnSpc>
                <a:spcPct val="150000"/>
              </a:lnSpc>
            </a:pPr>
            <a:r>
              <a:rPr lang="en-US" sz="1600" dirty="0" smtClean="0"/>
              <a:t> Summary of the Defect and Description are entered</a:t>
            </a:r>
          </a:p>
          <a:p>
            <a:pPr eaLnBrk="1" hangingPunct="1">
              <a:lnSpc>
                <a:spcPct val="150000"/>
              </a:lnSpc>
            </a:pPr>
            <a:r>
              <a:rPr lang="en-US" sz="1600" dirty="0" smtClean="0"/>
              <a:t> Severity is chosen among Fatal/Major/Minor/Suggestion</a:t>
            </a:r>
          </a:p>
          <a:p>
            <a:pPr eaLnBrk="1" hangingPunct="1">
              <a:lnSpc>
                <a:spcPct val="150000"/>
              </a:lnSpc>
            </a:pPr>
            <a:r>
              <a:rPr lang="en-US" sz="1600" dirty="0" smtClean="0"/>
              <a:t> Priority could be High/Medium/Low</a:t>
            </a:r>
          </a:p>
          <a:p>
            <a:pPr eaLnBrk="1" hangingPunct="1">
              <a:lnSpc>
                <a:spcPct val="150000"/>
              </a:lnSpc>
            </a:pPr>
            <a:r>
              <a:rPr lang="en-US" sz="1600" dirty="0" smtClean="0"/>
              <a:t> The initial State will be Open</a:t>
            </a:r>
          </a:p>
        </p:txBody>
      </p:sp>
    </p:spTree>
    <p:extLst>
      <p:ext uri="{BB962C8B-B14F-4D97-AF65-F5344CB8AC3E}">
        <p14:creationId xmlns:p14="http://schemas.microsoft.com/office/powerpoint/2010/main" val="30430140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85665" y="377997"/>
            <a:ext cx="11566985" cy="756000"/>
          </a:xfrm>
        </p:spPr>
        <p:txBody>
          <a:bodyPr/>
          <a:lstStyle/>
          <a:p>
            <a:pPr eaLnBrk="1" hangingPunct="1"/>
            <a:r>
              <a:rPr lang="en-US" dirty="0" smtClean="0"/>
              <a:t>Defect Tracking (Contd...)</a:t>
            </a:r>
          </a:p>
        </p:txBody>
      </p:sp>
      <p:sp>
        <p:nvSpPr>
          <p:cNvPr id="82947" name="Text Box 3"/>
          <p:cNvSpPr txBox="1">
            <a:spLocks noChangeArrowheads="1"/>
          </p:cNvSpPr>
          <p:nvPr/>
        </p:nvSpPr>
        <p:spPr bwMode="auto">
          <a:xfrm>
            <a:off x="2117726" y="1870075"/>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Char char="•"/>
            </a:pPr>
            <a:endParaRPr lang="en-US" sz="2400" b="0"/>
          </a:p>
        </p:txBody>
      </p:sp>
      <p:sp>
        <p:nvSpPr>
          <p:cNvPr id="82948" name="Text Box 5"/>
          <p:cNvSpPr txBox="1">
            <a:spLocks noChangeArrowheads="1"/>
          </p:cNvSpPr>
          <p:nvPr/>
        </p:nvSpPr>
        <p:spPr bwMode="auto">
          <a:xfrm>
            <a:off x="540309" y="1225689"/>
            <a:ext cx="1125769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gn="just" eaLnBrk="1" hangingPunct="1">
              <a:lnSpc>
                <a:spcPct val="150000"/>
              </a:lnSpc>
              <a:spcBef>
                <a:spcPct val="0"/>
              </a:spcBef>
              <a:buSzTx/>
              <a:buFont typeface="Lucida Sans Unicode" panose="020B0602030504020204" pitchFamily="34" charset="0"/>
              <a:buChar char="▶"/>
            </a:pPr>
            <a:r>
              <a:rPr lang="en-US" sz="1600" b="0" dirty="0">
                <a:latin typeface="+mn-lt"/>
              </a:rPr>
              <a:t> Defect Analyzer - Analyses the impact of  the Defect</a:t>
            </a:r>
          </a:p>
          <a:p>
            <a:pPr marL="285750" indent="-285750" algn="just" eaLnBrk="1" hangingPunct="1">
              <a:lnSpc>
                <a:spcPct val="150000"/>
              </a:lnSpc>
              <a:spcBef>
                <a:spcPct val="0"/>
              </a:spcBef>
              <a:buSzTx/>
              <a:buFont typeface="Lucida Sans Unicode" panose="020B0602030504020204" pitchFamily="34" charset="0"/>
              <a:buChar char="▶"/>
            </a:pPr>
            <a:r>
              <a:rPr lang="en-US" sz="1600" b="0" dirty="0">
                <a:latin typeface="+mn-lt"/>
              </a:rPr>
              <a:t> Assigns to the concerned team with person responsible</a:t>
            </a:r>
          </a:p>
          <a:p>
            <a:pPr marL="285750" indent="-285750" algn="just" eaLnBrk="1" hangingPunct="1">
              <a:lnSpc>
                <a:spcPct val="150000"/>
              </a:lnSpc>
              <a:spcBef>
                <a:spcPct val="0"/>
              </a:spcBef>
              <a:buSzTx/>
              <a:buFont typeface="Lucida Sans Unicode" panose="020B0602030504020204" pitchFamily="34" charset="0"/>
              <a:buChar char="▶"/>
            </a:pPr>
            <a:r>
              <a:rPr lang="en-US" sz="1600" b="0" dirty="0">
                <a:latin typeface="+mn-lt"/>
              </a:rPr>
              <a:t> DA - Informs the concerned person</a:t>
            </a:r>
          </a:p>
          <a:p>
            <a:pPr marL="285750" indent="-285750" algn="just" eaLnBrk="1" hangingPunct="1">
              <a:lnSpc>
                <a:spcPct val="150000"/>
              </a:lnSpc>
              <a:spcBef>
                <a:spcPct val="0"/>
              </a:spcBef>
              <a:buSzTx/>
              <a:buFont typeface="Lucida Sans Unicode" panose="020B0602030504020204" pitchFamily="34" charset="0"/>
              <a:buChar char="▶"/>
            </a:pPr>
            <a:r>
              <a:rPr lang="en-US" sz="1600" b="0" dirty="0">
                <a:latin typeface="+mn-lt"/>
              </a:rPr>
              <a:t> Further Comments can be given in the Description</a:t>
            </a:r>
          </a:p>
          <a:p>
            <a:pPr marL="285750" indent="-285750" algn="just" eaLnBrk="1" hangingPunct="1">
              <a:lnSpc>
                <a:spcPct val="150000"/>
              </a:lnSpc>
              <a:spcBef>
                <a:spcPct val="0"/>
              </a:spcBef>
              <a:buSzTx/>
              <a:buFont typeface="Lucida Sans Unicode" panose="020B0602030504020204" pitchFamily="34" charset="0"/>
              <a:buChar char="▶"/>
            </a:pPr>
            <a:r>
              <a:rPr lang="en-US" sz="1600" b="0" dirty="0">
                <a:latin typeface="+mn-lt"/>
              </a:rPr>
              <a:t> DA enters the Phase introduced, detected and Root Cause </a:t>
            </a:r>
            <a:r>
              <a:rPr lang="en-US" sz="1600" b="0" dirty="0" smtClean="0">
                <a:latin typeface="+mn-lt"/>
              </a:rPr>
              <a:t>Codes</a:t>
            </a:r>
          </a:p>
          <a:p>
            <a:pPr marL="285750" indent="-285750" algn="just">
              <a:lnSpc>
                <a:spcPct val="150000"/>
              </a:lnSpc>
              <a:spcBef>
                <a:spcPct val="0"/>
              </a:spcBef>
              <a:buSzTx/>
              <a:buFont typeface="Lucida Sans Unicode" panose="020B0602030504020204" pitchFamily="34" charset="0"/>
              <a:buChar char="▶"/>
            </a:pPr>
            <a:r>
              <a:rPr lang="en-US" sz="1600" b="0" dirty="0" smtClean="0">
                <a:latin typeface="+mn-lt"/>
              </a:rPr>
              <a:t> Assigned </a:t>
            </a:r>
            <a:r>
              <a:rPr lang="en-US" sz="1600" b="0" dirty="0">
                <a:latin typeface="+mn-lt"/>
              </a:rPr>
              <a:t>team member fixes the defect</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On resolution DA changes the defect to Under QC</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QC reviews and tests the impacted items</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If review ok the defect state is changed to Fixed</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Changed files are checked-in to the VSS by CC</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If review failed, its again assigned to the concerned team</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DA informs the initiator to check for closure of the defect</a:t>
            </a:r>
          </a:p>
          <a:p>
            <a:pPr marL="285750" indent="-285750" algn="just">
              <a:lnSpc>
                <a:spcPct val="150000"/>
              </a:lnSpc>
              <a:spcBef>
                <a:spcPct val="0"/>
              </a:spcBef>
              <a:buSzTx/>
              <a:buFont typeface="Lucida Sans Unicode" panose="020B0602030504020204" pitchFamily="34" charset="0"/>
              <a:buChar char="▶"/>
            </a:pPr>
            <a:r>
              <a:rPr lang="en-US" sz="1600" b="0" dirty="0">
                <a:latin typeface="+mn-lt"/>
              </a:rPr>
              <a:t> Initiator confirms the Defect is actually fixed for Closure</a:t>
            </a:r>
          </a:p>
          <a:p>
            <a:pPr marL="285750" indent="-285750" algn="just" eaLnBrk="1" hangingPunct="1">
              <a:lnSpc>
                <a:spcPct val="150000"/>
              </a:lnSpc>
              <a:spcBef>
                <a:spcPct val="0"/>
              </a:spcBef>
              <a:buSzTx/>
              <a:buFont typeface="Lucida Sans Unicode" panose="020B0602030504020204" pitchFamily="34" charset="0"/>
              <a:buChar char="▶"/>
            </a:pPr>
            <a:endParaRPr lang="en-US" sz="1600" b="0" dirty="0" smtClean="0">
              <a:latin typeface="+mn-lt"/>
            </a:endParaRPr>
          </a:p>
          <a:p>
            <a:pPr marL="285750" indent="-285750" algn="just" eaLnBrk="1" hangingPunct="1">
              <a:lnSpc>
                <a:spcPct val="150000"/>
              </a:lnSpc>
              <a:spcBef>
                <a:spcPct val="0"/>
              </a:spcBef>
              <a:buSzTx/>
              <a:buFont typeface="Lucida Sans Unicode" panose="020B0602030504020204" pitchFamily="34" charset="0"/>
              <a:buChar char="▶"/>
            </a:pPr>
            <a:endParaRPr lang="en-US" sz="1600" b="0" dirty="0">
              <a:latin typeface="+mn-lt"/>
            </a:endParaRPr>
          </a:p>
        </p:txBody>
      </p:sp>
    </p:spTree>
    <p:extLst>
      <p:ext uri="{BB962C8B-B14F-4D97-AF65-F5344CB8AC3E}">
        <p14:creationId xmlns:p14="http://schemas.microsoft.com/office/powerpoint/2010/main" val="32592949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Queries ?</a:t>
            </a:r>
            <a:br>
              <a:rPr lang="en-GB" sz="6600" dirty="0"/>
            </a:br>
            <a:endParaRPr lang="en-US" dirty="0"/>
          </a:p>
        </p:txBody>
      </p:sp>
    </p:spTree>
    <p:extLst>
      <p:ext uri="{BB962C8B-B14F-4D97-AF65-F5344CB8AC3E}">
        <p14:creationId xmlns:p14="http://schemas.microsoft.com/office/powerpoint/2010/main" val="847264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2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6"/>
          <p:cNvSpPr>
            <a:spLocks noGrp="1" noChangeArrowheads="1"/>
          </p:cNvSpPr>
          <p:nvPr>
            <p:ph type="title"/>
          </p:nvPr>
        </p:nvSpPr>
        <p:spPr>
          <a:xfrm>
            <a:off x="500062" y="336550"/>
            <a:ext cx="3592513" cy="604838"/>
          </a:xfrm>
        </p:spPr>
        <p:txBody>
          <a:bodyPr/>
          <a:lstStyle/>
          <a:p>
            <a:pPr eaLnBrk="1" hangingPunct="1"/>
            <a:r>
              <a:rPr lang="en-US" dirty="0" smtClean="0">
                <a:latin typeface="+mj-lt"/>
              </a:rPr>
              <a:t>Validation</a:t>
            </a:r>
          </a:p>
        </p:txBody>
      </p:sp>
      <p:sp>
        <p:nvSpPr>
          <p:cNvPr id="15364" name="Rectangle 1027"/>
          <p:cNvSpPr>
            <a:spLocks noGrp="1" noChangeArrowheads="1"/>
          </p:cNvSpPr>
          <p:nvPr>
            <p:ph idx="1"/>
          </p:nvPr>
        </p:nvSpPr>
        <p:spPr>
          <a:xfrm>
            <a:off x="473074" y="1430338"/>
            <a:ext cx="11170285" cy="4202112"/>
          </a:xfrm>
        </p:spPr>
        <p:txBody>
          <a:bodyPr/>
          <a:lstStyle/>
          <a:p>
            <a:pPr eaLnBrk="1" hangingPunct="1">
              <a:spcAft>
                <a:spcPct val="30000"/>
              </a:spcAft>
              <a:buFont typeface="Wingdings" panose="05000000000000000000" pitchFamily="2" charset="2"/>
              <a:buNone/>
            </a:pPr>
            <a:r>
              <a:rPr lang="en-US" sz="1800" dirty="0" smtClean="0">
                <a:latin typeface="+mn-lt"/>
              </a:rPr>
              <a:t>Purpose: </a:t>
            </a:r>
          </a:p>
          <a:p>
            <a:pPr eaLnBrk="1" hangingPunct="1">
              <a:spcAft>
                <a:spcPct val="30000"/>
              </a:spcAft>
              <a:buFont typeface="Wingdings" panose="05000000000000000000" pitchFamily="2" charset="2"/>
              <a:buNone/>
            </a:pPr>
            <a:endParaRPr lang="en-US" sz="1800" dirty="0" smtClean="0">
              <a:latin typeface="+mn-lt"/>
            </a:endParaRPr>
          </a:p>
          <a:p>
            <a:pPr eaLnBrk="1" hangingPunct="1"/>
            <a:r>
              <a:rPr lang="en-US" sz="1800" dirty="0" smtClean="0">
                <a:latin typeface="+mn-lt"/>
              </a:rPr>
              <a:t>Demonstrate that a product or product component fulfills its intended use when placed in its intended environment.</a:t>
            </a:r>
          </a:p>
        </p:txBody>
      </p:sp>
      <p:sp>
        <p:nvSpPr>
          <p:cNvPr id="1536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8A8D64DD-E24B-4DA6-BD24-1C465E789858}" type="slidenum">
              <a:rPr lang="en-US" sz="1000">
                <a:solidFill>
                  <a:srgbClr val="5F5F5F"/>
                </a:solidFill>
              </a:rPr>
              <a:pPr>
                <a:spcBef>
                  <a:spcPct val="0"/>
                </a:spcBef>
                <a:buSzTx/>
                <a:buFontTx/>
                <a:buNone/>
              </a:pPr>
              <a:t>7</a:t>
            </a:fld>
            <a:endParaRPr lang="en-US" sz="1000">
              <a:solidFill>
                <a:srgbClr val="5F5F5F"/>
              </a:solidFill>
            </a:endParaRPr>
          </a:p>
        </p:txBody>
      </p:sp>
    </p:spTree>
    <p:extLst>
      <p:ext uri="{BB962C8B-B14F-4D97-AF65-F5344CB8AC3E}">
        <p14:creationId xmlns:p14="http://schemas.microsoft.com/office/powerpoint/2010/main" val="386861046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32" y="2442405"/>
            <a:ext cx="11574817" cy="2000548"/>
          </a:xfrm>
        </p:spPr>
        <p:txBody>
          <a:bodyPr/>
          <a:lstStyle/>
          <a:p>
            <a:r>
              <a:rPr lang="en-GB" sz="6600" dirty="0"/>
              <a:t>Static Testing</a:t>
            </a:r>
            <a:br>
              <a:rPr lang="en-GB" sz="6600" dirty="0"/>
            </a:br>
            <a:endParaRPr lang="en-US" dirty="0"/>
          </a:p>
        </p:txBody>
      </p:sp>
    </p:spTree>
    <p:extLst>
      <p:ext uri="{BB962C8B-B14F-4D97-AF65-F5344CB8AC3E}">
        <p14:creationId xmlns:p14="http://schemas.microsoft.com/office/powerpoint/2010/main" val="2707328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5665" y="347517"/>
            <a:ext cx="11566985" cy="756000"/>
          </a:xfrm>
        </p:spPr>
        <p:txBody>
          <a:bodyPr/>
          <a:lstStyle/>
          <a:p>
            <a:pPr eaLnBrk="1" hangingPunct="1"/>
            <a:r>
              <a:rPr lang="en-US" dirty="0" smtClean="0">
                <a:latin typeface="+mj-lt"/>
              </a:rPr>
              <a:t>Static Testing</a:t>
            </a:r>
          </a:p>
        </p:txBody>
      </p:sp>
      <p:sp>
        <p:nvSpPr>
          <p:cNvPr id="18435" name="Content Placeholder 2"/>
          <p:cNvSpPr>
            <a:spLocks noGrp="1"/>
          </p:cNvSpPr>
          <p:nvPr>
            <p:ph idx="1"/>
          </p:nvPr>
        </p:nvSpPr>
        <p:spPr>
          <a:xfrm>
            <a:off x="385665" y="1347721"/>
            <a:ext cx="11566984" cy="4537884"/>
          </a:xfrm>
        </p:spPr>
        <p:txBody>
          <a:bodyPr/>
          <a:lstStyle/>
          <a:p>
            <a:pPr eaLnBrk="1" hangingPunct="1">
              <a:lnSpc>
                <a:spcPct val="150000"/>
              </a:lnSpc>
            </a:pPr>
            <a:r>
              <a:rPr lang="en-US" sz="1800" dirty="0" smtClean="0">
                <a:latin typeface="+mn-lt"/>
              </a:rPr>
              <a:t>Testing of a component or system at specification or implementation level without execution of that software </a:t>
            </a:r>
          </a:p>
          <a:p>
            <a:pPr eaLnBrk="1" hangingPunct="1">
              <a:lnSpc>
                <a:spcPct val="150000"/>
              </a:lnSpc>
              <a:buFont typeface="Wingdings" panose="05000000000000000000" pitchFamily="2" charset="2"/>
              <a:buNone/>
            </a:pPr>
            <a:r>
              <a:rPr lang="en-US" sz="1800" dirty="0" smtClean="0">
                <a:latin typeface="+mn-lt"/>
              </a:rPr>
              <a:t>	Ex: Reviews or static code analysis</a:t>
            </a:r>
          </a:p>
        </p:txBody>
      </p:sp>
    </p:spTree>
    <p:extLst>
      <p:ext uri="{BB962C8B-B14F-4D97-AF65-F5344CB8AC3E}">
        <p14:creationId xmlns:p14="http://schemas.microsoft.com/office/powerpoint/2010/main" val="2525211127"/>
      </p:ext>
    </p:extLst>
  </p:cSld>
  <p:clrMapOvr>
    <a:masterClrMapping/>
  </p:clrMapOvr>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2572</Words>
  <Application>Microsoft Office PowerPoint</Application>
  <PresentationFormat>Widescreen</PresentationFormat>
  <Paragraphs>421</Paragraphs>
  <Slides>67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7" baseType="lpstr">
      <vt:lpstr>Arial</vt:lpstr>
      <vt:lpstr>Calibri</vt:lpstr>
      <vt:lpstr>Lucida Sans Unicode</vt:lpstr>
      <vt:lpstr>Stag Sans Light</vt:lpstr>
      <vt:lpstr>Symbol</vt:lpstr>
      <vt:lpstr>Times</vt:lpstr>
      <vt:lpstr>Verdana</vt:lpstr>
      <vt:lpstr>Wingdings</vt:lpstr>
      <vt:lpstr>Atos Syntel</vt:lpstr>
      <vt:lpstr>Bitmap Image</vt:lpstr>
      <vt:lpstr>Testing Concepts - 1</vt:lpstr>
      <vt:lpstr>TESTING</vt:lpstr>
      <vt:lpstr>Types of Testing</vt:lpstr>
      <vt:lpstr>Verification versus Validation</vt:lpstr>
      <vt:lpstr>Verification and Validation </vt:lpstr>
      <vt:lpstr>Verification</vt:lpstr>
      <vt:lpstr>Validation</vt:lpstr>
      <vt:lpstr>Static Testing </vt:lpstr>
      <vt:lpstr>Static Testing</vt:lpstr>
      <vt:lpstr>PowerPoint Presentation</vt:lpstr>
      <vt:lpstr>Types of defects that are easier to identify in Static Testing</vt:lpstr>
      <vt:lpstr>Advantages of Static testing</vt:lpstr>
      <vt:lpstr>Review</vt:lpstr>
      <vt:lpstr>Objectives of Reviews:</vt:lpstr>
      <vt:lpstr>Categories of Review</vt:lpstr>
      <vt:lpstr>Roles &amp; Responsibilities</vt:lpstr>
      <vt:lpstr>Moderator</vt:lpstr>
      <vt:lpstr>Author</vt:lpstr>
      <vt:lpstr>Scribe</vt:lpstr>
      <vt:lpstr>Reviewer</vt:lpstr>
      <vt:lpstr>Manager</vt:lpstr>
      <vt:lpstr>Types of Review</vt:lpstr>
      <vt:lpstr>Walkthrough </vt:lpstr>
      <vt:lpstr> Technical Reviews </vt:lpstr>
      <vt:lpstr>Inspections</vt:lpstr>
      <vt:lpstr>PowerPoint Presentation</vt:lpstr>
      <vt:lpstr>Testing Types </vt:lpstr>
      <vt:lpstr>Testing Types</vt:lpstr>
      <vt:lpstr>BLACK BOX TESTING</vt:lpstr>
      <vt:lpstr>BLACK BOX TESTING</vt:lpstr>
      <vt:lpstr>WHITE BOX TESTING</vt:lpstr>
      <vt:lpstr>Test Levels </vt:lpstr>
      <vt:lpstr>TEST LEVELS</vt:lpstr>
      <vt:lpstr>Component Testing</vt:lpstr>
      <vt:lpstr>Integration testing </vt:lpstr>
      <vt:lpstr>PowerPoint Presentation</vt:lpstr>
      <vt:lpstr>Disadvantages</vt:lpstr>
      <vt:lpstr>Incremental Testing</vt:lpstr>
      <vt:lpstr>Categories under Incremental</vt:lpstr>
      <vt:lpstr>PowerPoint Presentation</vt:lpstr>
      <vt:lpstr>PowerPoint Presentation</vt:lpstr>
      <vt:lpstr>Bottom-Up Integration</vt:lpstr>
      <vt:lpstr>Bottom-Up Integration</vt:lpstr>
      <vt:lpstr>System Testing </vt:lpstr>
      <vt:lpstr>Acceptance Testing</vt:lpstr>
      <vt:lpstr>PowerPoint Presentation</vt:lpstr>
      <vt:lpstr>TEST PLAN-Intro</vt:lpstr>
      <vt:lpstr>References for preparing Test Plan</vt:lpstr>
      <vt:lpstr>Scope</vt:lpstr>
      <vt:lpstr>Approach</vt:lpstr>
      <vt:lpstr>Entry &amp; Exit Criteria</vt:lpstr>
      <vt:lpstr>Suspension &amp; Resumption Criteria</vt:lpstr>
      <vt:lpstr>Example </vt:lpstr>
      <vt:lpstr>Test Deliverables</vt:lpstr>
      <vt:lpstr>Environment Plan</vt:lpstr>
      <vt:lpstr>Staffing and Training Needs</vt:lpstr>
      <vt:lpstr>Test Schedule</vt:lpstr>
      <vt:lpstr>Risks and Mitigation Plan  </vt:lpstr>
      <vt:lpstr>Roles &amp; Responsibility</vt:lpstr>
      <vt:lpstr>Reference to Templates </vt:lpstr>
      <vt:lpstr> Test Case </vt:lpstr>
      <vt:lpstr>Test Case Design</vt:lpstr>
      <vt:lpstr>   Test Case Template (Standard )</vt:lpstr>
      <vt:lpstr>Defect Tracking/Closure</vt:lpstr>
      <vt:lpstr>Defect Tracking (Contd...)</vt:lpstr>
      <vt:lpstr>Queries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Iyer, Sanjana</cp:lastModifiedBy>
  <cp:revision>22</cp:revision>
  <dcterms:created xsi:type="dcterms:W3CDTF">2017-03-14T04:59:46Z</dcterms:created>
  <dcterms:modified xsi:type="dcterms:W3CDTF">2019-10-03T09:07:12Z</dcterms:modified>
</cp:coreProperties>
</file>