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31"/>
  </p:notesMasterIdLst>
  <p:sldIdLst>
    <p:sldId id="367" r:id="rId2"/>
    <p:sldId id="368" r:id="rId3"/>
    <p:sldId id="341" r:id="rId4"/>
    <p:sldId id="342" r:id="rId5"/>
    <p:sldId id="343" r:id="rId6"/>
    <p:sldId id="344" r:id="rId7"/>
    <p:sldId id="369" r:id="rId8"/>
    <p:sldId id="346" r:id="rId9"/>
    <p:sldId id="347" r:id="rId10"/>
    <p:sldId id="349" r:id="rId11"/>
    <p:sldId id="350" r:id="rId12"/>
    <p:sldId id="351" r:id="rId13"/>
    <p:sldId id="352" r:id="rId14"/>
    <p:sldId id="353" r:id="rId15"/>
    <p:sldId id="354" r:id="rId16"/>
    <p:sldId id="370" r:id="rId17"/>
    <p:sldId id="359" r:id="rId18"/>
    <p:sldId id="360" r:id="rId19"/>
    <p:sldId id="361" r:id="rId20"/>
    <p:sldId id="362" r:id="rId21"/>
    <p:sldId id="363" r:id="rId22"/>
    <p:sldId id="364" r:id="rId23"/>
    <p:sldId id="365" r:id="rId24"/>
    <p:sldId id="371" r:id="rId25"/>
    <p:sldId id="356" r:id="rId26"/>
    <p:sldId id="372" r:id="rId27"/>
    <p:sldId id="373" r:id="rId28"/>
    <p:sldId id="374" r:id="rId29"/>
    <p:sldId id="3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77" d="100"/>
          <a:sy n="77" d="100"/>
        </p:scale>
        <p:origin x="126" y="768"/>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BAB5F-8F2E-4436-9AC6-EC770D2C7F0F}" type="datetimeFigureOut">
              <a:rPr lang="en-US" smtClean="0"/>
              <a:t>10/3/2019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177AF-68BC-41E2-921F-92C8F10FEBE4}" type="slidenum">
              <a:rPr lang="en-US" smtClean="0"/>
              <a:t>‹#›</a:t>
            </a:fld>
            <a:endParaRPr lang="en-US"/>
          </a:p>
        </p:txBody>
      </p:sp>
    </p:spTree>
    <p:extLst>
      <p:ext uri="{BB962C8B-B14F-4D97-AF65-F5344CB8AC3E}">
        <p14:creationId xmlns:p14="http://schemas.microsoft.com/office/powerpoint/2010/main" val="109837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69BF997-9B5F-4A82-AF31-6E87F25749B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634831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085C95-1B84-4C5C-9BAE-530D2FFAAE4E}" type="slidenum">
              <a:rPr lang="en-US"/>
              <a:pPr>
                <a:spcBef>
                  <a:spcPct val="0"/>
                </a:spcBef>
              </a:pPr>
              <a:t>17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10025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CBEEF5-A7FD-4215-82B0-826099CE5D52}" type="slidenum">
              <a:rPr lang="en-US"/>
              <a:pPr>
                <a:spcBef>
                  <a:spcPct val="0"/>
                </a:spcBef>
              </a:pPr>
              <a:t>25</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4149989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CBEEF5-A7FD-4215-82B0-826099CE5D52}" type="slidenum">
              <a:rPr lang="en-US"/>
              <a:pPr>
                <a:spcBef>
                  <a:spcPct val="0"/>
                </a:spcBef>
              </a:pPr>
              <a:t>27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2402238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101575507"/>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86422424"/>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67926117"/>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19856295"/>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62750225"/>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70997427"/>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83823360"/>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11895892"/>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7495148"/>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96524491"/>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14766549"/>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218175"/>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88332639"/>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53784799"/>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04923186"/>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07865631"/>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60303748"/>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16955920"/>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43987045"/>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ov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429030932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Number slide #1">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8254064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10566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527930"/>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Number slide #2">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5"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602146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Number slide #3">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6"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26345008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Number slide #4">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1677123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906427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Number slide #5">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418409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41646576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2697604584"/>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81139"/>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3938472501"/>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5236199"/>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8308143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97104632"/>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8">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cxnSp>
        <p:nvCxnSpPr>
          <p:cNvPr id="11" name="Straight Connector 10"/>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7"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3" name="Straight Connector 12"/>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64241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27.wmf"/></Relationships>
</file>

<file path=ppt/slides/_rels/slide2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b="1" dirty="0" smtClean="0"/>
              <a:t>Testing Concepts - 2</a:t>
            </a:r>
            <a:endParaRPr lang="en-GB" b="1" dirty="0"/>
          </a:p>
        </p:txBody>
      </p:sp>
    </p:spTree>
    <p:extLst>
      <p:ext uri="{BB962C8B-B14F-4D97-AF65-F5344CB8AC3E}">
        <p14:creationId xmlns:p14="http://schemas.microsoft.com/office/powerpoint/2010/main" val="2926842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5665" y="412610"/>
            <a:ext cx="11566985" cy="756000"/>
          </a:xfrm>
        </p:spPr>
        <p:txBody>
          <a:bodyPr/>
          <a:lstStyle/>
          <a:p>
            <a:r>
              <a:rPr lang="en-US" sz="3200" dirty="0" smtClean="0"/>
              <a:t>Configurable Vs Non-Configurable Items</a:t>
            </a:r>
          </a:p>
        </p:txBody>
      </p:sp>
      <p:sp>
        <p:nvSpPr>
          <p:cNvPr id="15363" name="Text Box 6"/>
          <p:cNvSpPr>
            <a:spLocks noGrp="1" noChangeArrowheads="1"/>
          </p:cNvSpPr>
          <p:nvPr>
            <p:ph idx="1"/>
          </p:nvPr>
        </p:nvSpPr>
        <p:spPr>
          <a:xfrm>
            <a:off x="385665" y="1500296"/>
            <a:ext cx="10059504" cy="3611245"/>
          </a:xfrm>
        </p:spPr>
        <p:txBody>
          <a:bodyPr wrap="square">
            <a:spAutoFit/>
          </a:bodyPr>
          <a:lstStyle/>
          <a:p>
            <a:pPr>
              <a:spcBef>
                <a:spcPct val="50000"/>
              </a:spcBef>
            </a:pPr>
            <a:r>
              <a:rPr lang="en-US" sz="1600" dirty="0" smtClean="0"/>
              <a:t>Project may contain Configurable items(CI) as well as Non Configurable items(Non-CI)</a:t>
            </a:r>
          </a:p>
          <a:p>
            <a:pPr>
              <a:spcBef>
                <a:spcPct val="50000"/>
              </a:spcBef>
              <a:buFont typeface="Wingdings" panose="05000000000000000000" pitchFamily="2" charset="2"/>
              <a:buNone/>
            </a:pPr>
            <a:r>
              <a:rPr lang="en-US" sz="1600" dirty="0" smtClean="0"/>
              <a:t>	Example for Configurable Items:</a:t>
            </a:r>
          </a:p>
          <a:p>
            <a:pPr lvl="2">
              <a:spcBef>
                <a:spcPct val="50000"/>
              </a:spcBef>
              <a:buFont typeface="Wingdings" panose="05000000000000000000" pitchFamily="2" charset="2"/>
              <a:buChar char="§"/>
            </a:pPr>
            <a:r>
              <a:rPr lang="en-US" sz="1600" dirty="0" smtClean="0"/>
              <a:t>Test Plan</a:t>
            </a:r>
          </a:p>
          <a:p>
            <a:pPr lvl="2">
              <a:spcBef>
                <a:spcPct val="50000"/>
              </a:spcBef>
              <a:buFont typeface="Wingdings" panose="05000000000000000000" pitchFamily="2" charset="2"/>
              <a:buChar char="§"/>
            </a:pPr>
            <a:r>
              <a:rPr lang="en-US" sz="1600" dirty="0" smtClean="0"/>
              <a:t>Test case Design</a:t>
            </a:r>
          </a:p>
          <a:p>
            <a:pPr>
              <a:spcBef>
                <a:spcPct val="50000"/>
              </a:spcBef>
              <a:buFont typeface="Wingdings" panose="05000000000000000000" pitchFamily="2" charset="2"/>
              <a:buNone/>
            </a:pPr>
            <a:endParaRPr lang="en-US" sz="1600" dirty="0" smtClean="0"/>
          </a:p>
          <a:p>
            <a:pPr>
              <a:spcBef>
                <a:spcPct val="50000"/>
              </a:spcBef>
              <a:buFont typeface="Wingdings" panose="05000000000000000000" pitchFamily="2" charset="2"/>
              <a:buNone/>
            </a:pPr>
            <a:r>
              <a:rPr lang="en-US" sz="1600" dirty="0"/>
              <a:t> </a:t>
            </a:r>
            <a:r>
              <a:rPr lang="en-US" sz="1600" dirty="0" smtClean="0"/>
              <a:t>  Example for Non-Configurable Items:</a:t>
            </a:r>
          </a:p>
          <a:p>
            <a:pPr lvl="2">
              <a:spcBef>
                <a:spcPct val="50000"/>
              </a:spcBef>
              <a:buFont typeface="Wingdings" panose="05000000000000000000" pitchFamily="2" charset="2"/>
              <a:buChar char="§"/>
            </a:pPr>
            <a:r>
              <a:rPr lang="en-US" sz="1600" dirty="0" smtClean="0"/>
              <a:t>MOM</a:t>
            </a:r>
          </a:p>
          <a:p>
            <a:pPr lvl="2">
              <a:spcBef>
                <a:spcPct val="50000"/>
              </a:spcBef>
              <a:buFont typeface="Wingdings" panose="05000000000000000000" pitchFamily="2" charset="2"/>
              <a:buChar char="§"/>
            </a:pPr>
            <a:r>
              <a:rPr lang="en-US" sz="1600" dirty="0" smtClean="0"/>
              <a:t>Weekly status report</a:t>
            </a:r>
          </a:p>
          <a:p>
            <a:pPr>
              <a:spcBef>
                <a:spcPct val="50000"/>
              </a:spcBef>
              <a:buFont typeface="Wingdings" panose="05000000000000000000" pitchFamily="2" charset="2"/>
              <a:buNone/>
            </a:pPr>
            <a:endParaRPr lang="en-US" sz="1600" dirty="0" smtClean="0"/>
          </a:p>
        </p:txBody>
      </p:sp>
    </p:spTree>
    <p:extLst>
      <p:ext uri="{BB962C8B-B14F-4D97-AF65-F5344CB8AC3E}">
        <p14:creationId xmlns:p14="http://schemas.microsoft.com/office/powerpoint/2010/main" val="3952347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85664" y="443607"/>
            <a:ext cx="11566985" cy="756000"/>
          </a:xfrm>
        </p:spPr>
        <p:txBody>
          <a:bodyPr/>
          <a:lstStyle/>
          <a:p>
            <a:r>
              <a:rPr lang="en-US" dirty="0" smtClean="0"/>
              <a:t>Process involved in SCM</a:t>
            </a:r>
          </a:p>
        </p:txBody>
      </p:sp>
      <p:sp>
        <p:nvSpPr>
          <p:cNvPr id="16387" name="Content Placeholder 2"/>
          <p:cNvSpPr>
            <a:spLocks noGrp="1"/>
          </p:cNvSpPr>
          <p:nvPr>
            <p:ph idx="1"/>
          </p:nvPr>
        </p:nvSpPr>
        <p:spPr/>
        <p:txBody>
          <a:bodyPr/>
          <a:lstStyle/>
          <a:p>
            <a:pPr>
              <a:lnSpc>
                <a:spcPct val="150000"/>
              </a:lnSpc>
            </a:pPr>
            <a:r>
              <a:rPr lang="en-US" sz="1600" dirty="0" smtClean="0"/>
              <a:t>Forming SCM Team</a:t>
            </a:r>
          </a:p>
          <a:p>
            <a:pPr>
              <a:lnSpc>
                <a:spcPct val="150000"/>
              </a:lnSpc>
            </a:pPr>
            <a:r>
              <a:rPr lang="en-US" sz="1600" dirty="0" smtClean="0"/>
              <a:t>Creating Project Library structure</a:t>
            </a:r>
          </a:p>
          <a:p>
            <a:pPr>
              <a:lnSpc>
                <a:spcPct val="150000"/>
              </a:lnSpc>
            </a:pPr>
            <a:r>
              <a:rPr lang="en-US" sz="1600" dirty="0" smtClean="0"/>
              <a:t>Define and create User groups and Access control </a:t>
            </a:r>
          </a:p>
          <a:p>
            <a:pPr>
              <a:lnSpc>
                <a:spcPct val="150000"/>
              </a:lnSpc>
            </a:pPr>
            <a:r>
              <a:rPr lang="en-US" sz="1600" dirty="0" smtClean="0"/>
              <a:t>Archival of Project Items</a:t>
            </a:r>
          </a:p>
        </p:txBody>
      </p:sp>
    </p:spTree>
    <p:extLst>
      <p:ext uri="{BB962C8B-B14F-4D97-AF65-F5344CB8AC3E}">
        <p14:creationId xmlns:p14="http://schemas.microsoft.com/office/powerpoint/2010/main" val="4195052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5665" y="412610"/>
            <a:ext cx="11566985" cy="756000"/>
          </a:xfrm>
        </p:spPr>
        <p:txBody>
          <a:bodyPr/>
          <a:lstStyle/>
          <a:p>
            <a:r>
              <a:rPr lang="en-US" dirty="0" smtClean="0"/>
              <a:t>Forming SCM Team</a:t>
            </a:r>
          </a:p>
        </p:txBody>
      </p:sp>
      <p:sp>
        <p:nvSpPr>
          <p:cNvPr id="17411" name="Content Placeholder 2"/>
          <p:cNvSpPr>
            <a:spLocks noGrp="1"/>
          </p:cNvSpPr>
          <p:nvPr>
            <p:ph idx="1"/>
          </p:nvPr>
        </p:nvSpPr>
        <p:spPr>
          <a:xfrm>
            <a:off x="385665" y="1454401"/>
            <a:ext cx="11566984" cy="1195809"/>
          </a:xfrm>
        </p:spPr>
        <p:txBody>
          <a:bodyPr/>
          <a:lstStyle/>
          <a:p>
            <a:pPr>
              <a:buFont typeface="Wingdings" panose="05000000000000000000" pitchFamily="2" charset="2"/>
              <a:buNone/>
            </a:pPr>
            <a:endParaRPr lang="en-US" dirty="0" smtClean="0"/>
          </a:p>
          <a:p>
            <a:r>
              <a:rPr lang="en-US" dirty="0" smtClean="0"/>
              <a:t>Team which takes care of SCM Activities by creating PROJECT LIBRARY STRUCTURE</a:t>
            </a:r>
          </a:p>
          <a:p>
            <a:pPr>
              <a:buFont typeface="Wingdings" panose="05000000000000000000" pitchFamily="2" charset="2"/>
              <a:buNone/>
            </a:pPr>
            <a:endParaRPr lang="en-US" dirty="0" smtClean="0"/>
          </a:p>
          <a:p>
            <a:endParaRPr lang="en-US" dirty="0" smtClean="0"/>
          </a:p>
        </p:txBody>
      </p:sp>
    </p:spTree>
    <p:extLst>
      <p:ext uri="{BB962C8B-B14F-4D97-AF65-F5344CB8AC3E}">
        <p14:creationId xmlns:p14="http://schemas.microsoft.com/office/powerpoint/2010/main" val="69687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5665" y="443607"/>
            <a:ext cx="11566985" cy="756000"/>
          </a:xfrm>
        </p:spPr>
        <p:txBody>
          <a:bodyPr/>
          <a:lstStyle/>
          <a:p>
            <a:r>
              <a:rPr lang="en-US" dirty="0" smtClean="0"/>
              <a:t>Some benefits of SCM Tool</a:t>
            </a:r>
          </a:p>
        </p:txBody>
      </p:sp>
      <p:sp>
        <p:nvSpPr>
          <p:cNvPr id="18435" name="Content Placeholder 2"/>
          <p:cNvSpPr>
            <a:spLocks noGrp="1"/>
          </p:cNvSpPr>
          <p:nvPr>
            <p:ph idx="1"/>
          </p:nvPr>
        </p:nvSpPr>
        <p:spPr/>
        <p:txBody>
          <a:bodyPr/>
          <a:lstStyle/>
          <a:p>
            <a:pPr>
              <a:lnSpc>
                <a:spcPct val="150000"/>
              </a:lnSpc>
            </a:pPr>
            <a:r>
              <a:rPr lang="en-US" sz="1600" dirty="0" smtClean="0"/>
              <a:t>Keep back up of all work products</a:t>
            </a:r>
          </a:p>
          <a:p>
            <a:pPr>
              <a:lnSpc>
                <a:spcPct val="150000"/>
              </a:lnSpc>
            </a:pPr>
            <a:r>
              <a:rPr lang="en-US" sz="1600" dirty="0" smtClean="0"/>
              <a:t>Track which person changes what and when</a:t>
            </a:r>
          </a:p>
          <a:p>
            <a:pPr>
              <a:lnSpc>
                <a:spcPct val="150000"/>
              </a:lnSpc>
            </a:pPr>
            <a:r>
              <a:rPr lang="en-US" sz="1600" dirty="0" smtClean="0"/>
              <a:t>Doesn’t allow more than one person to make modifications at the same time</a:t>
            </a:r>
          </a:p>
          <a:p>
            <a:pPr>
              <a:lnSpc>
                <a:spcPct val="150000"/>
              </a:lnSpc>
            </a:pPr>
            <a:r>
              <a:rPr lang="en-US" sz="1600" dirty="0" smtClean="0"/>
              <a:t>Helps the Top level management to Track progress</a:t>
            </a:r>
          </a:p>
        </p:txBody>
      </p:sp>
    </p:spTree>
    <p:extLst>
      <p:ext uri="{BB962C8B-B14F-4D97-AF65-F5344CB8AC3E}">
        <p14:creationId xmlns:p14="http://schemas.microsoft.com/office/powerpoint/2010/main" val="3337197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5664" y="366115"/>
            <a:ext cx="11566985" cy="756000"/>
          </a:xfrm>
        </p:spPr>
        <p:txBody>
          <a:bodyPr/>
          <a:lstStyle/>
          <a:p>
            <a:r>
              <a:rPr lang="en-US" dirty="0" smtClean="0"/>
              <a:t>Define and create User groups and Access Control</a:t>
            </a:r>
          </a:p>
        </p:txBody>
      </p:sp>
      <p:sp>
        <p:nvSpPr>
          <p:cNvPr id="19459" name="Content Placeholder 2"/>
          <p:cNvSpPr>
            <a:spLocks noGrp="1"/>
          </p:cNvSpPr>
          <p:nvPr>
            <p:ph idx="1"/>
          </p:nvPr>
        </p:nvSpPr>
        <p:spPr/>
        <p:txBody>
          <a:bodyPr/>
          <a:lstStyle/>
          <a:p>
            <a:pPr>
              <a:buFont typeface="Wingdings" panose="05000000000000000000" pitchFamily="2" charset="2"/>
              <a:buNone/>
            </a:pPr>
            <a:r>
              <a:rPr lang="en-US" dirty="0"/>
              <a:t>	</a:t>
            </a:r>
            <a:r>
              <a:rPr lang="en-US" b="1" u="sng" dirty="0" smtClean="0"/>
              <a:t>User Groups</a:t>
            </a:r>
            <a:r>
              <a:rPr lang="en-US" dirty="0" smtClean="0"/>
              <a:t>			</a:t>
            </a:r>
            <a:r>
              <a:rPr lang="en-US" b="1" u="sng" dirty="0" smtClean="0"/>
              <a:t>Access Control</a:t>
            </a:r>
          </a:p>
          <a:p>
            <a:pPr>
              <a:lnSpc>
                <a:spcPct val="150000"/>
              </a:lnSpc>
            </a:pPr>
            <a:r>
              <a:rPr lang="en-US" sz="1600" dirty="0" smtClean="0"/>
              <a:t>Management			Read</a:t>
            </a:r>
          </a:p>
          <a:p>
            <a:pPr>
              <a:lnSpc>
                <a:spcPct val="150000"/>
              </a:lnSpc>
            </a:pPr>
            <a:r>
              <a:rPr lang="en-US" sz="1600" dirty="0" smtClean="0"/>
              <a:t>SCM Coordinator/PL			Full Control</a:t>
            </a:r>
          </a:p>
          <a:p>
            <a:pPr>
              <a:lnSpc>
                <a:spcPct val="150000"/>
              </a:lnSpc>
            </a:pPr>
            <a:r>
              <a:rPr lang="en-US" sz="1600" dirty="0" smtClean="0"/>
              <a:t>TL				Read/Write</a:t>
            </a:r>
          </a:p>
          <a:p>
            <a:pPr>
              <a:lnSpc>
                <a:spcPct val="150000"/>
              </a:lnSpc>
            </a:pPr>
            <a:r>
              <a:rPr lang="en-US" sz="1600" dirty="0" smtClean="0"/>
              <a:t>Team members			Read/Write</a:t>
            </a:r>
          </a:p>
        </p:txBody>
      </p:sp>
    </p:spTree>
    <p:extLst>
      <p:ext uri="{BB962C8B-B14F-4D97-AF65-F5344CB8AC3E}">
        <p14:creationId xmlns:p14="http://schemas.microsoft.com/office/powerpoint/2010/main" val="1971638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94153" y="381613"/>
            <a:ext cx="11566985" cy="756000"/>
          </a:xfrm>
        </p:spPr>
        <p:txBody>
          <a:bodyPr/>
          <a:lstStyle/>
          <a:p>
            <a:r>
              <a:rPr lang="en-US" dirty="0" smtClean="0"/>
              <a:t>Archival of the Project item</a:t>
            </a:r>
          </a:p>
        </p:txBody>
      </p:sp>
      <p:sp>
        <p:nvSpPr>
          <p:cNvPr id="20483" name="Content Placeholder 2"/>
          <p:cNvSpPr>
            <a:spLocks noGrp="1"/>
          </p:cNvSpPr>
          <p:nvPr>
            <p:ph idx="1"/>
          </p:nvPr>
        </p:nvSpPr>
        <p:spPr/>
        <p:txBody>
          <a:bodyPr/>
          <a:lstStyle/>
          <a:p>
            <a:pPr>
              <a:buFont typeface="Wingdings" panose="05000000000000000000" pitchFamily="2" charset="2"/>
              <a:buNone/>
            </a:pPr>
            <a:endParaRPr lang="en-US" sz="1800" dirty="0" smtClean="0"/>
          </a:p>
          <a:p>
            <a:r>
              <a:rPr lang="en-US" sz="1800" dirty="0" smtClean="0"/>
              <a:t>Maintaining Hardcopies and softcopies of the work products</a:t>
            </a:r>
          </a:p>
          <a:p>
            <a:pPr>
              <a:buFont typeface="Wingdings" panose="05000000000000000000" pitchFamily="2" charset="2"/>
              <a:buNone/>
            </a:pPr>
            <a:endParaRPr lang="en-US" sz="1800" dirty="0" smtClean="0"/>
          </a:p>
        </p:txBody>
      </p:sp>
    </p:spTree>
    <p:extLst>
      <p:ext uri="{BB962C8B-B14F-4D97-AF65-F5344CB8AC3E}">
        <p14:creationId xmlns:p14="http://schemas.microsoft.com/office/powerpoint/2010/main" val="1495163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532" y="1934574"/>
            <a:ext cx="11574817" cy="3016210"/>
          </a:xfrm>
        </p:spPr>
        <p:txBody>
          <a:bodyPr/>
          <a:lstStyle/>
          <a:p>
            <a:r>
              <a:rPr lang="en-US" sz="6600" dirty="0"/>
              <a:t>Defect logging and test management tool</a:t>
            </a:r>
            <a:r>
              <a:rPr lang="en-GB" sz="6600" dirty="0"/>
              <a:t/>
            </a:r>
            <a:br>
              <a:rPr lang="en-GB" sz="6600" dirty="0"/>
            </a:br>
            <a:endParaRPr lang="en-US" dirty="0"/>
          </a:p>
        </p:txBody>
      </p:sp>
    </p:spTree>
    <p:extLst>
      <p:ext uri="{BB962C8B-B14F-4D97-AF65-F5344CB8AC3E}">
        <p14:creationId xmlns:p14="http://schemas.microsoft.com/office/powerpoint/2010/main" val="4191207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500062" y="428108"/>
            <a:ext cx="11566985" cy="756000"/>
          </a:xfrm>
        </p:spPr>
        <p:txBody>
          <a:bodyPr/>
          <a:lstStyle/>
          <a:p>
            <a:pPr eaLnBrk="1" hangingPunct="1"/>
            <a:r>
              <a:rPr lang="en-US" dirty="0" smtClean="0"/>
              <a:t>Defect Management</a:t>
            </a:r>
          </a:p>
        </p:txBody>
      </p:sp>
      <p:sp>
        <p:nvSpPr>
          <p:cNvPr id="84996" name="Rectangle 3"/>
          <p:cNvSpPr>
            <a:spLocks noGrp="1" noChangeArrowheads="1"/>
          </p:cNvSpPr>
          <p:nvPr>
            <p:ph idx="1"/>
          </p:nvPr>
        </p:nvSpPr>
        <p:spPr>
          <a:xfrm>
            <a:off x="500062" y="1323813"/>
            <a:ext cx="8153400" cy="4267200"/>
          </a:xfrm>
        </p:spPr>
        <p:txBody>
          <a:bodyPr/>
          <a:lstStyle/>
          <a:p>
            <a:pPr eaLnBrk="1" hangingPunct="1"/>
            <a:r>
              <a:rPr lang="en-US" sz="1600" b="0" dirty="0"/>
              <a:t>Defect </a:t>
            </a:r>
            <a:r>
              <a:rPr lang="en-US" sz="1600" b="0" dirty="0" smtClean="0"/>
              <a:t>Management</a:t>
            </a:r>
            <a:endParaRPr lang="en-US" sz="1600" b="0" dirty="0"/>
          </a:p>
          <a:p>
            <a:pPr lvl="3" eaLnBrk="1" hangingPunct="1">
              <a:lnSpc>
                <a:spcPct val="150000"/>
              </a:lnSpc>
              <a:buFontTx/>
              <a:buChar char="•"/>
            </a:pPr>
            <a:r>
              <a:rPr lang="en-US" sz="1600" dirty="0"/>
              <a:t>What is a defect</a:t>
            </a:r>
          </a:p>
          <a:p>
            <a:pPr lvl="3" eaLnBrk="1" hangingPunct="1">
              <a:lnSpc>
                <a:spcPct val="150000"/>
              </a:lnSpc>
              <a:buFontTx/>
              <a:buChar char="•"/>
            </a:pPr>
            <a:r>
              <a:rPr lang="en-US" sz="1600" dirty="0"/>
              <a:t>Types of defects</a:t>
            </a:r>
          </a:p>
          <a:p>
            <a:pPr lvl="3" eaLnBrk="1" hangingPunct="1">
              <a:lnSpc>
                <a:spcPct val="150000"/>
              </a:lnSpc>
              <a:buFontTx/>
              <a:buChar char="•"/>
            </a:pPr>
            <a:r>
              <a:rPr lang="en-US" sz="1600" dirty="0"/>
              <a:t>Defect life cycle</a:t>
            </a:r>
          </a:p>
          <a:p>
            <a:pPr lvl="3" eaLnBrk="1" hangingPunct="1">
              <a:lnSpc>
                <a:spcPct val="150000"/>
              </a:lnSpc>
              <a:buFontTx/>
              <a:buChar char="•"/>
            </a:pPr>
            <a:r>
              <a:rPr lang="en-US" sz="1600" dirty="0"/>
              <a:t>Defect reporting</a:t>
            </a:r>
          </a:p>
          <a:p>
            <a:pPr lvl="3" eaLnBrk="1" hangingPunct="1">
              <a:lnSpc>
                <a:spcPct val="150000"/>
              </a:lnSpc>
              <a:buFontTx/>
              <a:buChar char="•"/>
            </a:pPr>
            <a:r>
              <a:rPr lang="en-US" sz="1600" dirty="0"/>
              <a:t>Defect management</a:t>
            </a:r>
          </a:p>
          <a:p>
            <a:pPr lvl="3" eaLnBrk="1" hangingPunct="1">
              <a:lnSpc>
                <a:spcPct val="150000"/>
              </a:lnSpc>
              <a:buFontTx/>
              <a:buChar char="•"/>
            </a:pPr>
            <a:r>
              <a:rPr lang="en-US" sz="1600" dirty="0"/>
              <a:t>Defect management Tools</a:t>
            </a:r>
          </a:p>
        </p:txBody>
      </p:sp>
      <p:sp>
        <p:nvSpPr>
          <p:cNvPr id="84994"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F792DE31-1168-41CC-889E-F253CF9E233C}" type="slidenum">
              <a:rPr lang="en-US" altLang="en-US" sz="1000">
                <a:solidFill>
                  <a:srgbClr val="5F5F5F"/>
                </a:solidFill>
              </a:rPr>
              <a:pPr>
                <a:spcBef>
                  <a:spcPct val="0"/>
                </a:spcBef>
                <a:buSzTx/>
                <a:buFontTx/>
                <a:buNone/>
              </a:pPr>
              <a:t>17</a:t>
            </a:fld>
            <a:endParaRPr lang="en-US" altLang="en-US" sz="1000">
              <a:solidFill>
                <a:srgbClr val="5F5F5F"/>
              </a:solidFill>
            </a:endParaRPr>
          </a:p>
        </p:txBody>
      </p:sp>
    </p:spTree>
    <p:extLst>
      <p:ext uri="{BB962C8B-B14F-4D97-AF65-F5344CB8AC3E}">
        <p14:creationId xmlns:p14="http://schemas.microsoft.com/office/powerpoint/2010/main" val="3372486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1026"/>
          <p:cNvSpPr>
            <a:spLocks noGrp="1" noChangeArrowheads="1"/>
          </p:cNvSpPr>
          <p:nvPr>
            <p:ph type="title"/>
          </p:nvPr>
        </p:nvSpPr>
        <p:spPr>
          <a:xfrm>
            <a:off x="500062" y="371300"/>
            <a:ext cx="11566985" cy="756000"/>
          </a:xfrm>
        </p:spPr>
        <p:txBody>
          <a:bodyPr/>
          <a:lstStyle/>
          <a:p>
            <a:pPr eaLnBrk="1" hangingPunct="1"/>
            <a:r>
              <a:rPr lang="en-US" altLang="ko-KR" dirty="0" smtClean="0">
                <a:ea typeface="Gulim" panose="020B0600000101010101" pitchFamily="34" charset="-127"/>
              </a:rPr>
              <a:t>What is a Defect</a:t>
            </a:r>
            <a:endParaRPr lang="en-US" dirty="0" smtClean="0">
              <a:ea typeface="Gulim" panose="020B0600000101010101" pitchFamily="34" charset="-127"/>
            </a:endParaRPr>
          </a:p>
        </p:txBody>
      </p:sp>
      <p:sp>
        <p:nvSpPr>
          <p:cNvPr id="87044" name="Rectangle 1027"/>
          <p:cNvSpPr>
            <a:spLocks noGrp="1" noChangeArrowheads="1"/>
          </p:cNvSpPr>
          <p:nvPr>
            <p:ph idx="1"/>
          </p:nvPr>
        </p:nvSpPr>
        <p:spPr>
          <a:xfrm>
            <a:off x="650929" y="1300250"/>
            <a:ext cx="10864312" cy="4648200"/>
          </a:xfrm>
        </p:spPr>
        <p:txBody>
          <a:bodyPr/>
          <a:lstStyle/>
          <a:p>
            <a:pPr eaLnBrk="1" hangingPunct="1"/>
            <a:endParaRPr lang="en-US" sz="1600" dirty="0" smtClean="0">
              <a:latin typeface="+mn-lt"/>
            </a:endParaRPr>
          </a:p>
          <a:p>
            <a:pPr eaLnBrk="1" hangingPunct="1"/>
            <a:r>
              <a:rPr lang="en-US" sz="1600" b="0" dirty="0" smtClean="0">
                <a:latin typeface="+mn-lt"/>
              </a:rPr>
              <a:t>Any non conformance is a defect</a:t>
            </a:r>
          </a:p>
          <a:p>
            <a:pPr eaLnBrk="1" hangingPunct="1"/>
            <a:endParaRPr lang="en-US" sz="1600" b="0" dirty="0" smtClean="0">
              <a:latin typeface="+mn-lt"/>
            </a:endParaRPr>
          </a:p>
          <a:p>
            <a:pPr eaLnBrk="1" hangingPunct="1"/>
            <a:r>
              <a:rPr lang="en-US" sz="1600" b="0" dirty="0" smtClean="0">
                <a:latin typeface="+mn-lt"/>
              </a:rPr>
              <a:t>A deviation from specifications, whether missing, wrong, or extra</a:t>
            </a:r>
          </a:p>
          <a:p>
            <a:pPr eaLnBrk="1" hangingPunct="1"/>
            <a:endParaRPr lang="en-US" sz="1600" b="0" dirty="0" smtClean="0">
              <a:latin typeface="+mn-lt"/>
            </a:endParaRPr>
          </a:p>
          <a:p>
            <a:pPr eaLnBrk="1" hangingPunct="1"/>
            <a:r>
              <a:rPr lang="en-US" sz="1600" b="0" dirty="0" smtClean="0">
                <a:latin typeface="+mn-lt"/>
              </a:rPr>
              <a:t>Anything that causes customer dissatisfactions, whether in the requirements or not</a:t>
            </a:r>
          </a:p>
          <a:p>
            <a:pPr eaLnBrk="1" hangingPunct="1">
              <a:buFontTx/>
              <a:buChar char="•"/>
            </a:pPr>
            <a:endParaRPr lang="en-US" sz="1600" b="0" dirty="0" smtClean="0">
              <a:latin typeface="+mn-lt"/>
            </a:endParaRPr>
          </a:p>
          <a:p>
            <a:pPr eaLnBrk="1" hangingPunct="1"/>
            <a:endParaRPr lang="en-US" sz="1600" dirty="0" smtClean="0">
              <a:latin typeface="+mn-lt"/>
            </a:endParaRPr>
          </a:p>
          <a:p>
            <a:pPr eaLnBrk="1" hangingPunct="1">
              <a:buFont typeface="Wingdings" panose="05000000000000000000" pitchFamily="2" charset="2"/>
              <a:buNone/>
            </a:pPr>
            <a:endParaRPr lang="en-US" sz="1050" b="0" dirty="0">
              <a:latin typeface="+mn-lt"/>
            </a:endParaRPr>
          </a:p>
        </p:txBody>
      </p:sp>
      <p:sp>
        <p:nvSpPr>
          <p:cNvPr id="87042"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122773B8-D5F7-4C6A-A69A-094519736A30}" type="slidenum">
              <a:rPr lang="en-US" altLang="en-US" sz="1000">
                <a:solidFill>
                  <a:srgbClr val="5F5F5F"/>
                </a:solidFill>
              </a:rPr>
              <a:pPr>
                <a:spcBef>
                  <a:spcPct val="0"/>
                </a:spcBef>
                <a:buSzTx/>
                <a:buFontTx/>
                <a:buNone/>
              </a:pPr>
              <a:t>18</a:t>
            </a:fld>
            <a:endParaRPr lang="en-US" altLang="en-US" sz="1000">
              <a:solidFill>
                <a:srgbClr val="5F5F5F"/>
              </a:solidFill>
            </a:endParaRPr>
          </a:p>
        </p:txBody>
      </p:sp>
    </p:spTree>
    <p:extLst>
      <p:ext uri="{BB962C8B-B14F-4D97-AF65-F5344CB8AC3E}">
        <p14:creationId xmlns:p14="http://schemas.microsoft.com/office/powerpoint/2010/main" val="3556912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500062" y="366115"/>
            <a:ext cx="11566985" cy="756000"/>
          </a:xfrm>
        </p:spPr>
        <p:txBody>
          <a:bodyPr/>
          <a:lstStyle/>
          <a:p>
            <a:pPr eaLnBrk="1" hangingPunct="1"/>
            <a:r>
              <a:rPr lang="en-US" dirty="0" smtClean="0">
                <a:latin typeface="+mj-lt"/>
              </a:rPr>
              <a:t>Types of Defect</a:t>
            </a:r>
          </a:p>
        </p:txBody>
      </p:sp>
      <p:sp>
        <p:nvSpPr>
          <p:cNvPr id="88068" name="Rectangle 3"/>
          <p:cNvSpPr>
            <a:spLocks noGrp="1" noChangeArrowheads="1"/>
          </p:cNvSpPr>
          <p:nvPr>
            <p:ph idx="1"/>
          </p:nvPr>
        </p:nvSpPr>
        <p:spPr>
          <a:xfrm>
            <a:off x="500062" y="1425844"/>
            <a:ext cx="6815137" cy="4106190"/>
          </a:xfrm>
        </p:spPr>
        <p:txBody>
          <a:bodyPr/>
          <a:lstStyle/>
          <a:p>
            <a:pPr eaLnBrk="1" hangingPunct="1"/>
            <a:endParaRPr lang="en-US" dirty="0" smtClean="0"/>
          </a:p>
          <a:p>
            <a:pPr lvl="1">
              <a:lnSpc>
                <a:spcPct val="150000"/>
              </a:lnSpc>
              <a:buFont typeface="Lucida Sans Unicode" panose="020B0602030504020204" pitchFamily="34" charset="0"/>
              <a:buChar char="▶"/>
            </a:pPr>
            <a:r>
              <a:rPr lang="en-US" sz="1600" dirty="0" smtClean="0"/>
              <a:t>Functionality </a:t>
            </a:r>
            <a:r>
              <a:rPr lang="en-US" sz="1600" dirty="0"/>
              <a:t>Defects</a:t>
            </a:r>
          </a:p>
          <a:p>
            <a:pPr lvl="1">
              <a:lnSpc>
                <a:spcPct val="150000"/>
              </a:lnSpc>
              <a:buFont typeface="Lucida Sans Unicode" panose="020B0602030504020204" pitchFamily="34" charset="0"/>
              <a:buChar char="▶"/>
            </a:pPr>
            <a:r>
              <a:rPr lang="en-US" sz="1600" dirty="0"/>
              <a:t>Programming Defects</a:t>
            </a:r>
          </a:p>
          <a:p>
            <a:pPr lvl="1">
              <a:lnSpc>
                <a:spcPct val="150000"/>
              </a:lnSpc>
              <a:buFont typeface="Lucida Sans Unicode" panose="020B0602030504020204" pitchFamily="34" charset="0"/>
              <a:buChar char="▶"/>
            </a:pPr>
            <a:r>
              <a:rPr lang="en-US" sz="1600" dirty="0"/>
              <a:t>Logical Defects</a:t>
            </a:r>
          </a:p>
          <a:p>
            <a:pPr lvl="1">
              <a:lnSpc>
                <a:spcPct val="150000"/>
              </a:lnSpc>
              <a:buFont typeface="Lucida Sans Unicode" panose="020B0602030504020204" pitchFamily="34" charset="0"/>
              <a:buChar char="▶"/>
            </a:pPr>
            <a:r>
              <a:rPr lang="en-US" sz="1600" dirty="0"/>
              <a:t>Standards</a:t>
            </a:r>
          </a:p>
          <a:p>
            <a:pPr lvl="1">
              <a:lnSpc>
                <a:spcPct val="150000"/>
              </a:lnSpc>
              <a:buFont typeface="Lucida Sans Unicode" panose="020B0602030504020204" pitchFamily="34" charset="0"/>
              <a:buChar char="▶"/>
            </a:pPr>
            <a:r>
              <a:rPr lang="en-US" sz="1600" dirty="0"/>
              <a:t>Database Interface</a:t>
            </a:r>
          </a:p>
          <a:p>
            <a:pPr lvl="1">
              <a:lnSpc>
                <a:spcPct val="150000"/>
              </a:lnSpc>
              <a:buFont typeface="Lucida Sans Unicode" panose="020B0602030504020204" pitchFamily="34" charset="0"/>
              <a:buChar char="▶"/>
            </a:pPr>
            <a:r>
              <a:rPr lang="en-US" sz="1600" dirty="0"/>
              <a:t>Environmental defects</a:t>
            </a:r>
          </a:p>
          <a:p>
            <a:pPr eaLnBrk="1" hangingPunct="1"/>
            <a:endParaRPr lang="en-US" dirty="0" smtClean="0"/>
          </a:p>
        </p:txBody>
      </p:sp>
      <p:sp>
        <p:nvSpPr>
          <p:cNvPr id="88066"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32DF2012-C953-4280-AF78-A559CA5C068C}" type="slidenum">
              <a:rPr lang="en-US" altLang="en-US" sz="1000">
                <a:solidFill>
                  <a:srgbClr val="5F5F5F"/>
                </a:solidFill>
              </a:rPr>
              <a:pPr>
                <a:spcBef>
                  <a:spcPct val="0"/>
                </a:spcBef>
                <a:buSzTx/>
                <a:buFontTx/>
                <a:buNone/>
              </a:pPr>
              <a:t>19</a:t>
            </a:fld>
            <a:endParaRPr lang="en-US" altLang="en-US" sz="1000">
              <a:solidFill>
                <a:srgbClr val="5F5F5F"/>
              </a:solidFill>
            </a:endParaRPr>
          </a:p>
        </p:txBody>
      </p:sp>
    </p:spTree>
    <p:extLst>
      <p:ext uri="{BB962C8B-B14F-4D97-AF65-F5344CB8AC3E}">
        <p14:creationId xmlns:p14="http://schemas.microsoft.com/office/powerpoint/2010/main" val="452804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0532" y="2442405"/>
            <a:ext cx="11574817" cy="2000548"/>
          </a:xfrm>
        </p:spPr>
        <p:txBody>
          <a:bodyPr/>
          <a:lstStyle/>
          <a:p>
            <a:r>
              <a:rPr lang="en-GB" sz="6600" dirty="0"/>
              <a:t>Requirement Management</a:t>
            </a:r>
            <a:br>
              <a:rPr lang="en-GB" sz="6600" dirty="0"/>
            </a:br>
            <a:endParaRPr lang="en-US" dirty="0"/>
          </a:p>
        </p:txBody>
      </p:sp>
    </p:spTree>
    <p:extLst>
      <p:ext uri="{BB962C8B-B14F-4D97-AF65-F5344CB8AC3E}">
        <p14:creationId xmlns:p14="http://schemas.microsoft.com/office/powerpoint/2010/main" val="1289977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050"/>
          <p:cNvSpPr>
            <a:spLocks noGrp="1" noChangeArrowheads="1"/>
          </p:cNvSpPr>
          <p:nvPr>
            <p:ph type="title"/>
          </p:nvPr>
        </p:nvSpPr>
        <p:spPr>
          <a:xfrm>
            <a:off x="500062" y="412610"/>
            <a:ext cx="11566985" cy="756000"/>
          </a:xfrm>
        </p:spPr>
        <p:txBody>
          <a:bodyPr/>
          <a:lstStyle/>
          <a:p>
            <a:pPr eaLnBrk="1" hangingPunct="1"/>
            <a:r>
              <a:rPr lang="en-US" dirty="0" smtClean="0">
                <a:ea typeface="Gulim" panose="020B0600000101010101" pitchFamily="34" charset="-127"/>
              </a:rPr>
              <a:t>Defect Life Cycle</a:t>
            </a:r>
          </a:p>
        </p:txBody>
      </p:sp>
      <p:sp>
        <p:nvSpPr>
          <p:cNvPr id="89092" name="Rectangle 2051"/>
          <p:cNvSpPr>
            <a:spLocks noGrp="1" noChangeArrowheads="1"/>
          </p:cNvSpPr>
          <p:nvPr>
            <p:ph idx="1"/>
          </p:nvPr>
        </p:nvSpPr>
        <p:spPr>
          <a:xfrm>
            <a:off x="241515" y="1451769"/>
            <a:ext cx="7772400" cy="4800600"/>
          </a:xfrm>
        </p:spPr>
        <p:txBody>
          <a:bodyPr/>
          <a:lstStyle/>
          <a:p>
            <a:pPr eaLnBrk="1" hangingPunct="1"/>
            <a:r>
              <a:rPr lang="en-US" b="0" dirty="0" smtClean="0">
                <a:ea typeface="Gulim" panose="020B0600000101010101" pitchFamily="34" charset="-127"/>
              </a:rPr>
              <a:t>Defect life cycle / stages</a:t>
            </a:r>
          </a:p>
          <a:p>
            <a:pPr lvl="2">
              <a:lnSpc>
                <a:spcPct val="150000"/>
              </a:lnSpc>
              <a:buFont typeface="Wingdings" panose="05000000000000000000" pitchFamily="2" charset="2"/>
              <a:buChar char="§"/>
            </a:pPr>
            <a:r>
              <a:rPr lang="en-US" sz="1600" dirty="0">
                <a:cs typeface="Times New Roman" panose="02020603050405020304" pitchFamily="18" charset="0"/>
              </a:rPr>
              <a:t>New</a:t>
            </a:r>
          </a:p>
          <a:p>
            <a:pPr lvl="2">
              <a:lnSpc>
                <a:spcPct val="150000"/>
              </a:lnSpc>
              <a:buFont typeface="Wingdings" panose="05000000000000000000" pitchFamily="2" charset="2"/>
              <a:buChar char="§"/>
            </a:pPr>
            <a:r>
              <a:rPr lang="en-US" sz="1600" dirty="0">
                <a:cs typeface="Times New Roman" panose="02020603050405020304" pitchFamily="18" charset="0"/>
              </a:rPr>
              <a:t>Open</a:t>
            </a:r>
          </a:p>
          <a:p>
            <a:pPr lvl="2">
              <a:lnSpc>
                <a:spcPct val="150000"/>
              </a:lnSpc>
              <a:buFont typeface="Wingdings" panose="05000000000000000000" pitchFamily="2" charset="2"/>
              <a:buChar char="§"/>
            </a:pPr>
            <a:r>
              <a:rPr lang="en-US" sz="1600" dirty="0">
                <a:cs typeface="Times New Roman" panose="02020603050405020304" pitchFamily="18" charset="0"/>
              </a:rPr>
              <a:t>Pending</a:t>
            </a:r>
          </a:p>
          <a:p>
            <a:pPr lvl="2">
              <a:lnSpc>
                <a:spcPct val="150000"/>
              </a:lnSpc>
              <a:buFont typeface="Wingdings" panose="05000000000000000000" pitchFamily="2" charset="2"/>
              <a:buChar char="§"/>
            </a:pPr>
            <a:r>
              <a:rPr lang="en-US" sz="1600" dirty="0">
                <a:cs typeface="Times New Roman" panose="02020603050405020304" pitchFamily="18" charset="0"/>
              </a:rPr>
              <a:t>Fixed</a:t>
            </a:r>
          </a:p>
          <a:p>
            <a:pPr lvl="2">
              <a:lnSpc>
                <a:spcPct val="150000"/>
              </a:lnSpc>
              <a:buFont typeface="Wingdings" panose="05000000000000000000" pitchFamily="2" charset="2"/>
              <a:buChar char="§"/>
            </a:pPr>
            <a:r>
              <a:rPr lang="en-US" sz="1600" dirty="0">
                <a:cs typeface="Times New Roman" panose="02020603050405020304" pitchFamily="18" charset="0"/>
              </a:rPr>
              <a:t>Reopen</a:t>
            </a:r>
          </a:p>
          <a:p>
            <a:pPr lvl="2">
              <a:lnSpc>
                <a:spcPct val="150000"/>
              </a:lnSpc>
              <a:buFont typeface="Wingdings" panose="05000000000000000000" pitchFamily="2" charset="2"/>
              <a:buChar char="§"/>
            </a:pPr>
            <a:r>
              <a:rPr lang="en-US" sz="1600" dirty="0">
                <a:cs typeface="Times New Roman" panose="02020603050405020304" pitchFamily="18" charset="0"/>
              </a:rPr>
              <a:t>Close</a:t>
            </a:r>
            <a:r>
              <a:rPr lang="en-US" sz="1600" dirty="0">
                <a:ea typeface="Gulim" panose="020B0600000101010101" pitchFamily="34" charset="-127"/>
              </a:rPr>
              <a:t> </a:t>
            </a:r>
          </a:p>
          <a:p>
            <a:pPr lvl="1" eaLnBrk="1" hangingPunct="1">
              <a:lnSpc>
                <a:spcPct val="120000"/>
              </a:lnSpc>
            </a:pPr>
            <a:endParaRPr lang="en-US" sz="2000" dirty="0"/>
          </a:p>
          <a:p>
            <a:pPr eaLnBrk="1" hangingPunct="1"/>
            <a:endParaRPr lang="en-US" dirty="0" smtClean="0"/>
          </a:p>
        </p:txBody>
      </p:sp>
      <p:sp>
        <p:nvSpPr>
          <p:cNvPr id="89090"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63333FB4-07C6-4D00-AD2B-C9121339F41F}" type="slidenum">
              <a:rPr lang="en-US" altLang="en-US" sz="1000">
                <a:solidFill>
                  <a:srgbClr val="5F5F5F"/>
                </a:solidFill>
              </a:rPr>
              <a:pPr>
                <a:spcBef>
                  <a:spcPct val="0"/>
                </a:spcBef>
                <a:buSzTx/>
                <a:buFontTx/>
                <a:buNone/>
              </a:pPr>
              <a:t>20</a:t>
            </a:fld>
            <a:endParaRPr lang="en-US" altLang="en-US" sz="1000">
              <a:solidFill>
                <a:srgbClr val="5F5F5F"/>
              </a:solidFill>
            </a:endParaRPr>
          </a:p>
        </p:txBody>
      </p:sp>
    </p:spTree>
    <p:extLst>
      <p:ext uri="{BB962C8B-B14F-4D97-AF65-F5344CB8AC3E}">
        <p14:creationId xmlns:p14="http://schemas.microsoft.com/office/powerpoint/2010/main" val="3011428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en-US" dirty="0" smtClean="0">
                <a:ea typeface="Gulim" panose="020B0600000101010101" pitchFamily="34" charset="-127"/>
              </a:rPr>
              <a:t>Defect Life Cycle</a:t>
            </a:r>
          </a:p>
        </p:txBody>
      </p:sp>
      <p:sp>
        <p:nvSpPr>
          <p:cNvPr id="90116" name="Rectangle 3"/>
          <p:cNvSpPr>
            <a:spLocks noGrp="1" noChangeArrowheads="1"/>
          </p:cNvSpPr>
          <p:nvPr>
            <p:ph idx="1"/>
          </p:nvPr>
        </p:nvSpPr>
        <p:spPr>
          <a:xfrm>
            <a:off x="385664" y="1235018"/>
            <a:ext cx="11566985" cy="4572000"/>
          </a:xfrm>
        </p:spPr>
        <p:txBody>
          <a:bodyPr/>
          <a:lstStyle/>
          <a:p>
            <a:pPr algn="just" eaLnBrk="1" hangingPunct="1">
              <a:lnSpc>
                <a:spcPct val="150000"/>
              </a:lnSpc>
            </a:pPr>
            <a:r>
              <a:rPr lang="en-US" sz="1600" dirty="0" smtClean="0">
                <a:ea typeface="Gulim" panose="020B0600000101010101" pitchFamily="34" charset="-127"/>
              </a:rPr>
              <a:t>New</a:t>
            </a:r>
            <a:r>
              <a:rPr lang="en-US" sz="1600" b="0" dirty="0" smtClean="0">
                <a:ea typeface="Gulim" panose="020B0600000101010101" pitchFamily="34" charset="-127"/>
              </a:rPr>
              <a:t>:</a:t>
            </a:r>
            <a:r>
              <a:rPr lang="en-US" sz="1600" dirty="0" smtClean="0">
                <a:ea typeface="Gulim" panose="020B0600000101010101" pitchFamily="34" charset="-127"/>
              </a:rPr>
              <a:t> </a:t>
            </a:r>
            <a:r>
              <a:rPr lang="en-US" sz="1600" b="0" dirty="0" smtClean="0">
                <a:ea typeface="Gulim" panose="020B0600000101010101" pitchFamily="34" charset="-127"/>
              </a:rPr>
              <a:t>Tester r</a:t>
            </a:r>
            <a:r>
              <a:rPr lang="en-US" sz="1600" b="0" dirty="0" smtClean="0">
                <a:cs typeface="Times New Roman" panose="02020603050405020304" pitchFamily="18" charset="0"/>
              </a:rPr>
              <a:t>eports new defect detected in the application</a:t>
            </a:r>
            <a:endParaRPr lang="en-US" sz="1600" b="0" dirty="0" smtClean="0">
              <a:ea typeface="Gulim" panose="020B0600000101010101" pitchFamily="34" charset="-127"/>
            </a:endParaRPr>
          </a:p>
          <a:p>
            <a:pPr algn="just" eaLnBrk="1" hangingPunct="1">
              <a:lnSpc>
                <a:spcPct val="150000"/>
              </a:lnSpc>
            </a:pPr>
            <a:r>
              <a:rPr lang="en-US" sz="1600" dirty="0" smtClean="0">
                <a:ea typeface="Gulim" panose="020B0600000101010101" pitchFamily="34" charset="-127"/>
              </a:rPr>
              <a:t>Pending</a:t>
            </a:r>
            <a:r>
              <a:rPr lang="en-US" sz="1600" b="0" dirty="0" smtClean="0">
                <a:ea typeface="Gulim" panose="020B0600000101010101" pitchFamily="34" charset="-127"/>
              </a:rPr>
              <a:t>: Any defect waiting for a decision from a technical manager before a developer addresses the problem.</a:t>
            </a:r>
          </a:p>
          <a:p>
            <a:pPr algn="just" eaLnBrk="1" hangingPunct="1">
              <a:lnSpc>
                <a:spcPct val="150000"/>
              </a:lnSpc>
            </a:pPr>
            <a:r>
              <a:rPr lang="en-US" sz="1600" dirty="0" smtClean="0">
                <a:ea typeface="Gulim" panose="020B0600000101010101" pitchFamily="34" charset="-127"/>
              </a:rPr>
              <a:t>Open</a:t>
            </a:r>
            <a:r>
              <a:rPr lang="en-US" sz="1600" b="0" dirty="0" smtClean="0">
                <a:ea typeface="Gulim" panose="020B0600000101010101" pitchFamily="34" charset="-127"/>
              </a:rPr>
              <a:t>: After pending state the bug will have Open state until the developer fixes it</a:t>
            </a:r>
          </a:p>
          <a:p>
            <a:pPr algn="just" eaLnBrk="1" hangingPunct="1">
              <a:lnSpc>
                <a:spcPct val="150000"/>
              </a:lnSpc>
            </a:pPr>
            <a:r>
              <a:rPr lang="en-US" sz="1600" dirty="0" smtClean="0">
                <a:ea typeface="Gulim" panose="020B0600000101010101" pitchFamily="34" charset="-127"/>
              </a:rPr>
              <a:t>Fixed</a:t>
            </a:r>
            <a:r>
              <a:rPr lang="en-US" sz="1600" b="0" dirty="0" smtClean="0">
                <a:ea typeface="Gulim" panose="020B0600000101010101" pitchFamily="34" charset="-127"/>
              </a:rPr>
              <a:t>: Developer can fix the bug or can reject the bug </a:t>
            </a:r>
          </a:p>
          <a:p>
            <a:pPr algn="just" eaLnBrk="1" hangingPunct="1">
              <a:lnSpc>
                <a:spcPct val="150000"/>
              </a:lnSpc>
            </a:pPr>
            <a:r>
              <a:rPr lang="en-US" sz="1600" dirty="0" smtClean="0">
                <a:ea typeface="Gulim" panose="020B0600000101010101" pitchFamily="34" charset="-127"/>
              </a:rPr>
              <a:t>Closed/Reopen</a:t>
            </a:r>
            <a:r>
              <a:rPr lang="en-US" sz="1600" b="0" dirty="0" smtClean="0">
                <a:ea typeface="Gulim" panose="020B0600000101010101" pitchFamily="34" charset="-127"/>
              </a:rPr>
              <a:t>: After regression test, the tester either closes the bug ( if it solves the error) or reopens the bug</a:t>
            </a:r>
          </a:p>
          <a:p>
            <a:pPr algn="just" eaLnBrk="1" hangingPunct="1">
              <a:lnSpc>
                <a:spcPct val="150000"/>
              </a:lnSpc>
            </a:pPr>
            <a:endParaRPr lang="en-US" sz="1600" b="0" dirty="0" smtClean="0">
              <a:ea typeface="Gulim" panose="020B0600000101010101" pitchFamily="34" charset="-127"/>
            </a:endParaRPr>
          </a:p>
          <a:p>
            <a:pPr algn="just" eaLnBrk="1" hangingPunct="1">
              <a:lnSpc>
                <a:spcPct val="150000"/>
              </a:lnSpc>
            </a:pPr>
            <a:endParaRPr lang="en-US" sz="1600" b="0" dirty="0" smtClean="0"/>
          </a:p>
        </p:txBody>
      </p:sp>
      <p:sp>
        <p:nvSpPr>
          <p:cNvPr id="90114"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87B2DC24-A876-4F79-A270-B82E1538ADC9}" type="slidenum">
              <a:rPr lang="en-US" altLang="en-US" sz="1000">
                <a:solidFill>
                  <a:srgbClr val="5F5F5F"/>
                </a:solidFill>
              </a:rPr>
              <a:pPr>
                <a:spcBef>
                  <a:spcPct val="0"/>
                </a:spcBef>
                <a:buSzTx/>
                <a:buFontTx/>
                <a:buNone/>
              </a:pPr>
              <a:t>21</a:t>
            </a:fld>
            <a:endParaRPr lang="en-US" altLang="en-US" sz="1000">
              <a:solidFill>
                <a:srgbClr val="5F5F5F"/>
              </a:solidFill>
            </a:endParaRPr>
          </a:p>
        </p:txBody>
      </p:sp>
    </p:spTree>
    <p:extLst>
      <p:ext uri="{BB962C8B-B14F-4D97-AF65-F5344CB8AC3E}">
        <p14:creationId xmlns:p14="http://schemas.microsoft.com/office/powerpoint/2010/main" val="1550250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xfrm>
            <a:off x="385665" y="459105"/>
            <a:ext cx="11566985" cy="756000"/>
          </a:xfrm>
        </p:spPr>
        <p:txBody>
          <a:bodyPr/>
          <a:lstStyle/>
          <a:p>
            <a:pPr eaLnBrk="1" hangingPunct="1"/>
            <a:r>
              <a:rPr lang="en-US" altLang="ko-KR" dirty="0" smtClean="0">
                <a:ea typeface="Gulim" panose="020B0600000101010101" pitchFamily="34" charset="-127"/>
              </a:rPr>
              <a:t>Defect Reporting</a:t>
            </a:r>
            <a:endParaRPr lang="en-US" dirty="0" smtClean="0">
              <a:ea typeface="Gulim" panose="020B0600000101010101" pitchFamily="34" charset="-127"/>
            </a:endParaRPr>
          </a:p>
        </p:txBody>
      </p:sp>
      <p:sp>
        <p:nvSpPr>
          <p:cNvPr id="91140" name="Rectangle 3"/>
          <p:cNvSpPr>
            <a:spLocks noGrp="1" noChangeArrowheads="1"/>
          </p:cNvSpPr>
          <p:nvPr>
            <p:ph idx="1"/>
          </p:nvPr>
        </p:nvSpPr>
        <p:spPr>
          <a:xfrm>
            <a:off x="385665" y="1409614"/>
            <a:ext cx="10835108" cy="3642834"/>
          </a:xfrm>
        </p:spPr>
        <p:txBody>
          <a:bodyPr/>
          <a:lstStyle/>
          <a:p>
            <a:pPr eaLnBrk="1" hangingPunct="1">
              <a:lnSpc>
                <a:spcPct val="90000"/>
              </a:lnSpc>
            </a:pPr>
            <a:r>
              <a:rPr lang="en-US" sz="2000" b="1" dirty="0" smtClean="0"/>
              <a:t>Need for Defect Reporting:</a:t>
            </a:r>
          </a:p>
          <a:p>
            <a:pPr eaLnBrk="1" hangingPunct="1">
              <a:lnSpc>
                <a:spcPct val="90000"/>
              </a:lnSpc>
              <a:buFont typeface="Wingdings" panose="05000000000000000000" pitchFamily="2" charset="2"/>
              <a:buNone/>
            </a:pPr>
            <a:endParaRPr lang="en-US" sz="2400" b="0" u="sng" dirty="0" smtClean="0"/>
          </a:p>
          <a:p>
            <a:pPr lvl="1">
              <a:lnSpc>
                <a:spcPct val="150000"/>
              </a:lnSpc>
              <a:buFont typeface="Wingdings" panose="05000000000000000000" pitchFamily="2" charset="2"/>
              <a:buChar char="§"/>
            </a:pPr>
            <a:r>
              <a:rPr lang="en-US" sz="1600" b="0" dirty="0" smtClean="0"/>
              <a:t>Used to describe and quantify deviations from requirements</a:t>
            </a:r>
          </a:p>
          <a:p>
            <a:pPr lvl="1">
              <a:lnSpc>
                <a:spcPct val="150000"/>
              </a:lnSpc>
              <a:buFont typeface="Wingdings" panose="05000000000000000000" pitchFamily="2" charset="2"/>
              <a:buChar char="§"/>
            </a:pPr>
            <a:r>
              <a:rPr lang="en-US" sz="1600" b="0" dirty="0" smtClean="0"/>
              <a:t>To correct the defect</a:t>
            </a:r>
          </a:p>
          <a:p>
            <a:pPr lvl="1">
              <a:lnSpc>
                <a:spcPct val="150000"/>
              </a:lnSpc>
              <a:buFont typeface="Wingdings" panose="05000000000000000000" pitchFamily="2" charset="2"/>
              <a:buChar char="§"/>
            </a:pPr>
            <a:r>
              <a:rPr lang="en-US" sz="1600" b="0" dirty="0" smtClean="0"/>
              <a:t>Report the status of the application</a:t>
            </a:r>
          </a:p>
          <a:p>
            <a:pPr lvl="1">
              <a:lnSpc>
                <a:spcPct val="150000"/>
              </a:lnSpc>
              <a:buFont typeface="Wingdings" panose="05000000000000000000" pitchFamily="2" charset="2"/>
              <a:buChar char="§"/>
            </a:pPr>
            <a:r>
              <a:rPr lang="en-US" sz="1600" b="0" dirty="0" smtClean="0"/>
              <a:t>Gather statistics used to develop defect expectations in future applications</a:t>
            </a:r>
          </a:p>
          <a:p>
            <a:pPr lvl="1">
              <a:lnSpc>
                <a:spcPct val="150000"/>
              </a:lnSpc>
              <a:buFont typeface="Wingdings" panose="05000000000000000000" pitchFamily="2" charset="2"/>
              <a:buChar char="§"/>
            </a:pPr>
            <a:r>
              <a:rPr lang="en-US" sz="1600" b="0" dirty="0" smtClean="0"/>
              <a:t>Improve the software development process</a:t>
            </a:r>
          </a:p>
        </p:txBody>
      </p:sp>
      <p:sp>
        <p:nvSpPr>
          <p:cNvPr id="91138"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8485F7A-A4BE-4D68-B1B5-3D890046DA19}" type="slidenum">
              <a:rPr lang="en-US" altLang="en-US" sz="1000">
                <a:solidFill>
                  <a:srgbClr val="5F5F5F"/>
                </a:solidFill>
              </a:rPr>
              <a:pPr>
                <a:spcBef>
                  <a:spcPct val="0"/>
                </a:spcBef>
                <a:buSzTx/>
                <a:buFontTx/>
                <a:buNone/>
              </a:pPr>
              <a:t>22</a:t>
            </a:fld>
            <a:endParaRPr lang="en-US" altLang="en-US" sz="1000">
              <a:solidFill>
                <a:srgbClr val="5F5F5F"/>
              </a:solidFill>
            </a:endParaRPr>
          </a:p>
        </p:txBody>
      </p:sp>
    </p:spTree>
    <p:extLst>
      <p:ext uri="{BB962C8B-B14F-4D97-AF65-F5344CB8AC3E}">
        <p14:creationId xmlns:p14="http://schemas.microsoft.com/office/powerpoint/2010/main" val="1855516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xfrm>
            <a:off x="385665" y="288623"/>
            <a:ext cx="11566985" cy="756000"/>
          </a:xfrm>
        </p:spPr>
        <p:txBody>
          <a:bodyPr/>
          <a:lstStyle/>
          <a:p>
            <a:pPr eaLnBrk="1" hangingPunct="1"/>
            <a:r>
              <a:rPr lang="en-US" altLang="ko-KR" dirty="0" smtClean="0">
                <a:ea typeface="Gulim" panose="020B0600000101010101" pitchFamily="34" charset="-127"/>
              </a:rPr>
              <a:t>Defect Reporting: Severity</a:t>
            </a:r>
            <a:endParaRPr lang="en-US" dirty="0" smtClean="0">
              <a:ea typeface="Gulim" panose="020B0600000101010101" pitchFamily="34" charset="-127"/>
            </a:endParaRPr>
          </a:p>
        </p:txBody>
      </p:sp>
      <p:sp>
        <p:nvSpPr>
          <p:cNvPr id="92164" name="Rectangle 3"/>
          <p:cNvSpPr>
            <a:spLocks noGrp="1" noChangeArrowheads="1"/>
          </p:cNvSpPr>
          <p:nvPr>
            <p:ph idx="1"/>
          </p:nvPr>
        </p:nvSpPr>
        <p:spPr>
          <a:xfrm>
            <a:off x="385665" y="1323814"/>
            <a:ext cx="8153400" cy="4267200"/>
          </a:xfrm>
        </p:spPr>
        <p:txBody>
          <a:bodyPr/>
          <a:lstStyle/>
          <a:p>
            <a:pPr eaLnBrk="1" hangingPunct="1"/>
            <a:r>
              <a:rPr lang="en-US" sz="1600" b="0" dirty="0" smtClean="0"/>
              <a:t>Extent to which the bug will affect the system:</a:t>
            </a:r>
          </a:p>
          <a:p>
            <a:pPr eaLnBrk="1" hangingPunct="1"/>
            <a:endParaRPr lang="en-US" sz="1600" b="0" dirty="0" smtClean="0"/>
          </a:p>
        </p:txBody>
      </p:sp>
      <p:sp>
        <p:nvSpPr>
          <p:cNvPr id="92162"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EFA6F276-CEE3-42F7-8DB5-26E39F114CBE}" type="slidenum">
              <a:rPr lang="en-US" altLang="en-US" sz="1000">
                <a:solidFill>
                  <a:srgbClr val="5F5F5F"/>
                </a:solidFill>
              </a:rPr>
              <a:pPr>
                <a:spcBef>
                  <a:spcPct val="0"/>
                </a:spcBef>
                <a:buSzTx/>
                <a:buFontTx/>
                <a:buNone/>
              </a:pPr>
              <a:t>23</a:t>
            </a:fld>
            <a:endParaRPr lang="en-US" altLang="en-US" sz="1000">
              <a:solidFill>
                <a:srgbClr val="5F5F5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998289555"/>
              </p:ext>
            </p:extLst>
          </p:nvPr>
        </p:nvGraphicFramePr>
        <p:xfrm>
          <a:off x="730142" y="1974054"/>
          <a:ext cx="5965126" cy="1483360"/>
        </p:xfrm>
        <a:graphic>
          <a:graphicData uri="http://schemas.openxmlformats.org/drawingml/2006/table">
            <a:tbl>
              <a:tblPr firstRow="1" bandRow="1">
                <a:tableStyleId>{E8B1032C-EA38-4F05-BA0D-38AFFFC7BED3}</a:tableStyleId>
              </a:tblPr>
              <a:tblGrid>
                <a:gridCol w="1343441">
                  <a:extLst>
                    <a:ext uri="{9D8B030D-6E8A-4147-A177-3AD203B41FA5}">
                      <a16:colId xmlns:a16="http://schemas.microsoft.com/office/drawing/2014/main" val="20000"/>
                    </a:ext>
                  </a:extLst>
                </a:gridCol>
                <a:gridCol w="4621685">
                  <a:extLst>
                    <a:ext uri="{9D8B030D-6E8A-4147-A177-3AD203B41FA5}">
                      <a16:colId xmlns:a16="http://schemas.microsoft.com/office/drawing/2014/main" val="20001"/>
                    </a:ext>
                  </a:extLst>
                </a:gridCol>
              </a:tblGrid>
              <a:tr h="370840">
                <a:tc>
                  <a:txBody>
                    <a:bodyPr/>
                    <a:lstStyle/>
                    <a:p>
                      <a:r>
                        <a:rPr lang="en-US" sz="1600" b="0" dirty="0" smtClean="0"/>
                        <a:t>Very high</a:t>
                      </a:r>
                      <a:endParaRPr lang="en-US" sz="1600" b="0" dirty="0"/>
                    </a:p>
                  </a:txBody>
                  <a:tcPr/>
                </a:tc>
                <a:tc>
                  <a:txBody>
                    <a:bodyPr/>
                    <a:lstStyle/>
                    <a:p>
                      <a:r>
                        <a:rPr lang="en-US" sz="1600" b="0" dirty="0" smtClean="0"/>
                        <a:t>System Crash or</a:t>
                      </a:r>
                      <a:r>
                        <a:rPr lang="en-US" sz="1600" b="0" baseline="0" dirty="0" smtClean="0"/>
                        <a:t> loss of data</a:t>
                      </a:r>
                      <a:endParaRPr lang="en-US" sz="1600" b="0" dirty="0"/>
                    </a:p>
                  </a:txBody>
                  <a:tcPr/>
                </a:tc>
                <a:extLst>
                  <a:ext uri="{0D108BD9-81ED-4DB2-BD59-A6C34878D82A}">
                    <a16:rowId xmlns:a16="http://schemas.microsoft.com/office/drawing/2014/main" val="10000"/>
                  </a:ext>
                </a:extLst>
              </a:tr>
              <a:tr h="370840">
                <a:tc>
                  <a:txBody>
                    <a:bodyPr/>
                    <a:lstStyle/>
                    <a:p>
                      <a:r>
                        <a:rPr lang="en-US" sz="1600" b="0" dirty="0" smtClean="0"/>
                        <a:t>High</a:t>
                      </a:r>
                      <a:endParaRPr lang="en-US" sz="1600" b="0" dirty="0"/>
                    </a:p>
                  </a:txBody>
                  <a:tcPr/>
                </a:tc>
                <a:tc>
                  <a:txBody>
                    <a:bodyPr/>
                    <a:lstStyle/>
                    <a:p>
                      <a:r>
                        <a:rPr lang="en-US" sz="1600" b="0" dirty="0" smtClean="0"/>
                        <a:t>Functionality not</a:t>
                      </a:r>
                      <a:r>
                        <a:rPr lang="en-US" sz="1600" b="0" baseline="0" dirty="0" smtClean="0"/>
                        <a:t> available</a:t>
                      </a:r>
                      <a:endParaRPr lang="en-US" sz="1600" b="0" dirty="0"/>
                    </a:p>
                  </a:txBody>
                  <a:tcPr/>
                </a:tc>
                <a:extLst>
                  <a:ext uri="{0D108BD9-81ED-4DB2-BD59-A6C34878D82A}">
                    <a16:rowId xmlns:a16="http://schemas.microsoft.com/office/drawing/2014/main" val="10001"/>
                  </a:ext>
                </a:extLst>
              </a:tr>
              <a:tr h="370840">
                <a:tc>
                  <a:txBody>
                    <a:bodyPr/>
                    <a:lstStyle/>
                    <a:p>
                      <a:r>
                        <a:rPr lang="en-US" sz="1600" b="0" dirty="0" smtClean="0"/>
                        <a:t>Medium</a:t>
                      </a:r>
                      <a:endParaRPr lang="en-US" sz="1600" b="0" dirty="0"/>
                    </a:p>
                  </a:txBody>
                  <a:tcPr/>
                </a:tc>
                <a:tc>
                  <a:txBody>
                    <a:bodyPr/>
                    <a:lstStyle/>
                    <a:p>
                      <a:r>
                        <a:rPr lang="en-US" sz="1600" b="0" dirty="0" smtClean="0"/>
                        <a:t>Functions</a:t>
                      </a:r>
                      <a:r>
                        <a:rPr lang="en-US" sz="1600" b="0" baseline="0" dirty="0" smtClean="0"/>
                        <a:t> works with minor errors</a:t>
                      </a:r>
                      <a:endParaRPr lang="en-US" sz="1600" b="0" dirty="0"/>
                    </a:p>
                  </a:txBody>
                  <a:tcPr/>
                </a:tc>
                <a:extLst>
                  <a:ext uri="{0D108BD9-81ED-4DB2-BD59-A6C34878D82A}">
                    <a16:rowId xmlns:a16="http://schemas.microsoft.com/office/drawing/2014/main" val="10002"/>
                  </a:ext>
                </a:extLst>
              </a:tr>
              <a:tr h="370840">
                <a:tc>
                  <a:txBody>
                    <a:bodyPr/>
                    <a:lstStyle/>
                    <a:p>
                      <a:r>
                        <a:rPr lang="en-US" sz="1600" b="0" dirty="0" smtClean="0"/>
                        <a:t>Low</a:t>
                      </a:r>
                      <a:endParaRPr lang="en-US" sz="1600" b="0" dirty="0"/>
                    </a:p>
                  </a:txBody>
                  <a:tcPr/>
                </a:tc>
                <a:tc>
                  <a:txBody>
                    <a:bodyPr/>
                    <a:lstStyle/>
                    <a:p>
                      <a:r>
                        <a:rPr lang="en-US" sz="1600" b="0" dirty="0" smtClean="0"/>
                        <a:t>Cosmetic</a:t>
                      </a:r>
                      <a:r>
                        <a:rPr lang="en-US" sz="1600" b="0" baseline="0" dirty="0" smtClean="0"/>
                        <a:t> or trivial</a:t>
                      </a:r>
                      <a:endParaRPr lang="en-US" sz="1600" b="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43442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532" y="2442405"/>
            <a:ext cx="11574817" cy="2000548"/>
          </a:xfrm>
        </p:spPr>
        <p:txBody>
          <a:bodyPr/>
          <a:lstStyle/>
          <a:p>
            <a:r>
              <a:rPr lang="en-GB" sz="6600" dirty="0"/>
              <a:t>Test Models</a:t>
            </a:r>
            <a:br>
              <a:rPr lang="en-GB" sz="6600" dirty="0"/>
            </a:br>
            <a:endParaRPr lang="en-US" dirty="0"/>
          </a:p>
        </p:txBody>
      </p:sp>
    </p:spTree>
    <p:extLst>
      <p:ext uri="{BB962C8B-B14F-4D97-AF65-F5344CB8AC3E}">
        <p14:creationId xmlns:p14="http://schemas.microsoft.com/office/powerpoint/2010/main" val="597326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00062" y="352587"/>
            <a:ext cx="5410200" cy="685800"/>
          </a:xfrm>
        </p:spPr>
        <p:txBody>
          <a:bodyPr/>
          <a:lstStyle/>
          <a:p>
            <a:r>
              <a:rPr lang="en-US" dirty="0" smtClean="0"/>
              <a:t>Life Cycle V- Model</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7905" y="1176338"/>
            <a:ext cx="9360976" cy="5207000"/>
          </a:xfrm>
        </p:spPr>
      </p:pic>
      <p:sp>
        <p:nvSpPr>
          <p:cNvPr id="22530"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4"/>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2DB64472-ECD0-4E23-8F2A-E9AC59602F68}" type="slidenum">
              <a:rPr lang="en-US" altLang="en-US" sz="1000">
                <a:solidFill>
                  <a:srgbClr val="5F5F5F"/>
                </a:solidFill>
              </a:rPr>
              <a:pPr>
                <a:spcBef>
                  <a:spcPct val="0"/>
                </a:spcBef>
                <a:buSzTx/>
                <a:buFontTx/>
                <a:buNone/>
              </a:pPr>
              <a:t>25</a:t>
            </a:fld>
            <a:endParaRPr lang="en-US" altLang="en-US" sz="1000">
              <a:solidFill>
                <a:srgbClr val="5F5F5F"/>
              </a:solidFill>
            </a:endParaRPr>
          </a:p>
        </p:txBody>
      </p:sp>
    </p:spTree>
    <p:extLst>
      <p:ext uri="{BB962C8B-B14F-4D97-AF65-F5344CB8AC3E}">
        <p14:creationId xmlns:p14="http://schemas.microsoft.com/office/powerpoint/2010/main" val="288288659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0"/>
          <p:cNvSpPr>
            <a:spLocks noGrp="1" noChangeArrowheads="1"/>
          </p:cNvSpPr>
          <p:nvPr>
            <p:ph type="title"/>
          </p:nvPr>
        </p:nvSpPr>
        <p:spPr>
          <a:xfrm>
            <a:off x="500062" y="465433"/>
            <a:ext cx="11566985" cy="756000"/>
          </a:xfrm>
        </p:spPr>
        <p:txBody>
          <a:bodyPr/>
          <a:lstStyle/>
          <a:p>
            <a:r>
              <a:rPr lang="en-US" dirty="0" smtClean="0"/>
              <a:t>V- Model</a:t>
            </a:r>
          </a:p>
        </p:txBody>
      </p:sp>
      <p:sp>
        <p:nvSpPr>
          <p:cNvPr id="24578" name="Slide Number Placeholder 2"/>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EC5F20E8-E939-4EB1-9AD7-32E2D7E95F6A}" type="slidenum">
              <a:rPr lang="en-US" altLang="en-US" sz="1000">
                <a:solidFill>
                  <a:srgbClr val="5F5F5F"/>
                </a:solidFill>
              </a:rPr>
              <a:pPr>
                <a:spcBef>
                  <a:spcPct val="0"/>
                </a:spcBef>
                <a:buSzTx/>
                <a:buFontTx/>
                <a:buNone/>
              </a:pPr>
              <a:t>26</a:t>
            </a:fld>
            <a:endParaRPr lang="en-US" altLang="en-US" sz="1000">
              <a:solidFill>
                <a:srgbClr val="5F5F5F"/>
              </a:solidFill>
            </a:endParaRPr>
          </a:p>
        </p:txBody>
      </p:sp>
      <p:sp>
        <p:nvSpPr>
          <p:cNvPr id="24580" name="Text Box 4"/>
          <p:cNvSpPr txBox="1">
            <a:spLocks noChangeArrowheads="1"/>
          </p:cNvSpPr>
          <p:nvPr/>
        </p:nvSpPr>
        <p:spPr bwMode="auto">
          <a:xfrm>
            <a:off x="2209800" y="990601"/>
            <a:ext cx="7848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231775" indent="-231775">
              <a:spcBef>
                <a:spcPct val="20000"/>
              </a:spcBef>
              <a:buSzPct val="125000"/>
              <a:buFont typeface="Wingdings" panose="05000000000000000000" pitchFamily="2" charset="2"/>
              <a:buBlip>
                <a:blip r:embed="rId2"/>
              </a:buBlip>
              <a:tabLst>
                <a:tab pos="339725" algn="l"/>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339725" algn="l"/>
              </a:tabLst>
              <a:defRPr sz="2800" b="1">
                <a:solidFill>
                  <a:schemeClr val="tx1"/>
                </a:solidFill>
                <a:latin typeface="Arial" panose="020B0604020202020204" pitchFamily="34" charset="0"/>
              </a:defRPr>
            </a:lvl2pPr>
            <a:lvl3pPr marL="1143000" indent="-228600">
              <a:spcBef>
                <a:spcPct val="20000"/>
              </a:spcBef>
              <a:buChar char="•"/>
              <a:tabLst>
                <a:tab pos="339725" algn="l"/>
              </a:tabLst>
              <a:defRPr sz="1600">
                <a:solidFill>
                  <a:schemeClr val="tx1"/>
                </a:solidFill>
                <a:latin typeface="Arial" panose="020B0604020202020204" pitchFamily="34" charset="0"/>
              </a:defRPr>
            </a:lvl3pPr>
            <a:lvl4pPr marL="1600200" indent="-228600">
              <a:spcBef>
                <a:spcPct val="20000"/>
              </a:spcBef>
              <a:buChar char="–"/>
              <a:tabLst>
                <a:tab pos="339725" algn="l"/>
              </a:tabLst>
              <a:defRPr sz="1400">
                <a:solidFill>
                  <a:schemeClr val="tx1"/>
                </a:solidFill>
                <a:latin typeface="Arial" panose="020B0604020202020204" pitchFamily="34" charset="0"/>
              </a:defRPr>
            </a:lvl4pPr>
            <a:lvl5pPr marL="2057400" indent="-228600">
              <a:spcBef>
                <a:spcPct val="20000"/>
              </a:spcBef>
              <a:buChar char="•"/>
              <a:tabLst>
                <a:tab pos="339725" algn="l"/>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339725" algn="l"/>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339725" algn="l"/>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339725" algn="l"/>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339725" algn="l"/>
              </a:tabLst>
              <a:defRPr sz="1200">
                <a:solidFill>
                  <a:schemeClr val="tx1"/>
                </a:solidFill>
                <a:latin typeface="Arial" panose="020B0604020202020204" pitchFamily="34" charset="0"/>
              </a:defRPr>
            </a:lvl9pPr>
          </a:lstStyle>
          <a:p>
            <a:pPr algn="ctr" eaLnBrk="1" hangingPunct="1">
              <a:spcBef>
                <a:spcPct val="50000"/>
              </a:spcBef>
              <a:buSzTx/>
              <a:buFontTx/>
              <a:buNone/>
            </a:pPr>
            <a:endParaRPr lang="en-US" sz="2400" b="0">
              <a:solidFill>
                <a:srgbClr val="000000"/>
              </a:solidFill>
              <a:latin typeface="Garamond" panose="02020404030301010803" pitchFamily="18" charset="0"/>
              <a:ea typeface="Arial Unicode MS" panose="020B0604020202020204" pitchFamily="34" charset="-128"/>
              <a:cs typeface="Arial Unicode MS" panose="020B0604020202020204" pitchFamily="34" charset="-128"/>
            </a:endParaRPr>
          </a:p>
        </p:txBody>
      </p:sp>
      <p:sp>
        <p:nvSpPr>
          <p:cNvPr id="24581" name="Rectangle 5"/>
          <p:cNvSpPr>
            <a:spLocks noChangeArrowheads="1"/>
          </p:cNvSpPr>
          <p:nvPr/>
        </p:nvSpPr>
        <p:spPr bwMode="auto">
          <a:xfrm>
            <a:off x="3886200" y="228600"/>
            <a:ext cx="678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endParaRPr lang="en-US" sz="260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249559558"/>
              </p:ext>
            </p:extLst>
          </p:nvPr>
        </p:nvGraphicFramePr>
        <p:xfrm>
          <a:off x="365070" y="1452266"/>
          <a:ext cx="7554563" cy="3931920"/>
        </p:xfrm>
        <a:graphic>
          <a:graphicData uri="http://schemas.openxmlformats.org/drawingml/2006/table">
            <a:tbl>
              <a:tblPr firstRow="1" bandRow="1">
                <a:tableStyleId>{5C22544A-7EE6-4342-B048-85BDC9FD1C3A}</a:tableStyleId>
              </a:tblPr>
              <a:tblGrid>
                <a:gridCol w="2909985">
                  <a:extLst>
                    <a:ext uri="{9D8B030D-6E8A-4147-A177-3AD203B41FA5}">
                      <a16:colId xmlns:a16="http://schemas.microsoft.com/office/drawing/2014/main" val="20000"/>
                    </a:ext>
                  </a:extLst>
                </a:gridCol>
                <a:gridCol w="4644578">
                  <a:extLst>
                    <a:ext uri="{9D8B030D-6E8A-4147-A177-3AD203B41FA5}">
                      <a16:colId xmlns:a16="http://schemas.microsoft.com/office/drawing/2014/main" val="20001"/>
                    </a:ext>
                  </a:extLst>
                </a:gridCol>
              </a:tblGrid>
              <a:tr h="914400">
                <a:tc>
                  <a:txBody>
                    <a:bodyPr/>
                    <a:lstStyle/>
                    <a:p>
                      <a:pPr algn="ctr"/>
                      <a:r>
                        <a:rPr lang="en-US" sz="1800" dirty="0" smtClean="0"/>
                        <a:t>SDLC Phase</a:t>
                      </a:r>
                      <a:endParaRPr lang="en-US" sz="1800" dirty="0"/>
                    </a:p>
                  </a:txBody>
                  <a:tcPr anchor="ctr"/>
                </a:tc>
                <a:tc>
                  <a:txBody>
                    <a:bodyPr/>
                    <a:lstStyle/>
                    <a:p>
                      <a:pPr algn="ctr"/>
                      <a:r>
                        <a:rPr lang="en-US" sz="1800" dirty="0" smtClean="0"/>
                        <a:t>Test Phase</a:t>
                      </a:r>
                      <a:endParaRPr lang="en-US" sz="1800" dirty="0"/>
                    </a:p>
                  </a:txBody>
                  <a:tcPr anchor="ctr"/>
                </a:tc>
                <a:extLst>
                  <a:ext uri="{0D108BD9-81ED-4DB2-BD59-A6C34878D82A}">
                    <a16:rowId xmlns:a16="http://schemas.microsoft.com/office/drawing/2014/main" val="10000"/>
                  </a:ext>
                </a:extLst>
              </a:tr>
              <a:tr h="731520">
                <a:tc>
                  <a:txBody>
                    <a:bodyPr/>
                    <a:lstStyle/>
                    <a:p>
                      <a:pPr marL="0" indent="0" algn="l">
                        <a:buFont typeface="Arial" panose="020B0604020202020204" pitchFamily="34" charset="0"/>
                        <a:buNone/>
                      </a:pPr>
                      <a:r>
                        <a:rPr lang="en-US" sz="1600" dirty="0" smtClean="0"/>
                        <a:t>Requirements</a:t>
                      </a:r>
                      <a:endParaRPr lang="en-US" sz="1600" dirty="0"/>
                    </a:p>
                  </a:txBody>
                  <a:tcPr anchor="ctr"/>
                </a:tc>
                <a:tc>
                  <a:txBody>
                    <a:bodyPr/>
                    <a:lstStyle/>
                    <a:p>
                      <a:pPr marL="285750" indent="-285750" algn="l">
                        <a:buFont typeface="Arial" panose="020B0604020202020204" pitchFamily="34" charset="0"/>
                        <a:buChar char="•"/>
                      </a:pPr>
                      <a:r>
                        <a:rPr lang="en-US" sz="1600" dirty="0" smtClean="0"/>
                        <a:t>Build Test Strategy.</a:t>
                      </a:r>
                    </a:p>
                    <a:p>
                      <a:pPr marL="285750" indent="-285750" algn="l">
                        <a:buFont typeface="Arial" panose="020B0604020202020204" pitchFamily="34" charset="0"/>
                        <a:buChar char="•"/>
                      </a:pPr>
                      <a:r>
                        <a:rPr lang="en-US" sz="1600" dirty="0" smtClean="0"/>
                        <a:t>Plan for Testing.</a:t>
                      </a:r>
                    </a:p>
                    <a:p>
                      <a:pPr marL="285750" indent="-285750" algn="l">
                        <a:buFont typeface="Arial" panose="020B0604020202020204" pitchFamily="34" charset="0"/>
                        <a:buChar char="•"/>
                      </a:pPr>
                      <a:r>
                        <a:rPr lang="en-US" sz="1600" dirty="0" smtClean="0"/>
                        <a:t>Acceptance Test Scenarios </a:t>
                      </a:r>
                      <a:endParaRPr lang="en-US" sz="1600" dirty="0"/>
                    </a:p>
                  </a:txBody>
                  <a:tcPr anchor="ctr"/>
                </a:tc>
                <a:extLst>
                  <a:ext uri="{0D108BD9-81ED-4DB2-BD59-A6C34878D82A}">
                    <a16:rowId xmlns:a16="http://schemas.microsoft.com/office/drawing/2014/main" val="10001"/>
                  </a:ext>
                </a:extLst>
              </a:tr>
              <a:tr h="731520">
                <a:tc>
                  <a:txBody>
                    <a:bodyPr/>
                    <a:lstStyle/>
                    <a:p>
                      <a:pPr marL="0" indent="0" algn="l">
                        <a:buFont typeface="Arial" panose="020B0604020202020204" pitchFamily="34" charset="0"/>
                        <a:buNone/>
                      </a:pPr>
                      <a:r>
                        <a:rPr lang="en-US" sz="1600" dirty="0" smtClean="0"/>
                        <a:t>Specifications</a:t>
                      </a:r>
                      <a:endParaRPr lang="en-US" sz="1600" dirty="0"/>
                    </a:p>
                  </a:txBody>
                  <a:tcPr anchor="ctr"/>
                </a:tc>
                <a:tc>
                  <a:txBody>
                    <a:bodyPr/>
                    <a:lstStyle/>
                    <a:p>
                      <a:pPr marL="285750" indent="-285750" algn="l">
                        <a:buFont typeface="Arial" panose="020B0604020202020204" pitchFamily="34" charset="0"/>
                        <a:buChar char="•"/>
                      </a:pPr>
                      <a:r>
                        <a:rPr lang="en-US" sz="1600" dirty="0" smtClean="0"/>
                        <a:t>System Test Case</a:t>
                      </a:r>
                      <a:r>
                        <a:rPr lang="en-US" sz="1600" baseline="0" dirty="0" smtClean="0"/>
                        <a:t> Generation</a:t>
                      </a:r>
                      <a:endParaRPr lang="en-US" sz="1600" dirty="0"/>
                    </a:p>
                  </a:txBody>
                  <a:tcPr anchor="ctr"/>
                </a:tc>
                <a:extLst>
                  <a:ext uri="{0D108BD9-81ED-4DB2-BD59-A6C34878D82A}">
                    <a16:rowId xmlns:a16="http://schemas.microsoft.com/office/drawing/2014/main" val="10002"/>
                  </a:ext>
                </a:extLst>
              </a:tr>
              <a:tr h="731520">
                <a:tc>
                  <a:txBody>
                    <a:bodyPr/>
                    <a:lstStyle/>
                    <a:p>
                      <a:pPr marL="0" indent="0" algn="l">
                        <a:buFont typeface="Arial" panose="020B0604020202020204" pitchFamily="34" charset="0"/>
                        <a:buNone/>
                      </a:pPr>
                      <a:r>
                        <a:rPr lang="en-US" sz="1600" dirty="0" smtClean="0"/>
                        <a:t>Architecture</a:t>
                      </a:r>
                      <a:endParaRPr lang="en-US" sz="1600" dirty="0"/>
                    </a:p>
                  </a:txBody>
                  <a:tcPr anchor="ctr"/>
                </a:tc>
                <a:tc>
                  <a:txBody>
                    <a:bodyPr/>
                    <a:lstStyle/>
                    <a:p>
                      <a:pPr marL="285750" indent="-285750" algn="l">
                        <a:buFont typeface="Arial" panose="020B0604020202020204" pitchFamily="34" charset="0"/>
                        <a:buChar char="•"/>
                      </a:pPr>
                      <a:r>
                        <a:rPr lang="en-US" sz="1600" dirty="0" smtClean="0"/>
                        <a:t>Integration Test Case</a:t>
                      </a:r>
                      <a:r>
                        <a:rPr lang="en-US" sz="1600" baseline="0" dirty="0" smtClean="0"/>
                        <a:t> Generation</a:t>
                      </a:r>
                      <a:endParaRPr lang="en-US" sz="1600" dirty="0"/>
                    </a:p>
                  </a:txBody>
                  <a:tcPr anchor="ctr"/>
                </a:tc>
                <a:extLst>
                  <a:ext uri="{0D108BD9-81ED-4DB2-BD59-A6C34878D82A}">
                    <a16:rowId xmlns:a16="http://schemas.microsoft.com/office/drawing/2014/main" val="10003"/>
                  </a:ext>
                </a:extLst>
              </a:tr>
              <a:tr h="731520">
                <a:tc>
                  <a:txBody>
                    <a:bodyPr/>
                    <a:lstStyle/>
                    <a:p>
                      <a:pPr marL="0" indent="0" algn="l">
                        <a:buFont typeface="Arial" panose="020B0604020202020204" pitchFamily="34" charset="0"/>
                        <a:buNone/>
                      </a:pPr>
                      <a:r>
                        <a:rPr lang="en-US" sz="1600" dirty="0" smtClean="0"/>
                        <a:t>Detailed Design</a:t>
                      </a:r>
                      <a:endParaRPr lang="en-US" sz="1600" dirty="0"/>
                    </a:p>
                  </a:txBody>
                  <a:tcPr anchor="ctr"/>
                </a:tc>
                <a:tc>
                  <a:txBody>
                    <a:bodyPr/>
                    <a:lstStyle/>
                    <a:p>
                      <a:pPr marL="285750" indent="-285750" algn="l">
                        <a:buFont typeface="Arial" panose="020B0604020202020204" pitchFamily="34" charset="0"/>
                        <a:buChar char="•"/>
                      </a:pPr>
                      <a:r>
                        <a:rPr lang="en-US" sz="1600" dirty="0" smtClean="0"/>
                        <a:t>Unit</a:t>
                      </a:r>
                      <a:r>
                        <a:rPr lang="en-US" sz="1600" baseline="0" dirty="0" smtClean="0"/>
                        <a:t> Test Case Generation</a:t>
                      </a:r>
                      <a:endParaRPr lang="en-US" sz="1600"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96193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00062" y="352587"/>
            <a:ext cx="5410200" cy="685800"/>
          </a:xfrm>
        </p:spPr>
        <p:txBody>
          <a:bodyPr/>
          <a:lstStyle/>
          <a:p>
            <a:r>
              <a:rPr lang="en-US" dirty="0" smtClean="0"/>
              <a:t>Life Cycle W- Model</a:t>
            </a:r>
          </a:p>
        </p:txBody>
      </p:sp>
      <p:sp>
        <p:nvSpPr>
          <p:cNvPr id="22530"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2DB64472-ECD0-4E23-8F2A-E9AC59602F68}" type="slidenum">
              <a:rPr lang="en-US" altLang="en-US" sz="1000">
                <a:solidFill>
                  <a:srgbClr val="5F5F5F"/>
                </a:solidFill>
              </a:rPr>
              <a:pPr>
                <a:spcBef>
                  <a:spcPct val="0"/>
                </a:spcBef>
                <a:buSzTx/>
                <a:buFontTx/>
                <a:buNone/>
              </a:pPr>
              <a:t>27</a:t>
            </a:fld>
            <a:endParaRPr lang="en-US" altLang="en-US" sz="1000">
              <a:solidFill>
                <a:srgbClr val="5F5F5F"/>
              </a:solidFill>
            </a:endParaRPr>
          </a:p>
        </p:txBody>
      </p:sp>
      <p:pic>
        <p:nvPicPr>
          <p:cNvPr id="8" name="Picture 7"/>
          <p:cNvPicPr>
            <a:picLocks noChangeAspect="1"/>
          </p:cNvPicPr>
          <p:nvPr/>
        </p:nvPicPr>
        <p:blipFill rotWithShape="1">
          <a:blip r:embed="rId4">
            <a:duotone>
              <a:schemeClr val="accent6">
                <a:shade val="45000"/>
                <a:satMod val="135000"/>
              </a:schemeClr>
              <a:prstClr val="white"/>
            </a:duotone>
          </a:blip>
          <a:srcRect/>
          <a:stretch/>
        </p:blipFill>
        <p:spPr>
          <a:xfrm>
            <a:off x="2451152" y="1477181"/>
            <a:ext cx="6599857" cy="4433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459443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532" y="2442405"/>
            <a:ext cx="11574817" cy="2000548"/>
          </a:xfrm>
        </p:spPr>
        <p:txBody>
          <a:bodyPr/>
          <a:lstStyle/>
          <a:p>
            <a:r>
              <a:rPr lang="en-GB" sz="6600" dirty="0"/>
              <a:t>Queries ?</a:t>
            </a:r>
            <a:br>
              <a:rPr lang="en-GB" sz="6600" dirty="0"/>
            </a:br>
            <a:endParaRPr lang="en-US" dirty="0"/>
          </a:p>
        </p:txBody>
      </p:sp>
    </p:spTree>
    <p:extLst>
      <p:ext uri="{BB962C8B-B14F-4D97-AF65-F5344CB8AC3E}">
        <p14:creationId xmlns:p14="http://schemas.microsoft.com/office/powerpoint/2010/main" val="1728352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394" y="3612504"/>
            <a:ext cx="3842206" cy="1231106"/>
          </a:xfrm>
          <a:prstGeom prst="rect">
            <a:avLst/>
          </a:prstGeom>
        </p:spPr>
        <p:txBody>
          <a:bodyPr wrap="none" lIns="0" tIns="0" rIns="0" bIns="0">
            <a:spAutoFit/>
          </a:bodyPr>
          <a:lstStyle/>
          <a:p>
            <a:r>
              <a:rPr lang="en-US" sz="1600" dirty="0">
                <a:solidFill>
                  <a:prstClr val="white"/>
                </a:solidFill>
                <a:ea typeface="Verdana" pitchFamily="34" charset="0"/>
                <a:cs typeface="Verdana" pitchFamily="34" charset="0"/>
              </a:rPr>
              <a:t>For more information please contact:</a:t>
            </a:r>
            <a:br>
              <a:rPr lang="en-US" sz="1600" dirty="0">
                <a:solidFill>
                  <a:prstClr val="white"/>
                </a:solidFill>
                <a:ea typeface="Verdana" pitchFamily="34" charset="0"/>
                <a:cs typeface="Verdana" pitchFamily="34" charset="0"/>
              </a:rPr>
            </a:br>
            <a:r>
              <a:rPr lang="en-US" sz="1600" dirty="0">
                <a:solidFill>
                  <a:prstClr val="white"/>
                </a:solidFill>
                <a:ea typeface="Verdana" pitchFamily="34" charset="0"/>
                <a:cs typeface="Verdana" pitchFamily="34" charset="0"/>
              </a:rPr>
              <a:t>T+ 33 1 98765432</a:t>
            </a:r>
            <a:br>
              <a:rPr lang="en-US" sz="1600" dirty="0">
                <a:solidFill>
                  <a:prstClr val="white"/>
                </a:solidFill>
                <a:ea typeface="Verdana" pitchFamily="34" charset="0"/>
                <a:cs typeface="Verdana" pitchFamily="34" charset="0"/>
              </a:rPr>
            </a:br>
            <a:r>
              <a:rPr lang="en-US" sz="1600" dirty="0">
                <a:solidFill>
                  <a:prstClr val="white"/>
                </a:solidFill>
                <a:ea typeface="Verdana" pitchFamily="34" charset="0"/>
                <a:cs typeface="Verdana" pitchFamily="34" charset="0"/>
              </a:rPr>
              <a:t>F+ 33 1 88888888</a:t>
            </a:r>
            <a:br>
              <a:rPr lang="en-US" sz="1600" dirty="0">
                <a:solidFill>
                  <a:prstClr val="white"/>
                </a:solidFill>
                <a:ea typeface="Verdana" pitchFamily="34" charset="0"/>
                <a:cs typeface="Verdana" pitchFamily="34" charset="0"/>
              </a:rPr>
            </a:br>
            <a:r>
              <a:rPr lang="en-US" sz="1600" dirty="0">
                <a:solidFill>
                  <a:prstClr val="white"/>
                </a:solidFill>
                <a:ea typeface="Verdana" pitchFamily="34" charset="0"/>
                <a:cs typeface="Verdana" pitchFamily="34" charset="0"/>
              </a:rPr>
              <a:t>M+ 33 6 44445678</a:t>
            </a:r>
            <a:br>
              <a:rPr lang="en-US" sz="1600" dirty="0">
                <a:solidFill>
                  <a:prstClr val="white"/>
                </a:solidFill>
                <a:ea typeface="Verdana" pitchFamily="34" charset="0"/>
                <a:cs typeface="Verdana" pitchFamily="34" charset="0"/>
              </a:rPr>
            </a:br>
            <a:r>
              <a:rPr lang="en-US" sz="1600" dirty="0">
                <a:solidFill>
                  <a:prstClr val="white"/>
                </a:solidFill>
                <a:ea typeface="Verdana" pitchFamily="34" charset="0"/>
                <a:cs typeface="Verdana" pitchFamily="34" charset="0"/>
              </a:rPr>
              <a:t>firstname.lastname@atos.net</a:t>
            </a:r>
            <a:endParaRPr lang="en-GB" sz="2400" dirty="0">
              <a:solidFill>
                <a:prstClr val="black"/>
              </a:solidFill>
            </a:endParaRPr>
          </a:p>
        </p:txBody>
      </p:sp>
    </p:spTree>
    <p:extLst>
      <p:ext uri="{BB962C8B-B14F-4D97-AF65-F5344CB8AC3E}">
        <p14:creationId xmlns:p14="http://schemas.microsoft.com/office/powerpoint/2010/main" val="2545248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5665" y="412610"/>
            <a:ext cx="11566985" cy="756000"/>
          </a:xfrm>
        </p:spPr>
        <p:txBody>
          <a:bodyPr/>
          <a:lstStyle/>
          <a:p>
            <a:r>
              <a:rPr lang="en-US" dirty="0" smtClean="0"/>
              <a:t>Requirement Traceability Matrix</a:t>
            </a:r>
          </a:p>
        </p:txBody>
      </p:sp>
      <p:sp>
        <p:nvSpPr>
          <p:cNvPr id="6147" name="Rectangle 3"/>
          <p:cNvSpPr>
            <a:spLocks noGrp="1" noChangeArrowheads="1"/>
          </p:cNvSpPr>
          <p:nvPr>
            <p:ph idx="1"/>
          </p:nvPr>
        </p:nvSpPr>
        <p:spPr>
          <a:xfrm>
            <a:off x="385665" y="1454401"/>
            <a:ext cx="11393047" cy="4537884"/>
          </a:xfrm>
        </p:spPr>
        <p:txBody>
          <a:bodyPr/>
          <a:lstStyle/>
          <a:p>
            <a:pPr algn="just">
              <a:lnSpc>
                <a:spcPct val="150000"/>
              </a:lnSpc>
            </a:pPr>
            <a:r>
              <a:rPr lang="en-US" sz="1600" dirty="0" smtClean="0"/>
              <a:t>One of the key objectives of any testing venture is to ensure that the application under test is behaving as per the functional specification. To ensure this the key objective will be to test all the functionalities or the requirements as it is stated by the customer. Hence Test Coverage becomes a very critical metric for any Testing venture.</a:t>
            </a:r>
          </a:p>
          <a:p>
            <a:pPr algn="just">
              <a:lnSpc>
                <a:spcPct val="150000"/>
              </a:lnSpc>
            </a:pPr>
            <a:endParaRPr lang="en-US" sz="1600" dirty="0" smtClean="0"/>
          </a:p>
        </p:txBody>
      </p:sp>
    </p:spTree>
    <p:extLst>
      <p:ext uri="{BB962C8B-B14F-4D97-AF65-F5344CB8AC3E}">
        <p14:creationId xmlns:p14="http://schemas.microsoft.com/office/powerpoint/2010/main" val="82332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5665" y="443606"/>
            <a:ext cx="11566985" cy="756000"/>
          </a:xfrm>
        </p:spPr>
        <p:txBody>
          <a:bodyPr/>
          <a:lstStyle/>
          <a:p>
            <a:r>
              <a:rPr lang="en-US" dirty="0" smtClean="0"/>
              <a:t>Requirements Traceability</a:t>
            </a:r>
          </a:p>
        </p:txBody>
      </p:sp>
      <p:sp>
        <p:nvSpPr>
          <p:cNvPr id="7171" name="Rectangle 3"/>
          <p:cNvSpPr>
            <a:spLocks noGrp="1" noChangeArrowheads="1"/>
          </p:cNvSpPr>
          <p:nvPr>
            <p:ph idx="1"/>
          </p:nvPr>
        </p:nvSpPr>
        <p:spPr/>
        <p:txBody>
          <a:bodyPr/>
          <a:lstStyle/>
          <a:p>
            <a:pPr algn="just">
              <a:lnSpc>
                <a:spcPct val="150000"/>
              </a:lnSpc>
            </a:pPr>
            <a:r>
              <a:rPr lang="en-US" sz="1600" dirty="0" smtClean="0"/>
              <a:t>Requirement Traceability is very effective tool to ensure the test coverage. Traceability ensures completeness, that all lower level requirements</a:t>
            </a:r>
          </a:p>
          <a:p>
            <a:pPr algn="just">
              <a:lnSpc>
                <a:spcPct val="150000"/>
              </a:lnSpc>
            </a:pPr>
            <a:r>
              <a:rPr lang="en-US" sz="1600" dirty="0" smtClean="0"/>
              <a:t>come from higher level requirements, and that all higher level requirements are allocated to lower level requirements. Traceability is also used to manage change and provides the basis for test planning.</a:t>
            </a:r>
          </a:p>
          <a:p>
            <a:pPr algn="just">
              <a:lnSpc>
                <a:spcPct val="150000"/>
              </a:lnSpc>
            </a:pPr>
            <a:endParaRPr lang="en-US" sz="2000" dirty="0"/>
          </a:p>
        </p:txBody>
      </p:sp>
    </p:spTree>
    <p:extLst>
      <p:ext uri="{BB962C8B-B14F-4D97-AF65-F5344CB8AC3E}">
        <p14:creationId xmlns:p14="http://schemas.microsoft.com/office/powerpoint/2010/main" val="578632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5665" y="366115"/>
            <a:ext cx="11566985" cy="756000"/>
          </a:xfrm>
        </p:spPr>
        <p:txBody>
          <a:bodyPr/>
          <a:lstStyle/>
          <a:p>
            <a:r>
              <a:rPr lang="en-US" dirty="0" smtClean="0"/>
              <a:t>Components</a:t>
            </a:r>
          </a:p>
        </p:txBody>
      </p:sp>
      <p:sp>
        <p:nvSpPr>
          <p:cNvPr id="8195" name="Rectangle 3"/>
          <p:cNvSpPr>
            <a:spLocks noGrp="1" noChangeArrowheads="1"/>
          </p:cNvSpPr>
          <p:nvPr>
            <p:ph idx="1"/>
          </p:nvPr>
        </p:nvSpPr>
        <p:spPr/>
        <p:txBody>
          <a:bodyPr/>
          <a:lstStyle/>
          <a:p>
            <a:pPr>
              <a:lnSpc>
                <a:spcPct val="80000"/>
              </a:lnSpc>
            </a:pPr>
            <a:r>
              <a:rPr lang="en-US" sz="1600" dirty="0" smtClean="0"/>
              <a:t>The following components should be mapped using the RTM so that all the test artifacts can be traced:</a:t>
            </a:r>
            <a:br>
              <a:rPr lang="en-US" sz="1600" dirty="0" smtClean="0"/>
            </a:br>
            <a:endParaRPr lang="en-US" sz="1600" dirty="0" smtClean="0"/>
          </a:p>
          <a:p>
            <a:pPr lvl="1">
              <a:lnSpc>
                <a:spcPct val="150000"/>
              </a:lnSpc>
              <a:buFont typeface="Wingdings" panose="05000000000000000000" pitchFamily="2" charset="2"/>
              <a:buChar char="§"/>
            </a:pPr>
            <a:r>
              <a:rPr lang="en-US" sz="1600" dirty="0"/>
              <a:t>Test Requirement</a:t>
            </a:r>
          </a:p>
          <a:p>
            <a:pPr lvl="1">
              <a:lnSpc>
                <a:spcPct val="150000"/>
              </a:lnSpc>
              <a:buFont typeface="Wingdings" panose="05000000000000000000" pitchFamily="2" charset="2"/>
              <a:buChar char="§"/>
            </a:pPr>
            <a:r>
              <a:rPr lang="en-US" sz="1600" dirty="0"/>
              <a:t>Test Strategy</a:t>
            </a:r>
          </a:p>
          <a:p>
            <a:pPr lvl="1">
              <a:lnSpc>
                <a:spcPct val="150000"/>
              </a:lnSpc>
              <a:buFont typeface="Wingdings" panose="05000000000000000000" pitchFamily="2" charset="2"/>
              <a:buChar char="§"/>
            </a:pPr>
            <a:r>
              <a:rPr lang="en-US" sz="1600" dirty="0"/>
              <a:t>Test Plan</a:t>
            </a:r>
          </a:p>
          <a:p>
            <a:pPr lvl="1">
              <a:lnSpc>
                <a:spcPct val="150000"/>
              </a:lnSpc>
              <a:buFont typeface="Wingdings" panose="05000000000000000000" pitchFamily="2" charset="2"/>
              <a:buChar char="§"/>
            </a:pPr>
            <a:r>
              <a:rPr lang="en-US" sz="1600" dirty="0"/>
              <a:t>Test Scenario</a:t>
            </a:r>
          </a:p>
          <a:p>
            <a:pPr lvl="1">
              <a:lnSpc>
                <a:spcPct val="150000"/>
              </a:lnSpc>
              <a:buFont typeface="Wingdings" panose="05000000000000000000" pitchFamily="2" charset="2"/>
              <a:buChar char="§"/>
            </a:pPr>
            <a:r>
              <a:rPr lang="en-US" sz="1600" dirty="0"/>
              <a:t>Test Cases</a:t>
            </a:r>
          </a:p>
          <a:p>
            <a:pPr lvl="1">
              <a:lnSpc>
                <a:spcPct val="150000"/>
              </a:lnSpc>
              <a:buFont typeface="Wingdings" panose="05000000000000000000" pitchFamily="2" charset="2"/>
              <a:buChar char="§"/>
            </a:pPr>
            <a:r>
              <a:rPr lang="en-US" sz="1600" dirty="0" smtClean="0"/>
              <a:t>Defect </a:t>
            </a:r>
            <a:r>
              <a:rPr lang="en-US" sz="1600" dirty="0"/>
              <a:t>ids</a:t>
            </a:r>
          </a:p>
          <a:p>
            <a:pPr>
              <a:lnSpc>
                <a:spcPct val="80000"/>
              </a:lnSpc>
            </a:pPr>
            <a:endParaRPr lang="en-US" sz="1600" dirty="0"/>
          </a:p>
          <a:p>
            <a:pPr>
              <a:lnSpc>
                <a:spcPct val="80000"/>
              </a:lnSpc>
            </a:pPr>
            <a:endParaRPr lang="en-US" sz="1600" dirty="0"/>
          </a:p>
          <a:p>
            <a:pPr>
              <a:lnSpc>
                <a:spcPct val="80000"/>
              </a:lnSpc>
            </a:pPr>
            <a:endParaRPr lang="en-US" sz="1600" dirty="0"/>
          </a:p>
        </p:txBody>
      </p:sp>
    </p:spTree>
    <p:extLst>
      <p:ext uri="{BB962C8B-B14F-4D97-AF65-F5344CB8AC3E}">
        <p14:creationId xmlns:p14="http://schemas.microsoft.com/office/powerpoint/2010/main" val="284746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5665" y="412610"/>
            <a:ext cx="11566985" cy="756000"/>
          </a:xfrm>
        </p:spPr>
        <p:txBody>
          <a:bodyPr/>
          <a:lstStyle/>
          <a:p>
            <a:r>
              <a:rPr lang="en-US" dirty="0" smtClean="0"/>
              <a:t>Requirement Traceability</a:t>
            </a:r>
          </a:p>
        </p:txBody>
      </p:sp>
      <p:sp>
        <p:nvSpPr>
          <p:cNvPr id="9219" name="Rectangle 3"/>
          <p:cNvSpPr>
            <a:spLocks noGrp="1" noChangeArrowheads="1"/>
          </p:cNvSpPr>
          <p:nvPr>
            <p:ph idx="1"/>
          </p:nvPr>
        </p:nvSpPr>
        <p:spPr/>
        <p:txBody>
          <a:bodyPr/>
          <a:lstStyle/>
          <a:p>
            <a:pPr algn="just">
              <a:lnSpc>
                <a:spcPct val="150000"/>
              </a:lnSpc>
            </a:pPr>
            <a:r>
              <a:rPr lang="en-US" sz="1600" dirty="0" smtClean="0"/>
              <a:t>Forward traceability looks at the following:</a:t>
            </a:r>
          </a:p>
          <a:p>
            <a:pPr lvl="1" algn="just">
              <a:lnSpc>
                <a:spcPct val="150000"/>
              </a:lnSpc>
              <a:buFont typeface="Wingdings" panose="05000000000000000000" pitchFamily="2" charset="2"/>
              <a:buChar char="§"/>
            </a:pPr>
            <a:r>
              <a:rPr lang="en-US" sz="1600" dirty="0"/>
              <a:t>Tracing the business requirements to their resulting test requirement(s) to ensure the completeness of the product requirement specification.</a:t>
            </a:r>
          </a:p>
          <a:p>
            <a:pPr lvl="1" algn="just">
              <a:lnSpc>
                <a:spcPct val="150000"/>
              </a:lnSpc>
              <a:buFont typeface="Wingdings" panose="05000000000000000000" pitchFamily="2" charset="2"/>
              <a:buChar char="§"/>
            </a:pPr>
            <a:r>
              <a:rPr lang="en-US" sz="1600" dirty="0"/>
              <a:t>Tracing each unique test requirement forward into the design or strategy that test that requirement, and the tests that validate that requirement and so on. The objective is to ensure that each requirement is thoroughly tested.</a:t>
            </a:r>
          </a:p>
          <a:p>
            <a:pPr algn="just">
              <a:lnSpc>
                <a:spcPct val="150000"/>
              </a:lnSpc>
            </a:pPr>
            <a:endParaRPr lang="en-US" sz="1600" dirty="0" smtClean="0"/>
          </a:p>
          <a:p>
            <a:pPr algn="just">
              <a:lnSpc>
                <a:spcPct val="150000"/>
              </a:lnSpc>
            </a:pPr>
            <a:r>
              <a:rPr lang="en-US" sz="1600" dirty="0" smtClean="0"/>
              <a:t>Backwards traceability looks at the following:</a:t>
            </a:r>
          </a:p>
          <a:p>
            <a:pPr lvl="1" algn="just">
              <a:lnSpc>
                <a:spcPct val="150000"/>
              </a:lnSpc>
              <a:buFont typeface="Wingdings" panose="05000000000000000000" pitchFamily="2" charset="2"/>
              <a:buChar char="§"/>
            </a:pPr>
            <a:r>
              <a:rPr lang="en-US" sz="1600" dirty="0"/>
              <a:t>Tracing each Test back to its associated requirement. Backward traceability can verify that the requirements have been kept current with tests.</a:t>
            </a:r>
          </a:p>
          <a:p>
            <a:pPr lvl="1" algn="just">
              <a:lnSpc>
                <a:spcPct val="150000"/>
              </a:lnSpc>
              <a:buFont typeface="Wingdings" panose="05000000000000000000" pitchFamily="2" charset="2"/>
              <a:buChar char="§"/>
            </a:pPr>
            <a:r>
              <a:rPr lang="en-US" sz="1600" dirty="0"/>
              <a:t>Tracing each requirement back to its source(s).</a:t>
            </a:r>
          </a:p>
          <a:p>
            <a:pPr algn="just">
              <a:lnSpc>
                <a:spcPct val="150000"/>
              </a:lnSpc>
            </a:pPr>
            <a:endParaRPr lang="en-US" sz="1600" dirty="0" smtClean="0"/>
          </a:p>
        </p:txBody>
      </p:sp>
    </p:spTree>
    <p:extLst>
      <p:ext uri="{BB962C8B-B14F-4D97-AF65-F5344CB8AC3E}">
        <p14:creationId xmlns:p14="http://schemas.microsoft.com/office/powerpoint/2010/main" val="256340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532" y="2442405"/>
            <a:ext cx="11574817" cy="2000548"/>
          </a:xfrm>
        </p:spPr>
        <p:txBody>
          <a:bodyPr/>
          <a:lstStyle/>
          <a:p>
            <a:r>
              <a:rPr lang="en-GB" sz="6600" dirty="0"/>
              <a:t>Configuration Management</a:t>
            </a:r>
            <a:br>
              <a:rPr lang="en-GB" sz="6600" dirty="0"/>
            </a:br>
            <a:endParaRPr lang="en-US" dirty="0"/>
          </a:p>
        </p:txBody>
      </p:sp>
    </p:spTree>
    <p:extLst>
      <p:ext uri="{BB962C8B-B14F-4D97-AF65-F5344CB8AC3E}">
        <p14:creationId xmlns:p14="http://schemas.microsoft.com/office/powerpoint/2010/main" val="1361433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00062" y="315563"/>
            <a:ext cx="11566985" cy="756000"/>
          </a:xfrm>
        </p:spPr>
        <p:txBody>
          <a:bodyPr/>
          <a:lstStyle/>
          <a:p>
            <a:r>
              <a:rPr lang="en-US" smtClean="0"/>
              <a:t>Configuration Management</a:t>
            </a:r>
          </a:p>
        </p:txBody>
      </p:sp>
      <p:sp>
        <p:nvSpPr>
          <p:cNvPr id="12291"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6585782E-341E-49BA-AB5B-A2934EFF7B01}" type="slidenum">
              <a:rPr lang="en-US" altLang="en-US" sz="1000">
                <a:solidFill>
                  <a:srgbClr val="5F5F5F"/>
                </a:solidFill>
              </a:rPr>
              <a:pPr>
                <a:spcBef>
                  <a:spcPct val="0"/>
                </a:spcBef>
                <a:buSzTx/>
                <a:buFontTx/>
                <a:buNone/>
              </a:pPr>
              <a:t>8</a:t>
            </a:fld>
            <a:endParaRPr lang="en-US" altLang="en-US" sz="1000">
              <a:solidFill>
                <a:srgbClr val="5F5F5F"/>
              </a:solidFill>
            </a:endParaRPr>
          </a:p>
        </p:txBody>
      </p:sp>
      <p:sp>
        <p:nvSpPr>
          <p:cNvPr id="12292" name="Text Box 5"/>
          <p:cNvSpPr txBox="1">
            <a:spLocks noChangeArrowheads="1"/>
          </p:cNvSpPr>
          <p:nvPr/>
        </p:nvSpPr>
        <p:spPr bwMode="auto">
          <a:xfrm>
            <a:off x="835333" y="1931521"/>
            <a:ext cx="10546112" cy="1569660"/>
          </a:xfrm>
          <a:prstGeom prst="rect">
            <a:avLst/>
          </a:prstGeom>
          <a:solidFill>
            <a:srgbClr val="99CC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FF"/>
            </a:extrusionClr>
            <a:contourClr>
              <a:srgbClr val="99CCFF"/>
            </a:contourClr>
          </a:sp3d>
        </p:spPr>
        <p:txBody>
          <a:bodyPr wrap="square">
            <a:spAutoFit/>
            <a:flatTx/>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lnSpc>
                <a:spcPct val="200000"/>
              </a:lnSpc>
              <a:spcBef>
                <a:spcPct val="50000"/>
              </a:spcBef>
              <a:buSzTx/>
              <a:buFontTx/>
              <a:buNone/>
            </a:pPr>
            <a:r>
              <a:rPr lang="en-US" sz="1600" b="0" dirty="0">
                <a:solidFill>
                  <a:schemeClr val="bg1"/>
                </a:solidFill>
                <a:latin typeface="+mn-lt"/>
              </a:rPr>
              <a:t>The purpose of configuration management is to establish and maintain the integrity of the products (Components, data and documentation) of the software or system through the project and product life cycle.</a:t>
            </a:r>
            <a:r>
              <a:rPr lang="en-US" sz="1600" dirty="0">
                <a:solidFill>
                  <a:schemeClr val="bg1"/>
                </a:solidFill>
                <a:latin typeface="+mn-lt"/>
              </a:rPr>
              <a:t>  </a:t>
            </a:r>
          </a:p>
        </p:txBody>
      </p:sp>
      <p:sp>
        <p:nvSpPr>
          <p:cNvPr id="5" name="Rectangle 4"/>
          <p:cNvSpPr>
            <a:spLocks noChangeArrowheads="1"/>
          </p:cNvSpPr>
          <p:nvPr/>
        </p:nvSpPr>
        <p:spPr bwMode="auto">
          <a:xfrm>
            <a:off x="500061" y="3541713"/>
            <a:ext cx="1121665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lgn="just" eaLnBrk="1" hangingPunct="1">
              <a:lnSpc>
                <a:spcPct val="150000"/>
              </a:lnSpc>
              <a:spcBef>
                <a:spcPct val="0"/>
              </a:spcBef>
              <a:buSzTx/>
              <a:buFontTx/>
              <a:buNone/>
            </a:pPr>
            <a:r>
              <a:rPr lang="en-US" sz="1600" b="0" dirty="0">
                <a:latin typeface="+mn-lt"/>
              </a:rPr>
              <a:t>Configuration Management (CM) is a "set of activities designed to control change by identifying the work products that are likely to change, establishing relationships among them, defining mechanisms for managing different versions of these work products, controlling the changes imposed, and auditing and reporting on the changes made.“</a:t>
            </a:r>
          </a:p>
        </p:txBody>
      </p:sp>
    </p:spTree>
    <p:extLst>
      <p:ext uri="{BB962C8B-B14F-4D97-AF65-F5344CB8AC3E}">
        <p14:creationId xmlns:p14="http://schemas.microsoft.com/office/powerpoint/2010/main" val="26996098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5665" y="381613"/>
            <a:ext cx="11566985" cy="756000"/>
          </a:xfrm>
        </p:spPr>
        <p:txBody>
          <a:bodyPr/>
          <a:lstStyle/>
          <a:p>
            <a:r>
              <a:rPr lang="en-US" dirty="0" smtClean="0"/>
              <a:t>Important SCM Activities</a:t>
            </a:r>
          </a:p>
        </p:txBody>
      </p:sp>
      <p:sp>
        <p:nvSpPr>
          <p:cNvPr id="13315" name="Rectangle 3"/>
          <p:cNvSpPr>
            <a:spLocks noGrp="1" noChangeArrowheads="1"/>
          </p:cNvSpPr>
          <p:nvPr>
            <p:ph idx="1"/>
          </p:nvPr>
        </p:nvSpPr>
        <p:spPr/>
        <p:txBody>
          <a:bodyPr/>
          <a:lstStyle/>
          <a:p>
            <a:pPr>
              <a:lnSpc>
                <a:spcPct val="90000"/>
              </a:lnSpc>
            </a:pPr>
            <a:r>
              <a:rPr lang="en-US" sz="1600" dirty="0" smtClean="0"/>
              <a:t>Identifying and organizing the software configurable items</a:t>
            </a:r>
          </a:p>
          <a:p>
            <a:pPr>
              <a:lnSpc>
                <a:spcPct val="90000"/>
              </a:lnSpc>
            </a:pPr>
            <a:endParaRPr lang="en-US" sz="1600" dirty="0" smtClean="0"/>
          </a:p>
          <a:p>
            <a:pPr>
              <a:lnSpc>
                <a:spcPct val="90000"/>
              </a:lnSpc>
            </a:pPr>
            <a:r>
              <a:rPr lang="en-US" sz="1600" dirty="0" smtClean="0"/>
              <a:t>Maintaining change requests and systematically controlling the changes to the configurable items</a:t>
            </a:r>
          </a:p>
          <a:p>
            <a:pPr>
              <a:lnSpc>
                <a:spcPct val="90000"/>
              </a:lnSpc>
            </a:pPr>
            <a:endParaRPr lang="en-US" sz="1600" dirty="0" smtClean="0"/>
          </a:p>
          <a:p>
            <a:pPr>
              <a:lnSpc>
                <a:spcPct val="90000"/>
              </a:lnSpc>
            </a:pPr>
            <a:r>
              <a:rPr lang="en-US" sz="1600" dirty="0" smtClean="0"/>
              <a:t>Tracking the status of the Configurable items</a:t>
            </a:r>
          </a:p>
          <a:p>
            <a:pPr>
              <a:lnSpc>
                <a:spcPct val="90000"/>
              </a:lnSpc>
            </a:pPr>
            <a:endParaRPr lang="en-US" sz="1600" dirty="0" smtClean="0"/>
          </a:p>
          <a:p>
            <a:pPr>
              <a:lnSpc>
                <a:spcPct val="90000"/>
              </a:lnSpc>
            </a:pPr>
            <a:r>
              <a:rPr lang="en-US" sz="1600" dirty="0" smtClean="0"/>
              <a:t>Review and Audit of the software configuration management activities</a:t>
            </a:r>
          </a:p>
          <a:p>
            <a:pPr>
              <a:lnSpc>
                <a:spcPct val="90000"/>
              </a:lnSpc>
            </a:pPr>
            <a:endParaRPr lang="en-US" sz="1600" dirty="0"/>
          </a:p>
          <a:p>
            <a:pPr>
              <a:lnSpc>
                <a:spcPct val="90000"/>
              </a:lnSpc>
            </a:pPr>
            <a:r>
              <a:rPr lang="en-US" sz="1600" dirty="0"/>
              <a:t>The testers need to know two aspects of </a:t>
            </a:r>
            <a:r>
              <a:rPr lang="en-US" sz="1600" dirty="0" smtClean="0"/>
              <a:t>change:</a:t>
            </a:r>
          </a:p>
          <a:p>
            <a:pPr>
              <a:lnSpc>
                <a:spcPct val="90000"/>
              </a:lnSpc>
            </a:pPr>
            <a:endParaRPr lang="en-US" sz="1600" dirty="0" smtClean="0"/>
          </a:p>
          <a:p>
            <a:pPr lvl="1">
              <a:lnSpc>
                <a:spcPct val="90000"/>
              </a:lnSpc>
              <a:buFont typeface="Wingdings" panose="05000000000000000000" pitchFamily="2" charset="2"/>
              <a:buChar char="§"/>
            </a:pPr>
            <a:r>
              <a:rPr lang="en-US" sz="1600" dirty="0"/>
              <a:t>The characteristics of the change so that modification to the test plan and test data can be made to assure the right functionality and structure are tested.</a:t>
            </a:r>
          </a:p>
          <a:p>
            <a:pPr lvl="1">
              <a:lnSpc>
                <a:spcPct val="90000"/>
              </a:lnSpc>
              <a:buFont typeface="Wingdings" panose="05000000000000000000" pitchFamily="2" charset="2"/>
              <a:buChar char="§"/>
            </a:pPr>
            <a:endParaRPr lang="en-US" sz="1600" dirty="0"/>
          </a:p>
          <a:p>
            <a:pPr lvl="1">
              <a:lnSpc>
                <a:spcPct val="90000"/>
              </a:lnSpc>
              <a:buFont typeface="Wingdings" panose="05000000000000000000" pitchFamily="2" charset="2"/>
              <a:buChar char="§"/>
            </a:pPr>
            <a:r>
              <a:rPr lang="en-US" sz="1600" dirty="0" smtClean="0"/>
              <a:t>The </a:t>
            </a:r>
            <a:r>
              <a:rPr lang="en-US" sz="1600" dirty="0"/>
              <a:t>version in which that change will be implemented</a:t>
            </a:r>
          </a:p>
          <a:p>
            <a:pPr marL="371511" lvl="1" indent="0">
              <a:lnSpc>
                <a:spcPct val="90000"/>
              </a:lnSpc>
              <a:buNone/>
            </a:pPr>
            <a:endParaRPr lang="en-US" sz="1600" dirty="0"/>
          </a:p>
          <a:p>
            <a:pPr lvl="1">
              <a:lnSpc>
                <a:spcPct val="90000"/>
              </a:lnSpc>
              <a:buFont typeface="Arial" panose="020B0604020202020204" pitchFamily="34" charset="0"/>
              <a:buChar char="•"/>
            </a:pPr>
            <a:endParaRPr lang="en-US" sz="1600" dirty="0" smtClean="0"/>
          </a:p>
          <a:p>
            <a:pPr>
              <a:lnSpc>
                <a:spcPct val="90000"/>
              </a:lnSpc>
            </a:pPr>
            <a:endParaRPr lang="en-US" sz="1600" dirty="0"/>
          </a:p>
          <a:p>
            <a:pPr>
              <a:lnSpc>
                <a:spcPct val="90000"/>
              </a:lnSpc>
            </a:pPr>
            <a:endParaRPr lang="en-US" sz="1600" dirty="0" smtClean="0"/>
          </a:p>
          <a:p>
            <a:pPr>
              <a:lnSpc>
                <a:spcPct val="90000"/>
              </a:lnSpc>
            </a:pPr>
            <a:endParaRPr lang="en-US" sz="2000" dirty="0"/>
          </a:p>
        </p:txBody>
      </p:sp>
    </p:spTree>
    <p:extLst>
      <p:ext uri="{BB962C8B-B14F-4D97-AF65-F5344CB8AC3E}">
        <p14:creationId xmlns:p14="http://schemas.microsoft.com/office/powerpoint/2010/main" val="22081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TotalTime>
  <Words>865</Words>
  <Application>Microsoft Office PowerPoint</Application>
  <PresentationFormat>Widescreen</PresentationFormat>
  <Paragraphs>166</Paragraphs>
  <Slides>29</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 Unicode MS</vt:lpstr>
      <vt:lpstr>Arial</vt:lpstr>
      <vt:lpstr>Calibri</vt:lpstr>
      <vt:lpstr>Garamond</vt:lpstr>
      <vt:lpstr>Gulim</vt:lpstr>
      <vt:lpstr>Lucida Sans Unicode</vt:lpstr>
      <vt:lpstr>Stag Sans Light</vt:lpstr>
      <vt:lpstr>Times New Roman</vt:lpstr>
      <vt:lpstr>Verdana</vt:lpstr>
      <vt:lpstr>Wingdings</vt:lpstr>
      <vt:lpstr>Atos Syntel</vt:lpstr>
      <vt:lpstr>Testing Concepts - 2</vt:lpstr>
      <vt:lpstr>Requirement Management </vt:lpstr>
      <vt:lpstr>Requirement Traceability Matrix</vt:lpstr>
      <vt:lpstr>Requirements Traceability</vt:lpstr>
      <vt:lpstr>Components</vt:lpstr>
      <vt:lpstr>Requirement Traceability</vt:lpstr>
      <vt:lpstr>Configuration Management </vt:lpstr>
      <vt:lpstr>Configuration Management</vt:lpstr>
      <vt:lpstr>Important SCM Activities</vt:lpstr>
      <vt:lpstr>Configurable Vs Non-Configurable Items</vt:lpstr>
      <vt:lpstr>Process involved in SCM</vt:lpstr>
      <vt:lpstr>Forming SCM Team</vt:lpstr>
      <vt:lpstr>Some benefits of SCM Tool</vt:lpstr>
      <vt:lpstr>Define and create User groups and Access Control</vt:lpstr>
      <vt:lpstr>Archival of the Project item</vt:lpstr>
      <vt:lpstr>Defect logging and test management tool </vt:lpstr>
      <vt:lpstr>Defect Management</vt:lpstr>
      <vt:lpstr>What is a Defect</vt:lpstr>
      <vt:lpstr>Types of Defect</vt:lpstr>
      <vt:lpstr>Defect Life Cycle</vt:lpstr>
      <vt:lpstr>Defect Life Cycle</vt:lpstr>
      <vt:lpstr>Defect Reporting</vt:lpstr>
      <vt:lpstr>Defect Reporting: Severity</vt:lpstr>
      <vt:lpstr>Test Models </vt:lpstr>
      <vt:lpstr>Life Cycle V- Model</vt:lpstr>
      <vt:lpstr>V- Model</vt:lpstr>
      <vt:lpstr>Life Cycle W- Model</vt:lpstr>
      <vt:lpstr>Queries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&amp; Validation</dc:title>
  <dc:creator>Kumar, Sneha</dc:creator>
  <cp:lastModifiedBy>Iyer, Sanjana</cp:lastModifiedBy>
  <cp:revision>18</cp:revision>
  <dcterms:created xsi:type="dcterms:W3CDTF">2017-03-14T04:59:46Z</dcterms:created>
  <dcterms:modified xsi:type="dcterms:W3CDTF">2019-10-03T09:11:20Z</dcterms:modified>
</cp:coreProperties>
</file>