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703" r:id="rId2"/>
    <p:sldId id="874" r:id="rId3"/>
    <p:sldId id="742" r:id="rId4"/>
    <p:sldId id="863" r:id="rId5"/>
    <p:sldId id="86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62" r:id="rId15"/>
    <p:sldId id="75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33" autoAdjust="0"/>
  </p:normalViewPr>
  <p:slideViewPr>
    <p:cSldViewPr>
      <p:cViewPr varScale="1">
        <p:scale>
          <a:sx n="96" d="100"/>
          <a:sy n="96" d="100"/>
        </p:scale>
        <p:origin x="414" y="84"/>
      </p:cViewPr>
      <p:guideLst>
        <p:guide orient="horz" pos="912"/>
        <p:guide orient="horz" pos="672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34A83-C957-456E-A940-438068D8CA1C}" type="doc">
      <dgm:prSet loTypeId="urn:microsoft.com/office/officeart/2005/8/layout/vList5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A240D98-BCD7-42AB-B3AA-DBA18ABC904A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Functional Testing Tools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DB974582-3BA2-4022-89A5-86B341A3DE01}" type="parTrans" cxnId="{A1209E34-5897-4DA4-970C-80B96EE6CA4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4DE6BA21-DFB1-422F-8BAA-C7C808870EAC}" type="sibTrans" cxnId="{A1209E34-5897-4DA4-970C-80B96EE6CA4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4A356996-F284-47C9-A1E8-E75450FC8E26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Business Scenarios are tested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88813915-A67A-42C7-B308-91BE61F365B7}" type="parTrans" cxnId="{A8FBDB22-4E7A-404C-AD3D-7C9F3315CFA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00DE29F4-28CA-466B-93AA-DF3F4BA13FA8}" type="sibTrans" cxnId="{A8FBDB22-4E7A-404C-AD3D-7C9F3315CFA6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30F7AEEA-5AB1-4C6C-A821-96EFD11CCFF2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Performance Testing Tools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030F9907-80C4-4059-9311-15FD17DE25CF}" type="parTrans" cxnId="{6B9DB253-D114-4949-965A-FEC52B5FF531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A0A0495-B2EB-4D05-BA56-CC77940B7B28}" type="sibTrans" cxnId="{6B9DB253-D114-4949-965A-FEC52B5FF531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8306395C-2B69-4106-ABC5-02E17CBF5FAA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Response Time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EAABC31B-EBA1-4FA6-A18D-CD1DD1F7F01E}" type="parTrans" cxnId="{37932A1A-9FBA-493A-89B8-77CD8F0BAD3D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8578DB1C-F170-47A9-8713-1B3BDD672B61}" type="sibTrans" cxnId="{37932A1A-9FBA-493A-89B8-77CD8F0BAD3D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5497F40B-89DB-4FAE-A827-849F3327AD71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Effectiveness &amp; Efficiency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0DAAE9F4-77B1-456A-9D57-7612563E8173}" type="parTrans" cxnId="{12D095DF-ABC6-4EF7-9ED2-E249CCBD676C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FF162C2-E40E-4B6C-8A53-5209D25A98BB}" type="sibTrans" cxnId="{12D095DF-ABC6-4EF7-9ED2-E249CCBD676C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F69111E3-F345-417D-924A-1DA129302F8B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Test Management Tools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0CC613F0-DF4C-4EBA-A765-36CA72C2F015}" type="parTrans" cxnId="{46A32B5D-0D67-4497-A53A-728E4E07BCA5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DB4B95DA-ABDB-4EE1-9DC9-B31E3AEE7313}" type="sibTrans" cxnId="{46A32B5D-0D67-4497-A53A-728E4E07BCA5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15DB369A-E6DD-41FA-A369-08795AB97A0C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Storage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7D367788-BD17-4A07-BF2A-33ED15B9CD67}" type="parTrans" cxnId="{F75D3B0C-5986-4D3A-B8CA-BFB15F901F68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21FD9E30-7BDE-4263-89BE-CBA54F3E9039}" type="sibTrans" cxnId="{F75D3B0C-5986-4D3A-B8CA-BFB15F901F68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5030F61C-FC99-443C-A750-3F22E49CB2F1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Manual / Automation Testing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E8D9ED1A-BC64-4347-B3F4-DC10C7EE1C29}" type="parTrans" cxnId="{11CD32F2-60F8-4722-8851-62E064C6817B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1A62A36E-151C-444E-89A5-BD0271ED9A51}" type="sibTrans" cxnId="{11CD32F2-60F8-4722-8851-62E064C6817B}">
      <dgm:prSet/>
      <dgm:spPr/>
      <dgm:t>
        <a:bodyPr/>
        <a:lstStyle/>
        <a:p>
          <a:endParaRPr lang="en-US" sz="1600">
            <a:latin typeface="Tunga" pitchFamily="34" charset="0"/>
            <a:cs typeface="Tunga" pitchFamily="34" charset="0"/>
          </a:endParaRPr>
        </a:p>
      </dgm:t>
    </dgm:pt>
    <dgm:pt modelId="{C9BF4E4A-C412-4069-8D46-5CDECB55C014}">
      <dgm:prSet phldrT="[Text]" custT="1"/>
      <dgm:spPr/>
      <dgm:t>
        <a:bodyPr/>
        <a:lstStyle/>
        <a:p>
          <a:r>
            <a:rPr lang="en-US" sz="1600" smtClean="0">
              <a:latin typeface="Bookman Old Style" pitchFamily="18" charset="0"/>
              <a:cs typeface="Tunga" pitchFamily="34" charset="0"/>
            </a:rPr>
            <a:t>Load / Stress Testing</a:t>
          </a:r>
          <a:endParaRPr lang="en-US" sz="1600">
            <a:latin typeface="Bookman Old Style" pitchFamily="18" charset="0"/>
            <a:cs typeface="Tunga" pitchFamily="34" charset="0"/>
          </a:endParaRPr>
        </a:p>
      </dgm:t>
    </dgm:pt>
    <dgm:pt modelId="{07190DE8-EBB6-4B1C-AC71-298F7445408E}" type="parTrans" cxnId="{DEE2E74F-0C6D-45F2-9B7C-30CF92912B3D}">
      <dgm:prSet/>
      <dgm:spPr/>
      <dgm:t>
        <a:bodyPr/>
        <a:lstStyle/>
        <a:p>
          <a:endParaRPr lang="en-US"/>
        </a:p>
      </dgm:t>
    </dgm:pt>
    <dgm:pt modelId="{15BC8FAF-2ACF-4830-9E08-5E4E55551CB1}" type="sibTrans" cxnId="{DEE2E74F-0C6D-45F2-9B7C-30CF92912B3D}">
      <dgm:prSet/>
      <dgm:spPr/>
      <dgm:t>
        <a:bodyPr/>
        <a:lstStyle/>
        <a:p>
          <a:endParaRPr lang="en-US"/>
        </a:p>
      </dgm:t>
    </dgm:pt>
    <dgm:pt modelId="{BBDAFF1B-01A6-4AA6-9428-10B0A9256906}" type="pres">
      <dgm:prSet presAssocID="{7D234A83-C957-456E-A940-438068D8CA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7E682-D00D-4DD0-815E-BA221AFBACC0}" type="pres">
      <dgm:prSet presAssocID="{8A240D98-BCD7-42AB-B3AA-DBA18ABC904A}" presName="linNode" presStyleCnt="0"/>
      <dgm:spPr/>
    </dgm:pt>
    <dgm:pt modelId="{EACF3095-48A3-4FEF-81CB-BB983B1C26F5}" type="pres">
      <dgm:prSet presAssocID="{8A240D98-BCD7-42AB-B3AA-DBA18ABC90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FE8D5-AA90-4458-91D6-57F980488D01}" type="pres">
      <dgm:prSet presAssocID="{8A240D98-BCD7-42AB-B3AA-DBA18ABC90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4C6B2-8F43-4BC3-B6AD-06AB41154854}" type="pres">
      <dgm:prSet presAssocID="{4DE6BA21-DFB1-422F-8BAA-C7C808870EAC}" presName="sp" presStyleCnt="0"/>
      <dgm:spPr/>
    </dgm:pt>
    <dgm:pt modelId="{AF40463B-DD1F-44E5-8F10-7D047A369C29}" type="pres">
      <dgm:prSet presAssocID="{30F7AEEA-5AB1-4C6C-A821-96EFD11CCFF2}" presName="linNode" presStyleCnt="0"/>
      <dgm:spPr/>
    </dgm:pt>
    <dgm:pt modelId="{FF6FC853-1C3E-42BF-95DA-119F0E71111F}" type="pres">
      <dgm:prSet presAssocID="{30F7AEEA-5AB1-4C6C-A821-96EFD11CCFF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62BE5-BE85-410D-9637-963E80C487DC}" type="pres">
      <dgm:prSet presAssocID="{30F7AEEA-5AB1-4C6C-A821-96EFD11CCFF2}" presName="descendantText" presStyleLbl="alignAccFollowNode1" presStyleIdx="1" presStyleCnt="3" custScaleY="116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0C1B9-5D7B-4BCE-93FF-BC4712BAE35F}" type="pres">
      <dgm:prSet presAssocID="{FA0A0495-B2EB-4D05-BA56-CC77940B7B28}" presName="sp" presStyleCnt="0"/>
      <dgm:spPr/>
    </dgm:pt>
    <dgm:pt modelId="{D651599A-1305-4B51-BF7D-CBA822E94356}" type="pres">
      <dgm:prSet presAssocID="{F69111E3-F345-417D-924A-1DA129302F8B}" presName="linNode" presStyleCnt="0"/>
      <dgm:spPr/>
    </dgm:pt>
    <dgm:pt modelId="{8F17F737-23EB-4143-96C6-E2320C2B0736}" type="pres">
      <dgm:prSet presAssocID="{F69111E3-F345-417D-924A-1DA129302F8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ABCF-BAB9-458D-B33C-99EC824419B6}" type="pres">
      <dgm:prSet presAssocID="{F69111E3-F345-417D-924A-1DA129302F8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24C08C-A612-4113-A93C-6832BFFB2F05}" type="presOf" srcId="{8306395C-2B69-4106-ABC5-02E17CBF5FAA}" destId="{D2D62BE5-BE85-410D-9637-963E80C487DC}" srcOrd="0" destOrd="0" presId="urn:microsoft.com/office/officeart/2005/8/layout/vList5"/>
    <dgm:cxn modelId="{475F3A30-98AA-46CD-9091-5A94AE6CAF3F}" type="presOf" srcId="{F69111E3-F345-417D-924A-1DA129302F8B}" destId="{8F17F737-23EB-4143-96C6-E2320C2B0736}" srcOrd="0" destOrd="0" presId="urn:microsoft.com/office/officeart/2005/8/layout/vList5"/>
    <dgm:cxn modelId="{37932A1A-9FBA-493A-89B8-77CD8F0BAD3D}" srcId="{30F7AEEA-5AB1-4C6C-A821-96EFD11CCFF2}" destId="{8306395C-2B69-4106-ABC5-02E17CBF5FAA}" srcOrd="0" destOrd="0" parTransId="{EAABC31B-EBA1-4FA6-A18D-CD1DD1F7F01E}" sibTransId="{8578DB1C-F170-47A9-8713-1B3BDD672B61}"/>
    <dgm:cxn modelId="{C7EDAC5D-5ADD-423E-B083-384A3C4750E6}" type="presOf" srcId="{5030F61C-FC99-443C-A750-3F22E49CB2F1}" destId="{0E34ABCF-BAB9-458D-B33C-99EC824419B6}" srcOrd="0" destOrd="1" presId="urn:microsoft.com/office/officeart/2005/8/layout/vList5"/>
    <dgm:cxn modelId="{11CD32F2-60F8-4722-8851-62E064C6817B}" srcId="{F69111E3-F345-417D-924A-1DA129302F8B}" destId="{5030F61C-FC99-443C-A750-3F22E49CB2F1}" srcOrd="1" destOrd="0" parTransId="{E8D9ED1A-BC64-4347-B3F4-DC10C7EE1C29}" sibTransId="{1A62A36E-151C-444E-89A5-BD0271ED9A51}"/>
    <dgm:cxn modelId="{F75D3B0C-5986-4D3A-B8CA-BFB15F901F68}" srcId="{F69111E3-F345-417D-924A-1DA129302F8B}" destId="{15DB369A-E6DD-41FA-A369-08795AB97A0C}" srcOrd="0" destOrd="0" parTransId="{7D367788-BD17-4A07-BF2A-33ED15B9CD67}" sibTransId="{21FD9E30-7BDE-4263-89BE-CBA54F3E9039}"/>
    <dgm:cxn modelId="{12D095DF-ABC6-4EF7-9ED2-E249CCBD676C}" srcId="{30F7AEEA-5AB1-4C6C-A821-96EFD11CCFF2}" destId="{5497F40B-89DB-4FAE-A827-849F3327AD71}" srcOrd="1" destOrd="0" parTransId="{0DAAE9F4-77B1-456A-9D57-7612563E8173}" sibTransId="{FFF162C2-E40E-4B6C-8A53-5209D25A98BB}"/>
    <dgm:cxn modelId="{C098D4A0-1916-48F9-97D7-E1EA74EC29D0}" type="presOf" srcId="{7D234A83-C957-456E-A940-438068D8CA1C}" destId="{BBDAFF1B-01A6-4AA6-9428-10B0A9256906}" srcOrd="0" destOrd="0" presId="urn:microsoft.com/office/officeart/2005/8/layout/vList5"/>
    <dgm:cxn modelId="{46A32B5D-0D67-4497-A53A-728E4E07BCA5}" srcId="{7D234A83-C957-456E-A940-438068D8CA1C}" destId="{F69111E3-F345-417D-924A-1DA129302F8B}" srcOrd="2" destOrd="0" parTransId="{0CC613F0-DF4C-4EBA-A765-36CA72C2F015}" sibTransId="{DB4B95DA-ABDB-4EE1-9DC9-B31E3AEE7313}"/>
    <dgm:cxn modelId="{8BBCB127-AD7F-439F-A208-1F539302C36E}" type="presOf" srcId="{5497F40B-89DB-4FAE-A827-849F3327AD71}" destId="{D2D62BE5-BE85-410D-9637-963E80C487DC}" srcOrd="0" destOrd="1" presId="urn:microsoft.com/office/officeart/2005/8/layout/vList5"/>
    <dgm:cxn modelId="{6B9DB253-D114-4949-965A-FEC52B5FF531}" srcId="{7D234A83-C957-456E-A940-438068D8CA1C}" destId="{30F7AEEA-5AB1-4C6C-A821-96EFD11CCFF2}" srcOrd="1" destOrd="0" parTransId="{030F9907-80C4-4059-9311-15FD17DE25CF}" sibTransId="{FA0A0495-B2EB-4D05-BA56-CC77940B7B28}"/>
    <dgm:cxn modelId="{142166A6-40B1-4B6C-9743-E145C546271C}" type="presOf" srcId="{30F7AEEA-5AB1-4C6C-A821-96EFD11CCFF2}" destId="{FF6FC853-1C3E-42BF-95DA-119F0E71111F}" srcOrd="0" destOrd="0" presId="urn:microsoft.com/office/officeart/2005/8/layout/vList5"/>
    <dgm:cxn modelId="{3D319CC5-B190-4E0F-84F2-0FD2B2D15AEA}" type="presOf" srcId="{15DB369A-E6DD-41FA-A369-08795AB97A0C}" destId="{0E34ABCF-BAB9-458D-B33C-99EC824419B6}" srcOrd="0" destOrd="0" presId="urn:microsoft.com/office/officeart/2005/8/layout/vList5"/>
    <dgm:cxn modelId="{AB627F8D-D5ED-4B17-85B5-BE48FC67DCDE}" type="presOf" srcId="{4A356996-F284-47C9-A1E8-E75450FC8E26}" destId="{1BEFE8D5-AA90-4458-91D6-57F980488D01}" srcOrd="0" destOrd="0" presId="urn:microsoft.com/office/officeart/2005/8/layout/vList5"/>
    <dgm:cxn modelId="{A8FBDB22-4E7A-404C-AD3D-7C9F3315CFA6}" srcId="{8A240D98-BCD7-42AB-B3AA-DBA18ABC904A}" destId="{4A356996-F284-47C9-A1E8-E75450FC8E26}" srcOrd="0" destOrd="0" parTransId="{88813915-A67A-42C7-B308-91BE61F365B7}" sibTransId="{00DE29F4-28CA-466B-93AA-DF3F4BA13FA8}"/>
    <dgm:cxn modelId="{E752BF81-CB6F-456E-A3A2-0F5F6841176F}" type="presOf" srcId="{8A240D98-BCD7-42AB-B3AA-DBA18ABC904A}" destId="{EACF3095-48A3-4FEF-81CB-BB983B1C26F5}" srcOrd="0" destOrd="0" presId="urn:microsoft.com/office/officeart/2005/8/layout/vList5"/>
    <dgm:cxn modelId="{DEE2E74F-0C6D-45F2-9B7C-30CF92912B3D}" srcId="{30F7AEEA-5AB1-4C6C-A821-96EFD11CCFF2}" destId="{C9BF4E4A-C412-4069-8D46-5CDECB55C014}" srcOrd="2" destOrd="0" parTransId="{07190DE8-EBB6-4B1C-AC71-298F7445408E}" sibTransId="{15BC8FAF-2ACF-4830-9E08-5E4E55551CB1}"/>
    <dgm:cxn modelId="{A1209E34-5897-4DA4-970C-80B96EE6CA46}" srcId="{7D234A83-C957-456E-A940-438068D8CA1C}" destId="{8A240D98-BCD7-42AB-B3AA-DBA18ABC904A}" srcOrd="0" destOrd="0" parTransId="{DB974582-3BA2-4022-89A5-86B341A3DE01}" sibTransId="{4DE6BA21-DFB1-422F-8BAA-C7C808870EAC}"/>
    <dgm:cxn modelId="{7CB1C41B-F515-4D23-BBC1-4920DB55E079}" type="presOf" srcId="{C9BF4E4A-C412-4069-8D46-5CDECB55C014}" destId="{D2D62BE5-BE85-410D-9637-963E80C487DC}" srcOrd="0" destOrd="2" presId="urn:microsoft.com/office/officeart/2005/8/layout/vList5"/>
    <dgm:cxn modelId="{D24D8D51-B1F2-4414-A91E-20B478A61B78}" type="presParOf" srcId="{BBDAFF1B-01A6-4AA6-9428-10B0A9256906}" destId="{6AD7E682-D00D-4DD0-815E-BA221AFBACC0}" srcOrd="0" destOrd="0" presId="urn:microsoft.com/office/officeart/2005/8/layout/vList5"/>
    <dgm:cxn modelId="{0FE361BE-A276-47DD-99BF-C746B68C5512}" type="presParOf" srcId="{6AD7E682-D00D-4DD0-815E-BA221AFBACC0}" destId="{EACF3095-48A3-4FEF-81CB-BB983B1C26F5}" srcOrd="0" destOrd="0" presId="urn:microsoft.com/office/officeart/2005/8/layout/vList5"/>
    <dgm:cxn modelId="{C66ED564-7DC2-4104-976A-4CC3D6C2C349}" type="presParOf" srcId="{6AD7E682-D00D-4DD0-815E-BA221AFBACC0}" destId="{1BEFE8D5-AA90-4458-91D6-57F980488D01}" srcOrd="1" destOrd="0" presId="urn:microsoft.com/office/officeart/2005/8/layout/vList5"/>
    <dgm:cxn modelId="{D4C3343E-C3CB-483C-B508-2909680D5A16}" type="presParOf" srcId="{BBDAFF1B-01A6-4AA6-9428-10B0A9256906}" destId="{8564C6B2-8F43-4BC3-B6AD-06AB41154854}" srcOrd="1" destOrd="0" presId="urn:microsoft.com/office/officeart/2005/8/layout/vList5"/>
    <dgm:cxn modelId="{C68D2AF1-E6FF-4EE1-88E8-987F7ABDAC03}" type="presParOf" srcId="{BBDAFF1B-01A6-4AA6-9428-10B0A9256906}" destId="{AF40463B-DD1F-44E5-8F10-7D047A369C29}" srcOrd="2" destOrd="0" presId="urn:microsoft.com/office/officeart/2005/8/layout/vList5"/>
    <dgm:cxn modelId="{4BD735FD-BD9E-4656-A308-4D60D1959C2C}" type="presParOf" srcId="{AF40463B-DD1F-44E5-8F10-7D047A369C29}" destId="{FF6FC853-1C3E-42BF-95DA-119F0E71111F}" srcOrd="0" destOrd="0" presId="urn:microsoft.com/office/officeart/2005/8/layout/vList5"/>
    <dgm:cxn modelId="{2C84A0CE-BEFB-436F-BA49-470879DC5076}" type="presParOf" srcId="{AF40463B-DD1F-44E5-8F10-7D047A369C29}" destId="{D2D62BE5-BE85-410D-9637-963E80C487DC}" srcOrd="1" destOrd="0" presId="urn:microsoft.com/office/officeart/2005/8/layout/vList5"/>
    <dgm:cxn modelId="{74EA9446-4B18-4F23-953B-E2F2723A6C2F}" type="presParOf" srcId="{BBDAFF1B-01A6-4AA6-9428-10B0A9256906}" destId="{A820C1B9-5D7B-4BCE-93FF-BC4712BAE35F}" srcOrd="3" destOrd="0" presId="urn:microsoft.com/office/officeart/2005/8/layout/vList5"/>
    <dgm:cxn modelId="{9C4852D6-174B-4D80-BD0D-DEFA50EAFEFE}" type="presParOf" srcId="{BBDAFF1B-01A6-4AA6-9428-10B0A9256906}" destId="{D651599A-1305-4B51-BF7D-CBA822E94356}" srcOrd="4" destOrd="0" presId="urn:microsoft.com/office/officeart/2005/8/layout/vList5"/>
    <dgm:cxn modelId="{FAA1C499-6F2A-4D4E-A654-D1638959FA4F}" type="presParOf" srcId="{D651599A-1305-4B51-BF7D-CBA822E94356}" destId="{8F17F737-23EB-4143-96C6-E2320C2B0736}" srcOrd="0" destOrd="0" presId="urn:microsoft.com/office/officeart/2005/8/layout/vList5"/>
    <dgm:cxn modelId="{ADEC97D9-6A04-4B33-A174-6347AB2144D5}" type="presParOf" srcId="{D651599A-1305-4B51-BF7D-CBA822E94356}" destId="{0E34ABCF-BAB9-458D-B33C-99EC824419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FE8D5-AA90-4458-91D6-57F980488D01}">
      <dsp:nvSpPr>
        <dsp:cNvPr id="0" name=""/>
        <dsp:cNvSpPr/>
      </dsp:nvSpPr>
      <dsp:spPr>
        <a:xfrm rot="5400000">
          <a:off x="2716053" y="-970418"/>
          <a:ext cx="785812" cy="292608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Business Scenarios are tested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 rot="-5400000">
        <a:off x="1645919" y="138076"/>
        <a:ext cx="2887720" cy="709092"/>
      </dsp:txXfrm>
    </dsp:sp>
    <dsp:sp modelId="{EACF3095-48A3-4FEF-81CB-BB983B1C26F5}">
      <dsp:nvSpPr>
        <dsp:cNvPr id="0" name=""/>
        <dsp:cNvSpPr/>
      </dsp:nvSpPr>
      <dsp:spPr>
        <a:xfrm>
          <a:off x="0" y="1488"/>
          <a:ext cx="1645920" cy="9822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Functional Testing Tools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>
        <a:off x="47950" y="49438"/>
        <a:ext cx="1550020" cy="886365"/>
      </dsp:txXfrm>
    </dsp:sp>
    <dsp:sp modelId="{D2D62BE5-BE85-410D-9637-963E80C487DC}">
      <dsp:nvSpPr>
        <dsp:cNvPr id="0" name=""/>
        <dsp:cNvSpPr/>
      </dsp:nvSpPr>
      <dsp:spPr>
        <a:xfrm rot="5400000">
          <a:off x="2651758" y="60959"/>
          <a:ext cx="914402" cy="292608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Response Time</a:t>
          </a:r>
          <a:endParaRPr lang="en-US" sz="1600" kern="120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Effectiveness &amp; Efficiency</a:t>
          </a:r>
          <a:endParaRPr lang="en-US" sz="1600" kern="120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Load / Stress Testing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 rot="-5400000">
        <a:off x="1645920" y="1111435"/>
        <a:ext cx="2881443" cy="825128"/>
      </dsp:txXfrm>
    </dsp:sp>
    <dsp:sp modelId="{FF6FC853-1C3E-42BF-95DA-119F0E71111F}">
      <dsp:nvSpPr>
        <dsp:cNvPr id="0" name=""/>
        <dsp:cNvSpPr/>
      </dsp:nvSpPr>
      <dsp:spPr>
        <a:xfrm>
          <a:off x="0" y="1032867"/>
          <a:ext cx="1645920" cy="9822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Performance Testing Tools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>
        <a:off x="47950" y="1080817"/>
        <a:ext cx="1550020" cy="886365"/>
      </dsp:txXfrm>
    </dsp:sp>
    <dsp:sp modelId="{0E34ABCF-BAB9-458D-B33C-99EC824419B6}">
      <dsp:nvSpPr>
        <dsp:cNvPr id="0" name=""/>
        <dsp:cNvSpPr/>
      </dsp:nvSpPr>
      <dsp:spPr>
        <a:xfrm rot="5400000">
          <a:off x="2716053" y="1092338"/>
          <a:ext cx="785812" cy="292608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Storage</a:t>
          </a:r>
          <a:endParaRPr lang="en-US" sz="1600" kern="1200">
            <a:latin typeface="Bookman Old Style" pitchFamily="18" charset="0"/>
            <a:cs typeface="Tung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Manual / Automation Testing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 rot="-5400000">
        <a:off x="1645919" y="2200832"/>
        <a:ext cx="2887720" cy="709092"/>
      </dsp:txXfrm>
    </dsp:sp>
    <dsp:sp modelId="{8F17F737-23EB-4143-96C6-E2320C2B0736}">
      <dsp:nvSpPr>
        <dsp:cNvPr id="0" name=""/>
        <dsp:cNvSpPr/>
      </dsp:nvSpPr>
      <dsp:spPr>
        <a:xfrm>
          <a:off x="0" y="2064246"/>
          <a:ext cx="1645920" cy="9822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Bookman Old Style" pitchFamily="18" charset="0"/>
              <a:cs typeface="Tunga" pitchFamily="34" charset="0"/>
            </a:rPr>
            <a:t>Test Management Tools</a:t>
          </a:r>
          <a:endParaRPr lang="en-US" sz="1600" kern="1200">
            <a:latin typeface="Bookman Old Style" pitchFamily="18" charset="0"/>
            <a:cs typeface="Tunga" pitchFamily="34" charset="0"/>
          </a:endParaRPr>
        </a:p>
      </dsp:txBody>
      <dsp:txXfrm>
        <a:off x="47950" y="2112196"/>
        <a:ext cx="1550020" cy="88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B7CF21-EEB8-41B2-859F-6B93D718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1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E04924-26AF-44C1-AFBB-62E285447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2EAE6-4225-4B9E-BB20-298C02447B2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55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8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99" y="3073347"/>
            <a:ext cx="8681113" cy="738664"/>
          </a:xfrm>
        </p:spPr>
        <p:txBody>
          <a:bodyPr wrap="square" tIns="0" bIns="0" anchor="ctr">
            <a:sp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00" y="5703556"/>
            <a:ext cx="2785201" cy="287259"/>
          </a:xfrm>
        </p:spPr>
        <p:txBody>
          <a:bodyPr wrap="none" anchor="b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3872932" y="6252661"/>
            <a:ext cx="139814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75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" y="631680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4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9123"/>
            <a:ext cx="918051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666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0512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2900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896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91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350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749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88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2080354"/>
            <a:ext cx="9197784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238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09"/>
            <a:ext cx="9186488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901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027"/>
            <a:ext cx="9186488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077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9249" y="1454400"/>
            <a:ext cx="8677656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0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771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6488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932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76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79347"/>
            <a:ext cx="9204416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132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027"/>
            <a:ext cx="9204416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903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254"/>
            <a:ext cx="9204416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270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67176"/>
            <a:ext cx="9204416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574" y="2247901"/>
            <a:ext cx="3994149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382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84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45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1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546" y="1218353"/>
            <a:ext cx="337778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298087" y="6122300"/>
            <a:ext cx="485546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75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20274194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079123"/>
            <a:ext cx="916685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9337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2046009"/>
            <a:ext cx="9192464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619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254"/>
            <a:ext cx="9180512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300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49" y="164637"/>
            <a:ext cx="8675239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1454400"/>
            <a:ext cx="8677656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289250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Lucida Sans Unicode" panose="020B0602030504020204" pitchFamily="34" charset="0"/>
        <a:buChar char="▶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2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17B219-CE84-42FD-A9CA-925052E5A10E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Introduction to Automation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099" y="381000"/>
            <a:ext cx="6578203" cy="621506"/>
          </a:xfrm>
        </p:spPr>
        <p:txBody>
          <a:bodyPr/>
          <a:lstStyle/>
          <a:p>
            <a:r>
              <a:rPr lang="en-US" sz="3600" smtClean="0"/>
              <a:t>Tools Utilized</a:t>
            </a:r>
            <a:endParaRPr lang="en-US" sz="36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52658"/>
              </p:ext>
            </p:extLst>
          </p:nvPr>
        </p:nvGraphicFramePr>
        <p:xfrm>
          <a:off x="924305" y="1034899"/>
          <a:ext cx="7019924" cy="39943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54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233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Vendor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  <a:cs typeface="Tunga" pitchFamily="34" charset="0"/>
                        </a:rPr>
                        <a:t>Functional</a:t>
                      </a:r>
                      <a:endParaRPr lang="en-US" sz="1100" dirty="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Performance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Test Management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095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HP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Quick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Test Professional ( QTP)</a:t>
                      </a:r>
                    </a:p>
                    <a:p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Loadrunner</a:t>
                      </a:r>
                    </a:p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Performance Center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Quality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Centre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566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IBM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Rational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Functional Tester( RFT)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Rational Performance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Tester ( RPT)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Rational Test Manager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33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Borland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Silk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Test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Silk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Performer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Silk Radar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174"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Open</a:t>
                      </a:r>
                      <a:r>
                        <a:rPr lang="en-US" sz="1100" baseline="0" smtClean="0">
                          <a:latin typeface="+mj-lt"/>
                          <a:cs typeface="Tunga" pitchFamily="34" charset="0"/>
                        </a:rPr>
                        <a:t> Source Tools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  <a:cs typeface="Tunga" pitchFamily="34" charset="0"/>
                        </a:rPr>
                        <a:t>Selenium</a:t>
                      </a:r>
                    </a:p>
                    <a:p>
                      <a:r>
                        <a:rPr lang="en-US" sz="1100" dirty="0" err="1" smtClean="0">
                          <a:latin typeface="+mj-lt"/>
                          <a:cs typeface="Tunga" pitchFamily="34" charset="0"/>
                        </a:rPr>
                        <a:t>Sahi</a:t>
                      </a:r>
                      <a:endParaRPr lang="en-US" sz="1100" dirty="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+mj-lt"/>
                          <a:cs typeface="Tunga" pitchFamily="34" charset="0"/>
                        </a:rPr>
                        <a:t>OPEN STA</a:t>
                      </a:r>
                      <a:endParaRPr lang="en-US" sz="110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  <a:cs typeface="Tunga" pitchFamily="34" charset="0"/>
                        </a:rPr>
                        <a:t>Bugzilla</a:t>
                      </a:r>
                      <a:endParaRPr lang="en-US" sz="1100" dirty="0">
                        <a:latin typeface="+mj-lt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Exercises -1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Learn the Features of the Functional Tools mentioned in the Tools Utilized Slide (#8) under the following parameters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22760"/>
              </p:ext>
            </p:extLst>
          </p:nvPr>
        </p:nvGraphicFramePr>
        <p:xfrm>
          <a:off x="381000" y="1981200"/>
          <a:ext cx="7073456" cy="3017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0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Scripting Language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Object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Learning Mechanism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Reusability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of the Script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Kind of Applications Tested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using the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Compatible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with other Tools  or Not</a:t>
                      </a:r>
                    </a:p>
                    <a:p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( Script created can be stored / executed in other tools)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Compatible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Test Management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Exercises - 2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Learn the Features of the Performance Tools mentioned in the Tools Utilized Slide (#8) under the following parameters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22182"/>
              </p:ext>
            </p:extLst>
          </p:nvPr>
        </p:nvGraphicFramePr>
        <p:xfrm>
          <a:off x="185738" y="2209800"/>
          <a:ext cx="6477000" cy="24003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Scripting Language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Load / Stress Testing Feasibility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Compatibility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with the  Test Management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Integration with the Functional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Testing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Components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of the Tool &amp; its Purpose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Exercises -3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Learn the Features of the Test Management Tools mentioned in the Tools Utilized Slide (#8) under the following parameters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6594"/>
              </p:ext>
            </p:extLst>
          </p:nvPr>
        </p:nvGraphicFramePr>
        <p:xfrm>
          <a:off x="206520" y="2286000"/>
          <a:ext cx="6858000" cy="2331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Parameters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Latest Version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Compatibility with the Functional &amp; Performance Testing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Default Database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used to Store the Information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Other compatible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databases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Bookman Old Style" pitchFamily="18" charset="0"/>
                          <a:cs typeface="Tunga" pitchFamily="34" charset="0"/>
                        </a:rPr>
                        <a:t>Components</a:t>
                      </a:r>
                      <a:r>
                        <a:rPr lang="en-US" sz="1800" baseline="0" smtClean="0">
                          <a:latin typeface="Bookman Old Style" pitchFamily="18" charset="0"/>
                          <a:cs typeface="Tunga" pitchFamily="34" charset="0"/>
                        </a:rPr>
                        <a:t> of the Test Management Tool</a:t>
                      </a:r>
                      <a:endParaRPr lang="en-US" sz="1800">
                        <a:latin typeface="Bookman Old Style" pitchFamily="18" charset="0"/>
                        <a:cs typeface="Tunga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0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019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1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18483"/>
              </p:ext>
            </p:extLst>
          </p:nvPr>
        </p:nvGraphicFramePr>
        <p:xfrm>
          <a:off x="2149434" y="1143000"/>
          <a:ext cx="470856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22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1569522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1569522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Manisha Mane 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01-Aug-2018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Nisha</a:t>
                      </a:r>
                      <a:r>
                        <a:rPr lang="en-US" sz="1100" baseline="0" dirty="0" smtClean="0"/>
                        <a:t> Mendonsa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02-Aug-2018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Gauresh Gaitonde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02-Aug-2018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94025"/>
              </p:ext>
            </p:extLst>
          </p:nvPr>
        </p:nvGraphicFramePr>
        <p:xfrm>
          <a:off x="838200" y="2684521"/>
          <a:ext cx="7908472" cy="144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19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228502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3915845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38441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Section Affected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 of Changes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231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1.0.0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Times New Roman"/>
                          <a:cs typeface="+mn-cs"/>
                        </a:rPr>
                        <a:t>23-Mar-2017</a:t>
                      </a:r>
                      <a:endParaRPr lang="en-US" sz="11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/>
                        <a:cs typeface="+mn-cs"/>
                      </a:endParaRPr>
                    </a:p>
                  </a:txBody>
                  <a:tcPr marL="38572" marR="3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</a:rPr>
                        <a:t>Original</a:t>
                      </a:r>
                      <a:r>
                        <a:rPr lang="en-US" sz="1100" b="0" baseline="0" dirty="0" smtClean="0">
                          <a:effectLst/>
                          <a:latin typeface="+mn-lt"/>
                        </a:rPr>
                        <a:t> Version. 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2.0.0</a:t>
                      </a: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smtClean="0"/>
                        <a:t>02-Aug-2018</a:t>
                      </a:r>
                    </a:p>
                  </a:txBody>
                  <a:tcPr marL="38572" marR="3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New</a:t>
                      </a:r>
                      <a:r>
                        <a:rPr lang="en-US" sz="1100" b="0" baseline="0" dirty="0" smtClean="0">
                          <a:effectLst/>
                          <a:latin typeface="+mj-lt"/>
                          <a:ea typeface="Times New Roman"/>
                        </a:rPr>
                        <a:t> topics added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Added Topics such as TestNG, Selenium with web driver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extLst>
                  <a:ext uri="{0D108BD9-81ED-4DB2-BD59-A6C34878D82A}">
                    <a16:rowId xmlns:a16="http://schemas.microsoft.com/office/drawing/2014/main" val="2707371018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146481189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4885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Iconic Representations.......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28600" y="1092200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Test your Memory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0" name="Picture 2" descr="http://appworkbench.com/Content/products/geeknotes/images/help/GeekNotes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1000"/>
            <a:ext cx="91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620000" y="3733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Recap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7239000" y="10160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Can you Solve?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5156200" y="38862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Brainstorm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4" name="Picture 10" descr="http://scmiddle.org/files/1813/2578/0516/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52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http://orlandocomputersolutions.com/wp-content/uploads/2011/10/fusion-confused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495800"/>
            <a:ext cx="142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533400" y="3835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Queries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495800"/>
            <a:ext cx="1085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7" descr="http://www.marketingplaninfo.com/wp-content/uploads/2012/04/Direct-Marketing-Strategi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95400"/>
            <a:ext cx="1447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http://www.personal.psu.edu/afr3/blogs/SIOW/coffee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8034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Box 21"/>
          <p:cNvSpPr txBox="1">
            <a:spLocks noChangeArrowheads="1"/>
          </p:cNvSpPr>
          <p:nvPr/>
        </p:nvSpPr>
        <p:spPr bwMode="auto">
          <a:xfrm>
            <a:off x="5033963" y="1371600"/>
            <a:ext cx="1595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Coffee Break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2438400" y="39116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Need more Info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12" name="Picture 25" descr="http://piersonrevesz.files.wordpress.com/2012/07/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009775"/>
            <a:ext cx="1584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27"/>
          <p:cNvSpPr txBox="1">
            <a:spLocks noChangeArrowheads="1"/>
          </p:cNvSpPr>
          <p:nvPr/>
        </p:nvSpPr>
        <p:spPr bwMode="auto">
          <a:xfrm>
            <a:off x="2733675" y="1168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Objective</a:t>
            </a:r>
          </a:p>
          <a:p>
            <a:endParaRPr lang="en-US" sz="1600"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Agenda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Manual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Automation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Working Architecture of Automation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Benefits of Automation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Tools Utilized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smtClean="0"/>
              <a:t>Exercises</a:t>
            </a: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3857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Manual Process</a:t>
            </a:r>
            <a:endParaRPr lang="en-US" sz="3600"/>
          </a:p>
        </p:txBody>
      </p:sp>
      <p:sp>
        <p:nvSpPr>
          <p:cNvPr id="6" name="Rectangle 5"/>
          <p:cNvSpPr/>
          <p:nvPr/>
        </p:nvSpPr>
        <p:spPr bwMode="auto">
          <a:xfrm>
            <a:off x="1371600" y="1714500"/>
            <a:ext cx="2057400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Responsibilities of a Tester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Writes Test cases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Review the Test cases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latin typeface="+mj-lt"/>
              <a:cs typeface="Tunga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543300" y="2057400"/>
            <a:ext cx="2114550" cy="1714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1771650"/>
            <a:ext cx="2057400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Application Under Test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2343150"/>
            <a:ext cx="13716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Executes the Reviewed Test cases for ER = AR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6858000" y="2857500"/>
            <a:ext cx="171450" cy="17716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29450" y="3486150"/>
            <a:ext cx="8001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ER = AR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72150" y="4743450"/>
            <a:ext cx="20574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Plan for the Release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4972050" y="3771900"/>
            <a:ext cx="1885950" cy="17145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3543300" y="2343150"/>
            <a:ext cx="171450" cy="10287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43550" y="3886200"/>
            <a:ext cx="8001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1001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ER &lt;&gt; AR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800350" y="3429000"/>
            <a:ext cx="2057400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Report the Defect in Defect Tracker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  <a:cs typeface="Tunga" pitchFamily="34" charset="0"/>
              </a:rPr>
              <a:t>Development Team Takes it for rectification</a:t>
            </a:r>
          </a:p>
        </p:txBody>
      </p:sp>
    </p:spTree>
    <p:extLst>
      <p:ext uri="{BB962C8B-B14F-4D97-AF65-F5344CB8AC3E}">
        <p14:creationId xmlns:p14="http://schemas.microsoft.com/office/powerpoint/2010/main" val="25856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Automation Process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 bwMode="auto">
          <a:xfrm>
            <a:off x="1371600" y="1714500"/>
            <a:ext cx="20574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Responsibilities of a Tester</a:t>
            </a:r>
          </a:p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Identify the scenarios / Test condition – repeatedly tested</a:t>
            </a:r>
          </a:p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Check for the stability of the AUT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43300" y="2057400"/>
            <a:ext cx="2114550" cy="1714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1771650"/>
            <a:ext cx="2057400" cy="97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Application Under Test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2343150"/>
            <a:ext cx="13716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Use the Tool to Record the Instructions and Execute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00850" y="2857500"/>
            <a:ext cx="171450" cy="17716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29450" y="3486150"/>
            <a:ext cx="8001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ER = AR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2150" y="4743450"/>
            <a:ext cx="2057400" cy="62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Plan for the Release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4972050" y="3771900"/>
            <a:ext cx="1771650" cy="17145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3543300" y="2343150"/>
            <a:ext cx="171450" cy="10287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43550" y="3886200"/>
            <a:ext cx="800100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1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+mj-lt"/>
              </a:rPr>
              <a:t>ER &lt;&gt; AR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00350" y="3429000"/>
            <a:ext cx="2057400" cy="97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Report the Defect in Defect Tracker</a:t>
            </a:r>
          </a:p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Development Team Takes it for rectification</a:t>
            </a:r>
          </a:p>
        </p:txBody>
      </p:sp>
    </p:spTree>
    <p:extLst>
      <p:ext uri="{BB962C8B-B14F-4D97-AF65-F5344CB8AC3E}">
        <p14:creationId xmlns:p14="http://schemas.microsoft.com/office/powerpoint/2010/main" val="2028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Working Architecture of Automation tool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28750" y="1943100"/>
            <a:ext cx="1200150" cy="62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Tester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743200" y="1828800"/>
            <a:ext cx="2057400" cy="85725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Instructions </a:t>
            </a:r>
          </a:p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( Transactions / Scripting)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29200" y="2000250"/>
            <a:ext cx="1657350" cy="62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Application Under Test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28950" y="2628900"/>
            <a:ext cx="800100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Tool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86050" y="3600450"/>
            <a:ext cx="1657350" cy="131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Learns the Objects / Controls with Properties</a:t>
            </a:r>
          </a:p>
          <a:p>
            <a:pPr algn="ctr" eaLnBrk="1" hangingPunct="1"/>
            <a:endParaRPr lang="en-US" sz="1100" b="1">
              <a:solidFill>
                <a:schemeClr val="tx1"/>
              </a:solidFill>
              <a:latin typeface="+mj-lt"/>
            </a:endParaRPr>
          </a:p>
          <a:p>
            <a:pPr algn="ctr" eaLnBrk="1" hangingPunct="1"/>
            <a:endParaRPr lang="en-US" sz="1100" b="1">
              <a:solidFill>
                <a:schemeClr val="tx1"/>
              </a:solidFill>
              <a:latin typeface="+mj-lt"/>
            </a:endParaRPr>
          </a:p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Creates the script in tool understandable format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3371850" y="3143250"/>
            <a:ext cx="114300" cy="4000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endParaRPr 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00550" y="3943350"/>
            <a:ext cx="800100" cy="114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endParaRPr 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72100" y="3543300"/>
            <a:ext cx="165735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 dirty="0">
                <a:solidFill>
                  <a:schemeClr val="tx1"/>
                </a:solidFill>
                <a:latin typeface="+mj-lt"/>
              </a:rPr>
              <a:t>Object Repository </a:t>
            </a:r>
          </a:p>
          <a:p>
            <a:pPr algn="ctr" eaLnBrk="1" hangingPunct="1"/>
            <a:r>
              <a:rPr lang="en-US" sz="1100" b="1" dirty="0">
                <a:solidFill>
                  <a:schemeClr val="tx1"/>
                </a:solidFill>
                <a:latin typeface="+mj-lt"/>
              </a:rPr>
              <a:t>( stores the Object Information for execution)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400550" y="4572000"/>
            <a:ext cx="800100" cy="114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endParaRPr 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72100" y="4343400"/>
            <a:ext cx="1657350" cy="62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eaLnBrk="1" hangingPunct="1"/>
            <a:r>
              <a:rPr lang="en-US" sz="1100" b="1">
                <a:solidFill>
                  <a:schemeClr val="tx1"/>
                </a:solidFill>
                <a:latin typeface="+mj-lt"/>
              </a:rPr>
              <a:t>Reusable Scripts for Execution</a:t>
            </a:r>
          </a:p>
        </p:txBody>
      </p:sp>
    </p:spTree>
    <p:extLst>
      <p:ext uri="{BB962C8B-B14F-4D97-AF65-F5344CB8AC3E}">
        <p14:creationId xmlns:p14="http://schemas.microsoft.com/office/powerpoint/2010/main" val="11591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Benefits of Automation Tool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1"/>
            <a:ext cx="6505575" cy="37207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mtClean="0"/>
              <a:t>Reusable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mtClean="0"/>
              <a:t>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mtClean="0"/>
              <a:t>Effective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mtClean="0"/>
              <a:t>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mtClean="0"/>
              <a:t>Reliable</a:t>
            </a:r>
            <a:endParaRPr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600200"/>
            <a:ext cx="3657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028" name="Picture 4" descr="http://www.venturaqasolutions.com/images/Benefits_of_Autom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9050" y="2800350"/>
            <a:ext cx="3714750" cy="2343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0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Tools - Categorization</a:t>
            </a:r>
            <a:endParaRPr lang="en-US" sz="360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489444"/>
              </p:ext>
            </p:extLst>
          </p:nvPr>
        </p:nvGraphicFramePr>
        <p:xfrm>
          <a:off x="2286000" y="1905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9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7786</TotalTime>
  <Words>503</Words>
  <Application>Microsoft Office PowerPoint</Application>
  <PresentationFormat>On-screen Show (4:3)</PresentationFormat>
  <Paragraphs>148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Lucida Sans Unicode</vt:lpstr>
      <vt:lpstr>Papyrus</vt:lpstr>
      <vt:lpstr>Times New Roman</vt:lpstr>
      <vt:lpstr>Tunga</vt:lpstr>
      <vt:lpstr>Verdana</vt:lpstr>
      <vt:lpstr>Wingdings</vt:lpstr>
      <vt:lpstr>Atos Syntel</vt:lpstr>
      <vt:lpstr>Introduction to Automation</vt:lpstr>
      <vt:lpstr>Version Control and Revision History</vt:lpstr>
      <vt:lpstr>Iconic Representations.......</vt:lpstr>
      <vt:lpstr>Agenda</vt:lpstr>
      <vt:lpstr>Manual Process</vt:lpstr>
      <vt:lpstr>Automation Process</vt:lpstr>
      <vt:lpstr>Working Architecture of Automation tool</vt:lpstr>
      <vt:lpstr>Benefits of Automation Tool</vt:lpstr>
      <vt:lpstr>Tools - Categorization</vt:lpstr>
      <vt:lpstr>Tools Utilized</vt:lpstr>
      <vt:lpstr>Exercises -1</vt:lpstr>
      <vt:lpstr>Exercises - 2</vt:lpstr>
      <vt:lpstr>Exercises -3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Shynu, Liji</dc:creator>
  <cp:lastModifiedBy>Iyer, Sanjana</cp:lastModifiedBy>
  <cp:revision>1179</cp:revision>
  <dcterms:created xsi:type="dcterms:W3CDTF">2002-09-04T12:32:15Z</dcterms:created>
  <dcterms:modified xsi:type="dcterms:W3CDTF">2019-10-03T10:27:32Z</dcterms:modified>
</cp:coreProperties>
</file>