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9" r:id="rId1"/>
  </p:sldMasterIdLst>
  <p:notesMasterIdLst>
    <p:notesMasterId r:id="rId40"/>
  </p:notesMasterIdLst>
  <p:handoutMasterIdLst>
    <p:handoutMasterId r:id="rId41"/>
  </p:handoutMasterIdLst>
  <p:sldIdLst>
    <p:sldId id="703" r:id="rId2"/>
    <p:sldId id="908" r:id="rId3"/>
    <p:sldId id="742" r:id="rId4"/>
    <p:sldId id="873" r:id="rId5"/>
    <p:sldId id="874" r:id="rId6"/>
    <p:sldId id="875" r:id="rId7"/>
    <p:sldId id="876" r:id="rId8"/>
    <p:sldId id="877" r:id="rId9"/>
    <p:sldId id="878" r:id="rId10"/>
    <p:sldId id="879" r:id="rId11"/>
    <p:sldId id="880" r:id="rId12"/>
    <p:sldId id="881" r:id="rId13"/>
    <p:sldId id="882" r:id="rId14"/>
    <p:sldId id="883" r:id="rId15"/>
    <p:sldId id="884" r:id="rId16"/>
    <p:sldId id="885" r:id="rId17"/>
    <p:sldId id="886" r:id="rId18"/>
    <p:sldId id="887" r:id="rId19"/>
    <p:sldId id="888" r:id="rId20"/>
    <p:sldId id="889" r:id="rId21"/>
    <p:sldId id="890" r:id="rId22"/>
    <p:sldId id="891" r:id="rId23"/>
    <p:sldId id="892" r:id="rId24"/>
    <p:sldId id="893" r:id="rId25"/>
    <p:sldId id="894" r:id="rId26"/>
    <p:sldId id="901" r:id="rId27"/>
    <p:sldId id="896" r:id="rId28"/>
    <p:sldId id="897" r:id="rId29"/>
    <p:sldId id="898" r:id="rId30"/>
    <p:sldId id="899" r:id="rId31"/>
    <p:sldId id="862" r:id="rId32"/>
    <p:sldId id="902" r:id="rId33"/>
    <p:sldId id="903" r:id="rId34"/>
    <p:sldId id="904" r:id="rId35"/>
    <p:sldId id="905" r:id="rId36"/>
    <p:sldId id="906" r:id="rId37"/>
    <p:sldId id="907" r:id="rId38"/>
    <p:sldId id="900"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133" autoAdjust="0"/>
  </p:normalViewPr>
  <p:slideViewPr>
    <p:cSldViewPr>
      <p:cViewPr varScale="1">
        <p:scale>
          <a:sx n="96" d="100"/>
          <a:sy n="96" d="100"/>
        </p:scale>
        <p:origin x="414" y="84"/>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752EAE6-4225-4B9E-BB20-298C02447B20}"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6655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349305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Preamble : </a:t>
            </a:r>
          </a:p>
          <a:p>
            <a:r>
              <a:rPr lang="en-US" smtClean="0"/>
              <a:t>	What is testing ?</a:t>
            </a:r>
          </a:p>
          <a:p>
            <a:r>
              <a:rPr lang="en-US" smtClean="0"/>
              <a:t>	ans.&gt; Software testing can be stated as the process of validating and verifying that a computer program/application/product:</a:t>
            </a:r>
          </a:p>
          <a:p>
            <a:r>
              <a:rPr lang="en-US" smtClean="0"/>
              <a:t>	i&gt;meets the requirements that guided its design and development,</a:t>
            </a:r>
          </a:p>
          <a:p>
            <a:r>
              <a:rPr lang="en-US" smtClean="0"/>
              <a:t>	ii&gt;works as expected,</a:t>
            </a:r>
          </a:p>
          <a:p>
            <a:r>
              <a:rPr lang="en-US" smtClean="0"/>
              <a:t>	iii&gt;can be implemented with the same characteristics,</a:t>
            </a:r>
          </a:p>
          <a:p>
            <a:r>
              <a:rPr lang="en-US" smtClean="0"/>
              <a:t>	iv&gt; satisfies the needs of stakeholders.</a:t>
            </a:r>
          </a:p>
          <a:p>
            <a:endParaRPr lang="en-US" smtClean="0"/>
          </a:p>
          <a:p>
            <a:r>
              <a:rPr lang="en-US" smtClean="0"/>
              <a:t>	What is automation ?</a:t>
            </a:r>
          </a:p>
          <a:p>
            <a:r>
              <a:rPr lang="en-US" smtClean="0"/>
              <a:t>	ans.&gt; Automation in testing is a process to automate the manual test process. </a:t>
            </a:r>
          </a:p>
          <a:p>
            <a:endParaRPr lang="en-US" smtClean="0"/>
          </a:p>
          <a:p>
            <a:r>
              <a:rPr lang="en-US" smtClean="0"/>
              <a:t>	Why automation?</a:t>
            </a:r>
          </a:p>
          <a:p>
            <a:r>
              <a:rPr lang="en-US" smtClean="0"/>
              <a:t>	Ans.&gt; In manual testing process we have to perform some testing multiple times. It is time consuming as it have been done manually. To reduce 	the manual effort  and errors we are going for the automation testing. It is time reducing and more error free than manual testing. </a:t>
            </a:r>
          </a:p>
          <a:p>
            <a:endParaRPr lang="en-US" smtClean="0"/>
          </a:p>
          <a:p>
            <a:r>
              <a:rPr lang="en-US" smtClean="0"/>
              <a:t>	Brief overview of automation tools</a:t>
            </a:r>
          </a:p>
          <a:p>
            <a:r>
              <a:rPr lang="en-US" smtClean="0"/>
              <a:t>	Ans.&gt; We automate the process using different tools:</a:t>
            </a:r>
          </a:p>
          <a:p>
            <a:r>
              <a:rPr lang="en-US" smtClean="0"/>
              <a:t>		1. Selenium</a:t>
            </a:r>
          </a:p>
          <a:p>
            <a:r>
              <a:rPr lang="en-US" smtClean="0"/>
              <a:t>		2. QTP</a:t>
            </a:r>
          </a:p>
          <a:p>
            <a:r>
              <a:rPr lang="en-US" smtClean="0"/>
              <a:t>		3. Load Runner  </a:t>
            </a:r>
          </a:p>
          <a:p>
            <a:r>
              <a:rPr lang="en-US" smtClean="0"/>
              <a:t>		etc.</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932604-06CE-4501-9580-065AC8C16CE4}" type="slidenum">
              <a:rPr lang="en-US"/>
              <a:pPr eaLnBrk="1" hangingPunct="1"/>
              <a:t>7</a:t>
            </a:fld>
            <a:endParaRPr lang="en-US"/>
          </a:p>
        </p:txBody>
      </p:sp>
    </p:spTree>
    <p:extLst>
      <p:ext uri="{BB962C8B-B14F-4D97-AF65-F5344CB8AC3E}">
        <p14:creationId xmlns:p14="http://schemas.microsoft.com/office/powerpoint/2010/main" val="3887238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Evolution of Selenium:</a:t>
            </a:r>
          </a:p>
          <a:p>
            <a:endParaRPr lang="en-US" smtClean="0"/>
          </a:p>
          <a:p>
            <a:r>
              <a:rPr lang="en-US" smtClean="0"/>
              <a:t>Selenium is an automation tool for web application.</a:t>
            </a:r>
          </a:p>
          <a:p>
            <a:endParaRPr lang="en-US" smtClean="0"/>
          </a:p>
          <a:p>
            <a:r>
              <a:rPr lang="en-US" smtClean="0"/>
              <a:t>Selenium have for different type according to its functionality like Selenium IDE, Selenium RC, WebDriver, Selenium Grid.</a:t>
            </a:r>
          </a:p>
          <a:p>
            <a:endParaRPr lang="en-US" smtClean="0"/>
          </a:p>
          <a:p>
            <a:r>
              <a:rPr lang="en-US" smtClean="0"/>
              <a:t>Selenium IDE </a:t>
            </a:r>
            <a:r>
              <a:rPr lang="en-US" smtClean="0">
                <a:sym typeface="Wingdings" panose="05000000000000000000" pitchFamily="2" charset="2"/>
              </a:rPr>
              <a:t></a:t>
            </a:r>
            <a:r>
              <a:rPr lang="en-US" smtClean="0"/>
              <a:t>This is basically a plugin. It is supported only by Firefox. It does record and  play operation. And it has the privileges to export JUnit code. We also 	     export the code in C#, Python, Ruby.</a:t>
            </a:r>
          </a:p>
          <a:p>
            <a:r>
              <a:rPr lang="en-US" smtClean="0"/>
              <a:t>Selenium RC </a:t>
            </a:r>
            <a:r>
              <a:rPr lang="en-US" smtClean="0">
                <a:sym typeface="Wingdings" panose="05000000000000000000" pitchFamily="2" charset="2"/>
              </a:rPr>
              <a:t> </a:t>
            </a:r>
            <a:r>
              <a:rPr lang="en-US" smtClean="0"/>
              <a:t>- Here we create an server from which the code is executed and result will be shown in requesting machine.</a:t>
            </a:r>
          </a:p>
          <a:p>
            <a:endParaRPr lang="en-US" smtClean="0"/>
          </a:p>
          <a:p>
            <a:r>
              <a:rPr lang="en-US" smtClean="0"/>
              <a:t>WebDriver </a:t>
            </a:r>
            <a:r>
              <a:rPr lang="en-US" smtClean="0">
                <a:sym typeface="Wingdings" panose="05000000000000000000" pitchFamily="2" charset="2"/>
              </a:rPr>
              <a:t> </a:t>
            </a:r>
            <a:r>
              <a:rPr lang="en-US" smtClean="0"/>
              <a:t>- This is the first cross platform testing framework that could control the browser from the OS level.</a:t>
            </a:r>
          </a:p>
          <a:p>
            <a:endParaRPr lang="en-US" smtClean="0"/>
          </a:p>
          <a:p>
            <a:r>
              <a:rPr lang="en-US" smtClean="0"/>
              <a:t>Selenium Grid </a:t>
            </a:r>
            <a:r>
              <a:rPr lang="en-US" smtClean="0">
                <a:sym typeface="Wingdings" panose="05000000000000000000" pitchFamily="2" charset="2"/>
              </a:rPr>
              <a:t> </a:t>
            </a:r>
            <a:r>
              <a:rPr lang="en-US" smtClean="0"/>
              <a:t>It is also have the same privileges as Selenium RC. It has more extra features like</a:t>
            </a:r>
          </a:p>
          <a:p>
            <a:r>
              <a:rPr lang="en-US" smtClean="0"/>
              <a:t>		1&gt; We can create parallel execution process.</a:t>
            </a:r>
          </a:p>
          <a:p>
            <a:r>
              <a:rPr lang="en-US" smtClean="0"/>
              <a:t>		2&gt; We can test the application from different browser at single instance of time</a:t>
            </a:r>
          </a:p>
          <a:p>
            <a:r>
              <a:rPr lang="en-US" smtClean="0"/>
              <a:t>		3&gt; It has capable of capturing browser screenshots during significant stages, and also of sending out Selenium commands to different 		     machines simultaneously</a:t>
            </a:r>
          </a:p>
          <a:p>
            <a:endParaRPr lang="en-US" smtClean="0"/>
          </a:p>
          <a:p>
            <a:endParaRPr lang="en-US" smtClean="0"/>
          </a:p>
          <a:p>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219918-0AC2-447D-B517-4297DC6FB620}" type="slidenum">
              <a:rPr lang="en-US"/>
              <a:pPr eaLnBrk="1" hangingPunct="1"/>
              <a:t>8</a:t>
            </a:fld>
            <a:endParaRPr lang="en-US"/>
          </a:p>
        </p:txBody>
      </p:sp>
    </p:spTree>
    <p:extLst>
      <p:ext uri="{BB962C8B-B14F-4D97-AF65-F5344CB8AC3E}">
        <p14:creationId xmlns:p14="http://schemas.microsoft.com/office/powerpoint/2010/main" val="219988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Workflow of selenium IDE:</a:t>
            </a:r>
          </a:p>
          <a:p>
            <a:endParaRPr lang="en-US" smtClean="0"/>
          </a:p>
          <a:p>
            <a:r>
              <a:rPr lang="en-US" smtClean="0"/>
              <a:t>Selenium IDE records the flow of testing process of an web application in its recommended place called test suit. Then it runs the application according to the  recorded process. It only works with Firefox browser. We can also export the process in different language like JAVA, C#, Ruby, Python ,PHP.  </a:t>
            </a: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B6D348-647B-4D46-94AB-9D60DD3C2A8D}" type="slidenum">
              <a:rPr lang="en-US"/>
              <a:pPr eaLnBrk="1" hangingPunct="1"/>
              <a:t>10</a:t>
            </a:fld>
            <a:endParaRPr lang="en-US"/>
          </a:p>
        </p:txBody>
      </p:sp>
    </p:spTree>
    <p:extLst>
      <p:ext uri="{BB962C8B-B14F-4D97-AF65-F5344CB8AC3E}">
        <p14:creationId xmlns:p14="http://schemas.microsoft.com/office/powerpoint/2010/main" val="3883130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6DCE00-65BE-4234-8908-FADB3C091AD1}" type="slidenum">
              <a:rPr lang="en-US"/>
              <a:pPr eaLnBrk="1" hangingPunct="1"/>
              <a:t>11</a:t>
            </a:fld>
            <a:endParaRPr lang="en-US"/>
          </a:p>
        </p:txBody>
      </p:sp>
    </p:spTree>
    <p:extLst>
      <p:ext uri="{BB962C8B-B14F-4D97-AF65-F5344CB8AC3E}">
        <p14:creationId xmlns:p14="http://schemas.microsoft.com/office/powerpoint/2010/main" val="4243777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282262-A15E-486C-B6E0-BE7A5A08983C}" type="slidenum">
              <a:rPr lang="en-US"/>
              <a:pPr eaLnBrk="1" hangingPunct="1"/>
              <a:t>14</a:t>
            </a:fld>
            <a:endParaRPr lang="en-US"/>
          </a:p>
        </p:txBody>
      </p:sp>
    </p:spTree>
    <p:extLst>
      <p:ext uri="{BB962C8B-B14F-4D97-AF65-F5344CB8AC3E}">
        <p14:creationId xmlns:p14="http://schemas.microsoft.com/office/powerpoint/2010/main" val="2010759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Workflow of Selenium Grid:</a:t>
            </a:r>
          </a:p>
          <a:p>
            <a:endParaRPr lang="en-US" smtClean="0"/>
          </a:p>
          <a:p>
            <a:r>
              <a:rPr lang="en-US" smtClean="0"/>
              <a:t>Selenium Grid has two components: Selenium Hub and Remote Control. The hub receives requests from tests (the same as Selenium RC), and then allocates remote controls that are registered to the hub to each test.</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C4EFF7-E1B3-47DA-A289-C90E16C5F78F}" type="slidenum">
              <a:rPr lang="en-US"/>
              <a:pPr eaLnBrk="1" hangingPunct="1"/>
              <a:t>16</a:t>
            </a:fld>
            <a:endParaRPr lang="en-US"/>
          </a:p>
        </p:txBody>
      </p:sp>
    </p:spTree>
    <p:extLst>
      <p:ext uri="{BB962C8B-B14F-4D97-AF65-F5344CB8AC3E}">
        <p14:creationId xmlns:p14="http://schemas.microsoft.com/office/powerpoint/2010/main" val="3842328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 Overall Workflow:</a:t>
            </a:r>
          </a:p>
          <a:p>
            <a:endParaRPr lang="en-US" smtClean="0"/>
          </a:p>
          <a:p>
            <a:r>
              <a:rPr lang="en-US" smtClean="0"/>
              <a:t>First we run Firefox and  the selenium IDE and record the scenario of the process. Then We export the recorded script in Java(We can export it in other language also.). After exporting the script we run that script as JUnit test in different browser (Like: IE, Firefox, Chrome, Opera, Safari etc.)</a:t>
            </a: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748D7C-E4BB-48D7-BAB3-76F08652ED75}" type="slidenum">
              <a:rPr lang="en-US"/>
              <a:pPr eaLnBrk="1" hangingPunct="1"/>
              <a:t>22</a:t>
            </a:fld>
            <a:endParaRPr lang="en-US"/>
          </a:p>
        </p:txBody>
      </p:sp>
    </p:spTree>
    <p:extLst>
      <p:ext uri="{BB962C8B-B14F-4D97-AF65-F5344CB8AC3E}">
        <p14:creationId xmlns:p14="http://schemas.microsoft.com/office/powerpoint/2010/main" val="3662868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25395093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408403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360782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555178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115449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454310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151075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988195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521460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7050470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300968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4123585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370433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4407655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283258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6062200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4361820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0865648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3915783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800"/>
            </a:lvl2pPr>
            <a:lvl3pPr>
              <a:defRPr sz="1800"/>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4217646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4965"/>
            <a:ext cx="4037013" cy="45243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5"/>
            <a:ext cx="4038600" cy="45243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idx="10"/>
          </p:nvPr>
        </p:nvSpPr>
        <p:spPr>
          <a:xfrm>
            <a:off x="233364" y="6121400"/>
            <a:ext cx="998537" cy="260350"/>
          </a:xfrm>
          <a:prstGeom prst="rect">
            <a:avLst/>
          </a:prstGeom>
          <a:ln/>
        </p:spPr>
        <p:txBody>
          <a:bodyPr/>
          <a:lstStyle>
            <a:lvl1pPr>
              <a:defRPr/>
            </a:lvl1pPr>
          </a:lstStyle>
          <a:p>
            <a:fld id="{97612F47-AFB8-465B-BE94-CBF6F7F2BB5D}" type="slidenum">
              <a:rPr lang="en-US"/>
              <a:pPr/>
              <a:t>‹#›</a:t>
            </a:fld>
            <a:endParaRPr lang="en-US"/>
          </a:p>
        </p:txBody>
      </p:sp>
    </p:spTree>
    <p:extLst>
      <p:ext uri="{BB962C8B-B14F-4D97-AF65-F5344CB8AC3E}">
        <p14:creationId xmlns:p14="http://schemas.microsoft.com/office/powerpoint/2010/main" val="220202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Tree>
    <p:extLst>
      <p:ext uri="{BB962C8B-B14F-4D97-AF65-F5344CB8AC3E}">
        <p14:creationId xmlns:p14="http://schemas.microsoft.com/office/powerpoint/2010/main" val="3881294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873894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9721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3377784"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122300"/>
            <a:ext cx="4855464"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221911700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700719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032884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753027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1">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259174254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Lst>
  <p:timing>
    <p:tnLst>
      <p:par>
        <p:cTn id="1" dur="indefinite" restart="never" nodeType="tmRoot"/>
      </p:par>
    </p:tnLst>
  </p:timing>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7.xml"/><Relationship Id="rId6" Type="http://schemas.openxmlformats.org/officeDocument/2006/relationships/image" Target="../media/image46.jpeg"/><Relationship Id="rId5" Type="http://schemas.openxmlformats.org/officeDocument/2006/relationships/image" Target="../media/image45.jpeg"/><Relationship Id="rId10" Type="http://schemas.openxmlformats.org/officeDocument/2006/relationships/image" Target="../media/image50.jpeg"/><Relationship Id="rId4" Type="http://schemas.openxmlformats.org/officeDocument/2006/relationships/image" Target="../media/image44.png"/><Relationship Id="rId9" Type="http://schemas.openxmlformats.org/officeDocument/2006/relationships/image" Target="../media/image4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7.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www.google.co.in/url?url=http://www.seleniumhq.org/&amp;rct=j&amp;frm=1&amp;q=&amp;esrc=s&amp;sa=U&amp;ei=BSrfU4172Iy4BPb7gfgK&amp;ved=0CBcQ9QEwAQ&amp;usg=AFQjCNHYhQ7NZaMr7_ntmDzF3RSuGBFDoA" TargetMode="Externa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p:txBody>
          <a:bodyPr>
            <a:noAutofit/>
          </a:bodyPr>
          <a:lstStyle/>
          <a:p>
            <a:pPr algn="l"/>
            <a:r>
              <a:rPr lang="en-US" sz="3200" dirty="0" smtClean="0"/>
              <a:t>Selenium IDE</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Workflow of Selenium IDE</a:t>
            </a:r>
          </a:p>
        </p:txBody>
      </p:sp>
      <p:pic>
        <p:nvPicPr>
          <p:cNvPr id="819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354932" y="1593057"/>
            <a:ext cx="6646069" cy="3942160"/>
          </a:xfrm>
        </p:spPr>
      </p:pic>
    </p:spTree>
    <p:extLst>
      <p:ext uri="{BB962C8B-B14F-4D97-AF65-F5344CB8AC3E}">
        <p14:creationId xmlns:p14="http://schemas.microsoft.com/office/powerpoint/2010/main" val="4153865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Pros &amp; Cons</a:t>
            </a:r>
          </a:p>
        </p:txBody>
      </p:sp>
      <p:sp>
        <p:nvSpPr>
          <p:cNvPr id="12291" name="Content Placeholder 2"/>
          <p:cNvSpPr>
            <a:spLocks noGrp="1"/>
          </p:cNvSpPr>
          <p:nvPr>
            <p:ph idx="1"/>
          </p:nvPr>
        </p:nvSpPr>
        <p:spPr>
          <a:xfrm>
            <a:off x="1277541" y="1701405"/>
            <a:ext cx="6505575" cy="3887390"/>
          </a:xfrm>
        </p:spPr>
        <p:txBody>
          <a:bodyPr/>
          <a:lstStyle/>
          <a:p>
            <a:r>
              <a:rPr lang="en-US" smtClean="0"/>
              <a:t>Selenium IDE</a:t>
            </a:r>
          </a:p>
          <a:p>
            <a:endParaRPr lang="en-US" smtClean="0"/>
          </a:p>
        </p:txBody>
      </p:sp>
      <p:sp>
        <p:nvSpPr>
          <p:cNvPr id="4" name="Rounded Rectangle 3"/>
          <p:cNvSpPr/>
          <p:nvPr/>
        </p:nvSpPr>
        <p:spPr bwMode="auto">
          <a:xfrm>
            <a:off x="1763316" y="2187180"/>
            <a:ext cx="2484834" cy="2969419"/>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200" dirty="0">
                <a:latin typeface="Arial" charset="0"/>
                <a:cs typeface="Arial" charset="0"/>
              </a:rPr>
              <a:t> 	</a:t>
            </a:r>
            <a:r>
              <a:rPr lang="en-US" sz="1200" b="1" dirty="0">
                <a:latin typeface="Arial" charset="0"/>
                <a:cs typeface="Arial" charset="0"/>
              </a:rPr>
              <a:t>Pros</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171450" indent="-171450" eaLnBrk="0" hangingPunct="0">
              <a:buFont typeface="Wingdings" panose="05000000000000000000" pitchFamily="2" charset="2"/>
              <a:buChar char="§"/>
              <a:defRPr/>
            </a:pPr>
            <a:r>
              <a:rPr lang="en-US" sz="1200" dirty="0">
                <a:latin typeface="Arial" charset="0"/>
                <a:cs typeface="Arial" charset="0"/>
                <a:sym typeface="Wingdings" pitchFamily="2" charset="2"/>
              </a:rPr>
              <a:t> </a:t>
            </a:r>
            <a:r>
              <a:rPr lang="en-US" sz="1200" dirty="0">
                <a:latin typeface="Arial" charset="0"/>
                <a:cs typeface="Arial" charset="0"/>
              </a:rPr>
              <a:t>Very easy to use &amp; install.</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171450" indent="-171450" eaLnBrk="0" hangingPunct="0">
              <a:buFont typeface="Wingdings" panose="05000000000000000000" pitchFamily="2" charset="2"/>
              <a:buChar char="§"/>
              <a:defRPr/>
            </a:pPr>
            <a:r>
              <a:rPr lang="en-US" sz="1200" dirty="0">
                <a:latin typeface="Arial" charset="0"/>
                <a:cs typeface="Arial" charset="0"/>
                <a:sym typeface="Wingdings" pitchFamily="2" charset="2"/>
              </a:rPr>
              <a:t> </a:t>
            </a:r>
            <a:r>
              <a:rPr lang="en-US" sz="1200" dirty="0">
                <a:latin typeface="Arial" charset="0"/>
                <a:cs typeface="Arial" charset="0"/>
              </a:rPr>
              <a:t>Can export tests to formats usable in selenium RC &amp; WebDriver.</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171450" indent="-171450" eaLnBrk="0" hangingPunct="0">
              <a:buFont typeface="Wingdings" panose="05000000000000000000" pitchFamily="2" charset="2"/>
              <a:buChar char="§"/>
              <a:defRPr/>
            </a:pPr>
            <a:r>
              <a:rPr lang="en-US" sz="1200" dirty="0">
                <a:latin typeface="Arial" charset="0"/>
                <a:cs typeface="Arial" charset="0"/>
                <a:sym typeface="Wingdings" pitchFamily="2" charset="2"/>
              </a:rPr>
              <a:t> </a:t>
            </a:r>
            <a:r>
              <a:rPr lang="en-US" sz="1200" dirty="0">
                <a:latin typeface="Arial" charset="0"/>
                <a:cs typeface="Arial" charset="0"/>
              </a:rPr>
              <a:t>Has  built- in help &amp; test results reporting module.</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171450" indent="-171450" eaLnBrk="0" hangingPunct="0">
              <a:buFont typeface="Wingdings" panose="05000000000000000000" pitchFamily="2" charset="2"/>
              <a:buChar char="§"/>
              <a:defRPr/>
            </a:pPr>
            <a:r>
              <a:rPr lang="en-US" sz="1200" dirty="0">
                <a:latin typeface="Arial" charset="0"/>
                <a:cs typeface="Arial" charset="0"/>
                <a:sym typeface="Wingdings" pitchFamily="2" charset="2"/>
              </a:rPr>
              <a:t> </a:t>
            </a:r>
            <a:r>
              <a:rPr lang="en-US" sz="1200" dirty="0">
                <a:latin typeface="Arial" charset="0"/>
                <a:cs typeface="Arial" charset="0"/>
              </a:rPr>
              <a:t>Provides support for extensions</a:t>
            </a:r>
          </a:p>
          <a:p>
            <a:pPr eaLnBrk="0" hangingPunct="0">
              <a:defRPr/>
            </a:pPr>
            <a:endParaRPr lang="en-US" sz="1200" dirty="0">
              <a:latin typeface="Arial" charset="0"/>
              <a:cs typeface="Arial" charset="0"/>
            </a:endParaRPr>
          </a:p>
          <a:p>
            <a:pPr eaLnBrk="0" hangingPunct="0">
              <a:defRPr/>
            </a:pPr>
            <a:endParaRPr lang="en-US" sz="1200" dirty="0">
              <a:latin typeface="Arial" charset="0"/>
              <a:cs typeface="Arial" charset="0"/>
            </a:endParaRPr>
          </a:p>
        </p:txBody>
      </p:sp>
      <p:sp>
        <p:nvSpPr>
          <p:cNvPr id="5" name="Rounded Rectangle 4"/>
          <p:cNvSpPr/>
          <p:nvPr/>
        </p:nvSpPr>
        <p:spPr bwMode="auto">
          <a:xfrm>
            <a:off x="5112544" y="2187180"/>
            <a:ext cx="2430066" cy="2969419"/>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200" dirty="0">
                <a:latin typeface="Arial" charset="0"/>
                <a:cs typeface="Arial" charset="0"/>
              </a:rPr>
              <a:t>	</a:t>
            </a:r>
            <a:r>
              <a:rPr lang="en-US" sz="1200" b="1" dirty="0">
                <a:latin typeface="Arial" charset="0"/>
                <a:cs typeface="Arial" charset="0"/>
              </a:rPr>
              <a:t>Cons</a:t>
            </a:r>
          </a:p>
          <a:p>
            <a:pPr eaLnBrk="0" hangingPunct="0">
              <a:defRPr/>
            </a:pPr>
            <a:endParaRPr lang="en-US" sz="1200" dirty="0">
              <a:latin typeface="Arial" charset="0"/>
              <a:cs typeface="Arial" charset="0"/>
            </a:endParaRPr>
          </a:p>
          <a:p>
            <a:pPr marL="214313" indent="-214313">
              <a:buFont typeface="Wingdings" panose="05000000000000000000" pitchFamily="2" charset="2"/>
              <a:buChar char="§"/>
              <a:defRPr/>
            </a:pPr>
            <a:r>
              <a:rPr lang="en-US" sz="1200" dirty="0">
                <a:latin typeface="Arial" charset="0"/>
                <a:cs typeface="Arial" charset="0"/>
                <a:sym typeface="Wingdings" pitchFamily="2" charset="2"/>
              </a:rPr>
              <a:t>Available only in Firefox.</a:t>
            </a:r>
          </a:p>
          <a:p>
            <a:pPr marL="214313" indent="-214313">
              <a:buFont typeface="Wingdings" panose="05000000000000000000" pitchFamily="2" charset="2"/>
              <a:buChar char="§"/>
              <a:defRPr/>
            </a:pPr>
            <a:endParaRPr lang="en-US" sz="1200" dirty="0">
              <a:latin typeface="Arial" charset="0"/>
              <a:cs typeface="Arial" charset="0"/>
              <a:sym typeface="Wingdings" pitchFamily="2" charset="2"/>
            </a:endParaRPr>
          </a:p>
          <a:p>
            <a:pPr marL="214313" indent="-214313">
              <a:buFont typeface="Wingdings" panose="05000000000000000000" pitchFamily="2" charset="2"/>
              <a:buChar char="§"/>
              <a:defRPr/>
            </a:pPr>
            <a:r>
              <a:rPr lang="en-US" sz="1200" dirty="0">
                <a:latin typeface="Arial" charset="0"/>
                <a:cs typeface="Arial" charset="0"/>
              </a:rPr>
              <a:t>Designed only to create prototypes of test</a:t>
            </a:r>
          </a:p>
          <a:p>
            <a:pPr marL="214313" indent="-214313">
              <a:buFont typeface="Wingdings" panose="05000000000000000000" pitchFamily="2" charset="2"/>
              <a:buChar char="§"/>
              <a:defRPr/>
            </a:pPr>
            <a:endParaRPr lang="en-US" sz="1200" dirty="0">
              <a:latin typeface="Arial" charset="0"/>
              <a:cs typeface="Arial" charset="0"/>
            </a:endParaRPr>
          </a:p>
          <a:p>
            <a:pPr marL="214313" indent="-214313">
              <a:buFont typeface="Wingdings" panose="05000000000000000000" pitchFamily="2" charset="2"/>
              <a:buChar char="§"/>
              <a:defRPr/>
            </a:pPr>
            <a:r>
              <a:rPr lang="en-US" sz="1200" dirty="0">
                <a:latin typeface="Arial" charset="0"/>
                <a:cs typeface="Arial" charset="0"/>
              </a:rPr>
              <a:t>No support for iteration &amp; conditional operations.</a:t>
            </a:r>
          </a:p>
          <a:p>
            <a:pPr marL="214313" indent="-214313">
              <a:buFont typeface="Wingdings" panose="05000000000000000000" pitchFamily="2" charset="2"/>
              <a:buChar char="§"/>
              <a:defRPr/>
            </a:pPr>
            <a:endParaRPr lang="en-US" sz="1200" dirty="0">
              <a:latin typeface="Arial" charset="0"/>
              <a:cs typeface="Arial" charset="0"/>
            </a:endParaRPr>
          </a:p>
          <a:p>
            <a:pPr marL="214313" indent="-214313">
              <a:buFont typeface="Wingdings" panose="05000000000000000000" pitchFamily="2" charset="2"/>
              <a:buChar char="§"/>
              <a:defRPr/>
            </a:pPr>
            <a:r>
              <a:rPr lang="en-US" sz="1200" dirty="0">
                <a:latin typeface="Arial" charset="0"/>
                <a:cs typeface="Arial" charset="0"/>
              </a:rPr>
              <a:t>Test execution is slow compared to  that of selenium RC &amp; WebDriver.</a:t>
            </a:r>
          </a:p>
        </p:txBody>
      </p:sp>
    </p:spTree>
    <p:extLst>
      <p:ext uri="{BB962C8B-B14F-4D97-AF65-F5344CB8AC3E}">
        <p14:creationId xmlns:p14="http://schemas.microsoft.com/office/powerpoint/2010/main" val="2727499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Selenium Components</a:t>
            </a:r>
            <a:endParaRPr lang="en-US" dirty="0" smtClean="0"/>
          </a:p>
        </p:txBody>
      </p:sp>
      <p:sp>
        <p:nvSpPr>
          <p:cNvPr id="3" name="Content Placeholder 2"/>
          <p:cNvSpPr>
            <a:spLocks noGrp="1"/>
          </p:cNvSpPr>
          <p:nvPr>
            <p:ph idx="1"/>
          </p:nvPr>
        </p:nvSpPr>
        <p:spPr/>
        <p:txBody>
          <a:bodyPr/>
          <a:lstStyle/>
          <a:p>
            <a:pPr>
              <a:defRPr/>
            </a:pPr>
            <a:r>
              <a:rPr lang="en-US" dirty="0"/>
              <a:t>Selenium Remote Control (Selenium RC</a:t>
            </a:r>
            <a:r>
              <a:rPr lang="en-US" dirty="0" smtClean="0"/>
              <a:t>)</a:t>
            </a:r>
          </a:p>
          <a:p>
            <a:pPr>
              <a:defRPr/>
            </a:pPr>
            <a:endParaRPr lang="en-US" dirty="0" smtClean="0"/>
          </a:p>
          <a:p>
            <a:pPr lvl="1">
              <a:defRPr/>
            </a:pPr>
            <a:r>
              <a:rPr lang="en-US" b="0" dirty="0" smtClean="0"/>
              <a:t>Selenium RC is </a:t>
            </a:r>
            <a:r>
              <a:rPr lang="en-US" b="0" dirty="0"/>
              <a:t>a server, written in </a:t>
            </a:r>
            <a:r>
              <a:rPr lang="en-US" b="0" dirty="0" smtClean="0"/>
              <a:t>java, </a:t>
            </a:r>
            <a:r>
              <a:rPr lang="en-US" b="0" dirty="0"/>
              <a:t>that accepts commands for the browser via </a:t>
            </a:r>
            <a:r>
              <a:rPr lang="en-US" b="0" dirty="0" smtClean="0"/>
              <a:t>HTTP.</a:t>
            </a:r>
          </a:p>
          <a:p>
            <a:pPr lvl="1">
              <a:defRPr/>
            </a:pPr>
            <a:endParaRPr lang="en-US" b="0" dirty="0"/>
          </a:p>
          <a:p>
            <a:pPr lvl="1">
              <a:defRPr/>
            </a:pPr>
            <a:r>
              <a:rPr lang="en-US" b="0" dirty="0" smtClean="0"/>
              <a:t> During the Early Stages testers using Selenium Core had to install the whole application under test and the web server on their own local computers</a:t>
            </a:r>
          </a:p>
          <a:p>
            <a:pPr lvl="1">
              <a:defRPr/>
            </a:pPr>
            <a:endParaRPr lang="en-US" b="0" dirty="0"/>
          </a:p>
          <a:p>
            <a:pPr lvl="1">
              <a:defRPr/>
            </a:pPr>
            <a:r>
              <a:rPr lang="en-US" b="0" dirty="0" smtClean="0"/>
              <a:t>Later ThoughtWork’s, decided to create a server that will act as an HTTP proxy to “trick” the browser into believing that Selenium Core and the web application being tested come from the same domain. </a:t>
            </a:r>
            <a:endParaRPr lang="en-US" dirty="0"/>
          </a:p>
        </p:txBody>
      </p:sp>
    </p:spTree>
    <p:extLst>
      <p:ext uri="{BB962C8B-B14F-4D97-AF65-F5344CB8AC3E}">
        <p14:creationId xmlns:p14="http://schemas.microsoft.com/office/powerpoint/2010/main" val="78101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04800"/>
            <a:ext cx="6171010" cy="423863"/>
          </a:xfrm>
        </p:spPr>
        <p:txBody>
          <a:bodyPr/>
          <a:lstStyle/>
          <a:p>
            <a:r>
              <a:rPr lang="en-US" altLang="en-US" dirty="0"/>
              <a:t>Selenium Remote Control</a:t>
            </a:r>
          </a:p>
        </p:txBody>
      </p:sp>
      <p:sp>
        <p:nvSpPr>
          <p:cNvPr id="16387" name="Rectangle 3"/>
          <p:cNvSpPr>
            <a:spLocks noGrp="1" noChangeArrowheads="1"/>
          </p:cNvSpPr>
          <p:nvPr>
            <p:ph idx="1"/>
          </p:nvPr>
        </p:nvSpPr>
        <p:spPr>
          <a:xfrm>
            <a:off x="685800" y="1676400"/>
            <a:ext cx="4000500" cy="1139428"/>
          </a:xfrm>
        </p:spPr>
        <p:txBody>
          <a:bodyPr/>
          <a:lstStyle/>
          <a:p>
            <a:r>
              <a:rPr lang="en-US" altLang="en-US" b="0" dirty="0"/>
              <a:t>It is also known as Selenium 1, which is the first Selenium tool that allowed users to use programming languages in creating complex tests </a:t>
            </a:r>
          </a:p>
        </p:txBody>
      </p:sp>
      <p:pic>
        <p:nvPicPr>
          <p:cNvPr id="16388" name="Picture 7" descr="http://cdn.guru99.com/images/simplified_rc_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1" y="1600200"/>
            <a:ext cx="2978944"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9" descr="http://cdn.guru99.com/images/3-way_handshake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3543301"/>
            <a:ext cx="2171700" cy="1935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8546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Pros &amp; Cons</a:t>
            </a:r>
          </a:p>
        </p:txBody>
      </p:sp>
      <p:sp>
        <p:nvSpPr>
          <p:cNvPr id="3" name="Content Placeholder 2"/>
          <p:cNvSpPr>
            <a:spLocks noGrp="1"/>
          </p:cNvSpPr>
          <p:nvPr>
            <p:ph idx="1"/>
          </p:nvPr>
        </p:nvSpPr>
        <p:spPr>
          <a:xfrm>
            <a:off x="1277541" y="1538289"/>
            <a:ext cx="6505575" cy="4050506"/>
          </a:xfrm>
        </p:spPr>
        <p:txBody>
          <a:bodyPr/>
          <a:lstStyle/>
          <a:p>
            <a:pPr>
              <a:defRPr/>
            </a:pPr>
            <a:r>
              <a:rPr lang="en-US" dirty="0"/>
              <a:t>Selenium Remote Control (Selenium RC)</a:t>
            </a:r>
          </a:p>
          <a:p>
            <a:pPr>
              <a:defRPr/>
            </a:pPr>
            <a:endParaRPr lang="en-US" dirty="0"/>
          </a:p>
        </p:txBody>
      </p:sp>
      <p:sp>
        <p:nvSpPr>
          <p:cNvPr id="4" name="Rounded Rectangle 3"/>
          <p:cNvSpPr/>
          <p:nvPr/>
        </p:nvSpPr>
        <p:spPr bwMode="auto">
          <a:xfrm>
            <a:off x="1494235" y="1970486"/>
            <a:ext cx="2862263" cy="3511153"/>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200" dirty="0">
                <a:latin typeface="Arial" charset="0"/>
                <a:cs typeface="Arial" charset="0"/>
              </a:rPr>
              <a:t> 	     </a:t>
            </a:r>
            <a:r>
              <a:rPr lang="en-US" sz="1200" b="1" dirty="0">
                <a:latin typeface="Arial" charset="0"/>
                <a:cs typeface="Arial" charset="0"/>
              </a:rPr>
              <a:t>Pros</a:t>
            </a:r>
          </a:p>
          <a:p>
            <a:pPr eaLnBrk="0" hangingPunct="0">
              <a:defRPr/>
            </a:pPr>
            <a:endParaRPr lang="en-US" sz="1200" dirty="0">
              <a:latin typeface="Arial" charset="0"/>
              <a:cs typeface="Arial" charset="0"/>
            </a:endParaRPr>
          </a:p>
          <a:p>
            <a:pPr marL="171450" indent="-171450" eaLnBrk="0" hangingPunct="0">
              <a:buFont typeface="Wingdings" panose="05000000000000000000" pitchFamily="2" charset="2"/>
              <a:buChar char="§"/>
              <a:defRPr/>
            </a:pPr>
            <a:r>
              <a:rPr lang="en-US" sz="1200" dirty="0">
                <a:latin typeface="Arial" charset="0"/>
                <a:cs typeface="Arial" charset="0"/>
                <a:sym typeface="Wingdings" pitchFamily="2" charset="2"/>
              </a:rPr>
              <a:t> </a:t>
            </a:r>
            <a:r>
              <a:rPr lang="en-US" sz="1200" dirty="0">
                <a:latin typeface="Arial" charset="0"/>
                <a:cs typeface="Arial" charset="0"/>
              </a:rPr>
              <a:t>Cross browser &amp; cross platform.</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171450" indent="-171450" eaLnBrk="0" hangingPunct="0">
              <a:buFont typeface="Wingdings" panose="05000000000000000000" pitchFamily="2" charset="2"/>
              <a:buChar char="§"/>
              <a:defRPr/>
            </a:pPr>
            <a:r>
              <a:rPr lang="en-US" sz="1200" dirty="0">
                <a:latin typeface="Arial" charset="0"/>
                <a:cs typeface="Arial" charset="0"/>
                <a:sym typeface="Wingdings" pitchFamily="2" charset="2"/>
              </a:rPr>
              <a:t> </a:t>
            </a:r>
            <a:r>
              <a:rPr lang="en-US" sz="1200" dirty="0">
                <a:latin typeface="Arial" charset="0"/>
                <a:cs typeface="Arial" charset="0"/>
              </a:rPr>
              <a:t>Can perform looping &amp; Conditional Operations </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171450" indent="-171450" eaLnBrk="0" hangingPunct="0">
              <a:buFont typeface="Wingdings" panose="05000000000000000000" pitchFamily="2" charset="2"/>
              <a:buChar char="§"/>
              <a:defRPr/>
            </a:pPr>
            <a:r>
              <a:rPr lang="en-US" sz="1200" dirty="0">
                <a:latin typeface="Arial" charset="0"/>
                <a:cs typeface="Arial" charset="0"/>
                <a:sym typeface="Wingdings" pitchFamily="2" charset="2"/>
              </a:rPr>
              <a:t> </a:t>
            </a:r>
            <a:r>
              <a:rPr lang="en-US" sz="1200" dirty="0">
                <a:latin typeface="Arial" charset="0"/>
                <a:cs typeface="Arial" charset="0"/>
              </a:rPr>
              <a:t>Can support data driven testing</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214313" indent="-214313">
              <a:buFont typeface="Wingdings" panose="05000000000000000000" pitchFamily="2" charset="2"/>
              <a:buChar char="§"/>
              <a:defRPr/>
            </a:pPr>
            <a:r>
              <a:rPr lang="en-US" sz="1200" dirty="0">
                <a:latin typeface="Arial" charset="0"/>
                <a:cs typeface="Arial" charset="0"/>
              </a:rPr>
              <a:t>Has matured &amp; complete API</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214313" indent="-214313">
              <a:buFont typeface="Wingdings" panose="05000000000000000000" pitchFamily="2" charset="2"/>
              <a:buChar char="§"/>
              <a:defRPr/>
            </a:pPr>
            <a:r>
              <a:rPr lang="en-US" sz="1200" dirty="0">
                <a:latin typeface="Arial" charset="0"/>
                <a:cs typeface="Arial" charset="0"/>
              </a:rPr>
              <a:t>Can readily support new browsers</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214313" indent="-214313">
              <a:buFont typeface="Wingdings" panose="05000000000000000000" pitchFamily="2" charset="2"/>
              <a:buChar char="§"/>
              <a:defRPr/>
            </a:pPr>
            <a:r>
              <a:rPr lang="en-US" sz="1200" dirty="0">
                <a:latin typeface="Arial" charset="0"/>
                <a:cs typeface="Arial" charset="0"/>
              </a:rPr>
              <a:t>Faster  execution than IDE</a:t>
            </a:r>
          </a:p>
          <a:p>
            <a:pPr eaLnBrk="0" hangingPunct="0">
              <a:defRPr/>
            </a:pPr>
            <a:endParaRPr lang="en-US" sz="1200" dirty="0">
              <a:latin typeface="Arial" charset="0"/>
              <a:cs typeface="Arial" charset="0"/>
            </a:endParaRPr>
          </a:p>
          <a:p>
            <a:pPr eaLnBrk="0" hangingPunct="0">
              <a:defRPr/>
            </a:pPr>
            <a:endParaRPr lang="en-US" sz="1200" dirty="0">
              <a:latin typeface="Arial" charset="0"/>
              <a:cs typeface="Arial" charset="0"/>
            </a:endParaRPr>
          </a:p>
        </p:txBody>
      </p:sp>
      <p:sp>
        <p:nvSpPr>
          <p:cNvPr id="5" name="Rounded Rectangle 4"/>
          <p:cNvSpPr/>
          <p:nvPr/>
        </p:nvSpPr>
        <p:spPr bwMode="auto">
          <a:xfrm>
            <a:off x="4950619" y="1970486"/>
            <a:ext cx="2862263" cy="3511153"/>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200" dirty="0">
                <a:latin typeface="Arial" charset="0"/>
                <a:cs typeface="Arial" charset="0"/>
              </a:rPr>
              <a:t>	        </a:t>
            </a:r>
            <a:r>
              <a:rPr lang="en-US" sz="1200" b="1" dirty="0">
                <a:latin typeface="Arial" charset="0"/>
                <a:cs typeface="Arial" charset="0"/>
              </a:rPr>
              <a:t>Cons</a:t>
            </a:r>
          </a:p>
          <a:p>
            <a:pPr eaLnBrk="0" hangingPunct="0">
              <a:defRPr/>
            </a:pPr>
            <a:endParaRPr lang="en-US" sz="1200" dirty="0">
              <a:latin typeface="Arial" charset="0"/>
              <a:cs typeface="Arial" charset="0"/>
            </a:endParaRPr>
          </a:p>
          <a:p>
            <a:pPr marL="214313" indent="-214313">
              <a:buFont typeface="Wingdings" panose="05000000000000000000" pitchFamily="2" charset="2"/>
              <a:buChar char="§"/>
              <a:defRPr/>
            </a:pPr>
            <a:r>
              <a:rPr lang="en-US" sz="1200" dirty="0">
                <a:latin typeface="Arial" charset="0"/>
                <a:cs typeface="Arial" charset="0"/>
              </a:rPr>
              <a:t>Installation is more complicated than IDE</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214313" indent="-214313">
              <a:buFont typeface="Wingdings" panose="05000000000000000000" pitchFamily="2" charset="2"/>
              <a:buChar char="§"/>
              <a:defRPr/>
            </a:pPr>
            <a:r>
              <a:rPr lang="en-US" sz="1200" dirty="0">
                <a:latin typeface="Arial" charset="0"/>
                <a:cs typeface="Arial" charset="0"/>
              </a:rPr>
              <a:t>Must have programming knowledge</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214313" indent="-214313">
              <a:buFont typeface="Wingdings" panose="05000000000000000000" pitchFamily="2" charset="2"/>
              <a:buChar char="§"/>
              <a:defRPr/>
            </a:pPr>
            <a:r>
              <a:rPr lang="en-US" sz="1200" dirty="0">
                <a:latin typeface="Arial" charset="0"/>
                <a:cs typeface="Arial" charset="0"/>
              </a:rPr>
              <a:t>Needs Selenium RC server to be running</a:t>
            </a:r>
          </a:p>
          <a:p>
            <a:pPr marL="214313" indent="-214313">
              <a:buFont typeface="Wingdings" panose="05000000000000000000" pitchFamily="2" charset="2"/>
              <a:buChar char="§"/>
              <a:defRPr/>
            </a:pPr>
            <a:endParaRPr lang="en-US" sz="1200" dirty="0">
              <a:latin typeface="Arial" charset="0"/>
              <a:cs typeface="Arial" charset="0"/>
            </a:endParaRPr>
          </a:p>
          <a:p>
            <a:pPr marL="214313" indent="-214313">
              <a:buFont typeface="Wingdings" panose="05000000000000000000" pitchFamily="2" charset="2"/>
              <a:buChar char="§"/>
              <a:defRPr/>
            </a:pPr>
            <a:r>
              <a:rPr lang="en-US" sz="1200" dirty="0">
                <a:latin typeface="Arial" charset="0"/>
                <a:cs typeface="Arial" charset="0"/>
              </a:rPr>
              <a:t>Browser interaction is less realistic</a:t>
            </a:r>
          </a:p>
          <a:p>
            <a:pPr marL="214313" indent="-214313">
              <a:buFont typeface="Wingdings" panose="05000000000000000000" pitchFamily="2" charset="2"/>
              <a:buChar char="§"/>
              <a:defRPr/>
            </a:pPr>
            <a:r>
              <a:rPr lang="en-US" sz="1200" dirty="0">
                <a:latin typeface="Arial" charset="0"/>
                <a:cs typeface="Arial" charset="0"/>
              </a:rPr>
              <a:t>Inconsistent result &amp; users JavaScript</a:t>
            </a:r>
          </a:p>
          <a:p>
            <a:pPr marL="214313" indent="-214313">
              <a:buFont typeface="Wingdings" panose="05000000000000000000" pitchFamily="2" charset="2"/>
              <a:buChar char="§"/>
              <a:defRPr/>
            </a:pPr>
            <a:r>
              <a:rPr lang="en-US" sz="1200" dirty="0">
                <a:latin typeface="Arial" charset="0"/>
                <a:cs typeface="Arial" charset="0"/>
              </a:rPr>
              <a:t>Slower execution time than WebDriver</a:t>
            </a:r>
          </a:p>
        </p:txBody>
      </p:sp>
    </p:spTree>
    <p:extLst>
      <p:ext uri="{BB962C8B-B14F-4D97-AF65-F5344CB8AC3E}">
        <p14:creationId xmlns:p14="http://schemas.microsoft.com/office/powerpoint/2010/main" val="4164752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Selenium Components</a:t>
            </a:r>
            <a:endParaRPr lang="en-US" dirty="0" smtClean="0"/>
          </a:p>
        </p:txBody>
      </p:sp>
      <p:sp>
        <p:nvSpPr>
          <p:cNvPr id="10243" name="Content Placeholder 2"/>
          <p:cNvSpPr>
            <a:spLocks noGrp="1"/>
          </p:cNvSpPr>
          <p:nvPr>
            <p:ph idx="1"/>
          </p:nvPr>
        </p:nvSpPr>
        <p:spPr/>
        <p:txBody>
          <a:bodyPr/>
          <a:lstStyle/>
          <a:p>
            <a:r>
              <a:rPr lang="en-US" dirty="0" smtClean="0"/>
              <a:t>Selenium Grid</a:t>
            </a:r>
          </a:p>
          <a:p>
            <a:pPr lvl="1"/>
            <a:r>
              <a:rPr lang="en-US" b="0" dirty="0" smtClean="0"/>
              <a:t>To address the need of minimizing test execution times as much as possible.</a:t>
            </a:r>
          </a:p>
          <a:p>
            <a:pPr lvl="1"/>
            <a:endParaRPr lang="en-US" b="0" dirty="0" smtClean="0"/>
          </a:p>
          <a:p>
            <a:pPr lvl="1"/>
            <a:r>
              <a:rPr lang="en-US" b="0" dirty="0" smtClean="0"/>
              <a:t>Initially called the system “Hosted QA.” </a:t>
            </a:r>
          </a:p>
          <a:p>
            <a:pPr lvl="1"/>
            <a:endParaRPr lang="en-US" b="0" dirty="0" smtClean="0"/>
          </a:p>
          <a:p>
            <a:pPr lvl="1"/>
            <a:r>
              <a:rPr lang="en-US" b="0" dirty="0" smtClean="0"/>
              <a:t>It was capable of capturing browser screenshots during significant stages, and also of sending out Selenium commands to different machines simultaneously</a:t>
            </a:r>
          </a:p>
        </p:txBody>
      </p:sp>
    </p:spTree>
    <p:extLst>
      <p:ext uri="{BB962C8B-B14F-4D97-AF65-F5344CB8AC3E}">
        <p14:creationId xmlns:p14="http://schemas.microsoft.com/office/powerpoint/2010/main" val="131625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Workflow of Selenium Grid</a:t>
            </a:r>
          </a:p>
        </p:txBody>
      </p:sp>
      <p:pic>
        <p:nvPicPr>
          <p:cNvPr id="11267"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574133" y="1808561"/>
            <a:ext cx="3632597" cy="3078956"/>
          </a:xfrm>
        </p:spPr>
      </p:pic>
    </p:spTree>
    <p:extLst>
      <p:ext uri="{BB962C8B-B14F-4D97-AF65-F5344CB8AC3E}">
        <p14:creationId xmlns:p14="http://schemas.microsoft.com/office/powerpoint/2010/main" val="4102433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Selenium Components</a:t>
            </a:r>
            <a:endParaRPr lang="en-US" dirty="0" smtClean="0"/>
          </a:p>
        </p:txBody>
      </p:sp>
      <p:sp>
        <p:nvSpPr>
          <p:cNvPr id="3" name="Content Placeholder 2"/>
          <p:cNvSpPr>
            <a:spLocks noGrp="1"/>
          </p:cNvSpPr>
          <p:nvPr>
            <p:ph idx="1"/>
          </p:nvPr>
        </p:nvSpPr>
        <p:spPr/>
        <p:txBody>
          <a:bodyPr/>
          <a:lstStyle/>
          <a:p>
            <a:pPr>
              <a:defRPr/>
            </a:pPr>
            <a:endParaRPr lang="en-US" dirty="0" smtClean="0"/>
          </a:p>
          <a:p>
            <a:pPr>
              <a:defRPr/>
            </a:pPr>
            <a:r>
              <a:rPr lang="en-US" dirty="0" smtClean="0"/>
              <a:t>Web Driver</a:t>
            </a:r>
            <a:endParaRPr lang="en-US" dirty="0"/>
          </a:p>
          <a:p>
            <a:pPr lvl="1">
              <a:defRPr/>
            </a:pPr>
            <a:r>
              <a:rPr lang="en-US" b="0" dirty="0" smtClean="0"/>
              <a:t>when browsers and web applications were becoming more powerful and more restrictive with JavaScript programs like Selenium Core.</a:t>
            </a:r>
          </a:p>
          <a:p>
            <a:pPr lvl="1">
              <a:defRPr/>
            </a:pPr>
            <a:endParaRPr lang="en-US" b="0" dirty="0"/>
          </a:p>
          <a:p>
            <a:pPr lvl="1">
              <a:defRPr/>
            </a:pPr>
            <a:r>
              <a:rPr lang="en-US" b="0" dirty="0" smtClean="0"/>
              <a:t>It </a:t>
            </a:r>
            <a:r>
              <a:rPr lang="en-US" b="0" dirty="0"/>
              <a:t>was the first cross-platform testing framework that could control the browser from the OS level.</a:t>
            </a:r>
            <a:endParaRPr lang="en-US" b="0" dirty="0" smtClean="0"/>
          </a:p>
          <a:p>
            <a:pPr>
              <a:defRPr/>
            </a:pPr>
            <a:endParaRPr lang="en-US" b="0" dirty="0"/>
          </a:p>
          <a:p>
            <a:pPr>
              <a:defRPr/>
            </a:pPr>
            <a:endParaRPr lang="en-US" dirty="0" smtClean="0"/>
          </a:p>
          <a:p>
            <a:pPr>
              <a:defRPr/>
            </a:pPr>
            <a:endParaRPr lang="en-US" dirty="0"/>
          </a:p>
          <a:p>
            <a:pPr>
              <a:defRPr/>
            </a:pPr>
            <a:r>
              <a:rPr lang="en-US" dirty="0" smtClean="0"/>
              <a:t>	</a:t>
            </a:r>
            <a:endParaRPr lang="en-US" b="0" dirty="0"/>
          </a:p>
          <a:p>
            <a:pPr>
              <a:defRPr/>
            </a:pPr>
            <a:endParaRPr lang="en-US" b="0" dirty="0"/>
          </a:p>
        </p:txBody>
      </p:sp>
    </p:spTree>
    <p:extLst>
      <p:ext uri="{BB962C8B-B14F-4D97-AF65-F5344CB8AC3E}">
        <p14:creationId xmlns:p14="http://schemas.microsoft.com/office/powerpoint/2010/main" val="3903880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228600"/>
            <a:ext cx="6171010" cy="595313"/>
          </a:xfrm>
        </p:spPr>
        <p:txBody>
          <a:bodyPr/>
          <a:lstStyle/>
          <a:p>
            <a:r>
              <a:rPr lang="en-US" altLang="en-US" sz="3600" dirty="0"/>
              <a:t>Selenium Web driver</a:t>
            </a:r>
          </a:p>
        </p:txBody>
      </p:sp>
      <p:sp>
        <p:nvSpPr>
          <p:cNvPr id="18435" name="Rectangle 3"/>
          <p:cNvSpPr>
            <a:spLocks noGrp="1" noChangeArrowheads="1"/>
          </p:cNvSpPr>
          <p:nvPr>
            <p:ph sz="half" idx="1"/>
          </p:nvPr>
        </p:nvSpPr>
        <p:spPr>
          <a:xfrm>
            <a:off x="609600" y="1219200"/>
            <a:ext cx="4513661" cy="1768078"/>
          </a:xfrm>
        </p:spPr>
        <p:txBody>
          <a:bodyPr/>
          <a:lstStyle/>
          <a:p>
            <a:pPr marL="171450" indent="-171450">
              <a:buFont typeface="Wingdings" panose="05000000000000000000" pitchFamily="2" charset="2"/>
              <a:buChar char="§"/>
            </a:pPr>
            <a:r>
              <a:rPr lang="en-US" altLang="en-US" sz="1800" b="0" dirty="0"/>
              <a:t>The Web Driver proves itself to be better than both Selenium IDE and Selenium RC in many aspects.</a:t>
            </a:r>
          </a:p>
          <a:p>
            <a:pPr marL="171450" indent="-171450">
              <a:buFont typeface="Wingdings" panose="05000000000000000000" pitchFamily="2" charset="2"/>
              <a:buChar char="§"/>
            </a:pPr>
            <a:r>
              <a:rPr lang="en-US" altLang="en-US" sz="1800" b="0" dirty="0"/>
              <a:t> It implements a more modern and stable approach in automating the browser’s actions.</a:t>
            </a:r>
          </a:p>
          <a:p>
            <a:pPr marL="171450" indent="-171450">
              <a:buFont typeface="Wingdings" panose="05000000000000000000" pitchFamily="2" charset="2"/>
              <a:buChar char="§"/>
            </a:pPr>
            <a:r>
              <a:rPr lang="en-US" altLang="en-US" sz="1800" b="0" dirty="0"/>
              <a:t> It controls the browser by directly   communicating to it. </a:t>
            </a:r>
          </a:p>
          <a:p>
            <a:pPr>
              <a:buFont typeface="Wingdings" panose="05000000000000000000" pitchFamily="2" charset="2"/>
              <a:buChar char="Ø"/>
            </a:pPr>
            <a:endParaRPr lang="en-US" altLang="en-US" sz="1050" dirty="0"/>
          </a:p>
        </p:txBody>
      </p:sp>
      <p:pic>
        <p:nvPicPr>
          <p:cNvPr id="18436" name="Content Placeholder 5" descr="simplified_webdriver_architecture.jp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86301" y="2000251"/>
            <a:ext cx="2907506" cy="2521744"/>
          </a:xfrm>
        </p:spPr>
      </p:pic>
      <p:pic>
        <p:nvPicPr>
          <p:cNvPr id="18437" name="Picture 7" descr="http://cdn.guru99.com/images/2-way_handshak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3886200"/>
            <a:ext cx="205740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9513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Pros &amp; Cons</a:t>
            </a:r>
          </a:p>
        </p:txBody>
      </p:sp>
      <p:sp>
        <p:nvSpPr>
          <p:cNvPr id="3" name="Content Placeholder 2"/>
          <p:cNvSpPr>
            <a:spLocks noGrp="1"/>
          </p:cNvSpPr>
          <p:nvPr>
            <p:ph idx="1"/>
          </p:nvPr>
        </p:nvSpPr>
        <p:spPr/>
        <p:txBody>
          <a:bodyPr/>
          <a:lstStyle/>
          <a:p>
            <a:pPr>
              <a:defRPr/>
            </a:pPr>
            <a:r>
              <a:rPr lang="en-US" dirty="0"/>
              <a:t>WebDriver</a:t>
            </a:r>
          </a:p>
          <a:p>
            <a:pPr>
              <a:defRPr/>
            </a:pPr>
            <a:endParaRPr lang="en-US" dirty="0"/>
          </a:p>
        </p:txBody>
      </p:sp>
      <p:sp>
        <p:nvSpPr>
          <p:cNvPr id="5" name="Rounded Rectangle 4"/>
          <p:cNvSpPr/>
          <p:nvPr/>
        </p:nvSpPr>
        <p:spPr bwMode="auto">
          <a:xfrm>
            <a:off x="1709739" y="2187180"/>
            <a:ext cx="2483644" cy="2964656"/>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800" dirty="0">
                <a:latin typeface="Arial" charset="0"/>
                <a:cs typeface="Arial" charset="0"/>
              </a:rPr>
              <a:t>	Pros</a:t>
            </a:r>
            <a:endParaRPr lang="en-US" sz="1200" dirty="0">
              <a:latin typeface="Arial" charset="0"/>
              <a:cs typeface="Arial" charset="0"/>
              <a:sym typeface="Wingdings" pitchFamily="2" charset="2"/>
            </a:endParaRPr>
          </a:p>
          <a:p>
            <a:pPr eaLnBrk="0" hangingPunct="0">
              <a:defRPr/>
            </a:pPr>
            <a:endParaRPr lang="en-US" sz="1200" dirty="0">
              <a:latin typeface="Arial" charset="0"/>
              <a:cs typeface="Arial" charset="0"/>
              <a:sym typeface="Wingdings" pitchFamily="2" charset="2"/>
            </a:endParaRPr>
          </a:p>
          <a:p>
            <a:pPr eaLnBrk="0" hangingPunct="0">
              <a:defRPr/>
            </a:pPr>
            <a:r>
              <a:rPr lang="en-US" sz="1200" dirty="0">
                <a:latin typeface="Arial" charset="0"/>
                <a:cs typeface="Arial" charset="0"/>
                <a:sym typeface="Wingdings" pitchFamily="2" charset="2"/>
              </a:rPr>
              <a:t>Communicates directly to the browser.</a:t>
            </a:r>
          </a:p>
          <a:p>
            <a:pPr eaLnBrk="0" hangingPunct="0">
              <a:defRPr/>
            </a:pPr>
            <a:endParaRPr lang="en-US" sz="1200" dirty="0">
              <a:latin typeface="Arial" charset="0"/>
              <a:cs typeface="Arial" charset="0"/>
              <a:sym typeface="Wingdings" pitchFamily="2" charset="2"/>
            </a:endParaRPr>
          </a:p>
          <a:p>
            <a:pPr eaLnBrk="0" hangingPunct="0">
              <a:defRPr/>
            </a:pPr>
            <a:r>
              <a:rPr lang="en-US" sz="1200" dirty="0">
                <a:latin typeface="Arial" charset="0"/>
                <a:cs typeface="Arial" charset="0"/>
                <a:sym typeface="Wingdings" pitchFamily="2" charset="2"/>
              </a:rPr>
              <a:t>Browser interaction is more realistic</a:t>
            </a:r>
          </a:p>
          <a:p>
            <a:pPr eaLnBrk="0" hangingPunct="0">
              <a:defRPr/>
            </a:pPr>
            <a:endParaRPr lang="en-US" sz="1200" dirty="0">
              <a:latin typeface="Arial" charset="0"/>
              <a:cs typeface="Arial" charset="0"/>
              <a:sym typeface="Wingdings" pitchFamily="2" charset="2"/>
            </a:endParaRPr>
          </a:p>
          <a:p>
            <a:pPr marL="214313" indent="-214313">
              <a:buFont typeface="Wingdings" pitchFamily="2" charset="2"/>
              <a:buChar char="à"/>
              <a:defRPr/>
            </a:pPr>
            <a:r>
              <a:rPr lang="en-US" sz="1200" dirty="0">
                <a:latin typeface="Arial" charset="0"/>
                <a:cs typeface="Arial" charset="0"/>
                <a:sym typeface="Wingdings" pitchFamily="2" charset="2"/>
              </a:rPr>
              <a:t>No Need to start a server.</a:t>
            </a:r>
          </a:p>
          <a:p>
            <a:pPr marL="214313" indent="-214313">
              <a:buFont typeface="Wingdings" pitchFamily="2" charset="2"/>
              <a:buChar char="à"/>
              <a:defRPr/>
            </a:pPr>
            <a:endParaRPr lang="en-US" sz="1200" dirty="0">
              <a:latin typeface="Arial" charset="0"/>
              <a:cs typeface="Arial" charset="0"/>
              <a:sym typeface="Wingdings" pitchFamily="2" charset="2"/>
            </a:endParaRPr>
          </a:p>
          <a:p>
            <a:pPr marL="214313" indent="-214313">
              <a:buFont typeface="Wingdings" pitchFamily="2" charset="2"/>
              <a:buChar char="à"/>
              <a:defRPr/>
            </a:pPr>
            <a:r>
              <a:rPr lang="en-US" sz="1200" dirty="0">
                <a:latin typeface="Arial" charset="0"/>
                <a:cs typeface="Arial" charset="0"/>
                <a:sym typeface="Wingdings" pitchFamily="2" charset="2"/>
              </a:rPr>
              <a:t>Faster execution time than IDE and RC</a:t>
            </a:r>
          </a:p>
        </p:txBody>
      </p:sp>
      <p:sp>
        <p:nvSpPr>
          <p:cNvPr id="6" name="Rounded Rectangle 5"/>
          <p:cNvSpPr/>
          <p:nvPr/>
        </p:nvSpPr>
        <p:spPr bwMode="auto">
          <a:xfrm>
            <a:off x="5166123" y="2187180"/>
            <a:ext cx="2483644" cy="2969419"/>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800" dirty="0">
                <a:latin typeface="Arial" charset="0"/>
                <a:cs typeface="Arial" charset="0"/>
              </a:rPr>
              <a:t>	Cons</a:t>
            </a:r>
          </a:p>
          <a:p>
            <a:pPr eaLnBrk="0" hangingPunct="0">
              <a:defRPr/>
            </a:pPr>
            <a:endParaRPr lang="en-US" sz="1800" dirty="0">
              <a:latin typeface="Arial" charset="0"/>
              <a:cs typeface="Arial" charset="0"/>
            </a:endParaRPr>
          </a:p>
          <a:p>
            <a:pPr marL="214313" indent="-214313">
              <a:buFont typeface="Wingdings" pitchFamily="2" charset="2"/>
              <a:buChar char="à"/>
              <a:defRPr/>
            </a:pPr>
            <a:r>
              <a:rPr lang="en-US" sz="1200" dirty="0">
                <a:latin typeface="Arial" charset="0"/>
                <a:cs typeface="Arial" charset="0"/>
                <a:sym typeface="Wingdings" pitchFamily="2" charset="2"/>
              </a:rPr>
              <a:t>Requires programming knowledge.</a:t>
            </a:r>
          </a:p>
          <a:p>
            <a:pPr marL="214313" indent="-214313">
              <a:buFont typeface="Wingdings" pitchFamily="2" charset="2"/>
              <a:buChar char="à"/>
              <a:defRPr/>
            </a:pPr>
            <a:endParaRPr lang="en-US" sz="1200" dirty="0">
              <a:latin typeface="Arial" charset="0"/>
              <a:cs typeface="Arial" charset="0"/>
              <a:sym typeface="Wingdings" pitchFamily="2" charset="2"/>
            </a:endParaRPr>
          </a:p>
          <a:p>
            <a:pPr marL="214313" indent="-214313">
              <a:buFont typeface="Wingdings" pitchFamily="2" charset="2"/>
              <a:buChar char="à"/>
              <a:defRPr/>
            </a:pPr>
            <a:r>
              <a:rPr lang="en-US" sz="1200" dirty="0">
                <a:latin typeface="Arial" charset="0"/>
                <a:cs typeface="Arial" charset="0"/>
                <a:sym typeface="Wingdings" pitchFamily="2" charset="2"/>
              </a:rPr>
              <a:t>Cannot readily support new browsers</a:t>
            </a:r>
          </a:p>
          <a:p>
            <a:pPr marL="214313" indent="-214313">
              <a:buFont typeface="Wingdings" pitchFamily="2" charset="2"/>
              <a:buChar char="à"/>
              <a:defRPr/>
            </a:pPr>
            <a:endParaRPr lang="en-US" sz="1200" dirty="0">
              <a:latin typeface="Arial" charset="0"/>
              <a:cs typeface="Arial" charset="0"/>
              <a:sym typeface="Wingdings" pitchFamily="2" charset="2"/>
            </a:endParaRPr>
          </a:p>
          <a:p>
            <a:pPr marL="214313" indent="-214313">
              <a:buFont typeface="Wingdings" pitchFamily="2" charset="2"/>
              <a:buChar char="à"/>
              <a:defRPr/>
            </a:pPr>
            <a:endParaRPr lang="en-US" sz="1200" dirty="0">
              <a:latin typeface="Arial" charset="0"/>
              <a:cs typeface="Arial" charset="0"/>
            </a:endParaRPr>
          </a:p>
        </p:txBody>
      </p:sp>
    </p:spTree>
    <p:extLst>
      <p:ext uri="{BB962C8B-B14F-4D97-AF65-F5344CB8AC3E}">
        <p14:creationId xmlns:p14="http://schemas.microsoft.com/office/powerpoint/2010/main" val="201122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2149434" y="1143000"/>
          <a:ext cx="4708566" cy="1219200"/>
        </p:xfrm>
        <a:graphic>
          <a:graphicData uri="http://schemas.openxmlformats.org/drawingml/2006/table">
            <a:tbl>
              <a:tblPr firstRow="1" bandRow="1">
                <a:tableStyleId>{5C22544A-7EE6-4342-B048-85BDC9FD1C3A}</a:tableStyleId>
              </a:tblPr>
              <a:tblGrid>
                <a:gridCol w="1569522">
                  <a:extLst>
                    <a:ext uri="{9D8B030D-6E8A-4147-A177-3AD203B41FA5}">
                      <a16:colId xmlns:a16="http://schemas.microsoft.com/office/drawing/2014/main" val="1911844891"/>
                    </a:ext>
                  </a:extLst>
                </a:gridCol>
                <a:gridCol w="1569522">
                  <a:extLst>
                    <a:ext uri="{9D8B030D-6E8A-4147-A177-3AD203B41FA5}">
                      <a16:colId xmlns:a16="http://schemas.microsoft.com/office/drawing/2014/main" val="1575950742"/>
                    </a:ext>
                  </a:extLst>
                </a:gridCol>
                <a:gridCol w="1569522">
                  <a:extLst>
                    <a:ext uri="{9D8B030D-6E8A-4147-A177-3AD203B41FA5}">
                      <a16:colId xmlns:a16="http://schemas.microsoft.com/office/drawing/2014/main" val="671011277"/>
                    </a:ext>
                  </a:extLst>
                </a:gridCol>
              </a:tblGrid>
              <a:tr h="304800">
                <a:tc>
                  <a:txBody>
                    <a:bodyPr/>
                    <a:lstStyle/>
                    <a:p>
                      <a:endParaRPr lang="en-US" sz="1100" dirty="0"/>
                    </a:p>
                  </a:txBody>
                  <a:tcPr marL="51435" marR="51435" marT="25718" marB="25718" anchor="ctr"/>
                </a:tc>
                <a:tc>
                  <a:txBody>
                    <a:bodyPr/>
                    <a:lstStyle/>
                    <a:p>
                      <a:pPr algn="ctr"/>
                      <a:r>
                        <a:rPr lang="en-US" sz="1100" dirty="0" smtClean="0"/>
                        <a:t>Name</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extLst>
                  <a:ext uri="{0D108BD9-81ED-4DB2-BD59-A6C34878D82A}">
                    <a16:rowId xmlns:a16="http://schemas.microsoft.com/office/drawing/2014/main" val="1364382642"/>
                  </a:ext>
                </a:extLst>
              </a:tr>
              <a:tr h="304800">
                <a:tc>
                  <a:txBody>
                    <a:bodyPr/>
                    <a:lstStyle/>
                    <a:p>
                      <a:pPr algn="ctr"/>
                      <a:r>
                        <a:rPr lang="en-US" sz="1100" b="1" dirty="0" smtClean="0">
                          <a:solidFill>
                            <a:schemeClr val="bg1"/>
                          </a:solidFill>
                        </a:rPr>
                        <a:t>Prepared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Manisha Mane </a:t>
                      </a:r>
                      <a:endParaRPr lang="en-US" sz="1100" dirty="0"/>
                    </a:p>
                  </a:txBody>
                  <a:tcPr marL="51435" marR="51435" marT="25718" marB="25718" anchor="ctr"/>
                </a:tc>
                <a:tc>
                  <a:txBody>
                    <a:bodyPr/>
                    <a:lstStyle/>
                    <a:p>
                      <a:pPr algn="ctr"/>
                      <a:r>
                        <a:rPr lang="en-US" sz="1100" dirty="0" smtClean="0"/>
                        <a:t>01-Aug-2018</a:t>
                      </a:r>
                      <a:endParaRPr lang="en-US" sz="1100" dirty="0"/>
                    </a:p>
                  </a:txBody>
                  <a:tcPr marL="51435" marR="51435" marT="25718" marB="25718" anchor="ctr"/>
                </a:tc>
                <a:extLst>
                  <a:ext uri="{0D108BD9-81ED-4DB2-BD59-A6C34878D82A}">
                    <a16:rowId xmlns:a16="http://schemas.microsoft.com/office/drawing/2014/main" val="2030142880"/>
                  </a:ext>
                </a:extLst>
              </a:tr>
              <a:tr h="304800">
                <a:tc>
                  <a:txBody>
                    <a:bodyPr/>
                    <a:lstStyle/>
                    <a:p>
                      <a:pPr algn="ctr"/>
                      <a:r>
                        <a:rPr lang="en-US" sz="1100" b="1" dirty="0" smtClean="0">
                          <a:solidFill>
                            <a:schemeClr val="bg1"/>
                          </a:solidFill>
                        </a:rPr>
                        <a:t>Reviewed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51435" marR="51435" marT="25718" marB="25718"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02-Aug-2018</a:t>
                      </a:r>
                    </a:p>
                  </a:txBody>
                  <a:tcPr marL="51435" marR="51435" marT="25718" marB="25718" anchor="ctr"/>
                </a:tc>
                <a:extLst>
                  <a:ext uri="{0D108BD9-81ED-4DB2-BD59-A6C34878D82A}">
                    <a16:rowId xmlns:a16="http://schemas.microsoft.com/office/drawing/2014/main" val="198953261"/>
                  </a:ext>
                </a:extLst>
              </a:tr>
              <a:tr h="304800">
                <a:tc>
                  <a:txBody>
                    <a:bodyPr/>
                    <a:lstStyle/>
                    <a:p>
                      <a:pPr algn="ctr"/>
                      <a:r>
                        <a:rPr lang="en-US" sz="1100" b="1" dirty="0" smtClean="0">
                          <a:solidFill>
                            <a:schemeClr val="bg1"/>
                          </a:solidFill>
                        </a:rPr>
                        <a:t>Approved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Gauresh Gaitonde</a:t>
                      </a:r>
                      <a:endParaRPr lang="en-US" sz="1100" dirty="0"/>
                    </a:p>
                  </a:txBody>
                  <a:tcPr marL="51435" marR="51435" marT="25718" marB="25718"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02-Aug-2018</a:t>
                      </a:r>
                    </a:p>
                  </a:txBody>
                  <a:tcPr marL="51435" marR="51435" marT="25718" marB="25718"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838200" y="2684521"/>
          <a:ext cx="7908472" cy="1443212"/>
        </p:xfrm>
        <a:graphic>
          <a:graphicData uri="http://schemas.openxmlformats.org/drawingml/2006/table">
            <a:tbl>
              <a:tblPr firstRow="1" bandRow="1">
                <a:tableStyleId>{5C22544A-7EE6-4342-B048-85BDC9FD1C3A}</a:tableStyleId>
              </a:tblPr>
              <a:tblGrid>
                <a:gridCol w="1151719">
                  <a:extLst>
                    <a:ext uri="{9D8B030D-6E8A-4147-A177-3AD203B41FA5}">
                      <a16:colId xmlns:a16="http://schemas.microsoft.com/office/drawing/2014/main" val="980557498"/>
                    </a:ext>
                  </a:extLst>
                </a:gridCol>
                <a:gridCol w="1228502">
                  <a:extLst>
                    <a:ext uri="{9D8B030D-6E8A-4147-A177-3AD203B41FA5}">
                      <a16:colId xmlns:a16="http://schemas.microsoft.com/office/drawing/2014/main" val="214367020"/>
                    </a:ext>
                  </a:extLst>
                </a:gridCol>
                <a:gridCol w="1612406">
                  <a:extLst>
                    <a:ext uri="{9D8B030D-6E8A-4147-A177-3AD203B41FA5}">
                      <a16:colId xmlns:a16="http://schemas.microsoft.com/office/drawing/2014/main" val="2479592523"/>
                    </a:ext>
                  </a:extLst>
                </a:gridCol>
                <a:gridCol w="3915845">
                  <a:extLst>
                    <a:ext uri="{9D8B030D-6E8A-4147-A177-3AD203B41FA5}">
                      <a16:colId xmlns:a16="http://schemas.microsoft.com/office/drawing/2014/main" val="1814150058"/>
                    </a:ext>
                  </a:extLst>
                </a:gridCol>
              </a:tblGrid>
              <a:tr h="384410">
                <a:tc>
                  <a:txBody>
                    <a:bodyPr/>
                    <a:lstStyle/>
                    <a:p>
                      <a:pPr algn="ctr"/>
                      <a:r>
                        <a:rPr lang="en-US" sz="1100" dirty="0" smtClean="0"/>
                        <a:t>Version No.</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tc>
                  <a:txBody>
                    <a:bodyPr/>
                    <a:lstStyle/>
                    <a:p>
                      <a:pPr algn="ctr"/>
                      <a:r>
                        <a:rPr lang="en-US" sz="1100" dirty="0" smtClean="0"/>
                        <a:t>Section Affected</a:t>
                      </a:r>
                      <a:endParaRPr lang="en-US" sz="1100" dirty="0"/>
                    </a:p>
                  </a:txBody>
                  <a:tcPr marL="51435" marR="51435" marT="25718" marB="25718" anchor="ctr"/>
                </a:tc>
                <a:tc>
                  <a:txBody>
                    <a:bodyPr/>
                    <a:lstStyle/>
                    <a:p>
                      <a:pPr algn="ctr"/>
                      <a:r>
                        <a:rPr lang="en-US" sz="1100" dirty="0" smtClean="0"/>
                        <a:t>Highlight of Changes</a:t>
                      </a:r>
                      <a:endParaRPr lang="en-US" sz="1100" dirty="0"/>
                    </a:p>
                  </a:txBody>
                  <a:tcPr marL="51435" marR="51435" marT="25718" marB="25718" anchor="ctr"/>
                </a:tc>
                <a:extLst>
                  <a:ext uri="{0D108BD9-81ED-4DB2-BD59-A6C34878D82A}">
                    <a16:rowId xmlns:a16="http://schemas.microsoft.com/office/drawing/2014/main" val="1553383291"/>
                  </a:ext>
                </a:extLst>
              </a:tr>
              <a:tr h="231228">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38572" marR="3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b="0" kern="1200" dirty="0" smtClean="0">
                          <a:solidFill>
                            <a:schemeClr val="dk1"/>
                          </a:solidFill>
                          <a:effectLst/>
                          <a:latin typeface="Arial" charset="0"/>
                          <a:ea typeface="Times New Roman"/>
                          <a:cs typeface="+mn-cs"/>
                        </a:rPr>
                        <a:t>23-Mar-2017</a:t>
                      </a:r>
                      <a:endParaRPr lang="en-US" sz="1100" b="0" kern="1200" dirty="0">
                        <a:solidFill>
                          <a:schemeClr val="tx1"/>
                        </a:solidFill>
                        <a:effectLst/>
                        <a:latin typeface="Arial" charset="0"/>
                        <a:ea typeface="Times New Roman"/>
                        <a:cs typeface="+mn-cs"/>
                      </a:endParaRPr>
                    </a:p>
                  </a:txBody>
                  <a:tcPr marL="38572" marR="38572"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38572" marR="38572" marT="0" marB="0" anchor="ctr"/>
                </a:tc>
                <a:extLst>
                  <a:ext uri="{0D108BD9-81ED-4DB2-BD59-A6C34878D82A}">
                    <a16:rowId xmlns:a16="http://schemas.microsoft.com/office/drawing/2014/main" val="94794346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cs typeface="Times New Roman" pitchFamily="18" charset="0"/>
                        </a:rPr>
                        <a:t>2.0.0</a:t>
                      </a:r>
                    </a:p>
                  </a:txBody>
                  <a:tcPr marL="38572" marR="38572"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dirty="0" smtClean="0"/>
                        <a:t>02-Aug-2018</a:t>
                      </a:r>
                    </a:p>
                  </a:txBody>
                  <a:tcPr marL="38572" marR="38572" marT="0" marB="0" anchor="ctr" horzOverflow="overflow"/>
                </a:tc>
                <a:tc>
                  <a:txBody>
                    <a:bodyPr/>
                    <a:lstStyle/>
                    <a:p>
                      <a:pPr marL="0" marR="0" algn="ctr">
                        <a:spcBef>
                          <a:spcPts val="0"/>
                        </a:spcBef>
                        <a:spcAft>
                          <a:spcPts val="0"/>
                        </a:spcAft>
                      </a:pPr>
                      <a:r>
                        <a:rPr lang="en-US" sz="1100" b="0" dirty="0" smtClean="0">
                          <a:effectLst/>
                          <a:latin typeface="+mj-lt"/>
                          <a:ea typeface="Times New Roman"/>
                        </a:rPr>
                        <a:t>New</a:t>
                      </a:r>
                      <a:r>
                        <a:rPr lang="en-US" sz="1100" b="0" baseline="0" dirty="0" smtClean="0">
                          <a:effectLst/>
                          <a:latin typeface="+mj-lt"/>
                          <a:ea typeface="Times New Roman"/>
                        </a:rPr>
                        <a:t> topics added</a:t>
                      </a:r>
                      <a:endParaRPr lang="en-US" sz="1100" b="0" dirty="0">
                        <a:effectLst/>
                        <a:latin typeface="+mj-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j-lt"/>
                          <a:ea typeface="Times New Roman"/>
                        </a:rPr>
                        <a:t>Added Topics such as TestNG, Selenium with web driver</a:t>
                      </a:r>
                      <a:endParaRPr lang="en-US" sz="1100" b="0" dirty="0">
                        <a:effectLst/>
                        <a:latin typeface="+mj-lt"/>
                        <a:ea typeface="Times New Roman"/>
                      </a:endParaRPr>
                    </a:p>
                  </a:txBody>
                  <a:tcPr marL="38572" marR="38572" marT="0" marB="0" anchor="ctr"/>
                </a:tc>
                <a:extLst>
                  <a:ext uri="{0D108BD9-81ED-4DB2-BD59-A6C34878D82A}">
                    <a16:rowId xmlns:a16="http://schemas.microsoft.com/office/drawing/2014/main" val="270737101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3146481189"/>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3593805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Limitation of the selenium</a:t>
            </a: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
              <a:defRPr/>
            </a:pPr>
            <a:r>
              <a:rPr lang="en-US" b="0" dirty="0" smtClean="0"/>
              <a:t>It does not support </a:t>
            </a:r>
            <a:r>
              <a:rPr lang="en-US" b="0" dirty="0"/>
              <a:t>a</a:t>
            </a:r>
            <a:r>
              <a:rPr lang="en-US" b="0" dirty="0" smtClean="0"/>
              <a:t> non web-based applications</a:t>
            </a:r>
          </a:p>
          <a:p>
            <a:pPr marL="285750" indent="-285750">
              <a:buFont typeface="Wingdings" panose="05000000000000000000" pitchFamily="2" charset="2"/>
              <a:buChar char="§"/>
              <a:defRPr/>
            </a:pPr>
            <a:endParaRPr lang="en-US" b="0" dirty="0" smtClean="0"/>
          </a:p>
          <a:p>
            <a:pPr marL="285750" indent="-285750">
              <a:buFont typeface="Wingdings" panose="05000000000000000000" pitchFamily="2" charset="2"/>
              <a:buChar char="§"/>
              <a:defRPr/>
            </a:pPr>
            <a:r>
              <a:rPr lang="en-US" b="0" dirty="0" smtClean="0"/>
              <a:t>No inbuilt reporting capability so you need plugins like </a:t>
            </a:r>
            <a:r>
              <a:rPr lang="en-US" b="0" dirty="0" err="1" smtClean="0"/>
              <a:t>JUnit</a:t>
            </a:r>
            <a:r>
              <a:rPr lang="en-US" b="0" dirty="0" smtClean="0"/>
              <a:t> and TestNG for test reports</a:t>
            </a:r>
          </a:p>
          <a:p>
            <a:pPr>
              <a:defRPr/>
            </a:pPr>
            <a:endParaRPr lang="en-US" dirty="0" smtClean="0"/>
          </a:p>
        </p:txBody>
      </p:sp>
    </p:spTree>
    <p:extLst>
      <p:ext uri="{BB962C8B-B14F-4D97-AF65-F5344CB8AC3E}">
        <p14:creationId xmlns:p14="http://schemas.microsoft.com/office/powerpoint/2010/main" val="848559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Exercise :</a:t>
            </a:r>
          </a:p>
        </p:txBody>
      </p:sp>
      <p:sp>
        <p:nvSpPr>
          <p:cNvPr id="13315" name="Content Placeholder 2"/>
          <p:cNvSpPr>
            <a:spLocks noGrp="1"/>
          </p:cNvSpPr>
          <p:nvPr>
            <p:ph idx="1"/>
          </p:nvPr>
        </p:nvSpPr>
        <p:spPr>
          <a:xfrm>
            <a:off x="1331119" y="1646636"/>
            <a:ext cx="6505575" cy="3720703"/>
          </a:xfrm>
        </p:spPr>
        <p:txBody>
          <a:bodyPr/>
          <a:lstStyle/>
          <a:p>
            <a:pPr>
              <a:defRPr/>
            </a:pPr>
            <a:r>
              <a:rPr lang="en-US" dirty="0" smtClean="0"/>
              <a:t>Login to PeopleSoft finance Application.</a:t>
            </a:r>
          </a:p>
          <a:p>
            <a:pPr>
              <a:defRPr/>
            </a:pPr>
            <a:endParaRPr lang="en-US" dirty="0" smtClean="0"/>
          </a:p>
          <a:p>
            <a:pPr>
              <a:defRPr/>
            </a:pPr>
            <a:endParaRPr lang="en-US" dirty="0" smtClean="0"/>
          </a:p>
        </p:txBody>
      </p:sp>
    </p:spTree>
    <p:extLst>
      <p:ext uri="{BB962C8B-B14F-4D97-AF65-F5344CB8AC3E}">
        <p14:creationId xmlns:p14="http://schemas.microsoft.com/office/powerpoint/2010/main" val="4121469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2505" y="3681414"/>
            <a:ext cx="1164431" cy="114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itle 1"/>
          <p:cNvSpPr>
            <a:spLocks noGrp="1"/>
          </p:cNvSpPr>
          <p:nvPr>
            <p:ph type="title"/>
          </p:nvPr>
        </p:nvSpPr>
        <p:spPr/>
        <p:txBody>
          <a:bodyPr/>
          <a:lstStyle/>
          <a:p>
            <a:r>
              <a:rPr lang="en-US" smtClean="0"/>
              <a:t>Overall Workflow of Selenium </a:t>
            </a:r>
          </a:p>
        </p:txBody>
      </p:sp>
      <p:sp>
        <p:nvSpPr>
          <p:cNvPr id="5" name="Rounded Rectangle 4"/>
          <p:cNvSpPr/>
          <p:nvPr/>
        </p:nvSpPr>
        <p:spPr bwMode="auto">
          <a:xfrm>
            <a:off x="1240632" y="1807370"/>
            <a:ext cx="1113235" cy="1127522"/>
          </a:xfrm>
          <a:prstGeom prst="roundRect">
            <a:avLst/>
          </a:prstGeom>
          <a:solidFill>
            <a:schemeClr val="accent5">
              <a:lumMod val="60000"/>
              <a:lumOff val="4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endParaRPr lang="en-US" sz="1800" dirty="0">
              <a:latin typeface="Calibri" pitchFamily="34" charset="0"/>
              <a:cs typeface="Calibri" pitchFamily="34" charset="0"/>
            </a:endParaRPr>
          </a:p>
          <a:p>
            <a:pPr eaLnBrk="0" hangingPunct="0">
              <a:defRPr/>
            </a:pPr>
            <a:endParaRPr lang="en-US" sz="1800" dirty="0">
              <a:latin typeface="Calibri" pitchFamily="34" charset="0"/>
              <a:cs typeface="Calibri" pitchFamily="34" charset="0"/>
            </a:endParaRPr>
          </a:p>
          <a:p>
            <a:pPr eaLnBrk="0" hangingPunct="0">
              <a:defRPr/>
            </a:pPr>
            <a:r>
              <a:rPr lang="en-US" sz="1800" dirty="0">
                <a:latin typeface="Calibri" pitchFamily="34" charset="0"/>
                <a:cs typeface="Calibri" pitchFamily="34" charset="0"/>
              </a:rPr>
              <a:t>Web application actions </a:t>
            </a:r>
          </a:p>
          <a:p>
            <a:pPr eaLnBrk="0" hangingPunct="0">
              <a:defRPr/>
            </a:pPr>
            <a:endParaRPr lang="en-US" sz="1800" dirty="0">
              <a:latin typeface="Calibri" pitchFamily="34" charset="0"/>
              <a:cs typeface="Calibri" pitchFamily="34" charset="0"/>
            </a:endParaRPr>
          </a:p>
          <a:p>
            <a:pPr eaLnBrk="0" hangingPunct="0">
              <a:defRPr/>
            </a:pPr>
            <a:endParaRPr lang="en-US" sz="1800" dirty="0">
              <a:latin typeface="Calibri" pitchFamily="34" charset="0"/>
              <a:cs typeface="Calibri" pitchFamily="34" charset="0"/>
            </a:endParaRPr>
          </a:p>
        </p:txBody>
      </p:sp>
      <p:sp>
        <p:nvSpPr>
          <p:cNvPr id="18437" name="Right Arrow 5"/>
          <p:cNvSpPr>
            <a:spLocks noChangeArrowheads="1"/>
          </p:cNvSpPr>
          <p:nvPr/>
        </p:nvSpPr>
        <p:spPr bwMode="auto">
          <a:xfrm>
            <a:off x="3781426" y="2090738"/>
            <a:ext cx="1512094" cy="857250"/>
          </a:xfrm>
          <a:prstGeom prst="rightArrow">
            <a:avLst>
              <a:gd name="adj1" fmla="val 50000"/>
              <a:gd name="adj2" fmla="val 49936"/>
            </a:avLst>
          </a:prstGeom>
          <a:solidFill>
            <a:srgbClr val="92D050"/>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800">
                <a:latin typeface="Calibri" panose="020F0502020204030204" pitchFamily="34" charset="0"/>
              </a:rPr>
              <a:t>Exporting recorded script </a:t>
            </a:r>
          </a:p>
        </p:txBody>
      </p:sp>
      <p:pic>
        <p:nvPicPr>
          <p:cNvPr id="1843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09048" y="3883819"/>
            <a:ext cx="102631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22206" y="2044304"/>
            <a:ext cx="17145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Curved Left Arrow 15"/>
          <p:cNvSpPr>
            <a:spLocks noChangeArrowheads="1"/>
          </p:cNvSpPr>
          <p:nvPr/>
        </p:nvSpPr>
        <p:spPr bwMode="auto">
          <a:xfrm>
            <a:off x="7002067" y="2949179"/>
            <a:ext cx="802481" cy="1370409"/>
          </a:xfrm>
          <a:prstGeom prst="curvedLeftArrow">
            <a:avLst>
              <a:gd name="adj1" fmla="val 25007"/>
              <a:gd name="adj2" fmla="val 50006"/>
              <a:gd name="adj3" fmla="val 25000"/>
            </a:avLst>
          </a:prstGeom>
          <a:solidFill>
            <a:srgbClr val="92D050"/>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1800">
              <a:latin typeface="Calibri" panose="020F0502020204030204" pitchFamily="34" charset="0"/>
            </a:endParaRPr>
          </a:p>
          <a:p>
            <a:r>
              <a:rPr lang="en-US" sz="1800">
                <a:latin typeface="Calibri" panose="020F0502020204030204" pitchFamily="34" charset="0"/>
              </a:rPr>
              <a:t>Running Script </a:t>
            </a:r>
          </a:p>
        </p:txBody>
      </p:sp>
      <p:pic>
        <p:nvPicPr>
          <p:cNvPr id="18441" name="Picture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43026" y="1885951"/>
            <a:ext cx="435769" cy="435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Left Arrow 20"/>
          <p:cNvSpPr>
            <a:spLocks noChangeArrowheads="1"/>
          </p:cNvSpPr>
          <p:nvPr/>
        </p:nvSpPr>
        <p:spPr bwMode="auto">
          <a:xfrm>
            <a:off x="4193381" y="3864770"/>
            <a:ext cx="1339454" cy="775097"/>
          </a:xfrm>
          <a:prstGeom prst="leftArrow">
            <a:avLst>
              <a:gd name="adj1" fmla="val 50000"/>
              <a:gd name="adj2" fmla="val 50003"/>
            </a:avLst>
          </a:prstGeom>
          <a:solidFill>
            <a:srgbClr val="92D050"/>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a:latin typeface="Calibri" panose="020F0502020204030204" pitchFamily="34" charset="0"/>
              </a:rPr>
              <a:t>In different browsers</a:t>
            </a:r>
          </a:p>
        </p:txBody>
      </p:sp>
      <p:pic>
        <p:nvPicPr>
          <p:cNvPr id="18443" name="Picture 23"/>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5901" y="2137174"/>
            <a:ext cx="717947" cy="76438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5" name="Plus 24"/>
          <p:cNvSpPr/>
          <p:nvPr/>
        </p:nvSpPr>
        <p:spPr bwMode="auto">
          <a:xfrm>
            <a:off x="6013849" y="2390775"/>
            <a:ext cx="183356" cy="205979"/>
          </a:xfrm>
          <a:prstGeom prst="mathPlus">
            <a:avLst/>
          </a:prstGeom>
          <a:solidFill>
            <a:schemeClr val="tx1"/>
          </a:solidFill>
          <a:ln w="12700" cap="flat" cmpd="sng" algn="ctr">
            <a:solidFill>
              <a:schemeClr val="tx1"/>
            </a:solidFill>
            <a:prstDash val="solid"/>
            <a:round/>
            <a:headEnd type="none" w="med" len="med"/>
            <a:tailEnd type="none" w="med" len="med"/>
          </a:ln>
          <a:effectLst/>
        </p:spPr>
        <p:txBody>
          <a:bodyPr/>
          <a:lstStyle/>
          <a:p>
            <a:pPr eaLnBrk="0" hangingPunct="0">
              <a:defRPr/>
            </a:pPr>
            <a:endParaRPr lang="en-US" sz="1800">
              <a:latin typeface="Arial" charset="0"/>
              <a:cs typeface="Arial" charset="0"/>
            </a:endParaRPr>
          </a:p>
        </p:txBody>
      </p:sp>
      <p:pic>
        <p:nvPicPr>
          <p:cNvPr id="18445" name="Picture 26"/>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36082" y="1819276"/>
            <a:ext cx="378619" cy="340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8"/>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28938" y="2226470"/>
            <a:ext cx="725091" cy="203597"/>
          </a:xfrm>
          <a:prstGeom prst="rect">
            <a:avLst/>
          </a:prstGeom>
          <a:solidFill>
            <a:schemeClr val="tx1"/>
          </a:solidFill>
          <a:ln w="9525">
            <a:solidFill>
              <a:schemeClr val="tx1"/>
            </a:solidFill>
            <a:miter lim="800000"/>
            <a:headEnd/>
            <a:tailEnd/>
          </a:ln>
        </p:spPr>
      </p:pic>
      <p:cxnSp>
        <p:nvCxnSpPr>
          <p:cNvPr id="18447" name="Straight Arrow Connector 30"/>
          <p:cNvCxnSpPr>
            <a:cxnSpLocks noChangeShapeType="1"/>
            <a:endCxn id="18445" idx="1"/>
          </p:cNvCxnSpPr>
          <p:nvPr/>
        </p:nvCxnSpPr>
        <p:spPr bwMode="auto">
          <a:xfrm flipV="1">
            <a:off x="2332435" y="1989536"/>
            <a:ext cx="603647" cy="38219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8" name="Straight Arrow Connector 35"/>
          <p:cNvCxnSpPr>
            <a:cxnSpLocks noChangeShapeType="1"/>
            <a:stCxn id="5" idx="3"/>
            <a:endCxn id="18446" idx="1"/>
          </p:cNvCxnSpPr>
          <p:nvPr/>
        </p:nvCxnSpPr>
        <p:spPr bwMode="auto">
          <a:xfrm flipV="1">
            <a:off x="2353866" y="2327673"/>
            <a:ext cx="575072" cy="44053"/>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9" name="Straight Arrow Connector 40"/>
          <p:cNvCxnSpPr>
            <a:cxnSpLocks noChangeShapeType="1"/>
            <a:stCxn id="5" idx="3"/>
            <a:endCxn id="18451" idx="1"/>
          </p:cNvCxnSpPr>
          <p:nvPr/>
        </p:nvCxnSpPr>
        <p:spPr bwMode="auto">
          <a:xfrm>
            <a:off x="2353866" y="2371725"/>
            <a:ext cx="614363" cy="290513"/>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0" name="Rectangle 49"/>
          <p:cNvSpPr>
            <a:spLocks noChangeArrowheads="1"/>
          </p:cNvSpPr>
          <p:nvPr/>
        </p:nvSpPr>
        <p:spPr bwMode="auto">
          <a:xfrm>
            <a:off x="2521745" y="2730104"/>
            <a:ext cx="1259681" cy="342900"/>
          </a:xfrm>
          <a:prstGeom prst="rect">
            <a:avLst/>
          </a:prstGeom>
          <a:solidFill>
            <a:schemeClr val="bg1"/>
          </a:solidFill>
          <a:ln w="12700" algn="ctr">
            <a:solidFill>
              <a:schemeClr val="bg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825" b="1">
                <a:latin typeface="Calibri" panose="020F0502020204030204" pitchFamily="34" charset="0"/>
              </a:rPr>
              <a:t>           Developer Tools</a:t>
            </a:r>
          </a:p>
          <a:p>
            <a:endParaRPr lang="en-US" sz="825" b="1">
              <a:latin typeface="Calibri" panose="020F0502020204030204" pitchFamily="34" charset="0"/>
            </a:endParaRPr>
          </a:p>
          <a:p>
            <a:r>
              <a:rPr lang="en-US" sz="825" b="1">
                <a:latin typeface="Calibri" panose="020F0502020204030204" pitchFamily="34" charset="0"/>
              </a:rPr>
              <a:t>	……..</a:t>
            </a:r>
          </a:p>
          <a:p>
            <a:r>
              <a:rPr lang="en-US" sz="825" b="1">
                <a:latin typeface="Calibri" panose="020F0502020204030204" pitchFamily="34" charset="0"/>
              </a:rPr>
              <a:t>	…….</a:t>
            </a:r>
          </a:p>
          <a:p>
            <a:r>
              <a:rPr lang="en-US" sz="825" b="1">
                <a:latin typeface="Calibri" panose="020F0502020204030204" pitchFamily="34" charset="0"/>
              </a:rPr>
              <a:t>	….</a:t>
            </a:r>
          </a:p>
          <a:p>
            <a:endParaRPr lang="en-US" sz="825" b="1">
              <a:latin typeface="Calibri" panose="020F0502020204030204" pitchFamily="34" charset="0"/>
            </a:endParaRPr>
          </a:p>
          <a:p>
            <a:endParaRPr lang="en-US" sz="825" b="1">
              <a:latin typeface="Calibri" panose="020F0502020204030204" pitchFamily="34" charset="0"/>
            </a:endParaRPr>
          </a:p>
          <a:p>
            <a:r>
              <a:rPr lang="en-US" sz="825" b="1">
                <a:latin typeface="Calibri" panose="020F0502020204030204" pitchFamily="34" charset="0"/>
              </a:rPr>
              <a:t>                   </a:t>
            </a:r>
          </a:p>
        </p:txBody>
      </p:sp>
      <p:pic>
        <p:nvPicPr>
          <p:cNvPr id="18451" name="Picture 47"/>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68228" y="2547938"/>
            <a:ext cx="346472" cy="229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452" name="Straight Arrow Connector 52"/>
          <p:cNvCxnSpPr>
            <a:cxnSpLocks noChangeShapeType="1"/>
            <a:stCxn id="5" idx="3"/>
          </p:cNvCxnSpPr>
          <p:nvPr/>
        </p:nvCxnSpPr>
        <p:spPr bwMode="auto">
          <a:xfrm>
            <a:off x="2353867" y="2371725"/>
            <a:ext cx="706040" cy="701279"/>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73875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304800"/>
            <a:ext cx="7075724" cy="423863"/>
          </a:xfrm>
        </p:spPr>
        <p:txBody>
          <a:bodyPr/>
          <a:lstStyle/>
          <a:p>
            <a:r>
              <a:rPr lang="en-US" altLang="en-US" dirty="0"/>
              <a:t>Selenium versus QTP</a:t>
            </a:r>
          </a:p>
        </p:txBody>
      </p:sp>
      <p:graphicFrame>
        <p:nvGraphicFramePr>
          <p:cNvPr id="5" name="Table 4"/>
          <p:cNvGraphicFramePr>
            <a:graphicFrameLocks noGrp="1"/>
          </p:cNvGraphicFramePr>
          <p:nvPr>
            <p:extLst>
              <p:ext uri="{D42A27DB-BD31-4B8C-83A1-F6EECF244321}">
                <p14:modId xmlns:p14="http://schemas.microsoft.com/office/powerpoint/2010/main" val="2615651593"/>
              </p:ext>
            </p:extLst>
          </p:nvPr>
        </p:nvGraphicFramePr>
        <p:xfrm>
          <a:off x="246138" y="914400"/>
          <a:ext cx="7286786" cy="5259737"/>
        </p:xfrm>
        <a:graphic>
          <a:graphicData uri="http://schemas.openxmlformats.org/drawingml/2006/table">
            <a:tbl>
              <a:tblPr firstRow="1" bandRow="1">
                <a:tableStyleId>{5C22544A-7EE6-4342-B048-85BDC9FD1C3A}</a:tableStyleId>
              </a:tblPr>
              <a:tblGrid>
                <a:gridCol w="3497451">
                  <a:extLst>
                    <a:ext uri="{9D8B030D-6E8A-4147-A177-3AD203B41FA5}">
                      <a16:colId xmlns:a16="http://schemas.microsoft.com/office/drawing/2014/main" val="20000"/>
                    </a:ext>
                  </a:extLst>
                </a:gridCol>
                <a:gridCol w="3789335">
                  <a:extLst>
                    <a:ext uri="{9D8B030D-6E8A-4147-A177-3AD203B41FA5}">
                      <a16:colId xmlns:a16="http://schemas.microsoft.com/office/drawing/2014/main" val="20001"/>
                    </a:ext>
                  </a:extLst>
                </a:gridCol>
              </a:tblGrid>
              <a:tr h="506357">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Selenium</a:t>
                      </a:r>
                      <a:endParaRPr kumimoji="0" lang="en-US" altLang="en-US" sz="1800" b="1"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2"/>
                    </a:solidFill>
                  </a:tcPr>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QTP</a:t>
                      </a:r>
                      <a:endParaRPr kumimoji="0" lang="en-US" altLang="en-US" sz="1800" b="1"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2"/>
                    </a:solidFill>
                  </a:tcPr>
                </a:tc>
                <a:extLst>
                  <a:ext uri="{0D108BD9-81ED-4DB2-BD59-A6C34878D82A}">
                    <a16:rowId xmlns:a16="http://schemas.microsoft.com/office/drawing/2014/main" val="10000"/>
                  </a:ext>
                </a:extLst>
              </a:tr>
              <a:tr h="525780">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 Open source, free  to use, and free of charge.</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 Commercial.</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extLst>
                  <a:ext uri="{0D108BD9-81ED-4DB2-BD59-A6C34878D82A}">
                    <a16:rowId xmlns:a16="http://schemas.microsoft.com/office/drawing/2014/main" val="10001"/>
                  </a:ext>
                </a:extLst>
              </a:tr>
              <a:tr h="334819">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 Highly extensible</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 Limited add-ons</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extLst>
                  <a:ext uri="{0D108BD9-81ED-4DB2-BD59-A6C34878D82A}">
                    <a16:rowId xmlns:a16="http://schemas.microsoft.com/office/drawing/2014/main" val="10002"/>
                  </a:ext>
                </a:extLst>
              </a:tr>
              <a:tr h="632945">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 Can run tests across different browsers</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 Can only run tests in Firefox , Internet Explorer  and     Chrome</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extLst>
                  <a:ext uri="{0D108BD9-81ED-4DB2-BD59-A6C34878D82A}">
                    <a16:rowId xmlns:a16="http://schemas.microsoft.com/office/drawing/2014/main" val="10003"/>
                  </a:ext>
                </a:extLst>
              </a:tr>
              <a:tr h="334819">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 Supports various operating systems</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 Can only be used in Windows</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extLst>
                  <a:ext uri="{0D108BD9-81ED-4DB2-BD59-A6C34878D82A}">
                    <a16:rowId xmlns:a16="http://schemas.microsoft.com/office/drawing/2014/main" val="10004"/>
                  </a:ext>
                </a:extLst>
              </a:tr>
              <a:tr h="525780">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 Supports mobile devices</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 Supports mobile device using 3</a:t>
                      </a:r>
                      <a:r>
                        <a:rPr kumimoji="0" lang="en-US" altLang="en-US" sz="1800" u="none" strike="noStrike" cap="none" normalizeH="0" baseline="30000" dirty="0" smtClean="0">
                          <a:ln>
                            <a:noFill/>
                          </a:ln>
                          <a:effectLst/>
                        </a:rPr>
                        <a:t>rd</a:t>
                      </a:r>
                      <a:r>
                        <a:rPr kumimoji="0" lang="en-US" altLang="en-US" sz="1800" u="none" strike="noStrike" cap="none" normalizeH="0" baseline="0" dirty="0" smtClean="0">
                          <a:ln>
                            <a:noFill/>
                          </a:ln>
                          <a:effectLst/>
                        </a:rPr>
                        <a:t> party software</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extLst>
                  <a:ext uri="{0D108BD9-81ED-4DB2-BD59-A6C34878D82A}">
                    <a16:rowId xmlns:a16="http://schemas.microsoft.com/office/drawing/2014/main" val="10005"/>
                  </a:ext>
                </a:extLst>
              </a:tr>
              <a:tr h="632945">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 Can execute tests while the browser is  minimized</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 Needs to have the application under test to be visible on the desktop</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extLst>
                  <a:ext uri="{0D108BD9-81ED-4DB2-BD59-A6C34878D82A}">
                    <a16:rowId xmlns:a16="http://schemas.microsoft.com/office/drawing/2014/main" val="10006"/>
                  </a:ext>
                </a:extLst>
              </a:tr>
              <a:tr h="788670">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smtClean="0">
                          <a:ln>
                            <a:noFill/>
                          </a:ln>
                          <a:effectLst/>
                        </a:rPr>
                        <a:t> Can execute tests in parallel.</a:t>
                      </a:r>
                      <a:endParaRPr kumimoji="0" lang="en-US" alt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u="none" strike="noStrike" cap="none" normalizeH="0" baseline="0" dirty="0" smtClean="0">
                          <a:ln>
                            <a:noFill/>
                          </a:ln>
                          <a:effectLst/>
                        </a:rPr>
                        <a:t> Can only execute in parallel but using Quality Center which is again a paid product.</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39608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99" y="2427017"/>
            <a:ext cx="8681113" cy="2031325"/>
          </a:xfrm>
        </p:spPr>
        <p:txBody>
          <a:bodyPr/>
          <a:lstStyle/>
          <a:p>
            <a:r>
              <a:rPr lang="en-US" dirty="0" smtClean="0"/>
              <a:t/>
            </a:r>
            <a:br>
              <a:rPr lang="en-US" dirty="0" smtClean="0"/>
            </a:br>
            <a:r>
              <a:rPr lang="en-US" sz="3600" dirty="0" smtClean="0"/>
              <a:t>Selenese Commands</a:t>
            </a:r>
            <a:r>
              <a:rPr lang="en-US" dirty="0" smtClean="0"/>
              <a:t/>
            </a:r>
            <a:br>
              <a:rPr lang="en-US" dirty="0" smtClean="0"/>
            </a:br>
            <a:endParaRPr lang="en-US" dirty="0"/>
          </a:p>
        </p:txBody>
      </p:sp>
    </p:spTree>
    <p:extLst>
      <p:ext uri="{BB962C8B-B14F-4D97-AF65-F5344CB8AC3E}">
        <p14:creationId xmlns:p14="http://schemas.microsoft.com/office/powerpoint/2010/main" val="3693086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solidFill>
                  <a:srgbClr val="000000"/>
                </a:solidFill>
                <a:latin typeface="Bookman Old Style" panose="02050604050505020204" pitchFamily="18" charset="0"/>
                <a:cs typeface="Times New Roman" panose="02020603050405020304" pitchFamily="18" charset="0"/>
              </a:rPr>
              <a:t>Commands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64857993"/>
              </p:ext>
            </p:extLst>
          </p:nvPr>
        </p:nvGraphicFramePr>
        <p:xfrm>
          <a:off x="381000" y="856448"/>
          <a:ext cx="8915399" cy="5721136"/>
        </p:xfrm>
        <a:graphic>
          <a:graphicData uri="http://schemas.openxmlformats.org/drawingml/2006/table">
            <a:tbl>
              <a:tblPr firstRow="1" bandRow="1">
                <a:tableStyleId>{5C22544A-7EE6-4342-B048-85BDC9FD1C3A}</a:tableStyleId>
              </a:tblPr>
              <a:tblGrid>
                <a:gridCol w="2640200">
                  <a:extLst>
                    <a:ext uri="{9D8B030D-6E8A-4147-A177-3AD203B41FA5}">
                      <a16:colId xmlns:a16="http://schemas.microsoft.com/office/drawing/2014/main" val="20000"/>
                    </a:ext>
                  </a:extLst>
                </a:gridCol>
                <a:gridCol w="6275199">
                  <a:extLst>
                    <a:ext uri="{9D8B030D-6E8A-4147-A177-3AD203B41FA5}">
                      <a16:colId xmlns:a16="http://schemas.microsoft.com/office/drawing/2014/main" val="20001"/>
                    </a:ext>
                  </a:extLst>
                </a:gridCol>
              </a:tblGrid>
              <a:tr h="318612">
                <a:tc>
                  <a:txBody>
                    <a:bodyPr/>
                    <a:lstStyle/>
                    <a:p>
                      <a:pPr algn="l"/>
                      <a:r>
                        <a:rPr lang="en-US" sz="1800" dirty="0" smtClean="0"/>
                        <a:t>Commands</a:t>
                      </a:r>
                      <a:endParaRPr lang="en-US" sz="1800" dirty="0"/>
                    </a:p>
                  </a:txBody>
                  <a:tcPr marL="68580" marR="68580" marT="34295" marB="34295"/>
                </a:tc>
                <a:tc>
                  <a:txBody>
                    <a:bodyPr/>
                    <a:lstStyle/>
                    <a:p>
                      <a:pPr algn="l"/>
                      <a:r>
                        <a:rPr lang="en-US" sz="1800" dirty="0" smtClean="0"/>
                        <a:t>Features</a:t>
                      </a:r>
                      <a:endParaRPr lang="en-US" sz="1800" dirty="0"/>
                    </a:p>
                  </a:txBody>
                  <a:tcPr marL="68580" marR="68580" marT="34295" marB="34295"/>
                </a:tc>
                <a:extLst>
                  <a:ext uri="{0D108BD9-81ED-4DB2-BD59-A6C34878D82A}">
                    <a16:rowId xmlns:a16="http://schemas.microsoft.com/office/drawing/2014/main" val="10000"/>
                  </a:ext>
                </a:extLst>
              </a:tr>
              <a:tr h="743416">
                <a:tc>
                  <a:txBody>
                    <a:bodyPr/>
                    <a:lstStyle/>
                    <a:p>
                      <a:pPr algn="l"/>
                      <a:r>
                        <a:rPr lang="en-US" sz="1600" b="1" dirty="0" smtClean="0">
                          <a:latin typeface="Bookman Old Style" pitchFamily="18" charset="0"/>
                          <a:ea typeface="Times New Roman"/>
                        </a:rPr>
                        <a:t>Actions</a:t>
                      </a:r>
                      <a:endParaRPr lang="en-US" sz="1600" dirty="0"/>
                    </a:p>
                  </a:txBody>
                  <a:tcPr marL="68580" marR="68580" marT="34295" marB="342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man Old Style" pitchFamily="18" charset="0"/>
                          <a:ea typeface="Times New Roman"/>
                        </a:rPr>
                        <a:t>These are commands that directly interact with page elements.</a:t>
                      </a:r>
                    </a:p>
                    <a:p>
                      <a:pPr algn="l"/>
                      <a:endParaRPr lang="en-US" sz="1600" dirty="0"/>
                    </a:p>
                  </a:txBody>
                  <a:tcPr marL="68580" marR="68580" marT="34295" marB="34295"/>
                </a:tc>
                <a:extLst>
                  <a:ext uri="{0D108BD9-81ED-4DB2-BD59-A6C34878D82A}">
                    <a16:rowId xmlns:a16="http://schemas.microsoft.com/office/drawing/2014/main" val="10001"/>
                  </a:ext>
                </a:extLst>
              </a:tr>
              <a:tr h="743416">
                <a:tc>
                  <a:txBody>
                    <a:bodyPr/>
                    <a:lstStyle/>
                    <a:p>
                      <a:pPr algn="l"/>
                      <a:r>
                        <a:rPr lang="en-US" sz="1600" b="1" dirty="0" err="1" smtClean="0">
                          <a:latin typeface="Bookman Old Style" pitchFamily="18" charset="0"/>
                          <a:ea typeface="Times New Roman"/>
                        </a:rPr>
                        <a:t>Accessors</a:t>
                      </a:r>
                      <a:endParaRPr lang="en-US" sz="1600" dirty="0"/>
                    </a:p>
                  </a:txBody>
                  <a:tcPr marL="68580" marR="68580" marT="34295" marB="342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man Old Style" pitchFamily="18" charset="0"/>
                          <a:ea typeface="Times New Roman"/>
                        </a:rPr>
                        <a:t>They are commands that allow you to store values to a variable.</a:t>
                      </a:r>
                    </a:p>
                    <a:p>
                      <a:pPr algn="l"/>
                      <a:endParaRPr lang="en-US" sz="1600" dirty="0"/>
                    </a:p>
                  </a:txBody>
                  <a:tcPr marL="68580" marR="68580" marT="34295" marB="34295"/>
                </a:tc>
                <a:extLst>
                  <a:ext uri="{0D108BD9-81ED-4DB2-BD59-A6C34878D82A}">
                    <a16:rowId xmlns:a16="http://schemas.microsoft.com/office/drawing/2014/main" val="10002"/>
                  </a:ext>
                </a:extLst>
              </a:tr>
              <a:tr h="3510307">
                <a:tc>
                  <a:txBody>
                    <a:bodyPr/>
                    <a:lstStyle/>
                    <a:p>
                      <a:pPr algn="l"/>
                      <a:r>
                        <a:rPr lang="en-US" sz="1600" b="1" dirty="0" smtClean="0">
                          <a:latin typeface="Bookman Old Style" pitchFamily="18" charset="0"/>
                          <a:ea typeface="Times New Roman"/>
                        </a:rPr>
                        <a:t>Assertions</a:t>
                      </a:r>
                      <a:endParaRPr lang="en-US" sz="1600" dirty="0"/>
                    </a:p>
                  </a:txBody>
                  <a:tcPr marL="68580" marR="68580" marT="34295" marB="34295"/>
                </a:tc>
                <a:tc>
                  <a:txBody>
                    <a:bodyPr/>
                    <a:lstStyle/>
                    <a:p>
                      <a:pPr marL="214630" marR="0" algn="l">
                        <a:lnSpc>
                          <a:spcPct val="115000"/>
                        </a:lnSpc>
                      </a:pPr>
                      <a:r>
                        <a:rPr lang="en-US" sz="1600" dirty="0" smtClean="0">
                          <a:latin typeface="Bookman Old Style" pitchFamily="18" charset="0"/>
                          <a:ea typeface="Times New Roman"/>
                        </a:rPr>
                        <a:t>They are commands that verify if a certain condition is met.</a:t>
                      </a:r>
                    </a:p>
                    <a:p>
                      <a:pPr marL="214630" marR="0" algn="l">
                        <a:lnSpc>
                          <a:spcPct val="115000"/>
                        </a:lnSpc>
                      </a:pPr>
                      <a:endParaRPr lang="en-US" sz="1600" dirty="0" smtClean="0">
                        <a:latin typeface="Bookman Old Style" pitchFamily="18" charset="0"/>
                        <a:ea typeface="Times New Roman"/>
                      </a:endParaRPr>
                    </a:p>
                    <a:p>
                      <a:pPr marL="0" marR="0" algn="l">
                        <a:lnSpc>
                          <a:spcPct val="115000"/>
                        </a:lnSpc>
                      </a:pPr>
                      <a:r>
                        <a:rPr lang="en-US" sz="1600" b="1" dirty="0" smtClean="0">
                          <a:latin typeface="Bookman Old Style" pitchFamily="18" charset="0"/>
                          <a:ea typeface="Times New Roman"/>
                        </a:rPr>
                        <a:t>      3 Types of Assertions</a:t>
                      </a:r>
                      <a:endParaRPr lang="en-US" sz="1600" dirty="0" smtClean="0">
                        <a:latin typeface="Bookman Old Style" pitchFamily="18" charset="0"/>
                        <a:ea typeface="Times New Roman"/>
                      </a:endParaRPr>
                    </a:p>
                    <a:p>
                      <a:pPr marL="342900" marR="0" lvl="0" indent="-342900" algn="l">
                        <a:lnSpc>
                          <a:spcPct val="115000"/>
                        </a:lnSpc>
                        <a:spcBef>
                          <a:spcPts val="0"/>
                        </a:spcBef>
                        <a:spcAft>
                          <a:spcPts val="1000"/>
                        </a:spcAft>
                        <a:buSzPts val="1000"/>
                        <a:buFont typeface="Symbol"/>
                        <a:buChar char=""/>
                        <a:tabLst>
                          <a:tab pos="457200" algn="l"/>
                        </a:tabLst>
                      </a:pPr>
                      <a:r>
                        <a:rPr lang="en-US" sz="1600" b="1" dirty="0" smtClean="0">
                          <a:latin typeface="Bookman Old Style" pitchFamily="18" charset="0"/>
                          <a:ea typeface="Times New Roman"/>
                          <a:cs typeface="Times New Roman"/>
                        </a:rPr>
                        <a:t>Assert</a:t>
                      </a:r>
                      <a:r>
                        <a:rPr lang="en-US" sz="1600" dirty="0" smtClean="0">
                          <a:latin typeface="Bookman Old Style" pitchFamily="18" charset="0"/>
                          <a:ea typeface="Times New Roman"/>
                          <a:cs typeface="Times New Roman"/>
                        </a:rPr>
                        <a:t>. When an “assert” command fails, the test is stopped immediately.</a:t>
                      </a:r>
                    </a:p>
                    <a:p>
                      <a:pPr marL="342900" marR="0" lvl="0" indent="-342900" algn="l">
                        <a:lnSpc>
                          <a:spcPct val="115000"/>
                        </a:lnSpc>
                        <a:spcBef>
                          <a:spcPts val="0"/>
                        </a:spcBef>
                        <a:spcAft>
                          <a:spcPts val="1000"/>
                        </a:spcAft>
                        <a:buSzPts val="1000"/>
                        <a:buFont typeface="Symbol"/>
                        <a:buChar char=""/>
                        <a:tabLst>
                          <a:tab pos="457200" algn="l"/>
                        </a:tabLst>
                      </a:pPr>
                      <a:r>
                        <a:rPr lang="en-US" sz="1600" b="1" dirty="0" smtClean="0">
                          <a:latin typeface="Bookman Old Style" pitchFamily="18" charset="0"/>
                          <a:ea typeface="Times New Roman"/>
                          <a:cs typeface="Times New Roman"/>
                        </a:rPr>
                        <a:t>Verify</a:t>
                      </a:r>
                      <a:r>
                        <a:rPr lang="en-US" sz="1600" dirty="0" smtClean="0">
                          <a:latin typeface="Bookman Old Style" pitchFamily="18" charset="0"/>
                          <a:ea typeface="Times New Roman"/>
                          <a:cs typeface="Times New Roman"/>
                        </a:rPr>
                        <a:t>. When a “verify” command fails, Selenium IDE logs this failure and continues with the test execution.</a:t>
                      </a:r>
                    </a:p>
                    <a:p>
                      <a:pPr marL="342900" marR="0" lvl="0" indent="-342900" algn="l">
                        <a:lnSpc>
                          <a:spcPct val="115000"/>
                        </a:lnSpc>
                        <a:spcBef>
                          <a:spcPts val="0"/>
                        </a:spcBef>
                        <a:spcAft>
                          <a:spcPts val="1000"/>
                        </a:spcAft>
                        <a:buSzPts val="1000"/>
                        <a:buFont typeface="Symbol"/>
                        <a:buChar char=""/>
                        <a:tabLst>
                          <a:tab pos="457200" algn="l"/>
                        </a:tabLst>
                      </a:pPr>
                      <a:r>
                        <a:rPr lang="en-US" sz="1600" b="1" dirty="0" err="1" smtClean="0">
                          <a:latin typeface="Bookman Old Style" pitchFamily="18" charset="0"/>
                          <a:ea typeface="Times New Roman"/>
                          <a:cs typeface="Times New Roman"/>
                        </a:rPr>
                        <a:t>WaitFor</a:t>
                      </a:r>
                      <a:r>
                        <a:rPr lang="en-US" sz="1600" dirty="0" smtClean="0">
                          <a:latin typeface="Bookman Old Style" pitchFamily="18" charset="0"/>
                          <a:ea typeface="Times New Roman"/>
                          <a:cs typeface="Times New Roman"/>
                        </a:rPr>
                        <a:t>. Before proceeding to the next command, “</a:t>
                      </a:r>
                      <a:r>
                        <a:rPr lang="en-US" sz="1600" dirty="0" err="1" smtClean="0">
                          <a:latin typeface="Bookman Old Style" pitchFamily="18" charset="0"/>
                          <a:ea typeface="Times New Roman"/>
                          <a:cs typeface="Times New Roman"/>
                        </a:rPr>
                        <a:t>waitFor</a:t>
                      </a:r>
                      <a:r>
                        <a:rPr lang="en-US" sz="1600" dirty="0" smtClean="0">
                          <a:latin typeface="Bookman Old Style" pitchFamily="18" charset="0"/>
                          <a:ea typeface="Times New Roman"/>
                          <a:cs typeface="Times New Roman"/>
                        </a:rPr>
                        <a:t>” commands will first wait for a certain condition to become true. </a:t>
                      </a:r>
                    </a:p>
                    <a:p>
                      <a:pPr algn="l"/>
                      <a:endParaRPr lang="en-US" sz="1600" dirty="0"/>
                    </a:p>
                  </a:txBody>
                  <a:tcPr marL="68580" marR="68580" marT="34295" marB="3429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93735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Synchronization Commands</a:t>
            </a:r>
          </a:p>
        </p:txBody>
      </p:sp>
      <p:sp>
        <p:nvSpPr>
          <p:cNvPr id="10243" name="Content Placeholder 2"/>
          <p:cNvSpPr>
            <a:spLocks noGrp="1"/>
          </p:cNvSpPr>
          <p:nvPr>
            <p:ph idx="1"/>
          </p:nvPr>
        </p:nvSpPr>
        <p:spPr/>
        <p:txBody>
          <a:bodyPr/>
          <a:lstStyle/>
          <a:p>
            <a:pPr>
              <a:buFont typeface="Arial" panose="020B0604020202020204" pitchFamily="34" charset="0"/>
              <a:buChar char="•"/>
              <a:defRPr/>
            </a:pPr>
            <a:r>
              <a:rPr lang="en-US" dirty="0" err="1"/>
              <a:t>andWait</a:t>
            </a:r>
            <a:r>
              <a:rPr lang="en-US" dirty="0"/>
              <a:t> </a:t>
            </a:r>
            <a:r>
              <a:rPr lang="en-US" dirty="0" smtClean="0"/>
              <a:t>commands</a:t>
            </a:r>
            <a:endParaRPr lang="en-US" dirty="0"/>
          </a:p>
          <a:p>
            <a:pPr>
              <a:defRPr/>
            </a:pPr>
            <a:r>
              <a:rPr lang="en-US" b="0" dirty="0"/>
              <a:t>These are commands that will wait for a new page to load before moving onto the next command.</a:t>
            </a:r>
          </a:p>
          <a:p>
            <a:pPr marL="285750" indent="-285750">
              <a:buFont typeface="Wingdings" panose="05000000000000000000" pitchFamily="2" charset="2"/>
              <a:buChar char="§"/>
              <a:defRPr/>
            </a:pPr>
            <a:r>
              <a:rPr lang="en-US" b="0" dirty="0" err="1"/>
              <a:t>clickAndWait</a:t>
            </a:r>
            <a:endParaRPr lang="en-US" b="0" dirty="0"/>
          </a:p>
          <a:p>
            <a:pPr marL="285750" indent="-285750">
              <a:buFont typeface="Wingdings" panose="05000000000000000000" pitchFamily="2" charset="2"/>
              <a:buChar char="§"/>
              <a:defRPr/>
            </a:pPr>
            <a:r>
              <a:rPr lang="en-US" b="0" dirty="0" err="1"/>
              <a:t>typeAndWait</a:t>
            </a:r>
            <a:endParaRPr lang="en-US" b="0" dirty="0"/>
          </a:p>
          <a:p>
            <a:pPr marL="285750" indent="-285750">
              <a:buFont typeface="Wingdings" panose="05000000000000000000" pitchFamily="2" charset="2"/>
              <a:buChar char="§"/>
              <a:defRPr/>
            </a:pPr>
            <a:r>
              <a:rPr lang="en-US" b="0" dirty="0" err="1"/>
              <a:t>selectAndWait</a:t>
            </a:r>
            <a:endParaRPr lang="en-US" b="0" dirty="0"/>
          </a:p>
          <a:p>
            <a:pPr>
              <a:defRPr/>
            </a:pPr>
            <a:r>
              <a:rPr lang="en-US" dirty="0" err="1" smtClean="0"/>
              <a:t>waitFor</a:t>
            </a:r>
            <a:r>
              <a:rPr lang="en-US" dirty="0" smtClean="0"/>
              <a:t> </a:t>
            </a:r>
            <a:r>
              <a:rPr lang="en-US" dirty="0"/>
              <a:t>commands</a:t>
            </a:r>
          </a:p>
          <a:p>
            <a:pPr>
              <a:defRPr/>
            </a:pPr>
            <a:r>
              <a:rPr lang="en-US" b="0" dirty="0" smtClean="0"/>
              <a:t>These </a:t>
            </a:r>
            <a:r>
              <a:rPr lang="en-US" b="0" dirty="0"/>
              <a:t>are commands that wait for a specified condition to become true before proceeding to the next command (irrespective of loading of a new page). These commands are more appropriate to be used on AJAX-based dynamic websites that change values and elements without reloading the whole page</a:t>
            </a:r>
            <a:r>
              <a:rPr lang="en-US" b="0" dirty="0" smtClean="0"/>
              <a:t>.</a:t>
            </a:r>
            <a:endParaRPr lang="en-US" b="0" dirty="0"/>
          </a:p>
          <a:p>
            <a:pPr marL="285750" indent="-285750">
              <a:buFont typeface="Wingdings" panose="05000000000000000000" pitchFamily="2" charset="2"/>
              <a:buChar char="§"/>
              <a:defRPr/>
            </a:pPr>
            <a:r>
              <a:rPr lang="en-US" b="0" dirty="0" err="1"/>
              <a:t>waitForTitle</a:t>
            </a:r>
            <a:endParaRPr lang="en-US" b="0" dirty="0"/>
          </a:p>
          <a:p>
            <a:pPr marL="285750" indent="-285750">
              <a:buFont typeface="Wingdings" panose="05000000000000000000" pitchFamily="2" charset="2"/>
              <a:buChar char="§"/>
              <a:defRPr/>
            </a:pPr>
            <a:r>
              <a:rPr lang="en-US" b="0" dirty="0" err="1"/>
              <a:t>waitForTextPresent</a:t>
            </a:r>
            <a:endParaRPr lang="en-US" b="0" dirty="0"/>
          </a:p>
          <a:p>
            <a:pPr marL="285750" indent="-285750">
              <a:buFont typeface="Wingdings" panose="05000000000000000000" pitchFamily="2" charset="2"/>
              <a:buChar char="§"/>
              <a:defRPr/>
            </a:pPr>
            <a:r>
              <a:rPr lang="en-US" b="0" dirty="0" err="1"/>
              <a:t>waitForAlert</a:t>
            </a:r>
            <a:endParaRPr lang="en-US" b="0" dirty="0"/>
          </a:p>
        </p:txBody>
      </p:sp>
    </p:spTree>
    <p:extLst>
      <p:ext uri="{BB962C8B-B14F-4D97-AF65-F5344CB8AC3E}">
        <p14:creationId xmlns:p14="http://schemas.microsoft.com/office/powerpoint/2010/main" val="299924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99" y="2334684"/>
            <a:ext cx="8681113" cy="2215991"/>
          </a:xfrm>
        </p:spPr>
        <p:txBody>
          <a:bodyPr/>
          <a:lstStyle/>
          <a:p>
            <a:r>
              <a:rPr lang="en-US" dirty="0" smtClean="0"/>
              <a:t/>
            </a:r>
            <a:br>
              <a:rPr lang="en-US" dirty="0" smtClean="0"/>
            </a:br>
            <a:r>
              <a:rPr lang="en-US" dirty="0" smtClean="0"/>
              <a:t>Locating Elements</a:t>
            </a:r>
            <a:br>
              <a:rPr lang="en-US" dirty="0" smtClean="0"/>
            </a:br>
            <a:endParaRPr lang="en-US" dirty="0"/>
          </a:p>
        </p:txBody>
      </p:sp>
    </p:spTree>
    <p:extLst>
      <p:ext uri="{BB962C8B-B14F-4D97-AF65-F5344CB8AC3E}">
        <p14:creationId xmlns:p14="http://schemas.microsoft.com/office/powerpoint/2010/main" val="26969861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elements</a:t>
            </a:r>
            <a:endParaRPr lang="en-US" dirty="0"/>
          </a:p>
        </p:txBody>
      </p:sp>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b="0" dirty="0" smtClean="0"/>
              <a:t>Locating by id</a:t>
            </a:r>
          </a:p>
          <a:p>
            <a:pPr marL="285750" indent="-285750">
              <a:buFont typeface="Wingdings" panose="05000000000000000000" pitchFamily="2" charset="2"/>
              <a:buChar char="§"/>
            </a:pPr>
            <a:r>
              <a:rPr lang="en-US" b="0" dirty="0" smtClean="0"/>
              <a:t>Locating by class</a:t>
            </a:r>
          </a:p>
          <a:p>
            <a:pPr marL="285750" indent="-285750">
              <a:buFont typeface="Wingdings" panose="05000000000000000000" pitchFamily="2" charset="2"/>
              <a:buChar char="§"/>
            </a:pPr>
            <a:r>
              <a:rPr lang="en-US" b="0" dirty="0" smtClean="0"/>
              <a:t>Locating by Name</a:t>
            </a:r>
          </a:p>
          <a:p>
            <a:pPr marL="285750" indent="-285750">
              <a:buFont typeface="Wingdings" panose="05000000000000000000" pitchFamily="2" charset="2"/>
              <a:buChar char="§"/>
            </a:pPr>
            <a:r>
              <a:rPr lang="en-US" b="0" dirty="0" smtClean="0"/>
              <a:t>Locating by Xpath</a:t>
            </a:r>
          </a:p>
          <a:p>
            <a:pPr marL="285750" indent="-285750">
              <a:buFont typeface="Wingdings" panose="05000000000000000000" pitchFamily="2" charset="2"/>
              <a:buChar char="§"/>
            </a:pPr>
            <a:r>
              <a:rPr lang="en-US" b="0" dirty="0" smtClean="0"/>
              <a:t>Locating by CSS</a:t>
            </a:r>
          </a:p>
          <a:p>
            <a:pPr marL="285750" indent="-285750">
              <a:buFont typeface="Wingdings" panose="05000000000000000000" pitchFamily="2" charset="2"/>
              <a:buChar char="§"/>
            </a:pPr>
            <a:r>
              <a:rPr lang="en-US" b="0" dirty="0" smtClean="0"/>
              <a:t>Locating by LinkedText</a:t>
            </a:r>
            <a:endParaRPr lang="en-US" b="0" dirty="0"/>
          </a:p>
          <a:p>
            <a:pPr marL="285750" indent="-285750">
              <a:buFont typeface="Wingdings" panose="05000000000000000000" pitchFamily="2" charset="2"/>
              <a:buChar char="§"/>
            </a:pPr>
            <a:r>
              <a:rPr lang="en-US" b="0" dirty="0"/>
              <a:t>Locating by </a:t>
            </a:r>
            <a:r>
              <a:rPr lang="en-US" b="0" dirty="0" smtClean="0"/>
              <a:t>parcialLinkedText</a:t>
            </a:r>
          </a:p>
          <a:p>
            <a:pPr marL="285750" indent="-285750">
              <a:buFont typeface="Wingdings" panose="05000000000000000000" pitchFamily="2" charset="2"/>
              <a:buChar char="§"/>
            </a:pPr>
            <a:r>
              <a:rPr lang="en-US" b="0" dirty="0" smtClean="0"/>
              <a:t>Locating by DOM</a:t>
            </a:r>
          </a:p>
          <a:p>
            <a:endParaRPr lang="en-US" dirty="0"/>
          </a:p>
        </p:txBody>
      </p:sp>
    </p:spTree>
    <p:extLst>
      <p:ext uri="{BB962C8B-B14F-4D97-AF65-F5344CB8AC3E}">
        <p14:creationId xmlns:p14="http://schemas.microsoft.com/office/powerpoint/2010/main" val="3071380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Examples</a:t>
            </a:r>
            <a:endParaRPr lang="en-US" dirty="0"/>
          </a:p>
        </p:txBody>
      </p:sp>
      <p:sp>
        <p:nvSpPr>
          <p:cNvPr id="3" name="Content Placeholder 2"/>
          <p:cNvSpPr>
            <a:spLocks noGrp="1"/>
          </p:cNvSpPr>
          <p:nvPr>
            <p:ph idx="1"/>
          </p:nvPr>
        </p:nvSpPr>
        <p:spPr>
          <a:xfrm>
            <a:off x="1318023" y="1691880"/>
            <a:ext cx="1996678" cy="3720703"/>
          </a:xfrm>
        </p:spPr>
        <p:txBody>
          <a:bodyPr/>
          <a:lstStyle/>
          <a:p>
            <a:pPr>
              <a:buNone/>
            </a:pPr>
            <a:r>
              <a:rPr lang="en-US" b="0" dirty="0" smtClean="0"/>
              <a:t>&lt;html&gt;</a:t>
            </a:r>
          </a:p>
          <a:p>
            <a:pPr>
              <a:buNone/>
            </a:pPr>
            <a:r>
              <a:rPr lang="en-US" b="0" dirty="0" smtClean="0"/>
              <a:t>&lt;form id=“</a:t>
            </a:r>
            <a:r>
              <a:rPr lang="en-US" b="0" dirty="0" err="1" smtClean="0"/>
              <a:t>loginForm</a:t>
            </a:r>
            <a:r>
              <a:rPr lang="en-US" b="0" dirty="0" smtClean="0"/>
              <a:t>”&gt;</a:t>
            </a:r>
          </a:p>
          <a:p>
            <a:pPr>
              <a:buNone/>
            </a:pPr>
            <a:r>
              <a:rPr lang="en-US" b="0" dirty="0" smtClean="0"/>
              <a:t>&lt;input type=text name=username /&gt;</a:t>
            </a:r>
          </a:p>
          <a:p>
            <a:pPr>
              <a:buNone/>
            </a:pPr>
            <a:r>
              <a:rPr lang="en-US" b="0" dirty="0" smtClean="0"/>
              <a:t>&lt;input type=password name=password/&gt;</a:t>
            </a:r>
          </a:p>
          <a:p>
            <a:pPr>
              <a:buNone/>
            </a:pPr>
            <a:r>
              <a:rPr lang="en-US" b="0" dirty="0" smtClean="0"/>
              <a:t>&lt;input type=submit name=continue/&gt;</a:t>
            </a:r>
          </a:p>
          <a:p>
            <a:pPr>
              <a:buNone/>
            </a:pPr>
            <a:r>
              <a:rPr lang="en-US" b="0" dirty="0" smtClean="0"/>
              <a:t>&lt;/form&gt;&lt;/html&gt;</a:t>
            </a:r>
          </a:p>
          <a:p>
            <a:pPr>
              <a:buNone/>
            </a:pPr>
            <a:endParaRPr lang="en-US" dirty="0"/>
          </a:p>
        </p:txBody>
      </p:sp>
      <p:sp>
        <p:nvSpPr>
          <p:cNvPr id="4" name="TextBox 3"/>
          <p:cNvSpPr txBox="1"/>
          <p:nvPr/>
        </p:nvSpPr>
        <p:spPr>
          <a:xfrm>
            <a:off x="3543300" y="1600201"/>
            <a:ext cx="3943350" cy="5078313"/>
          </a:xfrm>
          <a:prstGeom prst="rect">
            <a:avLst/>
          </a:prstGeom>
          <a:noFill/>
        </p:spPr>
        <p:txBody>
          <a:bodyPr wrap="square" rtlCol="0">
            <a:spAutoFit/>
          </a:bodyPr>
          <a:lstStyle/>
          <a:p>
            <a:pPr>
              <a:buFont typeface="Arial" pitchFamily="34" charset="0"/>
              <a:buChar char="•"/>
            </a:pPr>
            <a:r>
              <a:rPr lang="en-US" sz="1800" dirty="0">
                <a:latin typeface="Aparajita" pitchFamily="34" charset="0"/>
                <a:cs typeface="Aparajita" pitchFamily="34" charset="0"/>
              </a:rPr>
              <a:t>Identifier=</a:t>
            </a:r>
            <a:r>
              <a:rPr lang="en-US" sz="1800" dirty="0" err="1">
                <a:latin typeface="Aparajita" pitchFamily="34" charset="0"/>
                <a:cs typeface="Aparajita" pitchFamily="34" charset="0"/>
              </a:rPr>
              <a:t>loginForm</a:t>
            </a:r>
            <a:endParaRPr lang="en-US" sz="1800" dirty="0">
              <a:latin typeface="Aparajita" pitchFamily="34" charset="0"/>
              <a:cs typeface="Aparajita" pitchFamily="34" charset="0"/>
            </a:endParaRPr>
          </a:p>
          <a:p>
            <a:pPr>
              <a:buFont typeface="Arial" pitchFamily="34" charset="0"/>
              <a:buChar char="•"/>
            </a:pPr>
            <a:r>
              <a:rPr lang="en-US" sz="1800" dirty="0">
                <a:latin typeface="Aparajita" pitchFamily="34" charset="0"/>
                <a:cs typeface="Aparajita" pitchFamily="34" charset="0"/>
              </a:rPr>
              <a:t>Identifier=username</a:t>
            </a:r>
          </a:p>
          <a:p>
            <a:pPr>
              <a:buFont typeface="Arial" pitchFamily="34" charset="0"/>
              <a:buChar char="•"/>
            </a:pPr>
            <a:r>
              <a:rPr lang="en-US" sz="1800" dirty="0">
                <a:latin typeface="Aparajita" pitchFamily="34" charset="0"/>
                <a:cs typeface="Aparajita" pitchFamily="34" charset="0"/>
              </a:rPr>
              <a:t>Name=username</a:t>
            </a:r>
          </a:p>
          <a:p>
            <a:pPr>
              <a:buFont typeface="Arial" pitchFamily="34" charset="0"/>
              <a:buChar char="•"/>
            </a:pPr>
            <a:r>
              <a:rPr lang="en-US" sz="1800" dirty="0">
                <a:latin typeface="Aparajita" pitchFamily="34" charset="0"/>
                <a:cs typeface="Aparajita" pitchFamily="34" charset="0"/>
              </a:rPr>
              <a:t>Name=password</a:t>
            </a:r>
          </a:p>
          <a:p>
            <a:pPr>
              <a:buFont typeface="Arial" pitchFamily="34" charset="0"/>
              <a:buChar char="•"/>
            </a:pPr>
            <a:r>
              <a:rPr lang="en-US" sz="1800" dirty="0">
                <a:latin typeface="Aparajita" pitchFamily="34" charset="0"/>
                <a:cs typeface="Aparajita" pitchFamily="34" charset="0"/>
              </a:rPr>
              <a:t>Id=</a:t>
            </a:r>
            <a:r>
              <a:rPr lang="en-US" sz="1800" dirty="0" err="1">
                <a:latin typeface="Aparajita" pitchFamily="34" charset="0"/>
                <a:cs typeface="Aparajita" pitchFamily="34" charset="0"/>
              </a:rPr>
              <a:t>LoginForm</a:t>
            </a:r>
            <a:endParaRPr lang="en-US" sz="1800" dirty="0">
              <a:latin typeface="Aparajita" pitchFamily="34" charset="0"/>
              <a:cs typeface="Aparajita" pitchFamily="34" charset="0"/>
            </a:endParaRPr>
          </a:p>
          <a:p>
            <a:pPr>
              <a:buFont typeface="Arial" pitchFamily="34" charset="0"/>
              <a:buChar char="•"/>
            </a:pPr>
            <a:r>
              <a:rPr lang="en-US" sz="1800" dirty="0" err="1">
                <a:latin typeface="Aparajita" pitchFamily="34" charset="0"/>
                <a:cs typeface="Aparajita" pitchFamily="34" charset="0"/>
              </a:rPr>
              <a:t>Xpath</a:t>
            </a:r>
            <a:r>
              <a:rPr lang="en-US" sz="1800" dirty="0">
                <a:latin typeface="Aparajita" pitchFamily="34" charset="0"/>
                <a:cs typeface="Aparajita" pitchFamily="34" charset="0"/>
              </a:rPr>
              <a:t>=//form[@id=‘</a:t>
            </a:r>
            <a:r>
              <a:rPr lang="en-US" sz="1800" dirty="0" err="1">
                <a:latin typeface="Aparajita" pitchFamily="34" charset="0"/>
                <a:cs typeface="Aparajita" pitchFamily="34" charset="0"/>
              </a:rPr>
              <a:t>loginForm</a:t>
            </a:r>
            <a:r>
              <a:rPr lang="en-US" sz="1800" dirty="0">
                <a:latin typeface="Aparajita" pitchFamily="34" charset="0"/>
                <a:cs typeface="Aparajita" pitchFamily="34" charset="0"/>
              </a:rPr>
              <a:t>’]</a:t>
            </a:r>
          </a:p>
          <a:p>
            <a:pPr>
              <a:buFont typeface="Arial" pitchFamily="34" charset="0"/>
              <a:buChar char="•"/>
            </a:pPr>
            <a:r>
              <a:rPr lang="en-US" sz="1800" dirty="0">
                <a:latin typeface="Aparajita" pitchFamily="34" charset="0"/>
                <a:cs typeface="Aparajita" pitchFamily="34" charset="0"/>
              </a:rPr>
              <a:t>//form[1] = first form element in HTML</a:t>
            </a:r>
          </a:p>
          <a:p>
            <a:pPr>
              <a:buFont typeface="Arial" pitchFamily="34" charset="0"/>
              <a:buChar char="•"/>
            </a:pPr>
            <a:r>
              <a:rPr lang="en-US" sz="1800" dirty="0">
                <a:latin typeface="Aparajita" pitchFamily="34" charset="0"/>
                <a:cs typeface="Aparajita" pitchFamily="34" charset="0"/>
              </a:rPr>
              <a:t>//form[input/\@name=‘username’]</a:t>
            </a:r>
          </a:p>
          <a:p>
            <a:pPr>
              <a:buFont typeface="Arial" pitchFamily="34" charset="0"/>
              <a:buChar char="•"/>
            </a:pPr>
            <a:r>
              <a:rPr lang="en-US" sz="1800" dirty="0">
                <a:latin typeface="Aparajita" pitchFamily="34" charset="0"/>
                <a:cs typeface="Aparajita" pitchFamily="34" charset="0"/>
              </a:rPr>
              <a:t>//input[@name=‘username’]</a:t>
            </a:r>
          </a:p>
          <a:p>
            <a:pPr>
              <a:buFont typeface="Arial" pitchFamily="34" charset="0"/>
              <a:buChar char="•"/>
            </a:pPr>
            <a:r>
              <a:rPr lang="en-US" sz="1800" dirty="0">
                <a:latin typeface="Aparajita" pitchFamily="34" charset="0"/>
                <a:cs typeface="Aparajita" pitchFamily="34" charset="0"/>
              </a:rPr>
              <a:t>//form[@id=</a:t>
            </a:r>
            <a:r>
              <a:rPr lang="en-US" sz="1800" dirty="0" err="1">
                <a:latin typeface="Aparajita" pitchFamily="34" charset="0"/>
                <a:cs typeface="Aparajita" pitchFamily="34" charset="0"/>
              </a:rPr>
              <a:t>loginForm</a:t>
            </a:r>
            <a:r>
              <a:rPr lang="en-US" sz="1800" dirty="0">
                <a:latin typeface="Aparajita" pitchFamily="34" charset="0"/>
                <a:cs typeface="Aparajita" pitchFamily="34" charset="0"/>
              </a:rPr>
              <a:t>]/input[1]</a:t>
            </a:r>
          </a:p>
          <a:p>
            <a:pPr>
              <a:buFont typeface="Arial" pitchFamily="34" charset="0"/>
              <a:buChar char="•"/>
            </a:pPr>
            <a:r>
              <a:rPr lang="en-US" sz="1800" dirty="0">
                <a:latin typeface="Aparajita" pitchFamily="34" charset="0"/>
                <a:cs typeface="Aparajita" pitchFamily="34" charset="0"/>
              </a:rPr>
              <a:t>//input[@name=‘continue’][type=‘submit’] = more than one object match the identification</a:t>
            </a:r>
          </a:p>
          <a:p>
            <a:pPr>
              <a:buFont typeface="Arial" pitchFamily="34" charset="0"/>
              <a:buChar char="•"/>
            </a:pPr>
            <a:r>
              <a:rPr lang="en-US" sz="1800" dirty="0">
                <a:latin typeface="Aparajita" pitchFamily="34" charset="0"/>
                <a:cs typeface="Aparajita" pitchFamily="34" charset="0"/>
              </a:rPr>
              <a:t>Link=continue</a:t>
            </a:r>
          </a:p>
          <a:p>
            <a:pPr>
              <a:buFont typeface="Arial" pitchFamily="34" charset="0"/>
              <a:buChar char="•"/>
            </a:pPr>
            <a:r>
              <a:rPr lang="en-US" sz="1800" dirty="0">
                <a:latin typeface="Aparajita" pitchFamily="34" charset="0"/>
                <a:cs typeface="Aparajita" pitchFamily="34" charset="0"/>
              </a:rPr>
              <a:t>Link=cancel</a:t>
            </a:r>
          </a:p>
          <a:p>
            <a:pPr>
              <a:buFont typeface="Arial" pitchFamily="34" charset="0"/>
              <a:buChar char="•"/>
            </a:pPr>
            <a:endParaRPr lang="en-US" sz="1800" b="1" i="1" dirty="0">
              <a:latin typeface="Aparajita" pitchFamily="34" charset="0"/>
              <a:cs typeface="Aparajita" pitchFamily="34" charset="0"/>
            </a:endParaRPr>
          </a:p>
          <a:p>
            <a:pPr>
              <a:buFont typeface="Arial" pitchFamily="34" charset="0"/>
              <a:buChar char="•"/>
            </a:pPr>
            <a:endParaRPr lang="en-US" sz="1800" b="1" i="1" dirty="0">
              <a:latin typeface="Aparajita" pitchFamily="34" charset="0"/>
              <a:cs typeface="Aparajita" pitchFamily="34" charset="0"/>
            </a:endParaRPr>
          </a:p>
        </p:txBody>
      </p:sp>
    </p:spTree>
    <p:extLst>
      <p:ext uri="{BB962C8B-B14F-4D97-AF65-F5344CB8AC3E}">
        <p14:creationId xmlns:p14="http://schemas.microsoft.com/office/powerpoint/2010/main" val="3067809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dirty="0"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3900843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_ Examples</a:t>
            </a:r>
            <a:endParaRPr lang="en-US" dirty="0"/>
          </a:p>
        </p:txBody>
      </p:sp>
      <p:sp>
        <p:nvSpPr>
          <p:cNvPr id="3" name="Content Placeholder 2"/>
          <p:cNvSpPr>
            <a:spLocks noGrp="1"/>
          </p:cNvSpPr>
          <p:nvPr>
            <p:ph idx="1"/>
          </p:nvPr>
        </p:nvSpPr>
        <p:spPr/>
        <p:txBody>
          <a:bodyPr/>
          <a:lstStyle/>
          <a:p>
            <a:pPr>
              <a:buNone/>
            </a:pPr>
            <a:r>
              <a:rPr lang="en-US" b="0" dirty="0" smtClean="0"/>
              <a:t>Dom=</a:t>
            </a:r>
            <a:r>
              <a:rPr lang="en-US" b="0" dirty="0" err="1" smtClean="0"/>
              <a:t>document.getElementById</a:t>
            </a:r>
            <a:r>
              <a:rPr lang="en-US" b="0" dirty="0" smtClean="0"/>
              <a:t>(‘</a:t>
            </a:r>
            <a:r>
              <a:rPr lang="en-US" b="0" dirty="0" err="1" smtClean="0"/>
              <a:t>loginForm</a:t>
            </a:r>
            <a:r>
              <a:rPr lang="en-US" b="0" dirty="0" smtClean="0"/>
              <a:t>’)</a:t>
            </a:r>
          </a:p>
          <a:p>
            <a:pPr>
              <a:buNone/>
            </a:pPr>
            <a:r>
              <a:rPr lang="en-US" b="0" dirty="0" smtClean="0"/>
              <a:t>Dom=</a:t>
            </a:r>
            <a:r>
              <a:rPr lang="en-US" b="0" dirty="0" err="1" smtClean="0"/>
              <a:t>document.Forms</a:t>
            </a:r>
            <a:r>
              <a:rPr lang="en-US" b="0" dirty="0" smtClean="0"/>
              <a:t>[‘</a:t>
            </a:r>
            <a:r>
              <a:rPr lang="en-US" b="0" dirty="0" err="1" smtClean="0"/>
              <a:t>loginForm</a:t>
            </a:r>
            <a:r>
              <a:rPr lang="en-US" b="0" dirty="0" smtClean="0"/>
              <a:t>’]</a:t>
            </a:r>
          </a:p>
          <a:p>
            <a:pPr>
              <a:buNone/>
            </a:pPr>
            <a:r>
              <a:rPr lang="en-US" b="0" dirty="0" smtClean="0"/>
              <a:t>Dom=</a:t>
            </a:r>
            <a:r>
              <a:rPr lang="en-US" b="0" dirty="0" err="1" smtClean="0"/>
              <a:t>document.forms</a:t>
            </a:r>
            <a:r>
              <a:rPr lang="en-US" b="0" dirty="0" smtClean="0"/>
              <a:t>[0]</a:t>
            </a:r>
          </a:p>
          <a:p>
            <a:pPr>
              <a:buNone/>
            </a:pPr>
            <a:r>
              <a:rPr lang="en-US" b="0" dirty="0" err="1" smtClean="0"/>
              <a:t>Document.forms</a:t>
            </a:r>
            <a:r>
              <a:rPr lang="en-US" b="0" dirty="0" smtClean="0"/>
              <a:t>[0].username</a:t>
            </a:r>
          </a:p>
          <a:p>
            <a:pPr>
              <a:buNone/>
            </a:pPr>
            <a:r>
              <a:rPr lang="en-US" b="0" dirty="0" err="1" smtClean="0"/>
              <a:t>Document.forms</a:t>
            </a:r>
            <a:r>
              <a:rPr lang="en-US" b="0" dirty="0" smtClean="0"/>
              <a:t>[0].elements[‘username’]</a:t>
            </a:r>
          </a:p>
          <a:p>
            <a:pPr>
              <a:buNone/>
            </a:pPr>
            <a:r>
              <a:rPr lang="en-US" b="0" dirty="0" err="1" smtClean="0"/>
              <a:t>Css</a:t>
            </a:r>
            <a:r>
              <a:rPr lang="en-US" b="0" dirty="0" smtClean="0"/>
              <a:t>=</a:t>
            </a:r>
            <a:r>
              <a:rPr lang="en-US" b="0" dirty="0" err="1" smtClean="0"/>
              <a:t>form#loginForm</a:t>
            </a:r>
            <a:endParaRPr lang="en-US" b="0" dirty="0" smtClean="0"/>
          </a:p>
          <a:p>
            <a:pPr>
              <a:buNone/>
            </a:pPr>
            <a:r>
              <a:rPr lang="en-US" b="0" dirty="0" err="1" smtClean="0"/>
              <a:t>Css</a:t>
            </a:r>
            <a:r>
              <a:rPr lang="en-US" b="0" dirty="0" smtClean="0"/>
              <a:t>=input[name=“username”]</a:t>
            </a:r>
          </a:p>
          <a:p>
            <a:pPr>
              <a:buNone/>
            </a:pPr>
            <a:r>
              <a:rPr lang="en-US" b="0" dirty="0" err="1" smtClean="0"/>
              <a:t>Css</a:t>
            </a:r>
            <a:r>
              <a:rPr lang="en-US" b="0" dirty="0" smtClean="0"/>
              <a:t>=</a:t>
            </a:r>
            <a:r>
              <a:rPr lang="en-US" b="0" dirty="0" err="1" smtClean="0"/>
              <a:t>input.required</a:t>
            </a:r>
            <a:r>
              <a:rPr lang="en-US" b="0" dirty="0" smtClean="0"/>
              <a:t>[“type=text”]</a:t>
            </a:r>
          </a:p>
          <a:p>
            <a:pPr>
              <a:buNone/>
            </a:pPr>
            <a:r>
              <a:rPr lang="en-US" b="0" dirty="0" err="1" smtClean="0"/>
              <a:t>Css</a:t>
            </a:r>
            <a:r>
              <a:rPr lang="en-US" b="0" dirty="0" smtClean="0"/>
              <a:t>=</a:t>
            </a:r>
            <a:r>
              <a:rPr lang="en-US" b="0" dirty="0" err="1" smtClean="0"/>
              <a:t>input.passfield</a:t>
            </a:r>
            <a:endParaRPr lang="en-US" b="0" dirty="0" smtClean="0"/>
          </a:p>
          <a:p>
            <a:pPr>
              <a:buNone/>
            </a:pPr>
            <a:r>
              <a:rPr lang="en-US" b="0" dirty="0" err="1" smtClean="0"/>
              <a:t>Css</a:t>
            </a:r>
            <a:r>
              <a:rPr lang="en-US" b="0" dirty="0" smtClean="0"/>
              <a:t>=#</a:t>
            </a:r>
            <a:r>
              <a:rPr lang="en-US" b="0" dirty="0" err="1" smtClean="0"/>
              <a:t>loginForm</a:t>
            </a:r>
            <a:r>
              <a:rPr lang="en-US" b="0" dirty="0" smtClean="0"/>
              <a:t> input[type=“button”]</a:t>
            </a:r>
          </a:p>
          <a:p>
            <a:pPr>
              <a:buNone/>
            </a:pPr>
            <a:r>
              <a:rPr lang="en-US" b="0" dirty="0" err="1" smtClean="0"/>
              <a:t>Css</a:t>
            </a:r>
            <a:r>
              <a:rPr lang="en-US" b="0" dirty="0" smtClean="0"/>
              <a:t>=#</a:t>
            </a:r>
            <a:r>
              <a:rPr lang="en-US" b="0" dirty="0" err="1" smtClean="0"/>
              <a:t>loginForm</a:t>
            </a:r>
            <a:r>
              <a:rPr lang="en-US" b="0" dirty="0" smtClean="0"/>
              <a:t> </a:t>
            </a:r>
            <a:r>
              <a:rPr lang="en-US" b="0" dirty="0" err="1" smtClean="0"/>
              <a:t>input:nth</a:t>
            </a:r>
            <a:r>
              <a:rPr lang="en-US" b="0" dirty="0" smtClean="0"/>
              <a:t>-child(2)</a:t>
            </a:r>
          </a:p>
          <a:p>
            <a:pPr>
              <a:buNone/>
            </a:pPr>
            <a:r>
              <a:rPr lang="en-US" b="0" dirty="0" smtClean="0"/>
              <a:t>Note : preferably </a:t>
            </a:r>
            <a:r>
              <a:rPr lang="en-US" b="0" dirty="0" err="1" smtClean="0"/>
              <a:t>Css</a:t>
            </a:r>
            <a:r>
              <a:rPr lang="en-US" b="0" dirty="0" smtClean="0"/>
              <a:t> is used instead of </a:t>
            </a:r>
            <a:r>
              <a:rPr lang="en-US" b="0" dirty="0" err="1" smtClean="0"/>
              <a:t>xpath</a:t>
            </a:r>
            <a:r>
              <a:rPr lang="en-US" b="0" dirty="0" smtClean="0"/>
              <a:t> for faster access</a:t>
            </a:r>
          </a:p>
        </p:txBody>
      </p:sp>
    </p:spTree>
    <p:extLst>
      <p:ext uri="{BB962C8B-B14F-4D97-AF65-F5344CB8AC3E}">
        <p14:creationId xmlns:p14="http://schemas.microsoft.com/office/powerpoint/2010/main" val="2045393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en-US" altLang="en-US" sz="3000" dirty="0" smtClean="0"/>
              <a:t>Regular Expression</a:t>
            </a:r>
            <a:endParaRPr lang="en-US" altLang="en-US" sz="3000" dirty="0"/>
          </a:p>
        </p:txBody>
      </p:sp>
    </p:spTree>
    <p:extLst>
      <p:ext uri="{BB962C8B-B14F-4D97-AF65-F5344CB8AC3E}">
        <p14:creationId xmlns:p14="http://schemas.microsoft.com/office/powerpoint/2010/main" val="2801973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en-US" altLang="en-US" sz="3000"/>
              <a:t>Questions</a:t>
            </a:r>
          </a:p>
        </p:txBody>
      </p:sp>
    </p:spTree>
    <p:extLst>
      <p:ext uri="{BB962C8B-B14F-4D97-AF65-F5344CB8AC3E}">
        <p14:creationId xmlns:p14="http://schemas.microsoft.com/office/powerpoint/2010/main" val="22636619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Patterns</a:t>
            </a:r>
          </a:p>
        </p:txBody>
      </p:sp>
      <p:sp>
        <p:nvSpPr>
          <p:cNvPr id="3" name="Text Placeholder 2"/>
          <p:cNvSpPr>
            <a:spLocks noGrp="1"/>
          </p:cNvSpPr>
          <p:nvPr>
            <p:ph type="body" sz="quarter" idx="11"/>
          </p:nvPr>
        </p:nvSpPr>
        <p:spPr/>
        <p:txBody>
          <a:bodyPr/>
          <a:lstStyle/>
          <a:p>
            <a:r>
              <a:rPr lang="en-US" sz="1800" b="0" dirty="0"/>
              <a:t>Patterns are really helpful toolbox for Selenium tests</a:t>
            </a:r>
            <a:r>
              <a:rPr lang="en-US" sz="1800" b="0" dirty="0" smtClean="0"/>
              <a:t>.</a:t>
            </a:r>
          </a:p>
          <a:p>
            <a:r>
              <a:rPr lang="en-US" sz="1800" b="0" dirty="0"/>
              <a:t>Many commands in Selenium take the pattern parameter. Like locators, </a:t>
            </a:r>
            <a:r>
              <a:rPr lang="en-US" sz="1800" b="0" i="1" dirty="0"/>
              <a:t>patterns</a:t>
            </a:r>
            <a:r>
              <a:rPr lang="en-US" sz="1800" b="0" dirty="0"/>
              <a:t> are a type of parameter frequently required by </a:t>
            </a:r>
            <a:r>
              <a:rPr lang="en-US" sz="1800" b="0" dirty="0" err="1"/>
              <a:t>Selenese</a:t>
            </a:r>
            <a:r>
              <a:rPr lang="en-US" sz="1800" b="0" dirty="0"/>
              <a:t> commands</a:t>
            </a:r>
            <a:r>
              <a:rPr lang="en-US" sz="1800" b="0" dirty="0" smtClean="0"/>
              <a:t>.</a:t>
            </a:r>
          </a:p>
          <a:p>
            <a:r>
              <a:rPr lang="en-US" sz="1800" b="0" dirty="0"/>
              <a:t>Examples of commands which require patterns are </a:t>
            </a:r>
            <a:r>
              <a:rPr lang="en-US" sz="1800" b="0" dirty="0" err="1"/>
              <a:t>verifyTextPresent</a:t>
            </a:r>
            <a:r>
              <a:rPr lang="en-US" sz="1800" b="0" dirty="0"/>
              <a:t>, </a:t>
            </a:r>
            <a:r>
              <a:rPr lang="en-US" sz="1800" b="0" dirty="0" err="1"/>
              <a:t>verifyTitle</a:t>
            </a:r>
            <a:r>
              <a:rPr lang="en-US" sz="1800" b="0" dirty="0"/>
              <a:t>, </a:t>
            </a:r>
            <a:r>
              <a:rPr lang="en-US" sz="1800" b="0" dirty="0" err="1"/>
              <a:t>verifyAlert,assertConfirmation</a:t>
            </a:r>
            <a:r>
              <a:rPr lang="en-US" sz="1800" b="0" dirty="0"/>
              <a:t>, </a:t>
            </a:r>
            <a:r>
              <a:rPr lang="en-US" sz="1800" b="0" dirty="0" err="1"/>
              <a:t>verifyText</a:t>
            </a:r>
            <a:r>
              <a:rPr lang="en-US" sz="1800" b="0" dirty="0"/>
              <a:t>, and </a:t>
            </a:r>
            <a:r>
              <a:rPr lang="en-US" sz="1800" b="0" dirty="0" err="1"/>
              <a:t>verifyPrompt</a:t>
            </a:r>
            <a:r>
              <a:rPr lang="en-US" sz="1800" b="0" dirty="0"/>
              <a:t>. </a:t>
            </a:r>
            <a:endParaRPr lang="en-US" sz="1800" b="0" dirty="0" smtClean="0"/>
          </a:p>
          <a:p>
            <a:r>
              <a:rPr lang="en-US" sz="1800" b="0" dirty="0"/>
              <a:t>There are </a:t>
            </a:r>
            <a:r>
              <a:rPr lang="en-US" sz="1800" b="0" dirty="0" smtClean="0"/>
              <a:t>three </a:t>
            </a:r>
            <a:r>
              <a:rPr lang="en-US" sz="1800" b="0" dirty="0"/>
              <a:t>type of </a:t>
            </a:r>
            <a:r>
              <a:rPr lang="en-US" sz="1800" b="0" dirty="0" smtClean="0"/>
              <a:t>patterns</a:t>
            </a:r>
          </a:p>
          <a:p>
            <a:pPr marL="285750" indent="-285750">
              <a:buFont typeface="Wingdings" panose="05000000000000000000" pitchFamily="2" charset="2"/>
              <a:buChar char="§"/>
            </a:pPr>
            <a:r>
              <a:rPr lang="en-US" sz="1800" b="0" i="1" dirty="0"/>
              <a:t>g</a:t>
            </a:r>
            <a:r>
              <a:rPr lang="en-US" sz="1800" b="0" i="1" dirty="0" smtClean="0"/>
              <a:t>lobs</a:t>
            </a:r>
          </a:p>
          <a:p>
            <a:pPr marL="285750" indent="-285750">
              <a:buFont typeface="Wingdings" panose="05000000000000000000" pitchFamily="2" charset="2"/>
              <a:buChar char="§"/>
            </a:pPr>
            <a:r>
              <a:rPr lang="en-US" sz="1800" b="0" i="1" dirty="0" smtClean="0"/>
              <a:t>exact</a:t>
            </a:r>
            <a:r>
              <a:rPr lang="en-US" sz="1800" b="0" dirty="0"/>
              <a:t> </a:t>
            </a:r>
            <a:endParaRPr lang="en-US" sz="1800" b="0" dirty="0" smtClean="0"/>
          </a:p>
          <a:p>
            <a:pPr marL="285750" indent="-285750">
              <a:buFont typeface="Wingdings" panose="05000000000000000000" pitchFamily="2" charset="2"/>
              <a:buChar char="§"/>
            </a:pPr>
            <a:r>
              <a:rPr lang="en-US" sz="1800" b="0" i="1" dirty="0" smtClean="0"/>
              <a:t>regular </a:t>
            </a:r>
            <a:r>
              <a:rPr lang="en-US" sz="1800" b="0" i="1" dirty="0"/>
              <a:t>expressions</a:t>
            </a:r>
            <a:r>
              <a:rPr lang="en-US" sz="1800" b="0" dirty="0"/>
              <a:t>.</a:t>
            </a:r>
          </a:p>
        </p:txBody>
      </p:sp>
    </p:spTree>
    <p:extLst>
      <p:ext uri="{BB962C8B-B14F-4D97-AF65-F5344CB8AC3E}">
        <p14:creationId xmlns:p14="http://schemas.microsoft.com/office/powerpoint/2010/main" val="2851241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Regular Expression Patterns:</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Regular expression patterns are the most powerful of the three types of patterns that Selenium supports</a:t>
            </a:r>
            <a:r>
              <a:rPr lang="en-US" sz="1800" b="0" dirty="0" smtClean="0"/>
              <a:t>.</a:t>
            </a:r>
          </a:p>
          <a:p>
            <a:pPr marL="285750" indent="-285750">
              <a:buFont typeface="Wingdings" panose="05000000000000000000" pitchFamily="2" charset="2"/>
              <a:buChar char="§"/>
            </a:pPr>
            <a:r>
              <a:rPr lang="en-US" sz="1800" b="0" dirty="0"/>
              <a:t>In Selenium, regular expression patterns allow a user to perform many tasks that would be very difficult otherwise. For example, suppose your test needed to ensure that a particular table cell contained nothing but a number. </a:t>
            </a:r>
            <a:r>
              <a:rPr lang="en-US" sz="1800" b="0" dirty="0" err="1"/>
              <a:t>regexp</a:t>
            </a:r>
            <a:r>
              <a:rPr lang="en-US" sz="1800" b="0" dirty="0"/>
              <a:t>: [0-9]+ is a simple pattern that will match a decimal number of any length</a:t>
            </a:r>
            <a:r>
              <a:rPr lang="en-US" sz="1800" b="0" dirty="0" smtClean="0"/>
              <a:t>.</a:t>
            </a:r>
          </a:p>
          <a:p>
            <a:pPr marL="285750" indent="-285750">
              <a:buFont typeface="Wingdings" panose="05000000000000000000" pitchFamily="2" charset="2"/>
              <a:buChar char="§"/>
            </a:pPr>
            <a:r>
              <a:rPr lang="en-US" sz="1800" b="0" dirty="0"/>
              <a:t>Regular expression patterns in Selenium need to be prefixed with either </a:t>
            </a:r>
            <a:r>
              <a:rPr lang="en-US" sz="1800" b="0" dirty="0" err="1"/>
              <a:t>regexp</a:t>
            </a:r>
            <a:r>
              <a:rPr lang="en-US" sz="1800" b="0" dirty="0"/>
              <a:t>: or </a:t>
            </a:r>
            <a:r>
              <a:rPr lang="en-US" sz="1800" b="0" dirty="0" err="1"/>
              <a:t>regexpi</a:t>
            </a:r>
            <a:r>
              <a:rPr lang="en-US" sz="1800" b="0" dirty="0"/>
              <a:t>:. The former is case-sensitive; the latter is case-insensitive.</a:t>
            </a:r>
            <a:endParaRPr lang="en-US" sz="1800" b="0" dirty="0" smtClean="0"/>
          </a:p>
          <a:p>
            <a:endParaRPr lang="en-US" dirty="0"/>
          </a:p>
        </p:txBody>
      </p:sp>
    </p:spTree>
    <p:extLst>
      <p:ext uri="{BB962C8B-B14F-4D97-AF65-F5344CB8AC3E}">
        <p14:creationId xmlns:p14="http://schemas.microsoft.com/office/powerpoint/2010/main" val="1148080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z="3200"/>
          </a:p>
        </p:txBody>
      </p:sp>
      <p:sp>
        <p:nvSpPr>
          <p:cNvPr id="3" name="Text Placeholder 2"/>
          <p:cNvSpPr>
            <a:spLocks noGrp="1"/>
          </p:cNvSpPr>
          <p:nvPr>
            <p:ph type="body" sz="quarter" idx="11"/>
          </p:nvPr>
        </p:nvSpPr>
        <p:spPr/>
        <p:txBody>
          <a:bodyPr/>
          <a:lstStyle/>
          <a:p>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1571653652"/>
              </p:ext>
            </p:extLst>
          </p:nvPr>
        </p:nvGraphicFramePr>
        <p:xfrm>
          <a:off x="185738" y="1781334"/>
          <a:ext cx="8716962" cy="4663440"/>
        </p:xfrm>
        <a:graphic>
          <a:graphicData uri="http://schemas.openxmlformats.org/drawingml/2006/table">
            <a:tbl>
              <a:tblPr/>
              <a:tblGrid>
                <a:gridCol w="1871662">
                  <a:extLst>
                    <a:ext uri="{9D8B030D-6E8A-4147-A177-3AD203B41FA5}">
                      <a16:colId xmlns:a16="http://schemas.microsoft.com/office/drawing/2014/main" val="2891573533"/>
                    </a:ext>
                  </a:extLst>
                </a:gridCol>
                <a:gridCol w="6845300">
                  <a:extLst>
                    <a:ext uri="{9D8B030D-6E8A-4147-A177-3AD203B41FA5}">
                      <a16:colId xmlns:a16="http://schemas.microsoft.com/office/drawing/2014/main" val="312419806"/>
                    </a:ext>
                  </a:extLst>
                </a:gridCol>
              </a:tblGrid>
              <a:tr h="0">
                <a:tc>
                  <a:txBody>
                    <a:bodyPr/>
                    <a:lstStyle/>
                    <a:p>
                      <a:r>
                        <a:rPr lang="en-US" sz="1800" dirty="0">
                          <a:effectLst/>
                          <a:latin typeface="+mj-lt"/>
                        </a:rPr>
                        <a:t>PATTERN</a:t>
                      </a:r>
                    </a:p>
                  </a:txBody>
                  <a:tcPr anchor="ctr">
                    <a:lnL>
                      <a:noFill/>
                    </a:lnL>
                    <a:lnR>
                      <a:noFill/>
                    </a:lnR>
                    <a:lnT>
                      <a:noFill/>
                    </a:lnT>
                    <a:lnB>
                      <a:noFill/>
                    </a:lnB>
                  </a:tcPr>
                </a:tc>
                <a:tc>
                  <a:txBody>
                    <a:bodyPr/>
                    <a:lstStyle/>
                    <a:p>
                      <a:r>
                        <a:rPr lang="en-US" sz="1800">
                          <a:effectLst/>
                          <a:latin typeface="+mj-lt"/>
                        </a:rPr>
                        <a:t>MATCH</a:t>
                      </a:r>
                    </a:p>
                  </a:txBody>
                  <a:tcPr anchor="ctr">
                    <a:lnL>
                      <a:noFill/>
                    </a:lnL>
                    <a:lnR>
                      <a:noFill/>
                    </a:lnR>
                    <a:lnT>
                      <a:noFill/>
                    </a:lnT>
                    <a:lnB>
                      <a:noFill/>
                    </a:lnB>
                  </a:tcPr>
                </a:tc>
                <a:extLst>
                  <a:ext uri="{0D108BD9-81ED-4DB2-BD59-A6C34878D82A}">
                    <a16:rowId xmlns:a16="http://schemas.microsoft.com/office/drawing/2014/main" val="1527325229"/>
                  </a:ext>
                </a:extLst>
              </a:tr>
              <a:tr h="0">
                <a:tc>
                  <a:txBody>
                    <a:bodyPr/>
                    <a:lstStyle/>
                    <a:p>
                      <a:r>
                        <a:rPr lang="en-US" sz="1800">
                          <a:effectLst/>
                          <a:latin typeface="+mj-lt"/>
                        </a:rPr>
                        <a:t>.</a:t>
                      </a:r>
                    </a:p>
                  </a:txBody>
                  <a:tcPr anchor="ctr">
                    <a:lnL>
                      <a:noFill/>
                    </a:lnL>
                    <a:lnR>
                      <a:noFill/>
                    </a:lnR>
                    <a:lnT>
                      <a:noFill/>
                    </a:lnT>
                    <a:lnB>
                      <a:noFill/>
                    </a:lnB>
                  </a:tcPr>
                </a:tc>
                <a:tc>
                  <a:txBody>
                    <a:bodyPr/>
                    <a:lstStyle/>
                    <a:p>
                      <a:r>
                        <a:rPr lang="en-US" sz="1800" dirty="0">
                          <a:effectLst/>
                          <a:latin typeface="+mj-lt"/>
                        </a:rPr>
                        <a:t>any single character</a:t>
                      </a:r>
                    </a:p>
                  </a:txBody>
                  <a:tcPr anchor="ctr">
                    <a:lnL>
                      <a:noFill/>
                    </a:lnL>
                    <a:lnR>
                      <a:noFill/>
                    </a:lnR>
                    <a:lnT>
                      <a:noFill/>
                    </a:lnT>
                    <a:lnB>
                      <a:noFill/>
                    </a:lnB>
                  </a:tcPr>
                </a:tc>
                <a:extLst>
                  <a:ext uri="{0D108BD9-81ED-4DB2-BD59-A6C34878D82A}">
                    <a16:rowId xmlns:a16="http://schemas.microsoft.com/office/drawing/2014/main" val="2677267488"/>
                  </a:ext>
                </a:extLst>
              </a:tr>
              <a:tr h="0">
                <a:tc>
                  <a:txBody>
                    <a:bodyPr/>
                    <a:lstStyle/>
                    <a:p>
                      <a:r>
                        <a:rPr lang="en-US" sz="1800">
                          <a:effectLst/>
                          <a:latin typeface="+mj-lt"/>
                        </a:rPr>
                        <a:t>[ ]</a:t>
                      </a:r>
                    </a:p>
                  </a:txBody>
                  <a:tcPr anchor="ctr">
                    <a:lnL>
                      <a:noFill/>
                    </a:lnL>
                    <a:lnR>
                      <a:noFill/>
                    </a:lnR>
                    <a:lnT>
                      <a:noFill/>
                    </a:lnT>
                    <a:lnB>
                      <a:noFill/>
                    </a:lnB>
                  </a:tcPr>
                </a:tc>
                <a:tc>
                  <a:txBody>
                    <a:bodyPr/>
                    <a:lstStyle/>
                    <a:p>
                      <a:r>
                        <a:rPr lang="en-US" sz="1800">
                          <a:effectLst/>
                          <a:latin typeface="+mj-lt"/>
                        </a:rPr>
                        <a:t>character class: any single character that appears inside the brackets</a:t>
                      </a:r>
                    </a:p>
                  </a:txBody>
                  <a:tcPr anchor="ctr">
                    <a:lnL>
                      <a:noFill/>
                    </a:lnL>
                    <a:lnR>
                      <a:noFill/>
                    </a:lnR>
                    <a:lnT>
                      <a:noFill/>
                    </a:lnT>
                    <a:lnB>
                      <a:noFill/>
                    </a:lnB>
                  </a:tcPr>
                </a:tc>
                <a:extLst>
                  <a:ext uri="{0D108BD9-81ED-4DB2-BD59-A6C34878D82A}">
                    <a16:rowId xmlns:a16="http://schemas.microsoft.com/office/drawing/2014/main" val="1517163184"/>
                  </a:ext>
                </a:extLst>
              </a:tr>
              <a:tr h="0">
                <a:tc>
                  <a:txBody>
                    <a:bodyPr/>
                    <a:lstStyle/>
                    <a:p>
                      <a:r>
                        <a:rPr lang="en-US" sz="1800">
                          <a:effectLst/>
                          <a:latin typeface="+mj-lt"/>
                        </a:rPr>
                        <a:t>*</a:t>
                      </a:r>
                    </a:p>
                  </a:txBody>
                  <a:tcPr anchor="ctr">
                    <a:lnL>
                      <a:noFill/>
                    </a:lnL>
                    <a:lnR>
                      <a:noFill/>
                    </a:lnR>
                    <a:lnT>
                      <a:noFill/>
                    </a:lnT>
                    <a:lnB>
                      <a:noFill/>
                    </a:lnB>
                  </a:tcPr>
                </a:tc>
                <a:tc>
                  <a:txBody>
                    <a:bodyPr/>
                    <a:lstStyle/>
                    <a:p>
                      <a:r>
                        <a:rPr lang="en-US" sz="1800" dirty="0">
                          <a:effectLst/>
                          <a:latin typeface="+mj-lt"/>
                        </a:rPr>
                        <a:t>quantifier: 0 or more of the preceding character (or group)</a:t>
                      </a:r>
                    </a:p>
                  </a:txBody>
                  <a:tcPr anchor="ctr">
                    <a:lnL>
                      <a:noFill/>
                    </a:lnL>
                    <a:lnR>
                      <a:noFill/>
                    </a:lnR>
                    <a:lnT>
                      <a:noFill/>
                    </a:lnT>
                    <a:lnB>
                      <a:noFill/>
                    </a:lnB>
                  </a:tcPr>
                </a:tc>
                <a:extLst>
                  <a:ext uri="{0D108BD9-81ED-4DB2-BD59-A6C34878D82A}">
                    <a16:rowId xmlns:a16="http://schemas.microsoft.com/office/drawing/2014/main" val="2308543984"/>
                  </a:ext>
                </a:extLst>
              </a:tr>
              <a:tr h="0">
                <a:tc>
                  <a:txBody>
                    <a:bodyPr/>
                    <a:lstStyle/>
                    <a:p>
                      <a:r>
                        <a:rPr lang="en-US" sz="1800">
                          <a:effectLst/>
                          <a:latin typeface="+mj-lt"/>
                        </a:rPr>
                        <a:t>+</a:t>
                      </a:r>
                    </a:p>
                  </a:txBody>
                  <a:tcPr anchor="ctr">
                    <a:lnL>
                      <a:noFill/>
                    </a:lnL>
                    <a:lnR>
                      <a:noFill/>
                    </a:lnR>
                    <a:lnT>
                      <a:noFill/>
                    </a:lnT>
                    <a:lnB>
                      <a:noFill/>
                    </a:lnB>
                  </a:tcPr>
                </a:tc>
                <a:tc>
                  <a:txBody>
                    <a:bodyPr/>
                    <a:lstStyle/>
                    <a:p>
                      <a:r>
                        <a:rPr lang="en-US" sz="1800">
                          <a:effectLst/>
                          <a:latin typeface="+mj-lt"/>
                        </a:rPr>
                        <a:t>quantifier: 1 or more of the preceding character (or group)</a:t>
                      </a:r>
                    </a:p>
                  </a:txBody>
                  <a:tcPr anchor="ctr">
                    <a:lnL>
                      <a:noFill/>
                    </a:lnL>
                    <a:lnR>
                      <a:noFill/>
                    </a:lnR>
                    <a:lnT>
                      <a:noFill/>
                    </a:lnT>
                    <a:lnB>
                      <a:noFill/>
                    </a:lnB>
                  </a:tcPr>
                </a:tc>
                <a:extLst>
                  <a:ext uri="{0D108BD9-81ED-4DB2-BD59-A6C34878D82A}">
                    <a16:rowId xmlns:a16="http://schemas.microsoft.com/office/drawing/2014/main" val="696912294"/>
                  </a:ext>
                </a:extLst>
              </a:tr>
              <a:tr h="0">
                <a:tc>
                  <a:txBody>
                    <a:bodyPr/>
                    <a:lstStyle/>
                    <a:p>
                      <a:r>
                        <a:rPr lang="en-US" sz="1800">
                          <a:effectLst/>
                          <a:latin typeface="+mj-lt"/>
                        </a:rPr>
                        <a:t>?</a:t>
                      </a:r>
                    </a:p>
                  </a:txBody>
                  <a:tcPr anchor="ctr">
                    <a:lnL>
                      <a:noFill/>
                    </a:lnL>
                    <a:lnR>
                      <a:noFill/>
                    </a:lnR>
                    <a:lnT>
                      <a:noFill/>
                    </a:lnT>
                    <a:lnB>
                      <a:noFill/>
                    </a:lnB>
                  </a:tcPr>
                </a:tc>
                <a:tc>
                  <a:txBody>
                    <a:bodyPr/>
                    <a:lstStyle/>
                    <a:p>
                      <a:r>
                        <a:rPr lang="en-US" sz="1800" dirty="0">
                          <a:effectLst/>
                          <a:latin typeface="+mj-lt"/>
                        </a:rPr>
                        <a:t>quantifier: 0 or 1 of the preceding character (or group)</a:t>
                      </a:r>
                    </a:p>
                  </a:txBody>
                  <a:tcPr anchor="ctr">
                    <a:lnL>
                      <a:noFill/>
                    </a:lnL>
                    <a:lnR>
                      <a:noFill/>
                    </a:lnR>
                    <a:lnT>
                      <a:noFill/>
                    </a:lnT>
                    <a:lnB>
                      <a:noFill/>
                    </a:lnB>
                  </a:tcPr>
                </a:tc>
                <a:extLst>
                  <a:ext uri="{0D108BD9-81ED-4DB2-BD59-A6C34878D82A}">
                    <a16:rowId xmlns:a16="http://schemas.microsoft.com/office/drawing/2014/main" val="2025852100"/>
                  </a:ext>
                </a:extLst>
              </a:tr>
              <a:tr h="0">
                <a:tc>
                  <a:txBody>
                    <a:bodyPr/>
                    <a:lstStyle/>
                    <a:p>
                      <a:r>
                        <a:rPr lang="en-US" sz="1800">
                          <a:effectLst/>
                          <a:latin typeface="+mj-lt"/>
                        </a:rPr>
                        <a:t>{1,5}</a:t>
                      </a:r>
                    </a:p>
                  </a:txBody>
                  <a:tcPr anchor="ctr">
                    <a:lnL>
                      <a:noFill/>
                    </a:lnL>
                    <a:lnR>
                      <a:noFill/>
                    </a:lnR>
                    <a:lnT>
                      <a:noFill/>
                    </a:lnT>
                    <a:lnB>
                      <a:noFill/>
                    </a:lnB>
                  </a:tcPr>
                </a:tc>
                <a:tc>
                  <a:txBody>
                    <a:bodyPr/>
                    <a:lstStyle/>
                    <a:p>
                      <a:r>
                        <a:rPr lang="en-US" sz="1800">
                          <a:effectLst/>
                          <a:latin typeface="+mj-lt"/>
                        </a:rPr>
                        <a:t>quantifier: 1 through 5 of the preceding character (or group)</a:t>
                      </a:r>
                    </a:p>
                  </a:txBody>
                  <a:tcPr anchor="ctr">
                    <a:lnL>
                      <a:noFill/>
                    </a:lnL>
                    <a:lnR>
                      <a:noFill/>
                    </a:lnR>
                    <a:lnT>
                      <a:noFill/>
                    </a:lnT>
                    <a:lnB>
                      <a:noFill/>
                    </a:lnB>
                  </a:tcPr>
                </a:tc>
                <a:extLst>
                  <a:ext uri="{0D108BD9-81ED-4DB2-BD59-A6C34878D82A}">
                    <a16:rowId xmlns:a16="http://schemas.microsoft.com/office/drawing/2014/main" val="2828922339"/>
                  </a:ext>
                </a:extLst>
              </a:tr>
              <a:tr h="0">
                <a:tc>
                  <a:txBody>
                    <a:bodyPr/>
                    <a:lstStyle/>
                    <a:p>
                      <a:r>
                        <a:rPr lang="en-US" sz="1800">
                          <a:effectLst/>
                          <a:latin typeface="+mj-lt"/>
                        </a:rPr>
                        <a:t>|</a:t>
                      </a:r>
                    </a:p>
                  </a:txBody>
                  <a:tcPr anchor="ctr">
                    <a:lnL>
                      <a:noFill/>
                    </a:lnL>
                    <a:lnR>
                      <a:noFill/>
                    </a:lnR>
                    <a:lnT>
                      <a:noFill/>
                    </a:lnT>
                    <a:lnB>
                      <a:noFill/>
                    </a:lnB>
                  </a:tcPr>
                </a:tc>
                <a:tc>
                  <a:txBody>
                    <a:bodyPr/>
                    <a:lstStyle/>
                    <a:p>
                      <a:r>
                        <a:rPr lang="en-US" sz="1800">
                          <a:effectLst/>
                          <a:latin typeface="+mj-lt"/>
                        </a:rPr>
                        <a:t>alternation: the character/group on the left or the character/group on the right</a:t>
                      </a:r>
                    </a:p>
                  </a:txBody>
                  <a:tcPr anchor="ctr">
                    <a:lnL>
                      <a:noFill/>
                    </a:lnL>
                    <a:lnR>
                      <a:noFill/>
                    </a:lnR>
                    <a:lnT>
                      <a:noFill/>
                    </a:lnT>
                    <a:lnB>
                      <a:noFill/>
                    </a:lnB>
                  </a:tcPr>
                </a:tc>
                <a:extLst>
                  <a:ext uri="{0D108BD9-81ED-4DB2-BD59-A6C34878D82A}">
                    <a16:rowId xmlns:a16="http://schemas.microsoft.com/office/drawing/2014/main" val="724423799"/>
                  </a:ext>
                </a:extLst>
              </a:tr>
              <a:tr h="0">
                <a:tc>
                  <a:txBody>
                    <a:bodyPr/>
                    <a:lstStyle/>
                    <a:p>
                      <a:r>
                        <a:rPr lang="en-US" sz="1800">
                          <a:effectLst/>
                          <a:latin typeface="+mj-lt"/>
                        </a:rPr>
                        <a:t>( )</a:t>
                      </a:r>
                    </a:p>
                  </a:txBody>
                  <a:tcPr anchor="ctr">
                    <a:lnL>
                      <a:noFill/>
                    </a:lnL>
                    <a:lnR>
                      <a:noFill/>
                    </a:lnR>
                    <a:lnT>
                      <a:noFill/>
                    </a:lnT>
                    <a:lnB>
                      <a:noFill/>
                    </a:lnB>
                  </a:tcPr>
                </a:tc>
                <a:tc>
                  <a:txBody>
                    <a:bodyPr/>
                    <a:lstStyle/>
                    <a:p>
                      <a:r>
                        <a:rPr lang="en-US" sz="1800" dirty="0">
                          <a:effectLst/>
                          <a:latin typeface="+mj-lt"/>
                        </a:rPr>
                        <a:t>grouping: often used with alternation and/or quantifier</a:t>
                      </a:r>
                    </a:p>
                  </a:txBody>
                  <a:tcPr anchor="ctr">
                    <a:lnL>
                      <a:noFill/>
                    </a:lnL>
                    <a:lnR>
                      <a:noFill/>
                    </a:lnR>
                    <a:lnT>
                      <a:noFill/>
                    </a:lnT>
                    <a:lnB>
                      <a:noFill/>
                    </a:lnB>
                  </a:tcPr>
                </a:tc>
                <a:extLst>
                  <a:ext uri="{0D108BD9-81ED-4DB2-BD59-A6C34878D82A}">
                    <a16:rowId xmlns:a16="http://schemas.microsoft.com/office/drawing/2014/main" val="2471806385"/>
                  </a:ext>
                </a:extLst>
              </a:tr>
            </a:tbl>
          </a:graphicData>
        </a:graphic>
      </p:graphicFrame>
    </p:spTree>
    <p:extLst>
      <p:ext uri="{BB962C8B-B14F-4D97-AF65-F5344CB8AC3E}">
        <p14:creationId xmlns:p14="http://schemas.microsoft.com/office/powerpoint/2010/main" val="701779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Using Regular Expression Pattern to click on link in </a:t>
            </a:r>
            <a:r>
              <a:rPr lang="en-US" dirty="0" smtClean="0"/>
              <a:t>selenium</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07631844"/>
              </p:ext>
            </p:extLst>
          </p:nvPr>
        </p:nvGraphicFramePr>
        <p:xfrm>
          <a:off x="228600" y="1676400"/>
          <a:ext cx="8795284" cy="2286000"/>
        </p:xfrm>
        <a:graphic>
          <a:graphicData uri="http://schemas.openxmlformats.org/drawingml/2006/table">
            <a:tbl>
              <a:tblPr/>
              <a:tblGrid>
                <a:gridCol w="1382141">
                  <a:extLst>
                    <a:ext uri="{9D8B030D-6E8A-4147-A177-3AD203B41FA5}">
                      <a16:colId xmlns:a16="http://schemas.microsoft.com/office/drawing/2014/main" val="4122226170"/>
                    </a:ext>
                  </a:extLst>
                </a:gridCol>
                <a:gridCol w="3647059">
                  <a:extLst>
                    <a:ext uri="{9D8B030D-6E8A-4147-A177-3AD203B41FA5}">
                      <a16:colId xmlns:a16="http://schemas.microsoft.com/office/drawing/2014/main" val="225629198"/>
                    </a:ext>
                  </a:extLst>
                </a:gridCol>
                <a:gridCol w="3766084">
                  <a:extLst>
                    <a:ext uri="{9D8B030D-6E8A-4147-A177-3AD203B41FA5}">
                      <a16:colId xmlns:a16="http://schemas.microsoft.com/office/drawing/2014/main" val="2422111963"/>
                    </a:ext>
                  </a:extLst>
                </a:gridCol>
              </a:tblGrid>
              <a:tr h="462000">
                <a:tc gridSpan="3">
                  <a:txBody>
                    <a:bodyPr/>
                    <a:lstStyle/>
                    <a:p>
                      <a:r>
                        <a:rPr lang="en-US" sz="1800" i="0">
                          <a:solidFill>
                            <a:srgbClr val="5B5B5B"/>
                          </a:solidFill>
                          <a:effectLst/>
                          <a:latin typeface="Droid Sans"/>
                        </a:rPr>
                        <a:t>New Test</a:t>
                      </a:r>
                    </a:p>
                  </a:txBody>
                  <a:tcPr marL="9525" marR="9525" marT="9525" marB="9525"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35558784"/>
                  </a:ext>
                </a:extLst>
              </a:tr>
              <a:tr h="462000">
                <a:tc>
                  <a:txBody>
                    <a:bodyPr/>
                    <a:lstStyle/>
                    <a:p>
                      <a:r>
                        <a:rPr lang="en-US" sz="1800" b="1" i="0" dirty="0">
                          <a:solidFill>
                            <a:srgbClr val="5B5B5B"/>
                          </a:solidFill>
                          <a:effectLst/>
                          <a:latin typeface="Droid Sans"/>
                        </a:rPr>
                        <a:t>Command</a:t>
                      </a:r>
                      <a:endParaRPr lang="en-US" sz="1800" i="0" dirty="0">
                        <a:solidFill>
                          <a:srgbClr val="5B5B5B"/>
                        </a:solidFill>
                        <a:effectLst/>
                        <a:latin typeface="Droid Sans"/>
                      </a:endParaRPr>
                    </a:p>
                  </a:txBody>
                  <a:tcPr marL="9525" marR="9525" marT="9525" marB="9525" anchor="ctr">
                    <a:lnL>
                      <a:noFill/>
                    </a:lnL>
                    <a:lnR>
                      <a:noFill/>
                    </a:lnR>
                    <a:lnT>
                      <a:noFill/>
                    </a:lnT>
                    <a:lnB>
                      <a:noFill/>
                    </a:lnB>
                  </a:tcPr>
                </a:tc>
                <a:tc>
                  <a:txBody>
                    <a:bodyPr/>
                    <a:lstStyle/>
                    <a:p>
                      <a:r>
                        <a:rPr lang="en-US" sz="1800" b="1" i="0" dirty="0">
                          <a:solidFill>
                            <a:srgbClr val="5B5B5B"/>
                          </a:solidFill>
                          <a:effectLst/>
                          <a:latin typeface="Droid Sans"/>
                        </a:rPr>
                        <a:t>Target</a:t>
                      </a:r>
                      <a:endParaRPr lang="en-US" sz="1800" i="0" dirty="0">
                        <a:solidFill>
                          <a:srgbClr val="5B5B5B"/>
                        </a:solidFill>
                        <a:effectLst/>
                        <a:latin typeface="Droid Sans"/>
                      </a:endParaRPr>
                    </a:p>
                  </a:txBody>
                  <a:tcPr marL="9525" marR="9525" marT="9525" marB="9525" anchor="ctr">
                    <a:lnL>
                      <a:noFill/>
                    </a:lnL>
                    <a:lnR>
                      <a:noFill/>
                    </a:lnR>
                    <a:lnT>
                      <a:noFill/>
                    </a:lnT>
                    <a:lnB>
                      <a:noFill/>
                    </a:lnB>
                  </a:tcPr>
                </a:tc>
                <a:tc>
                  <a:txBody>
                    <a:bodyPr/>
                    <a:lstStyle/>
                    <a:p>
                      <a:r>
                        <a:rPr lang="en-US" sz="1600" b="1" i="0" dirty="0">
                          <a:solidFill>
                            <a:srgbClr val="5B5B5B"/>
                          </a:solidFill>
                          <a:effectLst/>
                          <a:latin typeface="Droid Sans"/>
                        </a:rPr>
                        <a:t>Value</a:t>
                      </a:r>
                      <a:endParaRPr lang="en-US" sz="1600" i="0" dirty="0">
                        <a:solidFill>
                          <a:srgbClr val="5B5B5B"/>
                        </a:solidFill>
                        <a:effectLst/>
                        <a:latin typeface="Droid Sans"/>
                      </a:endParaRPr>
                    </a:p>
                  </a:txBody>
                  <a:tcPr marL="9525" marR="9525" marT="9525" marB="9525" anchor="ctr">
                    <a:lnL>
                      <a:noFill/>
                    </a:lnL>
                    <a:lnR>
                      <a:noFill/>
                    </a:lnR>
                    <a:lnT>
                      <a:noFill/>
                    </a:lnT>
                    <a:lnB>
                      <a:noFill/>
                    </a:lnB>
                  </a:tcPr>
                </a:tc>
                <a:extLst>
                  <a:ext uri="{0D108BD9-81ED-4DB2-BD59-A6C34878D82A}">
                    <a16:rowId xmlns:a16="http://schemas.microsoft.com/office/drawing/2014/main" val="510906943"/>
                  </a:ext>
                </a:extLst>
              </a:tr>
              <a:tr h="894000">
                <a:tc>
                  <a:txBody>
                    <a:bodyPr/>
                    <a:lstStyle/>
                    <a:p>
                      <a:r>
                        <a:rPr lang="en-US" sz="1800" i="0">
                          <a:solidFill>
                            <a:srgbClr val="5B5B5B"/>
                          </a:solidFill>
                          <a:effectLst/>
                          <a:latin typeface="Droid Sans"/>
                        </a:rPr>
                        <a:t>open</a:t>
                      </a:r>
                    </a:p>
                  </a:txBody>
                  <a:tcPr marL="9525" marR="9525" marT="9525" marB="9525" anchor="ctr">
                    <a:lnL>
                      <a:noFill/>
                    </a:lnL>
                    <a:lnR>
                      <a:noFill/>
                    </a:lnR>
                    <a:lnT>
                      <a:noFill/>
                    </a:lnT>
                    <a:lnB>
                      <a:noFill/>
                    </a:lnB>
                  </a:tcPr>
                </a:tc>
                <a:tc>
                  <a:txBody>
                    <a:bodyPr/>
                    <a:lstStyle/>
                    <a:p>
                      <a:r>
                        <a:rPr lang="en-US" sz="1800" i="0" dirty="0">
                          <a:solidFill>
                            <a:srgbClr val="5B5B5B"/>
                          </a:solidFill>
                          <a:effectLst/>
                          <a:latin typeface="Droid Sans"/>
                        </a:rPr>
                        <a:t>http://</a:t>
                      </a:r>
                      <a:r>
                        <a:rPr lang="en-US" sz="1800" i="0" dirty="0" smtClean="0">
                          <a:solidFill>
                            <a:srgbClr val="5B5B5B"/>
                          </a:solidFill>
                          <a:effectLst/>
                          <a:latin typeface="Droid Sans"/>
                        </a:rPr>
                        <a:t>www.software-testing-tutorials-automation.com</a:t>
                      </a:r>
                      <a:r>
                        <a:rPr lang="en-US" sz="1800" i="0" dirty="0">
                          <a:solidFill>
                            <a:srgbClr val="5B5B5B"/>
                          </a:solidFill>
                          <a:effectLst/>
                          <a:latin typeface="Droid Sans"/>
                        </a:rPr>
                        <a:t>/</a:t>
                      </a:r>
                    </a:p>
                  </a:txBody>
                  <a:tcPr marL="9525" marR="9525" marT="9525" marB="9525" anchor="ctr">
                    <a:lnL>
                      <a:noFill/>
                    </a:lnL>
                    <a:lnR>
                      <a:noFill/>
                    </a:lnR>
                    <a:lnT>
                      <a:noFill/>
                    </a:lnT>
                    <a:lnB>
                      <a:noFill/>
                    </a:lnB>
                  </a:tcPr>
                </a:tc>
                <a:tc>
                  <a:txBody>
                    <a:bodyPr/>
                    <a:lstStyle/>
                    <a:p>
                      <a:r>
                        <a:rPr lang="en-US" i="0" dirty="0">
                          <a:solidFill>
                            <a:srgbClr val="5B5B5B"/>
                          </a:solidFill>
                          <a:effectLst/>
                          <a:latin typeface="Droid Sans"/>
                        </a:rPr>
                        <a:t/>
                      </a:r>
                      <a:br>
                        <a:rPr lang="en-US" i="0" dirty="0">
                          <a:solidFill>
                            <a:srgbClr val="5B5B5B"/>
                          </a:solidFill>
                          <a:effectLst/>
                          <a:latin typeface="Droid Sans"/>
                        </a:rPr>
                      </a:br>
                      <a:endParaRPr lang="en-US" i="0" dirty="0">
                        <a:solidFill>
                          <a:srgbClr val="5B5B5B"/>
                        </a:solidFill>
                        <a:effectLst/>
                        <a:latin typeface="Droid Sans"/>
                      </a:endParaRPr>
                    </a:p>
                  </a:txBody>
                  <a:tcPr marL="9525" marR="9525" marT="9525" marB="9525" anchor="ctr">
                    <a:lnL>
                      <a:noFill/>
                    </a:lnL>
                    <a:lnR>
                      <a:noFill/>
                    </a:lnR>
                    <a:lnT>
                      <a:noFill/>
                    </a:lnT>
                    <a:lnB>
                      <a:noFill/>
                    </a:lnB>
                  </a:tcPr>
                </a:tc>
                <a:extLst>
                  <a:ext uri="{0D108BD9-81ED-4DB2-BD59-A6C34878D82A}">
                    <a16:rowId xmlns:a16="http://schemas.microsoft.com/office/drawing/2014/main" val="1727177387"/>
                  </a:ext>
                </a:extLst>
              </a:tr>
              <a:tr h="468000">
                <a:tc>
                  <a:txBody>
                    <a:bodyPr/>
                    <a:lstStyle/>
                    <a:p>
                      <a:r>
                        <a:rPr lang="en-US" sz="1800" i="0">
                          <a:solidFill>
                            <a:srgbClr val="5B5B5B"/>
                          </a:solidFill>
                          <a:effectLst/>
                          <a:latin typeface="Droid Sans"/>
                        </a:rPr>
                        <a:t>clickAndWait</a:t>
                      </a:r>
                    </a:p>
                  </a:txBody>
                  <a:tcPr marL="9525" marR="9525" marT="9525" marB="9525" anchor="ctr">
                    <a:lnL>
                      <a:noFill/>
                    </a:lnL>
                    <a:lnR>
                      <a:noFill/>
                    </a:lnR>
                    <a:lnT>
                      <a:noFill/>
                    </a:lnT>
                    <a:lnB>
                      <a:noFill/>
                    </a:lnB>
                  </a:tcPr>
                </a:tc>
                <a:tc>
                  <a:txBody>
                    <a:bodyPr/>
                    <a:lstStyle/>
                    <a:p>
                      <a:r>
                        <a:rPr lang="en-US" sz="1800" i="0" dirty="0">
                          <a:solidFill>
                            <a:srgbClr val="5B5B5B"/>
                          </a:solidFill>
                          <a:effectLst/>
                          <a:latin typeface="Droid Sans"/>
                        </a:rPr>
                        <a:t>link=</a:t>
                      </a:r>
                      <a:r>
                        <a:rPr lang="en-US" sz="1800" i="0" dirty="0" err="1">
                          <a:solidFill>
                            <a:srgbClr val="5B5B5B"/>
                          </a:solidFill>
                          <a:effectLst/>
                          <a:latin typeface="Droid Sans"/>
                        </a:rPr>
                        <a:t>regexp</a:t>
                      </a:r>
                      <a:r>
                        <a:rPr lang="en-US" sz="1800" i="0" dirty="0">
                          <a:solidFill>
                            <a:srgbClr val="5B5B5B"/>
                          </a:solidFill>
                          <a:effectLst/>
                          <a:latin typeface="Droid Sans"/>
                        </a:rPr>
                        <a:t>:.*bo.* M.*</a:t>
                      </a:r>
                    </a:p>
                  </a:txBody>
                  <a:tcPr marL="9525" marR="9525" marT="9525" marB="9525" anchor="ctr">
                    <a:lnL>
                      <a:noFill/>
                    </a:lnL>
                    <a:lnR>
                      <a:noFill/>
                    </a:lnR>
                    <a:lnT>
                      <a:noFill/>
                    </a:lnT>
                    <a:lnB>
                      <a:noFill/>
                    </a:lnB>
                  </a:tcPr>
                </a:tc>
                <a:tc>
                  <a:txBody>
                    <a:bodyPr/>
                    <a:lstStyle/>
                    <a:p>
                      <a:endParaRPr lang="en-US" dirty="0"/>
                    </a:p>
                  </a:txBody>
                  <a:tcPr>
                    <a:lnL>
                      <a:noFill/>
                    </a:lnL>
                    <a:lnT>
                      <a:noFill/>
                    </a:lnT>
                  </a:tcPr>
                </a:tc>
                <a:extLst>
                  <a:ext uri="{0D108BD9-81ED-4DB2-BD59-A6C34878D82A}">
                    <a16:rowId xmlns:a16="http://schemas.microsoft.com/office/drawing/2014/main" val="1455484520"/>
                  </a:ext>
                </a:extLst>
              </a:tr>
            </a:tbl>
          </a:graphicData>
        </a:graphic>
      </p:graphicFrame>
      <p:sp>
        <p:nvSpPr>
          <p:cNvPr id="7" name="Rectangle 6"/>
          <p:cNvSpPr/>
          <p:nvPr/>
        </p:nvSpPr>
        <p:spPr>
          <a:xfrm>
            <a:off x="205409" y="4648200"/>
            <a:ext cx="9153968" cy="923330"/>
          </a:xfrm>
          <a:prstGeom prst="rect">
            <a:avLst/>
          </a:prstGeom>
        </p:spPr>
        <p:txBody>
          <a:bodyPr wrap="square">
            <a:spAutoFit/>
          </a:bodyPr>
          <a:lstStyle/>
          <a:p>
            <a:r>
              <a:rPr lang="en-US" sz="1800" dirty="0">
                <a:solidFill>
                  <a:srgbClr val="5B5B5B"/>
                </a:solidFill>
                <a:latin typeface="+mj-lt"/>
              </a:rPr>
              <a:t>In above example, "</a:t>
            </a:r>
            <a:r>
              <a:rPr lang="en-US" sz="1800" dirty="0" err="1">
                <a:solidFill>
                  <a:srgbClr val="5B5B5B"/>
                </a:solidFill>
                <a:latin typeface="+mj-lt"/>
              </a:rPr>
              <a:t>clickAndWait</a:t>
            </a:r>
            <a:r>
              <a:rPr lang="en-US" sz="1800" dirty="0">
                <a:solidFill>
                  <a:srgbClr val="5B5B5B"/>
                </a:solidFill>
                <a:latin typeface="+mj-lt"/>
              </a:rPr>
              <a:t>" command will click on "About Me" link on home </a:t>
            </a:r>
            <a:r>
              <a:rPr lang="en-US" sz="1800" dirty="0" err="1">
                <a:solidFill>
                  <a:srgbClr val="5B5B5B"/>
                </a:solidFill>
                <a:latin typeface="+mj-lt"/>
              </a:rPr>
              <a:t>page.In</a:t>
            </a:r>
            <a:r>
              <a:rPr lang="en-US" sz="1800" dirty="0">
                <a:solidFill>
                  <a:srgbClr val="5B5B5B"/>
                </a:solidFill>
                <a:latin typeface="+mj-lt"/>
              </a:rPr>
              <a:t> "link=</a:t>
            </a:r>
            <a:r>
              <a:rPr lang="en-US" sz="1800" dirty="0" err="1">
                <a:solidFill>
                  <a:srgbClr val="5B5B5B"/>
                </a:solidFill>
                <a:latin typeface="+mj-lt"/>
              </a:rPr>
              <a:t>regexp</a:t>
            </a:r>
            <a:r>
              <a:rPr lang="en-US" sz="1800" dirty="0">
                <a:solidFill>
                  <a:srgbClr val="5B5B5B"/>
                </a:solidFill>
                <a:latin typeface="+mj-lt"/>
              </a:rPr>
              <a:t>:.*bo.* M.*", word "</a:t>
            </a:r>
            <a:r>
              <a:rPr lang="en-US" sz="1800" dirty="0" err="1">
                <a:solidFill>
                  <a:srgbClr val="5B5B5B"/>
                </a:solidFill>
                <a:latin typeface="+mj-lt"/>
              </a:rPr>
              <a:t>regexp</a:t>
            </a:r>
            <a:r>
              <a:rPr lang="en-US" sz="1800" dirty="0">
                <a:solidFill>
                  <a:srgbClr val="5B5B5B"/>
                </a:solidFill>
                <a:latin typeface="+mj-lt"/>
              </a:rPr>
              <a:t>:" describes that this is regular expression and ".*bo.* M.*" is the expected text pattern for link "About Me".</a:t>
            </a:r>
            <a:endParaRPr lang="en-US" sz="1800" dirty="0">
              <a:latin typeface="+mj-lt"/>
            </a:endParaRPr>
          </a:p>
        </p:txBody>
      </p:sp>
    </p:spTree>
    <p:extLst>
      <p:ext uri="{BB962C8B-B14F-4D97-AF65-F5344CB8AC3E}">
        <p14:creationId xmlns:p14="http://schemas.microsoft.com/office/powerpoint/2010/main" val="402313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en-US" altLang="en-US" sz="3000"/>
              <a:t>Questions</a:t>
            </a:r>
          </a:p>
        </p:txBody>
      </p:sp>
    </p:spTree>
    <p:extLst>
      <p:ext uri="{BB962C8B-B14F-4D97-AF65-F5344CB8AC3E}">
        <p14:creationId xmlns:p14="http://schemas.microsoft.com/office/powerpoint/2010/main" val="19598408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21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a:xfrm>
            <a:off x="762000" y="914400"/>
            <a:ext cx="5886450" cy="3393281"/>
          </a:xfrm>
        </p:spPr>
        <p:txBody>
          <a:bodyPr>
            <a:normAutofit lnSpcReduction="10000"/>
          </a:bodyPr>
          <a:lstStyle/>
          <a:p>
            <a:pPr eaLnBrk="1" hangingPunct="1">
              <a:buFont typeface="Wingdings" panose="05000000000000000000" pitchFamily="2" charset="2"/>
              <a:buChar char="Ø"/>
            </a:pPr>
            <a:endParaRPr lang="en-US" sz="1800" b="0" dirty="0"/>
          </a:p>
          <a:p>
            <a:pPr marL="285750" indent="-285750" eaLnBrk="1" hangingPunct="1">
              <a:buFont typeface="Wingdings" panose="05000000000000000000" pitchFamily="2" charset="2"/>
              <a:buChar char="§"/>
            </a:pPr>
            <a:r>
              <a:rPr lang="en-US" sz="1800" b="0" dirty="0"/>
              <a:t>Selenium History</a:t>
            </a:r>
          </a:p>
          <a:p>
            <a:pPr marL="285750" indent="-285750" eaLnBrk="1" hangingPunct="1">
              <a:buFont typeface="Wingdings" panose="05000000000000000000" pitchFamily="2" charset="2"/>
              <a:buChar char="§"/>
            </a:pPr>
            <a:r>
              <a:rPr lang="en-US" sz="1800" b="0" dirty="0"/>
              <a:t>Why the Name Selenium?</a:t>
            </a:r>
          </a:p>
          <a:p>
            <a:pPr marL="285750" indent="-285750" eaLnBrk="1" hangingPunct="1">
              <a:buFont typeface="Wingdings" panose="05000000000000000000" pitchFamily="2" charset="2"/>
              <a:buChar char="§"/>
            </a:pPr>
            <a:r>
              <a:rPr lang="en-US" altLang="en-US" sz="1800" b="0" dirty="0">
                <a:cs typeface="Aparajita" panose="020B0604020202020204" pitchFamily="34" charset="0"/>
              </a:rPr>
              <a:t>Selenium Features</a:t>
            </a:r>
          </a:p>
          <a:p>
            <a:pPr marL="285750" indent="-285750" eaLnBrk="1" hangingPunct="1">
              <a:buFont typeface="Wingdings" panose="05000000000000000000" pitchFamily="2" charset="2"/>
              <a:buChar char="§"/>
            </a:pPr>
            <a:r>
              <a:rPr lang="en-US" altLang="en-US" sz="1800" b="0" dirty="0">
                <a:cs typeface="Aparajita" panose="020B0604020202020204" pitchFamily="34" charset="0"/>
              </a:rPr>
              <a:t>Selenium Architecture</a:t>
            </a:r>
          </a:p>
          <a:p>
            <a:pPr marL="285750" indent="-285750" eaLnBrk="1" hangingPunct="1">
              <a:buFont typeface="Wingdings" panose="05000000000000000000" pitchFamily="2" charset="2"/>
              <a:buChar char="§"/>
            </a:pPr>
            <a:r>
              <a:rPr lang="en-US" altLang="en-US" sz="1800" b="0" dirty="0">
                <a:cs typeface="Aparajita" panose="020B0604020202020204" pitchFamily="34" charset="0"/>
              </a:rPr>
              <a:t>Selenium Components</a:t>
            </a:r>
          </a:p>
          <a:p>
            <a:pPr marL="285750" indent="-285750" eaLnBrk="1" hangingPunct="1">
              <a:buFont typeface="Wingdings" panose="05000000000000000000" pitchFamily="2" charset="2"/>
              <a:buChar char="§"/>
            </a:pPr>
            <a:r>
              <a:rPr lang="en-US" altLang="en-US" sz="1800" b="0" dirty="0">
                <a:cs typeface="Aparajita" panose="020B0604020202020204" pitchFamily="34" charset="0"/>
              </a:rPr>
              <a:t>Overall Workflow of Selenium</a:t>
            </a:r>
          </a:p>
          <a:p>
            <a:pPr marL="285750" indent="-285750" eaLnBrk="1" hangingPunct="1">
              <a:buFont typeface="Wingdings" panose="05000000000000000000" pitchFamily="2" charset="2"/>
              <a:buChar char="§"/>
            </a:pPr>
            <a:r>
              <a:rPr lang="en-US" altLang="en-US" sz="1800" b="0" dirty="0">
                <a:cs typeface="Aparajita" panose="020B0604020202020204" pitchFamily="34" charset="0"/>
              </a:rPr>
              <a:t>Selenium verses QTP</a:t>
            </a:r>
          </a:p>
          <a:p>
            <a:pPr marL="285750" indent="-285750">
              <a:buFont typeface="Wingdings" panose="05000000000000000000" pitchFamily="2" charset="2"/>
              <a:buChar char="§"/>
            </a:pPr>
            <a:r>
              <a:rPr lang="en-US" sz="1800" b="0" dirty="0">
                <a:cs typeface="Aparajita" panose="020B0604020202020204" pitchFamily="34" charset="0"/>
              </a:rPr>
              <a:t>Selenese Commands</a:t>
            </a:r>
          </a:p>
          <a:p>
            <a:pPr marL="285750" indent="-285750">
              <a:buFont typeface="Wingdings" panose="05000000000000000000" pitchFamily="2" charset="2"/>
              <a:buChar char="§"/>
            </a:pPr>
            <a:r>
              <a:rPr lang="en-US" altLang="en-US" sz="1800" b="0" dirty="0">
                <a:cs typeface="Aparajita" panose="020B0604020202020204" pitchFamily="34" charset="0"/>
              </a:rPr>
              <a:t>Synchronization commands</a:t>
            </a:r>
          </a:p>
          <a:p>
            <a:pPr marL="285750" indent="-285750">
              <a:buFont typeface="Wingdings" panose="05000000000000000000" pitchFamily="2" charset="2"/>
              <a:buChar char="§"/>
            </a:pPr>
            <a:r>
              <a:rPr lang="en-US" sz="1800" b="0" dirty="0">
                <a:cs typeface="Aparajita" panose="020B0604020202020204" pitchFamily="34" charset="0"/>
              </a:rPr>
              <a:t>Locating Elements</a:t>
            </a:r>
            <a:endParaRPr lang="en-US" altLang="en-US" sz="1800" b="0" dirty="0">
              <a:cs typeface="Aparajita" panose="020B0604020202020204" pitchFamily="34" charset="0"/>
            </a:endParaRPr>
          </a:p>
          <a:p>
            <a:pPr eaLnBrk="1" hangingPunct="1">
              <a:buFont typeface="Wingdings" panose="05000000000000000000" pitchFamily="2" charset="2"/>
              <a:buChar char="Ø"/>
            </a:pPr>
            <a:endParaRPr lang="en-US" altLang="en-US" sz="1800" b="0" dirty="0">
              <a:cs typeface="Aparajita" panose="020B0604020202020204" pitchFamily="34" charset="0"/>
            </a:endParaRPr>
          </a:p>
          <a:p>
            <a:pPr eaLnBrk="1" hangingPunct="1">
              <a:buFont typeface="Wingdings" panose="05000000000000000000" pitchFamily="2" charset="2"/>
              <a:buChar char="Ø"/>
            </a:pPr>
            <a:endParaRPr lang="en-US" altLang="en-US" sz="1800" b="0" dirty="0">
              <a:cs typeface="Aparajita" panose="020B0604020202020204" pitchFamily="34" charset="0"/>
            </a:endParaRPr>
          </a:p>
          <a:p>
            <a:pPr>
              <a:buFont typeface="Times New Roman" pitchFamily="18" charset="0"/>
              <a:buNone/>
            </a:pPr>
            <a:endParaRPr lang="en-US" altLang="en-US" sz="1350" dirty="0">
              <a:latin typeface="Cambria" panose="02040503050406030204" pitchFamily="18" charset="0"/>
              <a:cs typeface="Aharoni" panose="02010803020104030203" pitchFamily="2" charset="-79"/>
            </a:endParaRPr>
          </a:p>
          <a:p>
            <a:pPr>
              <a:buFont typeface="Times New Roman" pitchFamily="18" charset="0"/>
              <a:buNone/>
            </a:pPr>
            <a:endParaRPr lang="en-US" altLang="en-US" sz="1350" dirty="0">
              <a:latin typeface="Cambria" panose="02040503050406030204" pitchFamily="18" charset="0"/>
              <a:cs typeface="Aharoni" panose="02010803020104030203" pitchFamily="2" charset="-79"/>
            </a:endParaRPr>
          </a:p>
        </p:txBody>
      </p:sp>
      <p:sp>
        <p:nvSpPr>
          <p:cNvPr id="6" name="Rectangle 4"/>
          <p:cNvSpPr txBox="1">
            <a:spLocks noChangeArrowheads="1"/>
          </p:cNvSpPr>
          <p:nvPr/>
        </p:nvSpPr>
        <p:spPr bwMode="auto">
          <a:xfrm>
            <a:off x="914400" y="228600"/>
            <a:ext cx="5829300" cy="457200"/>
          </a:xfrm>
          <a:prstGeom prst="rect">
            <a:avLst/>
          </a:prstGeom>
          <a:noFill/>
          <a:ln w="9525">
            <a:noFill/>
            <a:round/>
            <a:headEnd/>
            <a:tailEnd/>
          </a:ln>
        </p:spPr>
        <p:txBody>
          <a:bodyPr lIns="0" tIns="0" rIns="0" bIns="0" anchor="ctr"/>
          <a:lstStyle/>
          <a:p>
            <a:pPr eaLnBrk="0">
              <a:defRPr/>
            </a:pPr>
            <a:r>
              <a:rPr lang="en-US" altLang="en-US" sz="3600" b="1" kern="0" dirty="0">
                <a:solidFill>
                  <a:srgbClr val="000000"/>
                </a:solidFill>
                <a:latin typeface="+mj-lt"/>
                <a:ea typeface="+mj-ea"/>
                <a:cs typeface="+mj-cs"/>
              </a:rPr>
              <a:t>Agenda for the session</a:t>
            </a:r>
          </a:p>
        </p:txBody>
      </p:sp>
    </p:spTree>
    <p:extLst>
      <p:ext uri="{BB962C8B-B14F-4D97-AF65-F5344CB8AC3E}">
        <p14:creationId xmlns:p14="http://schemas.microsoft.com/office/powerpoint/2010/main" val="637389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533400" y="228600"/>
            <a:ext cx="5829300" cy="457200"/>
          </a:xfrm>
          <a:prstGeom prst="rect">
            <a:avLst/>
          </a:prstGeom>
          <a:noFill/>
          <a:ln w="9525">
            <a:noFill/>
            <a:round/>
            <a:headEnd/>
            <a:tailEnd/>
          </a:ln>
        </p:spPr>
        <p:txBody>
          <a:bodyPr lIns="0" tIns="0" rIns="0" bIns="0" anchor="ctr"/>
          <a:lstStyle/>
          <a:p>
            <a:pPr eaLnBrk="0">
              <a:defRPr/>
            </a:pPr>
            <a:r>
              <a:rPr lang="en-US" altLang="en-US" sz="3600" b="1" kern="0" dirty="0">
                <a:solidFill>
                  <a:srgbClr val="000000"/>
                </a:solidFill>
                <a:latin typeface="+mj-lt"/>
                <a:ea typeface="+mj-ea"/>
                <a:cs typeface="+mj-cs"/>
              </a:rPr>
              <a:t>Selenium History</a:t>
            </a:r>
          </a:p>
        </p:txBody>
      </p:sp>
      <p:sp>
        <p:nvSpPr>
          <p:cNvPr id="6" name="Rectangle 3"/>
          <p:cNvSpPr txBox="1">
            <a:spLocks noChangeArrowheads="1"/>
          </p:cNvSpPr>
          <p:nvPr/>
        </p:nvSpPr>
        <p:spPr bwMode="auto">
          <a:xfrm>
            <a:off x="533400" y="914400"/>
            <a:ext cx="7162800" cy="3314700"/>
          </a:xfrm>
          <a:prstGeom prst="rect">
            <a:avLst/>
          </a:prstGeom>
          <a:noFill/>
          <a:ln w="9525">
            <a:noFill/>
            <a:round/>
            <a:headEnd/>
            <a:tailEnd/>
          </a:ln>
        </p:spPr>
        <p:txBody>
          <a:bodyPr lIns="0" tIns="13230" rIns="0" bIns="0"/>
          <a:lstStyle/>
          <a:p>
            <a:pPr marL="285750" indent="-285750">
              <a:spcAft>
                <a:spcPts val="1069"/>
              </a:spcAft>
              <a:buFont typeface="Wingdings" panose="05000000000000000000" pitchFamily="2" charset="2"/>
              <a:buChar char="§"/>
              <a:defRPr/>
            </a:pPr>
            <a:r>
              <a:rPr lang="en-US" altLang="en-US" sz="1800" dirty="0">
                <a:solidFill>
                  <a:srgbClr val="000000"/>
                </a:solidFill>
                <a:latin typeface="Cambria" pitchFamily="18" charset="0"/>
                <a:cs typeface="Aharoni" pitchFamily="2" charset="-79"/>
              </a:rPr>
              <a:t>Selenium was originally developed by Jason Huggins in 2004 as an internal tool at </a:t>
            </a:r>
            <a:r>
              <a:rPr lang="en-US" altLang="en-US" sz="1800" dirty="0" err="1">
                <a:solidFill>
                  <a:srgbClr val="000000"/>
                </a:solidFill>
                <a:latin typeface="Cambria" pitchFamily="18" charset="0"/>
                <a:cs typeface="Aharoni" pitchFamily="2" charset="-79"/>
              </a:rPr>
              <a:t>ThoughtWorks</a:t>
            </a:r>
            <a:endParaRPr lang="en-US" altLang="en-US" sz="1800" dirty="0">
              <a:solidFill>
                <a:srgbClr val="000000"/>
              </a:solidFill>
              <a:latin typeface="Cambria" pitchFamily="18" charset="0"/>
              <a:cs typeface="Aharoni" pitchFamily="2" charset="-79"/>
            </a:endParaRPr>
          </a:p>
          <a:p>
            <a:pPr marL="285750" indent="-285750">
              <a:spcAft>
                <a:spcPts val="1069"/>
              </a:spcAft>
              <a:buFont typeface="Wingdings" panose="05000000000000000000" pitchFamily="2" charset="2"/>
              <a:buChar char="§"/>
              <a:defRPr/>
            </a:pPr>
            <a:r>
              <a:rPr lang="en-US" altLang="en-US" sz="1800" dirty="0">
                <a:solidFill>
                  <a:srgbClr val="000000"/>
                </a:solidFill>
                <a:latin typeface="Cambria" pitchFamily="18" charset="0"/>
                <a:cs typeface="Aharoni" pitchFamily="2" charset="-79"/>
              </a:rPr>
              <a:t>Paul </a:t>
            </a:r>
            <a:r>
              <a:rPr lang="en-US" altLang="en-US" sz="1800" dirty="0" err="1">
                <a:solidFill>
                  <a:srgbClr val="000000"/>
                </a:solidFill>
                <a:latin typeface="Cambria" pitchFamily="18" charset="0"/>
                <a:cs typeface="Aharoni" pitchFamily="2" charset="-79"/>
              </a:rPr>
              <a:t>Hammant</a:t>
            </a:r>
            <a:r>
              <a:rPr lang="en-US" altLang="en-US" sz="1800" dirty="0">
                <a:solidFill>
                  <a:srgbClr val="000000"/>
                </a:solidFill>
                <a:latin typeface="Cambria" pitchFamily="18" charset="0"/>
                <a:cs typeface="Aharoni" pitchFamily="2" charset="-79"/>
              </a:rPr>
              <a:t> joined the team and steered the development of the second mode of operation that would later become 'Selenium Remote Control' (RC). </a:t>
            </a:r>
          </a:p>
          <a:p>
            <a:pPr marL="285750" indent="-285750">
              <a:spcAft>
                <a:spcPts val="1069"/>
              </a:spcAft>
              <a:buFont typeface="Wingdings" panose="05000000000000000000" pitchFamily="2" charset="2"/>
              <a:buChar char="§"/>
              <a:defRPr/>
            </a:pPr>
            <a:r>
              <a:rPr lang="en-US" altLang="en-US" sz="1800" dirty="0">
                <a:solidFill>
                  <a:srgbClr val="000000"/>
                </a:solidFill>
                <a:latin typeface="Cambria" pitchFamily="18" charset="0"/>
                <a:cs typeface="Aharoni" pitchFamily="2" charset="-79"/>
              </a:rPr>
              <a:t>In 2007, Simon Stewart at </a:t>
            </a:r>
            <a:r>
              <a:rPr lang="en-US" altLang="en-US" sz="1800" dirty="0" err="1">
                <a:solidFill>
                  <a:srgbClr val="000000"/>
                </a:solidFill>
                <a:latin typeface="Cambria" pitchFamily="18" charset="0"/>
                <a:cs typeface="Aharoni" pitchFamily="2" charset="-79"/>
              </a:rPr>
              <a:t>ThoughtWorks</a:t>
            </a:r>
            <a:r>
              <a:rPr lang="en-US" altLang="en-US" sz="1800" dirty="0">
                <a:solidFill>
                  <a:srgbClr val="000000"/>
                </a:solidFill>
                <a:latin typeface="Cambria" pitchFamily="18" charset="0"/>
                <a:cs typeface="Aharoni" pitchFamily="2" charset="-79"/>
              </a:rPr>
              <a:t> developed a superior browser automation tool called </a:t>
            </a:r>
            <a:r>
              <a:rPr lang="en-US" altLang="en-US" sz="1800" dirty="0" err="1">
                <a:solidFill>
                  <a:srgbClr val="000000"/>
                </a:solidFill>
                <a:latin typeface="Cambria" pitchFamily="18" charset="0"/>
                <a:cs typeface="Aharoni" pitchFamily="2" charset="-79"/>
              </a:rPr>
              <a:t>WebDriver</a:t>
            </a:r>
            <a:r>
              <a:rPr lang="en-US" altLang="en-US" sz="1800" dirty="0">
                <a:solidFill>
                  <a:srgbClr val="000000"/>
                </a:solidFill>
                <a:latin typeface="Cambria" pitchFamily="18" charset="0"/>
                <a:cs typeface="Aharoni" pitchFamily="2" charset="-79"/>
              </a:rPr>
              <a:t>.</a:t>
            </a:r>
          </a:p>
          <a:p>
            <a:pPr marL="285750" indent="-285750">
              <a:spcAft>
                <a:spcPts val="1069"/>
              </a:spcAft>
              <a:buFont typeface="Wingdings" panose="05000000000000000000" pitchFamily="2" charset="2"/>
              <a:buChar char="§"/>
              <a:defRPr/>
            </a:pPr>
            <a:r>
              <a:rPr lang="en-US" altLang="en-US" sz="1800" dirty="0">
                <a:solidFill>
                  <a:srgbClr val="000000"/>
                </a:solidFill>
                <a:latin typeface="Cambria" pitchFamily="18" charset="0"/>
                <a:cs typeface="Aharoni" pitchFamily="2" charset="-79"/>
              </a:rPr>
              <a:t>In 2009, after a meeting between the developers at the Google Test Automation Conference, it was decided to merge the two projects, and call the new project Selenium </a:t>
            </a:r>
            <a:r>
              <a:rPr lang="en-US" altLang="en-US" sz="1800" dirty="0" err="1">
                <a:solidFill>
                  <a:srgbClr val="000000"/>
                </a:solidFill>
                <a:latin typeface="Cambria" pitchFamily="18" charset="0"/>
                <a:cs typeface="Aharoni" pitchFamily="2" charset="-79"/>
              </a:rPr>
              <a:t>WebDriver</a:t>
            </a:r>
            <a:r>
              <a:rPr lang="en-US" altLang="en-US" sz="1800" dirty="0">
                <a:solidFill>
                  <a:srgbClr val="000000"/>
                </a:solidFill>
                <a:latin typeface="Cambria" pitchFamily="18" charset="0"/>
                <a:cs typeface="Aharoni" pitchFamily="2" charset="-79"/>
              </a:rPr>
              <a:t>, or Selenium 2.0.</a:t>
            </a:r>
          </a:p>
          <a:p>
            <a:pPr marL="285750" indent="-285750">
              <a:spcAft>
                <a:spcPts val="1069"/>
              </a:spcAft>
              <a:buFont typeface="Wingdings" panose="05000000000000000000" pitchFamily="2" charset="2"/>
              <a:buChar char="§"/>
              <a:defRPr/>
            </a:pPr>
            <a:r>
              <a:rPr lang="en-US" altLang="en-US" sz="1800" dirty="0">
                <a:solidFill>
                  <a:srgbClr val="000000"/>
                </a:solidFill>
                <a:latin typeface="Cambria" pitchFamily="18" charset="0"/>
                <a:cs typeface="Aharoni" pitchFamily="2" charset="-79"/>
              </a:rPr>
              <a:t>In 2008, Philippe </a:t>
            </a:r>
            <a:r>
              <a:rPr lang="en-US" altLang="en-US" sz="1800" dirty="0" err="1">
                <a:solidFill>
                  <a:srgbClr val="000000"/>
                </a:solidFill>
                <a:latin typeface="Cambria" pitchFamily="18" charset="0"/>
                <a:cs typeface="Aharoni" pitchFamily="2" charset="-79"/>
              </a:rPr>
              <a:t>Hanrigou</a:t>
            </a:r>
            <a:r>
              <a:rPr lang="en-US" altLang="en-US" sz="1800" dirty="0">
                <a:solidFill>
                  <a:srgbClr val="000000"/>
                </a:solidFill>
                <a:latin typeface="Cambria" pitchFamily="18" charset="0"/>
                <a:cs typeface="Aharoni" pitchFamily="2" charset="-79"/>
              </a:rPr>
              <a:t> (then at </a:t>
            </a:r>
            <a:r>
              <a:rPr lang="en-US" altLang="en-US" sz="1800" dirty="0" err="1">
                <a:solidFill>
                  <a:srgbClr val="000000"/>
                </a:solidFill>
                <a:latin typeface="Cambria" pitchFamily="18" charset="0"/>
                <a:cs typeface="Aharoni" pitchFamily="2" charset="-79"/>
              </a:rPr>
              <a:t>ThoughtWorks</a:t>
            </a:r>
            <a:r>
              <a:rPr lang="en-US" altLang="en-US" sz="1800" dirty="0">
                <a:solidFill>
                  <a:srgbClr val="000000"/>
                </a:solidFill>
                <a:latin typeface="Cambria" pitchFamily="18" charset="0"/>
                <a:cs typeface="Aharoni" pitchFamily="2" charset="-79"/>
              </a:rPr>
              <a:t>) made 'Selenium Grid', which provides a hub allowing the running of multiple Selenium tests concurrently on any number of local or remote systems, thus minimizing test execution time.</a:t>
            </a:r>
          </a:p>
          <a:p>
            <a:pPr marL="285750" indent="-285750">
              <a:lnSpc>
                <a:spcPct val="90000"/>
              </a:lnSpc>
              <a:spcAft>
                <a:spcPts val="1069"/>
              </a:spcAft>
              <a:buFont typeface="Wingdings" panose="05000000000000000000" pitchFamily="2" charset="2"/>
              <a:buChar char="§"/>
              <a:defRPr/>
            </a:pPr>
            <a:endParaRPr lang="en-US" altLang="en-US" sz="1800" kern="0" dirty="0">
              <a:solidFill>
                <a:srgbClr val="000000"/>
              </a:solidFill>
              <a:latin typeface="Cambria" pitchFamily="18" charset="0"/>
            </a:endParaRPr>
          </a:p>
        </p:txBody>
      </p:sp>
    </p:spTree>
    <p:extLst>
      <p:ext uri="{BB962C8B-B14F-4D97-AF65-F5344CB8AC3E}">
        <p14:creationId xmlns:p14="http://schemas.microsoft.com/office/powerpoint/2010/main" val="3428350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609600" y="1600200"/>
            <a:ext cx="4667250" cy="3393281"/>
          </a:xfrm>
        </p:spPr>
        <p:txBody>
          <a:bodyPr/>
          <a:lstStyle/>
          <a:p>
            <a:pPr eaLnBrk="1" hangingPunct="1">
              <a:buFont typeface="Wingdings" panose="05000000000000000000" pitchFamily="2" charset="2"/>
              <a:buChar char="Ø"/>
            </a:pPr>
            <a:endParaRPr lang="en-US" sz="1600" b="0" dirty="0"/>
          </a:p>
          <a:p>
            <a:pPr marL="285750" indent="-285750" eaLnBrk="1" hangingPunct="1">
              <a:buFont typeface="Wingdings" panose="05000000000000000000" pitchFamily="2" charset="2"/>
              <a:buChar char="§"/>
            </a:pPr>
            <a:r>
              <a:rPr lang="en-US" b="0" dirty="0"/>
              <a:t>The name </a:t>
            </a:r>
            <a:r>
              <a:rPr lang="en-US" dirty="0"/>
              <a:t>Selenium</a:t>
            </a:r>
            <a:r>
              <a:rPr lang="en-US" b="0" dirty="0"/>
              <a:t> comes from a joke made by Huggins in an email, mocking a competitor named </a:t>
            </a:r>
            <a:r>
              <a:rPr lang="en-US" dirty="0"/>
              <a:t>Mercury</a:t>
            </a:r>
            <a:r>
              <a:rPr lang="en-US" b="0" dirty="0"/>
              <a:t>, saying that “you can cure mercury poisoning by taking selenium supplements”.</a:t>
            </a:r>
            <a:endParaRPr lang="en-US" altLang="en-US" b="0" dirty="0">
              <a:cs typeface="Aharoni" panose="02010803020104030203" pitchFamily="2" charset="-79"/>
            </a:endParaRPr>
          </a:p>
          <a:p>
            <a:pPr>
              <a:buFont typeface="Times New Roman" pitchFamily="18" charset="0"/>
              <a:buNone/>
            </a:pPr>
            <a:endParaRPr lang="en-US" altLang="en-US" sz="1100" dirty="0">
              <a:cs typeface="Aharoni" panose="02010803020104030203" pitchFamily="2" charset="-79"/>
            </a:endParaRPr>
          </a:p>
          <a:p>
            <a:pPr>
              <a:buFont typeface="Times New Roman" pitchFamily="18" charset="0"/>
              <a:buNone/>
            </a:pPr>
            <a:endParaRPr lang="en-US" altLang="en-US" sz="1100" dirty="0">
              <a:cs typeface="Aharoni" panose="02010803020104030203" pitchFamily="2" charset="-79"/>
            </a:endParaRPr>
          </a:p>
        </p:txBody>
      </p:sp>
      <p:sp>
        <p:nvSpPr>
          <p:cNvPr id="6" name="Rectangle 4"/>
          <p:cNvSpPr txBox="1">
            <a:spLocks noChangeArrowheads="1"/>
          </p:cNvSpPr>
          <p:nvPr/>
        </p:nvSpPr>
        <p:spPr bwMode="auto">
          <a:xfrm>
            <a:off x="609600" y="304800"/>
            <a:ext cx="7053453" cy="457200"/>
          </a:xfrm>
          <a:prstGeom prst="rect">
            <a:avLst/>
          </a:prstGeom>
          <a:noFill/>
          <a:ln w="9525">
            <a:noFill/>
            <a:round/>
            <a:headEnd/>
            <a:tailEnd/>
          </a:ln>
        </p:spPr>
        <p:txBody>
          <a:bodyPr lIns="0" tIns="0" rIns="0" bIns="0" anchor="ctr"/>
          <a:lstStyle/>
          <a:p>
            <a:pPr eaLnBrk="0">
              <a:defRPr/>
            </a:pPr>
            <a:r>
              <a:rPr lang="en-US" altLang="en-US" sz="3600" b="1" kern="0" dirty="0">
                <a:solidFill>
                  <a:srgbClr val="000000"/>
                </a:solidFill>
                <a:latin typeface="+mj-lt"/>
                <a:ea typeface="+mj-ea"/>
                <a:cs typeface="+mj-cs"/>
              </a:rPr>
              <a:t>Why the name Selenium?</a:t>
            </a:r>
          </a:p>
        </p:txBody>
      </p:sp>
      <p:pic>
        <p:nvPicPr>
          <p:cNvPr id="8196" name="Picture 6" descr="https://encrypted-tbn0.gstatic.com/images?q=tbn:ANd9GcT_udSFaj3-OLMrna7S-8gEPClrwpyWSeLnxGGIrJT7kuPBGxfXl6Fxl7Y">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343150"/>
            <a:ext cx="20002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1280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smtClean="0"/>
              <a:t>  Introduction to selenium</a:t>
            </a:r>
            <a:endParaRPr lang="en-IN" dirty="0" smtClean="0">
              <a:latin typeface="Andalus" panose="02020603050405020304" pitchFamily="18" charset="-78"/>
              <a:cs typeface="Andalus" panose="02020603050405020304" pitchFamily="18" charset="-78"/>
            </a:endParaRPr>
          </a:p>
        </p:txBody>
      </p:sp>
      <p:sp>
        <p:nvSpPr>
          <p:cNvPr id="4099" name="Content Placeholder 2"/>
          <p:cNvSpPr>
            <a:spLocks noGrp="1"/>
          </p:cNvSpPr>
          <p:nvPr>
            <p:ph idx="1"/>
          </p:nvPr>
        </p:nvSpPr>
        <p:spPr>
          <a:xfrm>
            <a:off x="838200" y="1295400"/>
            <a:ext cx="6562725" cy="3657600"/>
          </a:xfrm>
        </p:spPr>
        <p:txBody>
          <a:bodyPr/>
          <a:lstStyle/>
          <a:p>
            <a:pPr>
              <a:defRPr/>
            </a:pPr>
            <a:endParaRPr lang="en-US" sz="1350" dirty="0"/>
          </a:p>
          <a:p>
            <a:pPr marL="285750" indent="-285750">
              <a:buFont typeface="Wingdings" panose="05000000000000000000" pitchFamily="2" charset="2"/>
              <a:buChar char="§"/>
              <a:defRPr/>
            </a:pPr>
            <a:r>
              <a:rPr lang="en-US" b="0" dirty="0"/>
              <a:t>Selenium is a free (open source) automated testing suite for web applications across different browsers(IE 6/7, Firefox, Opera, Safari 2.0+) and platforms (Windows, Linux, and Macintosh).</a:t>
            </a:r>
          </a:p>
          <a:p>
            <a:pPr marL="285750" indent="-285750">
              <a:buFont typeface="Wingdings" panose="05000000000000000000" pitchFamily="2" charset="2"/>
              <a:buChar char="§"/>
              <a:defRPr/>
            </a:pPr>
            <a:endParaRPr lang="en-US" b="0" dirty="0"/>
          </a:p>
          <a:p>
            <a:pPr marL="285750" indent="-285750" eaLnBrk="1" hangingPunct="1">
              <a:lnSpc>
                <a:spcPct val="90000"/>
              </a:lnSpc>
              <a:buFont typeface="Wingdings" panose="05000000000000000000" pitchFamily="2" charset="2"/>
              <a:buChar char="§"/>
              <a:defRPr/>
            </a:pPr>
            <a:r>
              <a:rPr lang="en-US" b="0" dirty="0"/>
              <a:t>Selenium allows scripting in several languages like Java, C#, PHP and Python.</a:t>
            </a:r>
          </a:p>
          <a:p>
            <a:pPr marL="285750" indent="-285750">
              <a:buFont typeface="Wingdings" panose="05000000000000000000" pitchFamily="2" charset="2"/>
              <a:buChar char="§"/>
              <a:defRPr/>
            </a:pPr>
            <a:endParaRPr lang="en-US" b="0" dirty="0"/>
          </a:p>
          <a:p>
            <a:pPr marL="285750" indent="-285750">
              <a:buFont typeface="Wingdings" panose="05000000000000000000" pitchFamily="2" charset="2"/>
              <a:buChar char="§"/>
              <a:defRPr/>
            </a:pPr>
            <a:r>
              <a:rPr lang="en-US" b="0" dirty="0"/>
              <a:t>Selenium is not just a single tool but a suite of software's, each catering to different testing needs of an organization. It has four components.</a:t>
            </a:r>
          </a:p>
          <a:p>
            <a:pPr>
              <a:defRPr/>
            </a:pPr>
            <a:endParaRPr lang="en-US" sz="1350" b="0" dirty="0">
              <a:latin typeface="Times New Roman" pitchFamily="18" charset="0"/>
              <a:cs typeface="Times New Roman" pitchFamily="18" charset="0"/>
            </a:endParaRPr>
          </a:p>
          <a:p>
            <a:pPr>
              <a:defRPr/>
            </a:pPr>
            <a:endParaRPr lang="en-US" sz="1350" b="0" dirty="0">
              <a:latin typeface="Times New Roman" pitchFamily="18" charset="0"/>
              <a:cs typeface="Times New Roman" pitchFamily="18" charset="0"/>
            </a:endParaRPr>
          </a:p>
          <a:p>
            <a:pPr>
              <a:defRPr/>
            </a:pPr>
            <a:endParaRPr lang="en-US" sz="1350" b="0" dirty="0">
              <a:latin typeface="Times New Roman" pitchFamily="18" charset="0"/>
              <a:cs typeface="Times New Roman" pitchFamily="18" charset="0"/>
            </a:endParaRPr>
          </a:p>
        </p:txBody>
      </p:sp>
    </p:spTree>
    <p:extLst>
      <p:ext uri="{BB962C8B-B14F-4D97-AF65-F5344CB8AC3E}">
        <p14:creationId xmlns:p14="http://schemas.microsoft.com/office/powerpoint/2010/main" val="448754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r>
              <a:rPr lang="en-US" dirty="0"/>
              <a:t>Selenium </a:t>
            </a:r>
            <a:r>
              <a:rPr lang="en-US" dirty="0" smtClean="0"/>
              <a:t>Architecture</a:t>
            </a:r>
          </a:p>
        </p:txBody>
      </p:sp>
      <p:sp>
        <p:nvSpPr>
          <p:cNvPr id="5123" name="Content Placeholder 2"/>
          <p:cNvSpPr>
            <a:spLocks noGrp="1"/>
          </p:cNvSpPr>
          <p:nvPr>
            <p:ph idx="1"/>
          </p:nvPr>
        </p:nvSpPr>
        <p:spPr>
          <a:xfrm>
            <a:off x="1318024" y="1691880"/>
            <a:ext cx="6440090" cy="3720703"/>
          </a:xfrm>
        </p:spPr>
        <p:txBody>
          <a:bodyPr/>
          <a:lstStyle/>
          <a:p>
            <a:pPr marL="603647" lvl="2" indent="0">
              <a:buNone/>
            </a:pPr>
            <a:endParaRPr lang="en-US" smtClean="0"/>
          </a:p>
          <a:p>
            <a:pPr marL="603647" lvl="2" indent="0">
              <a:buNone/>
            </a:pPr>
            <a:endParaRPr lang="en-US" smtClean="0"/>
          </a:p>
          <a:p>
            <a:pPr marL="603647" lvl="2" indent="0">
              <a:buNone/>
            </a:pPr>
            <a:r>
              <a:rPr lang="en-US" smtClean="0"/>
              <a:t> 	</a:t>
            </a:r>
          </a:p>
          <a:p>
            <a:pPr marL="603647" lvl="2" indent="0">
              <a:buNone/>
            </a:pPr>
            <a:endParaRPr lang="en-US" smtClean="0"/>
          </a:p>
        </p:txBody>
      </p:sp>
      <p:pic>
        <p:nvPicPr>
          <p:cNvPr id="512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3877" y="1847163"/>
            <a:ext cx="6974237" cy="305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8626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Selenium Components</a:t>
            </a:r>
          </a:p>
        </p:txBody>
      </p:sp>
      <p:sp>
        <p:nvSpPr>
          <p:cNvPr id="3" name="Content Placeholder 2"/>
          <p:cNvSpPr>
            <a:spLocks noGrp="1"/>
          </p:cNvSpPr>
          <p:nvPr>
            <p:ph idx="1"/>
          </p:nvPr>
        </p:nvSpPr>
        <p:spPr/>
        <p:txBody>
          <a:bodyPr/>
          <a:lstStyle/>
          <a:p>
            <a:pPr>
              <a:defRPr/>
            </a:pPr>
            <a:r>
              <a:rPr lang="en-US" dirty="0" smtClean="0"/>
              <a:t>Selenium IDE</a:t>
            </a:r>
          </a:p>
          <a:p>
            <a:pPr lvl="1">
              <a:defRPr/>
            </a:pPr>
            <a:r>
              <a:rPr lang="en-US" b="0" dirty="0" smtClean="0"/>
              <a:t>A Firefox extension that can automate the browser through a record-and-playback feature. </a:t>
            </a:r>
          </a:p>
          <a:p>
            <a:pPr lvl="1">
              <a:defRPr/>
            </a:pPr>
            <a:endParaRPr lang="en-US" b="0" dirty="0"/>
          </a:p>
          <a:p>
            <a:pPr lvl="1">
              <a:defRPr/>
            </a:pPr>
            <a:r>
              <a:rPr lang="en-US" b="0" dirty="0" smtClean="0"/>
              <a:t>To further increase the speed in creating test cases</a:t>
            </a:r>
          </a:p>
          <a:p>
            <a:pPr>
              <a:defRPr/>
            </a:pPr>
            <a:endParaRPr lang="en-US" dirty="0" smtClean="0"/>
          </a:p>
          <a:p>
            <a:pPr>
              <a:defRPr/>
            </a:pPr>
            <a:r>
              <a:rPr lang="en-US" dirty="0"/>
              <a:t>WebDriver</a:t>
            </a:r>
          </a:p>
          <a:p>
            <a:pPr lvl="1">
              <a:defRPr/>
            </a:pPr>
            <a:r>
              <a:rPr lang="en-US" b="0" dirty="0" smtClean="0"/>
              <a:t>when browsers and web applications were becoming more powerful and more restrictive with JavaScript programs like Selenium Core.</a:t>
            </a:r>
          </a:p>
          <a:p>
            <a:pPr lvl="1">
              <a:defRPr/>
            </a:pPr>
            <a:endParaRPr lang="en-US" b="0" dirty="0"/>
          </a:p>
          <a:p>
            <a:pPr lvl="1">
              <a:defRPr/>
            </a:pPr>
            <a:r>
              <a:rPr lang="en-US" b="0" dirty="0" smtClean="0"/>
              <a:t>It </a:t>
            </a:r>
            <a:r>
              <a:rPr lang="en-US" b="0" dirty="0"/>
              <a:t>was the first cross-platform testing framework that could control the browser from the OS level.</a:t>
            </a:r>
            <a:endParaRPr lang="en-US" b="0" dirty="0" smtClean="0"/>
          </a:p>
          <a:p>
            <a:pPr>
              <a:defRPr/>
            </a:pPr>
            <a:endParaRPr lang="en-US" b="0" dirty="0"/>
          </a:p>
          <a:p>
            <a:pPr>
              <a:defRPr/>
            </a:pPr>
            <a:endParaRPr lang="en-US" dirty="0" smtClean="0"/>
          </a:p>
          <a:p>
            <a:pPr>
              <a:defRPr/>
            </a:pPr>
            <a:endParaRPr lang="en-US" dirty="0"/>
          </a:p>
          <a:p>
            <a:pPr>
              <a:defRPr/>
            </a:pPr>
            <a:r>
              <a:rPr lang="en-US" dirty="0" smtClean="0"/>
              <a:t>	</a:t>
            </a:r>
            <a:endParaRPr lang="en-US" b="0" dirty="0"/>
          </a:p>
          <a:p>
            <a:pPr>
              <a:defRPr/>
            </a:pPr>
            <a:endParaRPr lang="en-US" b="0" dirty="0"/>
          </a:p>
        </p:txBody>
      </p:sp>
    </p:spTree>
    <p:extLst>
      <p:ext uri="{BB962C8B-B14F-4D97-AF65-F5344CB8AC3E}">
        <p14:creationId xmlns:p14="http://schemas.microsoft.com/office/powerpoint/2010/main" val="2222094555"/>
      </p:ext>
    </p:extLst>
  </p:cSld>
  <p:clrMapOvr>
    <a:masterClrMapping/>
  </p:clrMapOvr>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7780</TotalTime>
  <Words>1696</Words>
  <Application>Microsoft Office PowerPoint</Application>
  <PresentationFormat>On-screen Show (4:3)</PresentationFormat>
  <Paragraphs>384</Paragraphs>
  <Slides>38</Slides>
  <Notes>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38</vt:i4>
      </vt:variant>
    </vt:vector>
  </HeadingPairs>
  <TitlesOfParts>
    <vt:vector size="53" baseType="lpstr">
      <vt:lpstr>Aharoni</vt:lpstr>
      <vt:lpstr>Andalus</vt:lpstr>
      <vt:lpstr>Aparajita</vt:lpstr>
      <vt:lpstr>Arial</vt:lpstr>
      <vt:lpstr>Bookman Old Style</vt:lpstr>
      <vt:lpstr>Calibri</vt:lpstr>
      <vt:lpstr>Cambria</vt:lpstr>
      <vt:lpstr>Droid Sans</vt:lpstr>
      <vt:lpstr>Lucida Sans Unicode</vt:lpstr>
      <vt:lpstr>Papyrus</vt:lpstr>
      <vt:lpstr>Symbol</vt:lpstr>
      <vt:lpstr>Times New Roman</vt:lpstr>
      <vt:lpstr>Verdana</vt:lpstr>
      <vt:lpstr>Wingdings</vt:lpstr>
      <vt:lpstr>Atos Syntel</vt:lpstr>
      <vt:lpstr>Selenium IDE</vt:lpstr>
      <vt:lpstr>Version Control and Revision History</vt:lpstr>
      <vt:lpstr>Iconic Representations.......</vt:lpstr>
      <vt:lpstr>PowerPoint Presentation</vt:lpstr>
      <vt:lpstr>PowerPoint Presentation</vt:lpstr>
      <vt:lpstr>PowerPoint Presentation</vt:lpstr>
      <vt:lpstr>  Introduction to selenium</vt:lpstr>
      <vt:lpstr>Selenium Architecture</vt:lpstr>
      <vt:lpstr>Selenium Components</vt:lpstr>
      <vt:lpstr>Workflow of Selenium IDE</vt:lpstr>
      <vt:lpstr>Pros &amp; Cons</vt:lpstr>
      <vt:lpstr>Selenium Components</vt:lpstr>
      <vt:lpstr>Selenium Remote Control</vt:lpstr>
      <vt:lpstr>Pros &amp; Cons</vt:lpstr>
      <vt:lpstr>Selenium Components</vt:lpstr>
      <vt:lpstr>Workflow of Selenium Grid</vt:lpstr>
      <vt:lpstr>Selenium Components</vt:lpstr>
      <vt:lpstr>Selenium Web driver</vt:lpstr>
      <vt:lpstr>Pros &amp; Cons</vt:lpstr>
      <vt:lpstr>Limitation of the selenium</vt:lpstr>
      <vt:lpstr>Exercise :</vt:lpstr>
      <vt:lpstr>Overall Workflow of Selenium </vt:lpstr>
      <vt:lpstr>Selenium versus QTP</vt:lpstr>
      <vt:lpstr> Selenese Commands </vt:lpstr>
      <vt:lpstr>Commands</vt:lpstr>
      <vt:lpstr>Synchronization Commands</vt:lpstr>
      <vt:lpstr> Locating Elements </vt:lpstr>
      <vt:lpstr>Locating elements</vt:lpstr>
      <vt:lpstr>Locating Examples</vt:lpstr>
      <vt:lpstr>Locating _ Examples</vt:lpstr>
      <vt:lpstr>Regular Expression</vt:lpstr>
      <vt:lpstr>Questions</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Iyer, Sanjana</cp:lastModifiedBy>
  <cp:revision>1201</cp:revision>
  <dcterms:created xsi:type="dcterms:W3CDTF">2002-09-04T12:32:15Z</dcterms:created>
  <dcterms:modified xsi:type="dcterms:W3CDTF">2019-10-03T10:30:38Z</dcterms:modified>
</cp:coreProperties>
</file>