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8" r:id="rId1"/>
  </p:sldMasterIdLst>
  <p:notesMasterIdLst>
    <p:notesMasterId r:id="rId35"/>
  </p:notesMasterIdLst>
  <p:handoutMasterIdLst>
    <p:handoutMasterId r:id="rId36"/>
  </p:handoutMasterIdLst>
  <p:sldIdLst>
    <p:sldId id="703" r:id="rId2"/>
    <p:sldId id="932" r:id="rId3"/>
    <p:sldId id="742" r:id="rId4"/>
    <p:sldId id="901" r:id="rId5"/>
    <p:sldId id="902" r:id="rId6"/>
    <p:sldId id="903" r:id="rId7"/>
    <p:sldId id="904" r:id="rId8"/>
    <p:sldId id="905" r:id="rId9"/>
    <p:sldId id="906" r:id="rId10"/>
    <p:sldId id="907" r:id="rId11"/>
    <p:sldId id="908" r:id="rId12"/>
    <p:sldId id="909" r:id="rId13"/>
    <p:sldId id="911" r:id="rId14"/>
    <p:sldId id="912" r:id="rId15"/>
    <p:sldId id="915" r:id="rId16"/>
    <p:sldId id="913" r:id="rId17"/>
    <p:sldId id="914" r:id="rId18"/>
    <p:sldId id="916" r:id="rId19"/>
    <p:sldId id="917" r:id="rId20"/>
    <p:sldId id="918" r:id="rId21"/>
    <p:sldId id="919" r:id="rId22"/>
    <p:sldId id="920" r:id="rId23"/>
    <p:sldId id="921" r:id="rId24"/>
    <p:sldId id="922" r:id="rId25"/>
    <p:sldId id="923" r:id="rId26"/>
    <p:sldId id="924" r:id="rId27"/>
    <p:sldId id="925" r:id="rId28"/>
    <p:sldId id="928" r:id="rId29"/>
    <p:sldId id="926" r:id="rId30"/>
    <p:sldId id="927" r:id="rId31"/>
    <p:sldId id="929" r:id="rId32"/>
    <p:sldId id="862" r:id="rId33"/>
    <p:sldId id="900"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133" autoAdjust="0"/>
  </p:normalViewPr>
  <p:slideViewPr>
    <p:cSldViewPr>
      <p:cViewPr varScale="1">
        <p:scale>
          <a:sx n="96" d="100"/>
          <a:sy n="96" d="100"/>
        </p:scale>
        <p:origin x="414" y="84"/>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655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3367277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30172922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742326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70425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317355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977314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7496876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299661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519926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504909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599177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679265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037510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9838192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7945785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3064722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5694177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705645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5621360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9828438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4569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31680106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25674919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213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377784"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59996350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801640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103048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81901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0">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132560489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Lst>
  <p:timing>
    <p:tnLst>
      <p:par>
        <p:cTn id="1" dur="indefinite" restart="never" nodeType="tmRoot"/>
      </p:par>
    </p:tnLst>
  </p:timing>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7.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7.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sldNum" sz="quarter" idx="4294967295"/>
          </p:nvPr>
        </p:nvSpPr>
        <p:spPr bwMode="auto">
          <a:xfrm>
            <a:off x="70104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5D17B219-CE84-42FD-A9CA-925052E5A10E}" type="slidenum">
              <a:rPr lang="en-US" altLang="en-US" smtClean="0"/>
              <a:pPr/>
              <a:t>1</a:t>
            </a:fld>
            <a:endParaRPr lang="en-US" altLang="en-US" smtClean="0"/>
          </a:p>
        </p:txBody>
      </p:sp>
      <p:sp>
        <p:nvSpPr>
          <p:cNvPr id="8" name="Rectangle 2"/>
          <p:cNvSpPr>
            <a:spLocks noGrp="1" noChangeArrowheads="1"/>
          </p:cNvSpPr>
          <p:nvPr>
            <p:ph type="ctrTitle"/>
          </p:nvPr>
        </p:nvSpPr>
        <p:spPr/>
        <p:txBody>
          <a:bodyPr>
            <a:noAutofit/>
          </a:bodyPr>
          <a:lstStyle/>
          <a:p>
            <a:pPr algn="l"/>
            <a:r>
              <a:rPr lang="en-US" sz="3200" dirty="0" err="1" smtClean="0"/>
              <a:t>TestNG</a:t>
            </a:r>
            <a:r>
              <a:rPr lang="en-US" sz="3200" dirty="0" smtClean="0"/>
              <a:t> Framework</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AfterTest</a:t>
            </a:r>
            <a:endParaRPr lang="en-US" dirty="0" smtClean="0">
              <a:solidFill>
                <a:schemeClr val="tx1"/>
              </a:solidFill>
            </a:endParaRPr>
          </a:p>
          <a:p>
            <a:r>
              <a:rPr lang="en-US" dirty="0" smtClean="0">
                <a:solidFill>
                  <a:schemeClr val="tx1"/>
                </a:solidFill>
              </a:rPr>
              <a:t>	The annotated method will be run after all the test methods belonging to 	the classes inside the &lt;test&gt; tag have run.</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BeforeGroups</a:t>
            </a:r>
            <a:endParaRPr lang="en-US" dirty="0" smtClean="0">
              <a:solidFill>
                <a:schemeClr val="tx1"/>
              </a:solidFill>
            </a:endParaRPr>
          </a:p>
          <a:p>
            <a:pPr lvl="1" indent="0">
              <a:buNone/>
            </a:pPr>
            <a:r>
              <a:rPr lang="en-US" dirty="0" smtClean="0">
                <a:solidFill>
                  <a:schemeClr val="tx1"/>
                </a:solidFill>
              </a:rPr>
              <a:t>The list of groups that this configuration method will run before. This method is guaranteed to run shortly before the first test method that belongs to any of these groups is invoked.</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AfterGroups</a:t>
            </a:r>
            <a:endParaRPr lang="en-US" dirty="0" smtClean="0">
              <a:solidFill>
                <a:schemeClr val="tx1"/>
              </a:solidFill>
            </a:endParaRPr>
          </a:p>
          <a:p>
            <a:pPr lvl="1" indent="0">
              <a:buNone/>
            </a:pPr>
            <a:r>
              <a:rPr lang="en-US" dirty="0" smtClean="0">
                <a:solidFill>
                  <a:schemeClr val="tx1"/>
                </a:solidFill>
              </a:rPr>
              <a:t>The list of groups that this configuration method will run after. This method is guaranteed to run shortly after the last test method that belongs to any of these groups is invoked.</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45484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BeforeMethod</a:t>
            </a:r>
            <a:endParaRPr lang="en-US" dirty="0" smtClean="0">
              <a:solidFill>
                <a:schemeClr val="tx1"/>
              </a:solidFill>
            </a:endParaRPr>
          </a:p>
          <a:p>
            <a:pPr lvl="1" indent="0">
              <a:buNone/>
            </a:pPr>
            <a:r>
              <a:rPr lang="en-US" dirty="0" smtClean="0">
                <a:solidFill>
                  <a:schemeClr val="tx1"/>
                </a:solidFill>
              </a:rPr>
              <a:t>The annotated method will be run before each test method.</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AfterMethod</a:t>
            </a:r>
            <a:endParaRPr lang="en-US" dirty="0" smtClean="0">
              <a:solidFill>
                <a:schemeClr val="tx1"/>
              </a:solidFill>
            </a:endParaRPr>
          </a:p>
          <a:p>
            <a:pPr lvl="1" indent="0">
              <a:buNone/>
            </a:pPr>
            <a:r>
              <a:rPr lang="en-US" dirty="0" smtClean="0">
                <a:solidFill>
                  <a:schemeClr val="tx1"/>
                </a:solidFill>
              </a:rPr>
              <a:t>The annotated method will be run after each test method.</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DataProvider</a:t>
            </a:r>
            <a:endParaRPr lang="en-US" dirty="0" smtClean="0">
              <a:solidFill>
                <a:schemeClr val="tx1"/>
              </a:solidFill>
            </a:endParaRPr>
          </a:p>
          <a:p>
            <a:pPr lvl="1" indent="0">
              <a:buNone/>
            </a:pPr>
            <a:r>
              <a:rPr lang="en-US" dirty="0" smtClean="0">
                <a:solidFill>
                  <a:schemeClr val="tx1"/>
                </a:solidFill>
              </a:rPr>
              <a:t>Marks a method as supplying data for a test method. The annotated method must return an Object[ ][ ], where each Object[ ] can be assigned the parameter list of the test method. The @Test method that wants to receive data from this </a:t>
            </a:r>
            <a:r>
              <a:rPr lang="en-US" dirty="0" err="1" smtClean="0">
                <a:solidFill>
                  <a:schemeClr val="tx1"/>
                </a:solidFill>
              </a:rPr>
              <a:t>DataProvider</a:t>
            </a:r>
            <a:r>
              <a:rPr lang="en-US" dirty="0" smtClean="0">
                <a:solidFill>
                  <a:schemeClr val="tx1"/>
                </a:solidFill>
              </a:rPr>
              <a:t> needs to use a </a:t>
            </a:r>
            <a:r>
              <a:rPr lang="en-US" dirty="0" err="1" smtClean="0">
                <a:solidFill>
                  <a:schemeClr val="tx1"/>
                </a:solidFill>
              </a:rPr>
              <a:t>dataProvider</a:t>
            </a:r>
            <a:r>
              <a:rPr lang="en-US" dirty="0" smtClean="0">
                <a:solidFill>
                  <a:schemeClr val="tx1"/>
                </a:solidFill>
              </a:rPr>
              <a:t> name equals to the name of this annotation.</a:t>
            </a:r>
          </a:p>
        </p:txBody>
      </p:sp>
    </p:spTree>
    <p:extLst>
      <p:ext uri="{BB962C8B-B14F-4D97-AF65-F5344CB8AC3E}">
        <p14:creationId xmlns:p14="http://schemas.microsoft.com/office/powerpoint/2010/main" val="1090453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@Factory</a:t>
            </a:r>
          </a:p>
          <a:p>
            <a:pPr lvl="1" indent="0">
              <a:buNone/>
            </a:pPr>
            <a:r>
              <a:rPr lang="en-US" dirty="0" smtClean="0">
                <a:solidFill>
                  <a:schemeClr val="tx1"/>
                </a:solidFill>
              </a:rPr>
              <a:t>Marks a method as a factory that returns objects that will be used by TestNG as Test classes. The method must return Object[ ].</a:t>
            </a:r>
          </a:p>
          <a:p>
            <a:pPr marL="285750" indent="-285750">
              <a:buFont typeface="Wingdings" panose="05000000000000000000" pitchFamily="2" charset="2"/>
              <a:buChar char="§"/>
            </a:pPr>
            <a:r>
              <a:rPr lang="en-US" dirty="0" smtClean="0">
                <a:solidFill>
                  <a:schemeClr val="tx1"/>
                </a:solidFill>
              </a:rPr>
              <a:t>@Listeners</a:t>
            </a:r>
          </a:p>
          <a:p>
            <a:pPr lvl="1" indent="0">
              <a:buNone/>
            </a:pPr>
            <a:r>
              <a:rPr lang="en-US" dirty="0" smtClean="0">
                <a:solidFill>
                  <a:schemeClr val="tx1"/>
                </a:solidFill>
              </a:rPr>
              <a:t>Defines listeners on a test class.</a:t>
            </a:r>
          </a:p>
          <a:p>
            <a:pPr marL="285750" indent="-285750">
              <a:buFont typeface="Wingdings" panose="05000000000000000000" pitchFamily="2" charset="2"/>
              <a:buChar char="§"/>
            </a:pPr>
            <a:r>
              <a:rPr lang="en-US" dirty="0" smtClean="0">
                <a:solidFill>
                  <a:schemeClr val="tx1"/>
                </a:solidFill>
              </a:rPr>
              <a:t>@Parameters</a:t>
            </a:r>
          </a:p>
          <a:p>
            <a:pPr lvl="1" indent="0">
              <a:buNone/>
            </a:pPr>
            <a:r>
              <a:rPr lang="en-US" dirty="0" smtClean="0">
                <a:solidFill>
                  <a:schemeClr val="tx1"/>
                </a:solidFill>
              </a:rPr>
              <a:t>Describes how to pass parameters to a @Test method.</a:t>
            </a:r>
          </a:p>
          <a:p>
            <a:pPr marL="285750" indent="-285750">
              <a:buFont typeface="Wingdings" panose="05000000000000000000" pitchFamily="2" charset="2"/>
              <a:buChar char="§"/>
            </a:pPr>
            <a:r>
              <a:rPr lang="en-US" dirty="0" smtClean="0">
                <a:solidFill>
                  <a:schemeClr val="tx1"/>
                </a:solidFill>
              </a:rPr>
              <a:t>@Test</a:t>
            </a:r>
          </a:p>
          <a:p>
            <a:pPr lvl="1" indent="0">
              <a:buNone/>
            </a:pPr>
            <a:r>
              <a:rPr lang="en-US" dirty="0" smtClean="0">
                <a:solidFill>
                  <a:schemeClr val="tx1"/>
                </a:solidFill>
              </a:rPr>
              <a:t>Marks a class or a method as a part of the test.</a:t>
            </a:r>
          </a:p>
          <a:p>
            <a:endParaRPr lang="en-US" dirty="0" smtClean="0"/>
          </a:p>
          <a:p>
            <a:endParaRPr lang="en-US" dirty="0"/>
          </a:p>
        </p:txBody>
      </p:sp>
    </p:spTree>
    <p:extLst>
      <p:ext uri="{BB962C8B-B14F-4D97-AF65-F5344CB8AC3E}">
        <p14:creationId xmlns:p14="http://schemas.microsoft.com/office/powerpoint/2010/main" val="1697782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710339"/>
              </p:ext>
            </p:extLst>
          </p:nvPr>
        </p:nvGraphicFramePr>
        <p:xfrm>
          <a:off x="185738" y="1884204"/>
          <a:ext cx="8716962" cy="4663440"/>
        </p:xfrm>
        <a:graphic>
          <a:graphicData uri="http://schemas.openxmlformats.org/drawingml/2006/table">
            <a:tbl>
              <a:tblPr/>
              <a:tblGrid>
                <a:gridCol w="8716962">
                  <a:extLst>
                    <a:ext uri="{9D8B030D-6E8A-4147-A177-3AD203B41FA5}">
                      <a16:colId xmlns:a16="http://schemas.microsoft.com/office/drawing/2014/main" val="2603030812"/>
                    </a:ext>
                  </a:extLst>
                </a:gridCol>
              </a:tblGrid>
              <a:tr h="0">
                <a:tc>
                  <a:txBody>
                    <a:bodyPr/>
                    <a:lstStyle/>
                    <a:p>
                      <a:r>
                        <a:rPr lang="en-US" sz="1800" dirty="0"/>
                        <a:t>package </a:t>
                      </a:r>
                      <a:r>
                        <a:rPr lang="en-US" sz="1800" dirty="0" err="1"/>
                        <a:t>com.websystique.testng</a:t>
                      </a:r>
                      <a:r>
                        <a:rPr lang="en-US" sz="1800" dirty="0"/>
                        <a:t>;</a:t>
                      </a:r>
                    </a:p>
                    <a:p>
                      <a:r>
                        <a:rPr lang="en-US" sz="1800" dirty="0"/>
                        <a:t> </a:t>
                      </a:r>
                    </a:p>
                    <a:p>
                      <a:r>
                        <a:rPr lang="en-US" sz="1800" dirty="0"/>
                        <a:t>public class Calculator {</a:t>
                      </a:r>
                    </a:p>
                    <a:p>
                      <a:r>
                        <a:rPr lang="en-US" sz="1800" dirty="0"/>
                        <a:t>     </a:t>
                      </a:r>
                    </a:p>
                    <a:p>
                      <a:r>
                        <a:rPr lang="en-US" sz="1800" dirty="0"/>
                        <a:t>    public double add(double a, double b){</a:t>
                      </a:r>
                    </a:p>
                    <a:p>
                      <a:r>
                        <a:rPr lang="en-US" sz="1800" dirty="0"/>
                        <a:t>        return </a:t>
                      </a:r>
                      <a:r>
                        <a:rPr lang="en-US" sz="1800" dirty="0" err="1"/>
                        <a:t>a+b</a:t>
                      </a:r>
                      <a:r>
                        <a:rPr lang="en-US" sz="1800" dirty="0"/>
                        <a:t>;</a:t>
                      </a:r>
                    </a:p>
                    <a:p>
                      <a:r>
                        <a:rPr lang="en-US" sz="1800" dirty="0"/>
                        <a:t>    }</a:t>
                      </a:r>
                    </a:p>
                    <a:p>
                      <a:r>
                        <a:rPr lang="en-US" sz="1800" dirty="0"/>
                        <a:t>     </a:t>
                      </a:r>
                    </a:p>
                    <a:p>
                      <a:r>
                        <a:rPr lang="en-US" sz="1800" dirty="0"/>
                        <a:t>    public double subtract(double a, double b){</a:t>
                      </a:r>
                    </a:p>
                    <a:p>
                      <a:r>
                        <a:rPr lang="en-US" sz="1800" dirty="0"/>
                        <a:t>        return a-b;</a:t>
                      </a:r>
                    </a:p>
                    <a:p>
                      <a:r>
                        <a:rPr lang="en-US" sz="1800" dirty="0"/>
                        <a:t>    }</a:t>
                      </a:r>
                    </a:p>
                    <a:p>
                      <a:r>
                        <a:rPr lang="en-US" sz="1800" dirty="0"/>
                        <a:t>     </a:t>
                      </a:r>
                    </a:p>
                    <a:p>
                      <a:r>
                        <a:rPr lang="en-US" sz="1800" dirty="0"/>
                        <a:t>    public double multiply(double a, double b){</a:t>
                      </a:r>
                    </a:p>
                    <a:p>
                      <a:r>
                        <a:rPr lang="en-US" sz="1800" dirty="0"/>
                        <a:t>        return a*b;</a:t>
                      </a:r>
                    </a:p>
                    <a:p>
                      <a:r>
                        <a:rPr lang="en-US" sz="1800" dirty="0"/>
                        <a:t>    }</a:t>
                      </a:r>
                    </a:p>
                    <a:p>
                      <a:r>
                        <a:rPr lang="en-US" sz="1800" dirty="0"/>
                        <a:t>     </a:t>
                      </a:r>
                    </a:p>
                    <a:p>
                      <a:r>
                        <a:rPr lang="en-US" sz="1800" dirty="0"/>
                        <a:t>}</a:t>
                      </a:r>
                    </a:p>
                  </a:txBody>
                  <a:tcPr marL="0" marR="0" marT="0" marB="0" anchor="ctr">
                    <a:lnL>
                      <a:noFill/>
                    </a:lnL>
                    <a:lnR>
                      <a:noFill/>
                    </a:lnR>
                    <a:lnT>
                      <a:noFill/>
                    </a:lnT>
                    <a:lnB>
                      <a:noFill/>
                    </a:lnB>
                  </a:tcPr>
                </a:tc>
                <a:extLst>
                  <a:ext uri="{0D108BD9-81ED-4DB2-BD59-A6C34878D82A}">
                    <a16:rowId xmlns:a16="http://schemas.microsoft.com/office/drawing/2014/main" val="2426373926"/>
                  </a:ext>
                </a:extLst>
              </a:tr>
            </a:tbl>
          </a:graphicData>
        </a:graphic>
      </p:graphicFrame>
      <p:sp>
        <p:nvSpPr>
          <p:cNvPr id="5" name="Rectangle 2"/>
          <p:cNvSpPr>
            <a:spLocks noChangeArrowheads="1"/>
          </p:cNvSpPr>
          <p:nvPr/>
        </p:nvSpPr>
        <p:spPr bwMode="auto">
          <a:xfrm>
            <a:off x="0" y="1032304"/>
            <a:ext cx="76902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inherit"/>
              </a:rPr>
              <a:t>let’s create a sample class whose methods will be unit-tested using </a:t>
            </a:r>
            <a:r>
              <a:rPr kumimoji="0" lang="en-US" altLang="en-US" sz="1800" b="0" i="0" u="none" strike="noStrike" cap="none" normalizeH="0" baseline="0" dirty="0" err="1" smtClean="0">
                <a:ln>
                  <a:noFill/>
                </a:ln>
                <a:solidFill>
                  <a:schemeClr val="tx1"/>
                </a:solidFill>
                <a:effectLst/>
                <a:latin typeface="inherit"/>
              </a:rPr>
              <a:t>testNG</a:t>
            </a:r>
            <a:r>
              <a:rPr kumimoji="0" lang="en-US" altLang="en-US" sz="1800" b="0" i="0" u="none" strike="noStrike" cap="none" normalizeH="0" baseline="0" dirty="0" smtClean="0">
                <a:ln>
                  <a:noFill/>
                </a:ln>
                <a:solidFill>
                  <a:schemeClr val="tx1"/>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inherit"/>
              </a:rPr>
              <a:t>Below is the sample class we will use in this example.</a:t>
            </a:r>
            <a:endParaRPr kumimoji="0" lang="en-US" altLang="en-US" sz="18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756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27482" y="820679"/>
            <a:ext cx="8716518" cy="4992624"/>
          </a:xfrm>
        </p:spPr>
        <p:txBody>
          <a:bodyPr/>
          <a:lstStyle/>
          <a:p>
            <a:r>
              <a:rPr lang="en-US" dirty="0"/>
              <a:t>Nothing special about this Calculator class, which provides methods for common arithmetic operations. We will unit test each of these methods</a:t>
            </a:r>
            <a:r>
              <a:rPr lang="en-US" dirty="0" smtClean="0"/>
              <a:t>.</a:t>
            </a:r>
          </a:p>
          <a:p>
            <a:pPr lvl="0" defTabSz="914400" eaLnBrk="0" fontAlgn="base" hangingPunct="0">
              <a:spcBef>
                <a:spcPct val="0"/>
              </a:spcBef>
              <a:spcAft>
                <a:spcPct val="0"/>
              </a:spcAft>
            </a:pPr>
            <a:r>
              <a:rPr lang="en-US" altLang="en-US" b="0" dirty="0">
                <a:solidFill>
                  <a:schemeClr val="tx1"/>
                </a:solidFill>
              </a:rPr>
              <a:t>package</a:t>
            </a:r>
            <a:r>
              <a:rPr lang="en-US" altLang="en-US" sz="1200" b="0" dirty="0">
                <a:solidFill>
                  <a:schemeClr val="tx1"/>
                </a:solidFill>
              </a:rPr>
              <a:t> </a:t>
            </a:r>
            <a:r>
              <a:rPr lang="en-US" altLang="en-US" b="0" dirty="0" err="1">
                <a:solidFill>
                  <a:schemeClr val="tx1"/>
                </a:solidFill>
              </a:rPr>
              <a:t>com.websystique.testng</a:t>
            </a:r>
            <a:r>
              <a:rPr lang="en-US" altLang="en-US" b="0" dirty="0" smtClean="0">
                <a:solidFill>
                  <a:schemeClr val="tx1"/>
                </a:solidFill>
              </a:rPr>
              <a:t>;</a:t>
            </a:r>
            <a:r>
              <a:rPr lang="en-US" altLang="en-US" sz="1200"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import</a:t>
            </a:r>
            <a:r>
              <a:rPr lang="en-US" altLang="en-US" sz="1200" b="0" dirty="0">
                <a:solidFill>
                  <a:schemeClr val="tx1"/>
                </a:solidFill>
              </a:rPr>
              <a:t> </a:t>
            </a:r>
            <a:r>
              <a:rPr lang="en-US" altLang="en-US" b="0" dirty="0" err="1">
                <a:solidFill>
                  <a:schemeClr val="tx1"/>
                </a:solidFill>
              </a:rPr>
              <a:t>java.lang.reflect.Method</a:t>
            </a:r>
            <a:r>
              <a:rPr lang="en-US" altLang="en-US" b="0" dirty="0" smtClean="0">
                <a:solidFill>
                  <a:schemeClr val="tx1"/>
                </a:solidFill>
              </a:rPr>
              <a:t>;</a:t>
            </a:r>
            <a:r>
              <a:rPr lang="en-US" altLang="en-US" sz="1200"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import</a:t>
            </a:r>
            <a:r>
              <a:rPr lang="en-US" altLang="en-US" sz="1200" b="0" dirty="0">
                <a:solidFill>
                  <a:schemeClr val="tx1"/>
                </a:solidFill>
              </a:rPr>
              <a:t> </a:t>
            </a:r>
            <a:r>
              <a:rPr lang="en-US" altLang="en-US" b="0" dirty="0" err="1">
                <a:solidFill>
                  <a:schemeClr val="tx1"/>
                </a:solidFill>
              </a:rPr>
              <a:t>org.testng.Assert</a:t>
            </a:r>
            <a:r>
              <a:rPr lang="en-US" altLang="en-US" b="0" dirty="0">
                <a:solidFill>
                  <a:schemeClr val="tx1"/>
                </a:solidFill>
              </a:rPr>
              <a:t>;</a:t>
            </a:r>
            <a:endParaRPr lang="en-US" altLang="en-US" sz="1200" b="0" dirty="0">
              <a:solidFill>
                <a:schemeClr val="tx1"/>
              </a:solidFill>
            </a:endParaRPr>
          </a:p>
          <a:p>
            <a:pPr lvl="0" defTabSz="914400" eaLnBrk="0" fontAlgn="base" hangingPunct="0">
              <a:spcBef>
                <a:spcPct val="0"/>
              </a:spcBef>
              <a:spcAft>
                <a:spcPct val="0"/>
              </a:spcAft>
            </a:pPr>
            <a:r>
              <a:rPr lang="en-US" altLang="en-US" b="0" dirty="0">
                <a:solidFill>
                  <a:schemeClr val="tx1"/>
                </a:solidFill>
              </a:rPr>
              <a:t>import</a:t>
            </a:r>
            <a:r>
              <a:rPr lang="en-US" altLang="en-US" sz="1200" b="0" dirty="0">
                <a:solidFill>
                  <a:schemeClr val="tx1"/>
                </a:solidFill>
              </a:rPr>
              <a:t> </a:t>
            </a:r>
            <a:r>
              <a:rPr lang="en-US" altLang="en-US" b="0" dirty="0" err="1">
                <a:solidFill>
                  <a:schemeClr val="tx1"/>
                </a:solidFill>
              </a:rPr>
              <a:t>org.testng.annotations.AfterClass</a:t>
            </a:r>
            <a:r>
              <a:rPr lang="en-US" altLang="en-US" b="0" dirty="0">
                <a:solidFill>
                  <a:schemeClr val="tx1"/>
                </a:solidFill>
              </a:rPr>
              <a:t>;</a:t>
            </a:r>
            <a:endParaRPr lang="en-US" altLang="en-US" sz="1200" b="0" dirty="0">
              <a:solidFill>
                <a:schemeClr val="tx1"/>
              </a:solidFill>
            </a:endParaRPr>
          </a:p>
          <a:p>
            <a:pPr lvl="0" defTabSz="914400" eaLnBrk="0" fontAlgn="base" hangingPunct="0">
              <a:spcBef>
                <a:spcPct val="0"/>
              </a:spcBef>
              <a:spcAft>
                <a:spcPct val="0"/>
              </a:spcAft>
            </a:pPr>
            <a:r>
              <a:rPr lang="en-US" altLang="en-US" b="0" dirty="0">
                <a:solidFill>
                  <a:schemeClr val="tx1"/>
                </a:solidFill>
              </a:rPr>
              <a:t>import</a:t>
            </a:r>
            <a:r>
              <a:rPr lang="en-US" altLang="en-US" sz="1200" b="0" dirty="0">
                <a:solidFill>
                  <a:schemeClr val="tx1"/>
                </a:solidFill>
              </a:rPr>
              <a:t> </a:t>
            </a:r>
            <a:r>
              <a:rPr lang="en-US" altLang="en-US" b="0" dirty="0" err="1">
                <a:solidFill>
                  <a:schemeClr val="tx1"/>
                </a:solidFill>
              </a:rPr>
              <a:t>org.testng.annotations.AfterMethod</a:t>
            </a:r>
            <a:r>
              <a:rPr lang="en-US" altLang="en-US" b="0" dirty="0">
                <a:solidFill>
                  <a:schemeClr val="tx1"/>
                </a:solidFill>
              </a:rPr>
              <a:t>;</a:t>
            </a:r>
            <a:endParaRPr lang="en-US" altLang="en-US" sz="1200" b="0" dirty="0">
              <a:solidFill>
                <a:schemeClr val="tx1"/>
              </a:solidFill>
            </a:endParaRPr>
          </a:p>
          <a:p>
            <a:pPr lvl="0" defTabSz="914400" eaLnBrk="0" fontAlgn="base" hangingPunct="0">
              <a:spcBef>
                <a:spcPct val="0"/>
              </a:spcBef>
              <a:spcAft>
                <a:spcPct val="0"/>
              </a:spcAft>
            </a:pPr>
            <a:r>
              <a:rPr lang="en-US" altLang="en-US" b="0" dirty="0">
                <a:solidFill>
                  <a:schemeClr val="tx1"/>
                </a:solidFill>
              </a:rPr>
              <a:t>import</a:t>
            </a:r>
            <a:r>
              <a:rPr lang="en-US" altLang="en-US" sz="1200" b="0" dirty="0">
                <a:solidFill>
                  <a:schemeClr val="tx1"/>
                </a:solidFill>
              </a:rPr>
              <a:t> </a:t>
            </a:r>
            <a:r>
              <a:rPr lang="en-US" altLang="en-US" b="0" dirty="0" err="1">
                <a:solidFill>
                  <a:schemeClr val="tx1"/>
                </a:solidFill>
              </a:rPr>
              <a:t>org.testng.annotations.BeforeClass</a:t>
            </a:r>
            <a:r>
              <a:rPr lang="en-US" altLang="en-US" b="0" dirty="0">
                <a:solidFill>
                  <a:schemeClr val="tx1"/>
                </a:solidFill>
              </a:rPr>
              <a:t>;</a:t>
            </a:r>
            <a:endParaRPr lang="en-US" altLang="en-US" sz="1200" b="0" dirty="0">
              <a:solidFill>
                <a:schemeClr val="tx1"/>
              </a:solidFill>
            </a:endParaRPr>
          </a:p>
          <a:p>
            <a:pPr lvl="0" defTabSz="914400" eaLnBrk="0" fontAlgn="base" hangingPunct="0">
              <a:spcBef>
                <a:spcPct val="0"/>
              </a:spcBef>
              <a:spcAft>
                <a:spcPct val="0"/>
              </a:spcAft>
            </a:pPr>
            <a:r>
              <a:rPr lang="en-US" altLang="en-US" b="0" dirty="0">
                <a:solidFill>
                  <a:schemeClr val="tx1"/>
                </a:solidFill>
              </a:rPr>
              <a:t>import</a:t>
            </a:r>
            <a:r>
              <a:rPr lang="en-US" altLang="en-US" sz="1200" b="0" dirty="0">
                <a:solidFill>
                  <a:schemeClr val="tx1"/>
                </a:solidFill>
              </a:rPr>
              <a:t> </a:t>
            </a:r>
            <a:r>
              <a:rPr lang="en-US" altLang="en-US" b="0" dirty="0" err="1">
                <a:solidFill>
                  <a:schemeClr val="tx1"/>
                </a:solidFill>
              </a:rPr>
              <a:t>org.testng.annotations.BeforeMethod</a:t>
            </a:r>
            <a:r>
              <a:rPr lang="en-US" altLang="en-US" b="0" dirty="0">
                <a:solidFill>
                  <a:schemeClr val="tx1"/>
                </a:solidFill>
              </a:rPr>
              <a:t>;</a:t>
            </a:r>
            <a:endParaRPr lang="en-US" altLang="en-US" sz="1200" b="0" dirty="0">
              <a:solidFill>
                <a:schemeClr val="tx1"/>
              </a:solidFill>
            </a:endParaRPr>
          </a:p>
          <a:p>
            <a:pPr lvl="0" defTabSz="914400" eaLnBrk="0" fontAlgn="base" hangingPunct="0">
              <a:spcBef>
                <a:spcPct val="0"/>
              </a:spcBef>
              <a:spcAft>
                <a:spcPct val="0"/>
              </a:spcAft>
            </a:pPr>
            <a:r>
              <a:rPr lang="en-US" altLang="en-US" b="0" dirty="0">
                <a:solidFill>
                  <a:schemeClr val="tx1"/>
                </a:solidFill>
              </a:rPr>
              <a:t>import</a:t>
            </a:r>
            <a:r>
              <a:rPr lang="en-US" altLang="en-US" sz="1200" b="0" dirty="0">
                <a:solidFill>
                  <a:schemeClr val="tx1"/>
                </a:solidFill>
              </a:rPr>
              <a:t> </a:t>
            </a:r>
            <a:r>
              <a:rPr lang="en-US" altLang="en-US" b="0" dirty="0" err="1">
                <a:solidFill>
                  <a:schemeClr val="tx1"/>
                </a:solidFill>
              </a:rPr>
              <a:t>org.testng.annotations.Test</a:t>
            </a:r>
            <a:r>
              <a:rPr lang="en-US" altLang="en-US" b="0" dirty="0" smtClean="0">
                <a:solidFill>
                  <a:schemeClr val="tx1"/>
                </a:solidFill>
              </a:rPr>
              <a:t>;</a:t>
            </a:r>
            <a:r>
              <a:rPr lang="en-US" altLang="en-US" sz="1200"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public</a:t>
            </a:r>
            <a:r>
              <a:rPr lang="en-US" altLang="en-US" sz="1200" b="0" dirty="0">
                <a:solidFill>
                  <a:schemeClr val="tx1"/>
                </a:solidFill>
              </a:rPr>
              <a:t> </a:t>
            </a:r>
            <a:r>
              <a:rPr lang="en-US" altLang="en-US" b="0" dirty="0">
                <a:solidFill>
                  <a:schemeClr val="tx1"/>
                </a:solidFill>
              </a:rPr>
              <a:t>class</a:t>
            </a:r>
            <a:r>
              <a:rPr lang="en-US" altLang="en-US" sz="1200" b="0" dirty="0">
                <a:solidFill>
                  <a:schemeClr val="tx1"/>
                </a:solidFill>
              </a:rPr>
              <a:t> </a:t>
            </a:r>
            <a:r>
              <a:rPr lang="en-US" altLang="en-US" b="0" dirty="0" err="1">
                <a:solidFill>
                  <a:schemeClr val="tx1"/>
                </a:solidFill>
              </a:rPr>
              <a:t>TestCalculator</a:t>
            </a:r>
            <a:r>
              <a:rPr lang="en-US" altLang="en-US" b="0" dirty="0">
                <a:solidFill>
                  <a:schemeClr val="tx1"/>
                </a:solidFill>
              </a:rPr>
              <a:t> {</a:t>
            </a:r>
            <a:endParaRPr lang="en-US" altLang="en-US" sz="1200" b="0" dirty="0">
              <a:solidFill>
                <a:schemeClr val="tx1"/>
              </a:solidFill>
            </a:endParaRPr>
          </a:p>
          <a:p>
            <a:pPr lvl="0" defTabSz="914400" eaLnBrk="0" fontAlgn="base" hangingPunct="0">
              <a:spcBef>
                <a:spcPct val="0"/>
              </a:spcBef>
              <a:spcAft>
                <a:spcPct val="0"/>
              </a:spcAft>
            </a:pPr>
            <a:r>
              <a:rPr lang="en-US" altLang="en-US" sz="1200" b="0" dirty="0">
                <a:solidFill>
                  <a:schemeClr val="tx1"/>
                </a:solidFill>
              </a:rPr>
              <a:t> </a:t>
            </a:r>
            <a:r>
              <a:rPr lang="en-US" altLang="en-US" b="0" dirty="0">
                <a:solidFill>
                  <a:schemeClr val="tx1"/>
                </a:solidFill>
              </a:rPr>
              <a:t>    Calculator </a:t>
            </a:r>
            <a:r>
              <a:rPr lang="en-US" altLang="en-US" b="0" dirty="0" err="1">
                <a:solidFill>
                  <a:schemeClr val="tx1"/>
                </a:solidFill>
              </a:rPr>
              <a:t>calculator</a:t>
            </a:r>
            <a:r>
              <a:rPr lang="en-US" altLang="en-US" b="0" dirty="0" smtClean="0">
                <a:solidFill>
                  <a:schemeClr val="tx1"/>
                </a:solidFill>
              </a:rPr>
              <a:t>;</a:t>
            </a:r>
            <a:r>
              <a:rPr lang="en-US" altLang="en-US" b="0" dirty="0">
                <a:solidFill>
                  <a:schemeClr val="tx1"/>
                </a:solidFill>
              </a:rPr>
              <a:t>    </a:t>
            </a:r>
            <a:r>
              <a:rPr lang="en-US" altLang="en-US" sz="1200"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    @</a:t>
            </a:r>
            <a:r>
              <a:rPr lang="en-US" altLang="en-US" b="0" dirty="0" err="1">
                <a:solidFill>
                  <a:schemeClr val="tx1"/>
                </a:solidFill>
              </a:rPr>
              <a:t>BeforeClass</a:t>
            </a:r>
            <a:endParaRPr lang="en-US" altLang="en-US" sz="1200" b="0" dirty="0">
              <a:solidFill>
                <a:schemeClr val="tx1"/>
              </a:solidFill>
            </a:endParaRPr>
          </a:p>
          <a:p>
            <a:pPr lvl="0" defTabSz="914400" eaLnBrk="0" fontAlgn="base" hangingPunct="0">
              <a:spcBef>
                <a:spcPct val="0"/>
              </a:spcBef>
              <a:spcAft>
                <a:spcPct val="0"/>
              </a:spcAft>
            </a:pPr>
            <a:r>
              <a:rPr lang="en-US" altLang="en-US" b="0" dirty="0">
                <a:solidFill>
                  <a:schemeClr val="tx1"/>
                </a:solidFill>
              </a:rPr>
              <a:t>    public</a:t>
            </a:r>
            <a:r>
              <a:rPr lang="en-US" altLang="en-US" sz="1200" b="0" dirty="0">
                <a:solidFill>
                  <a:schemeClr val="tx1"/>
                </a:solidFill>
              </a:rPr>
              <a:t> </a:t>
            </a:r>
            <a:r>
              <a:rPr lang="en-US" altLang="en-US" b="0" dirty="0">
                <a:solidFill>
                  <a:schemeClr val="tx1"/>
                </a:solidFill>
              </a:rPr>
              <a:t>void</a:t>
            </a:r>
            <a:r>
              <a:rPr lang="en-US" altLang="en-US" sz="1200" b="0" dirty="0">
                <a:solidFill>
                  <a:schemeClr val="tx1"/>
                </a:solidFill>
              </a:rPr>
              <a:t> </a:t>
            </a:r>
            <a:r>
              <a:rPr lang="en-US" altLang="en-US" b="0" dirty="0" err="1">
                <a:solidFill>
                  <a:schemeClr val="tx1"/>
                </a:solidFill>
              </a:rPr>
              <a:t>beforeClass</a:t>
            </a:r>
            <a:r>
              <a:rPr lang="en-US" altLang="en-US" b="0" dirty="0" smtClean="0">
                <a:solidFill>
                  <a:schemeClr val="tx1"/>
                </a:solidFill>
              </a:rPr>
              <a:t>(){</a:t>
            </a:r>
            <a:endParaRPr lang="en-US" altLang="en-US" sz="1200" b="0" dirty="0" smtClean="0">
              <a:solidFill>
                <a:schemeClr val="tx1"/>
              </a:solidFill>
            </a:endParaRPr>
          </a:p>
          <a:p>
            <a:pPr lvl="0" defTabSz="914400" eaLnBrk="0" fontAlgn="base" hangingPunct="0">
              <a:spcBef>
                <a:spcPct val="0"/>
              </a:spcBef>
              <a:spcAft>
                <a:spcPct val="0"/>
              </a:spcAft>
            </a:pPr>
            <a:r>
              <a:rPr lang="en-US" altLang="en-US" b="0" dirty="0" smtClean="0">
                <a:solidFill>
                  <a:schemeClr val="tx1"/>
                </a:solidFill>
              </a:rPr>
              <a:t>                      </a:t>
            </a:r>
            <a:r>
              <a:rPr lang="en-US" altLang="en-US" b="0" dirty="0" err="1" smtClean="0">
                <a:solidFill>
                  <a:schemeClr val="tx1"/>
                </a:solidFill>
              </a:rPr>
              <a:t>System.out.println</a:t>
            </a:r>
            <a:r>
              <a:rPr lang="en-US" altLang="en-US" b="0" dirty="0" smtClean="0">
                <a:solidFill>
                  <a:schemeClr val="tx1"/>
                </a:solidFill>
              </a:rPr>
              <a:t>("@</a:t>
            </a:r>
            <a:r>
              <a:rPr lang="en-US" altLang="en-US" b="0" dirty="0" err="1" smtClean="0">
                <a:solidFill>
                  <a:schemeClr val="tx1"/>
                </a:solidFill>
              </a:rPr>
              <a:t>BeforeClass</a:t>
            </a:r>
            <a:r>
              <a:rPr lang="en-US" altLang="en-US" b="0" dirty="0" smtClean="0">
                <a:solidFill>
                  <a:schemeClr val="tx1"/>
                </a:solidFill>
              </a:rPr>
              <a:t>: I run only once, before first test start.");</a:t>
            </a:r>
            <a:endParaRPr lang="en-US" altLang="en-US" sz="1200" b="0" dirty="0" smtClean="0">
              <a:solidFill>
                <a:schemeClr val="tx1"/>
              </a:solidFill>
            </a:endParaRPr>
          </a:p>
          <a:p>
            <a:pPr lvl="0" defTabSz="914400" eaLnBrk="0" fontAlgn="base" hangingPunct="0">
              <a:spcBef>
                <a:spcPct val="0"/>
              </a:spcBef>
              <a:spcAft>
                <a:spcPct val="0"/>
              </a:spcAft>
            </a:pPr>
            <a:r>
              <a:rPr lang="en-US" altLang="en-US" b="0" dirty="0">
                <a:solidFill>
                  <a:schemeClr val="tx1"/>
                </a:solidFill>
              </a:rPr>
              <a:t>        calculator = new</a:t>
            </a:r>
            <a:r>
              <a:rPr lang="en-US" altLang="en-US" sz="1200" b="0" dirty="0">
                <a:solidFill>
                  <a:schemeClr val="tx1"/>
                </a:solidFill>
              </a:rPr>
              <a:t> </a:t>
            </a:r>
            <a:r>
              <a:rPr lang="en-US" altLang="en-US" b="0" dirty="0">
                <a:solidFill>
                  <a:schemeClr val="tx1"/>
                </a:solidFill>
              </a:rPr>
              <a:t>Calculator();</a:t>
            </a:r>
            <a:endParaRPr lang="en-US" altLang="en-US" sz="1200" b="0" dirty="0">
              <a:solidFill>
                <a:schemeClr val="tx1"/>
              </a:solidFill>
            </a:endParaRPr>
          </a:p>
          <a:p>
            <a:pPr lvl="0" defTabSz="914400" eaLnBrk="0" fontAlgn="base" hangingPunct="0">
              <a:spcBef>
                <a:spcPct val="0"/>
              </a:spcBef>
              <a:spcAft>
                <a:spcPct val="0"/>
              </a:spcAft>
            </a:pPr>
            <a:r>
              <a:rPr lang="en-US" altLang="en-US" b="0" dirty="0">
                <a:solidFill>
                  <a:schemeClr val="tx1"/>
                </a:solidFill>
              </a:rPr>
              <a:t>    }</a:t>
            </a:r>
            <a:endParaRPr lang="en-US" altLang="en-US" sz="1200" b="0" dirty="0">
              <a:solidFill>
                <a:schemeClr val="tx1"/>
              </a:solidFill>
            </a:endParaRPr>
          </a:p>
          <a:p>
            <a:pPr lvl="0" defTabSz="914400" eaLnBrk="0" fontAlgn="base" hangingPunct="0">
              <a:spcBef>
                <a:spcPct val="0"/>
              </a:spcBef>
              <a:spcAft>
                <a:spcPct val="0"/>
              </a:spcAft>
            </a:pPr>
            <a:r>
              <a:rPr lang="en-US" altLang="en-US" sz="1200" b="0" dirty="0">
                <a:solidFill>
                  <a:schemeClr val="tx1"/>
                </a:solidFill>
              </a:rPr>
              <a:t> </a:t>
            </a:r>
          </a:p>
          <a:p>
            <a:pPr lvl="0" defTabSz="914400" eaLnBrk="0" fontAlgn="base" hangingPunct="0">
              <a:spcBef>
                <a:spcPct val="0"/>
              </a:spcBef>
              <a:spcAft>
                <a:spcPct val="0"/>
              </a:spcAft>
            </a:pPr>
            <a:r>
              <a:rPr lang="en-US" altLang="en-US" b="0" dirty="0">
                <a:solidFill>
                  <a:srgbClr val="084683"/>
                </a:solidFill>
                <a:latin typeface="Consolas" panose="020B0609020204030204" pitchFamily="49" charset="0"/>
              </a:rPr>
              <a:t>    </a:t>
            </a:r>
            <a:endParaRPr lang="en-US" dirty="0"/>
          </a:p>
        </p:txBody>
      </p:sp>
      <p:sp>
        <p:nvSpPr>
          <p:cNvPr id="4" name="Rectangle 2"/>
          <p:cNvSpPr>
            <a:spLocks noChangeArrowheads="1"/>
          </p:cNvSpPr>
          <p:nvPr/>
        </p:nvSpPr>
        <p:spPr bwMode="auto">
          <a:xfrm>
            <a:off x="0" y="143962"/>
            <a:ext cx="307777"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84683"/>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9702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pPr defTabSz="914400" eaLnBrk="0" fontAlgn="base" hangingPunct="0">
              <a:spcBef>
                <a:spcPct val="0"/>
              </a:spcBef>
              <a:spcAft>
                <a:spcPct val="0"/>
              </a:spcAft>
            </a:pPr>
            <a:r>
              <a:rPr lang="en-US" altLang="en-US" sz="1600" b="0" dirty="0">
                <a:solidFill>
                  <a:schemeClr val="tx1"/>
                </a:solidFill>
                <a:latin typeface="Consolas" panose="020B0609020204030204" pitchFamily="49" charset="0"/>
              </a:rPr>
              <a:t>@</a:t>
            </a:r>
            <a:r>
              <a:rPr lang="en-US" altLang="en-US" sz="1800" b="0" dirty="0" err="1">
                <a:solidFill>
                  <a:schemeClr val="tx1"/>
                </a:solidFill>
              </a:rPr>
              <a:t>AfterClass</a:t>
            </a:r>
            <a:endParaRPr lang="en-US" altLang="en-US" sz="1800" b="0" dirty="0">
              <a:solidFill>
                <a:schemeClr val="tx1"/>
              </a:solidFill>
            </a:endParaRPr>
          </a:p>
          <a:p>
            <a:pPr defTabSz="914400" eaLnBrk="0" fontAlgn="base" hangingPunct="0">
              <a:spcBef>
                <a:spcPct val="0"/>
              </a:spcBef>
              <a:spcAft>
                <a:spcPct val="0"/>
              </a:spcAft>
            </a:pPr>
            <a:r>
              <a:rPr lang="en-US" altLang="en-US" sz="1800" b="0" dirty="0">
                <a:solidFill>
                  <a:schemeClr val="tx1"/>
                </a:solidFill>
              </a:rPr>
              <a:t>    public void </a:t>
            </a:r>
            <a:r>
              <a:rPr lang="en-US" altLang="en-US" sz="1800" b="0" dirty="0" err="1">
                <a:solidFill>
                  <a:schemeClr val="tx1"/>
                </a:solidFill>
              </a:rPr>
              <a:t>afterClass</a:t>
            </a:r>
            <a:r>
              <a:rPr lang="en-US" altLang="en-US" sz="1800" b="0" dirty="0">
                <a:solidFill>
                  <a:schemeClr val="tx1"/>
                </a:solidFill>
              </a:rPr>
              <a:t>(){</a:t>
            </a:r>
          </a:p>
          <a:p>
            <a:pPr defTabSz="914400" eaLnBrk="0" fontAlgn="base" hangingPunct="0">
              <a:spcBef>
                <a:spcPct val="0"/>
              </a:spcBef>
              <a:spcAft>
                <a:spcPct val="0"/>
              </a:spcAft>
            </a:pPr>
            <a:r>
              <a:rPr lang="en-US" altLang="en-US" sz="1800" b="0" dirty="0">
                <a:solidFill>
                  <a:schemeClr val="tx1"/>
                </a:solidFill>
              </a:rPr>
              <a:t>        //Ideal place to perform some cleanup of setup which is shared among all tests.</a:t>
            </a:r>
          </a:p>
          <a:p>
            <a:pPr defTabSz="914400" eaLnBrk="0" fontAlgn="base" hangingPunct="0">
              <a:spcBef>
                <a:spcPct val="0"/>
              </a:spcBef>
              <a:spcAft>
                <a:spcPct val="0"/>
              </a:spcAft>
            </a:pPr>
            <a:r>
              <a:rPr lang="en-US" altLang="en-US" sz="1800" b="0" dirty="0">
                <a:solidFill>
                  <a:schemeClr val="tx1"/>
                </a:solidFill>
              </a:rPr>
              <a:t>        </a:t>
            </a:r>
            <a:r>
              <a:rPr lang="en-US" altLang="en-US" sz="1800" b="0" dirty="0" err="1">
                <a:solidFill>
                  <a:schemeClr val="tx1"/>
                </a:solidFill>
              </a:rPr>
              <a:t>System.out.println</a:t>
            </a:r>
            <a:r>
              <a:rPr lang="en-US" altLang="en-US" sz="1800" b="0" dirty="0">
                <a:solidFill>
                  <a:schemeClr val="tx1"/>
                </a:solidFill>
              </a:rPr>
              <a:t>("@</a:t>
            </a:r>
            <a:r>
              <a:rPr lang="en-US" altLang="en-US" sz="1800" b="0" dirty="0" err="1">
                <a:solidFill>
                  <a:schemeClr val="tx1"/>
                </a:solidFill>
              </a:rPr>
              <a:t>AfterClass</a:t>
            </a:r>
            <a:r>
              <a:rPr lang="en-US" altLang="en-US" sz="1800" b="0" dirty="0">
                <a:solidFill>
                  <a:schemeClr val="tx1"/>
                </a:solidFill>
              </a:rPr>
              <a:t>: I run only once, after all tests have been done.\n");</a:t>
            </a:r>
          </a:p>
          <a:p>
            <a:pPr defTabSz="914400" eaLnBrk="0" fontAlgn="base" hangingPunct="0">
              <a:spcBef>
                <a:spcPct val="0"/>
              </a:spcBef>
              <a:spcAft>
                <a:spcPct val="0"/>
              </a:spcAft>
            </a:pPr>
            <a:r>
              <a:rPr lang="en-US" altLang="en-US" sz="1800" b="0" dirty="0">
                <a:solidFill>
                  <a:schemeClr val="tx1"/>
                </a:solidFill>
              </a:rPr>
              <a:t>        calculator = null;</a:t>
            </a:r>
          </a:p>
          <a:p>
            <a:pPr defTabSz="914400" eaLnBrk="0" fontAlgn="base" hangingPunct="0">
              <a:spcBef>
                <a:spcPct val="0"/>
              </a:spcBef>
              <a:spcAft>
                <a:spcPct val="0"/>
              </a:spcAft>
            </a:pPr>
            <a:r>
              <a:rPr lang="en-US" altLang="en-US" sz="1800" b="0" dirty="0">
                <a:solidFill>
                  <a:schemeClr val="tx1"/>
                </a:solidFill>
              </a:rPr>
              <a:t>    </a:t>
            </a:r>
            <a:r>
              <a:rPr lang="en-US" altLang="en-US" sz="1800" b="0" dirty="0" smtClean="0">
                <a:solidFill>
                  <a:schemeClr val="tx1"/>
                </a:solidFill>
              </a:rPr>
              <a:t>}</a:t>
            </a:r>
            <a:r>
              <a:rPr lang="en-US" altLang="en-US" sz="1800" b="0" dirty="0">
                <a:solidFill>
                  <a:schemeClr val="tx1"/>
                </a:solidFill>
              </a:rPr>
              <a:t> </a:t>
            </a:r>
          </a:p>
          <a:p>
            <a:pPr defTabSz="914400" eaLnBrk="0" fontAlgn="base" hangingPunct="0">
              <a:spcBef>
                <a:spcPct val="0"/>
              </a:spcBef>
              <a:spcAft>
                <a:spcPct val="0"/>
              </a:spcAft>
            </a:pPr>
            <a:r>
              <a:rPr lang="en-US" altLang="en-US" sz="1800" b="0" dirty="0">
                <a:solidFill>
                  <a:schemeClr val="tx1"/>
                </a:solidFill>
              </a:rPr>
              <a:t>    @</a:t>
            </a:r>
            <a:r>
              <a:rPr lang="en-US" altLang="en-US" sz="1800" b="0" dirty="0" err="1">
                <a:solidFill>
                  <a:schemeClr val="tx1"/>
                </a:solidFill>
              </a:rPr>
              <a:t>BeforeMethod</a:t>
            </a:r>
            <a:endParaRPr lang="en-US" altLang="en-US" sz="1800" b="0" dirty="0">
              <a:solidFill>
                <a:schemeClr val="tx1"/>
              </a:solidFill>
            </a:endParaRPr>
          </a:p>
          <a:p>
            <a:pPr defTabSz="914400" eaLnBrk="0" fontAlgn="base" hangingPunct="0">
              <a:spcBef>
                <a:spcPct val="0"/>
              </a:spcBef>
              <a:spcAft>
                <a:spcPct val="0"/>
              </a:spcAft>
            </a:pPr>
            <a:r>
              <a:rPr lang="en-US" altLang="en-US" sz="1800" b="0" dirty="0">
                <a:solidFill>
                  <a:schemeClr val="tx1"/>
                </a:solidFill>
              </a:rPr>
              <a:t>    public void </a:t>
            </a:r>
            <a:r>
              <a:rPr lang="en-US" altLang="en-US" sz="1800" b="0" dirty="0" err="1">
                <a:solidFill>
                  <a:schemeClr val="tx1"/>
                </a:solidFill>
              </a:rPr>
              <a:t>beforeEachTestMethod</a:t>
            </a:r>
            <a:r>
              <a:rPr lang="en-US" altLang="en-US" sz="1800" b="0" dirty="0">
                <a:solidFill>
                  <a:schemeClr val="tx1"/>
                </a:solidFill>
              </a:rPr>
              <a:t>(Method method){//Parameter are optional</a:t>
            </a:r>
          </a:p>
          <a:p>
            <a:pPr defTabSz="914400" eaLnBrk="0" fontAlgn="base" hangingPunct="0">
              <a:spcBef>
                <a:spcPct val="0"/>
              </a:spcBef>
              <a:spcAft>
                <a:spcPct val="0"/>
              </a:spcAft>
            </a:pPr>
            <a:r>
              <a:rPr lang="en-US" altLang="en-US" sz="1800" b="0" dirty="0">
                <a:solidFill>
                  <a:schemeClr val="tx1"/>
                </a:solidFill>
              </a:rPr>
              <a:t>        //May perform some initialization/setup before each test.</a:t>
            </a:r>
          </a:p>
          <a:p>
            <a:pPr defTabSz="914400" eaLnBrk="0" fontAlgn="base" hangingPunct="0">
              <a:spcBef>
                <a:spcPct val="0"/>
              </a:spcBef>
              <a:spcAft>
                <a:spcPct val="0"/>
              </a:spcAft>
            </a:pPr>
            <a:r>
              <a:rPr lang="en-US" altLang="en-US" sz="1800" b="0" dirty="0">
                <a:solidFill>
                  <a:schemeClr val="tx1"/>
                </a:solidFill>
              </a:rPr>
              <a:t>        //E.g. Initializing User whose properties may be altered by actual @Test</a:t>
            </a:r>
          </a:p>
          <a:p>
            <a:pPr defTabSz="914400" eaLnBrk="0" fontAlgn="base" hangingPunct="0">
              <a:spcBef>
                <a:spcPct val="0"/>
              </a:spcBef>
              <a:spcAft>
                <a:spcPct val="0"/>
              </a:spcAft>
            </a:pPr>
            <a:r>
              <a:rPr lang="en-US" altLang="en-US" sz="1800" b="0" dirty="0">
                <a:solidFill>
                  <a:schemeClr val="tx1"/>
                </a:solidFill>
              </a:rPr>
              <a:t>        </a:t>
            </a:r>
            <a:r>
              <a:rPr lang="en-US" altLang="en-US" sz="1800" b="0" dirty="0" err="1">
                <a:solidFill>
                  <a:schemeClr val="tx1"/>
                </a:solidFill>
              </a:rPr>
              <a:t>System.out.println</a:t>
            </a:r>
            <a:r>
              <a:rPr lang="en-US" altLang="en-US" sz="1800" b="0" dirty="0">
                <a:solidFill>
                  <a:schemeClr val="tx1"/>
                </a:solidFill>
              </a:rPr>
              <a:t>("\</a:t>
            </a:r>
            <a:r>
              <a:rPr lang="en-US" altLang="en-US" sz="1800" b="0" dirty="0" err="1">
                <a:solidFill>
                  <a:schemeClr val="tx1"/>
                </a:solidFill>
              </a:rPr>
              <a:t>n@BeforeMethod</a:t>
            </a:r>
            <a:r>
              <a:rPr lang="en-US" altLang="en-US" sz="1800" b="0" dirty="0">
                <a:solidFill>
                  <a:schemeClr val="tx1"/>
                </a:solidFill>
              </a:rPr>
              <a:t>: I run before each test method. Test to be executed is : "+</a:t>
            </a:r>
            <a:r>
              <a:rPr lang="en-US" altLang="en-US" sz="1800" b="0" dirty="0" err="1">
                <a:solidFill>
                  <a:schemeClr val="tx1"/>
                </a:solidFill>
              </a:rPr>
              <a:t>method.getName</a:t>
            </a:r>
            <a:r>
              <a:rPr lang="en-US" altLang="en-US" sz="1800" b="0" dirty="0">
                <a:solidFill>
                  <a:schemeClr val="tx1"/>
                </a:solidFill>
              </a:rPr>
              <a:t>());</a:t>
            </a:r>
          </a:p>
          <a:p>
            <a:pPr defTabSz="914400" eaLnBrk="0" fontAlgn="base" hangingPunct="0">
              <a:spcBef>
                <a:spcPct val="0"/>
              </a:spcBef>
              <a:spcAft>
                <a:spcPct val="0"/>
              </a:spcAft>
            </a:pPr>
            <a:r>
              <a:rPr lang="en-US" altLang="en-US" sz="1800" b="0" dirty="0">
                <a:solidFill>
                  <a:schemeClr val="tx1"/>
                </a:solidFill>
              </a:rPr>
              <a:t>    }</a:t>
            </a:r>
          </a:p>
          <a:p>
            <a:pPr defTabSz="914400" eaLnBrk="0" fontAlgn="base" hangingPunct="0">
              <a:spcBef>
                <a:spcPct val="0"/>
              </a:spcBef>
              <a:spcAft>
                <a:spcPct val="0"/>
              </a:spcAft>
            </a:pPr>
            <a:r>
              <a:rPr lang="en-US" altLang="en-US" sz="1800" b="0" dirty="0">
                <a:solidFill>
                  <a:srgbClr val="084683"/>
                </a:solidFill>
              </a:rPr>
              <a:t>     </a:t>
            </a:r>
          </a:p>
          <a:p>
            <a:pPr lvl="0" defTabSz="914400" eaLnBrk="0" fontAlgn="base" hangingPunct="0">
              <a:spcBef>
                <a:spcPct val="0"/>
              </a:spcBef>
              <a:spcAft>
                <a:spcPct val="0"/>
              </a:spcAft>
            </a:pPr>
            <a:r>
              <a:rPr lang="en-US" altLang="en-US" sz="2800" b="0" dirty="0">
                <a:solidFill>
                  <a:srgbClr val="084683"/>
                </a:solidFill>
                <a:latin typeface="Consolas" panose="020B0609020204030204" pitchFamily="49" charset="0"/>
              </a:rPr>
              <a:t>    </a:t>
            </a:r>
            <a:endParaRPr lang="en-US" sz="2800" dirty="0"/>
          </a:p>
        </p:txBody>
      </p:sp>
    </p:spTree>
    <p:extLst>
      <p:ext uri="{BB962C8B-B14F-4D97-AF65-F5344CB8AC3E}">
        <p14:creationId xmlns:p14="http://schemas.microsoft.com/office/powerpoint/2010/main" val="355648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defTabSz="914400" eaLnBrk="0" fontAlgn="base" hangingPunct="0">
              <a:spcBef>
                <a:spcPct val="0"/>
              </a:spcBef>
              <a:spcAft>
                <a:spcPct val="0"/>
              </a:spcAft>
            </a:pPr>
            <a:r>
              <a:rPr lang="en-US" altLang="en-US" b="0" dirty="0" smtClean="0">
                <a:solidFill>
                  <a:schemeClr val="tx1"/>
                </a:solidFill>
              </a:rPr>
              <a:t>@</a:t>
            </a:r>
            <a:r>
              <a:rPr lang="en-US" altLang="en-US" b="0" dirty="0" err="1" smtClean="0">
                <a:solidFill>
                  <a:schemeClr val="tx1"/>
                </a:solidFill>
              </a:rPr>
              <a:t>AfterMethod</a:t>
            </a:r>
            <a:endParaRPr lang="en-US" altLang="en-US" b="0" dirty="0" smtClean="0">
              <a:solidFill>
                <a:schemeClr val="tx1"/>
              </a:solidFill>
            </a:endParaRPr>
          </a:p>
          <a:p>
            <a:pPr lvl="0" defTabSz="914400" eaLnBrk="0" fontAlgn="base" hangingPunct="0">
              <a:spcBef>
                <a:spcPct val="0"/>
              </a:spcBef>
              <a:spcAft>
                <a:spcPct val="0"/>
              </a:spcAft>
            </a:pPr>
            <a:r>
              <a:rPr lang="en-US" altLang="en-US" b="0" dirty="0" smtClean="0">
                <a:solidFill>
                  <a:schemeClr val="tx1"/>
                </a:solidFill>
              </a:rPr>
              <a:t>public void </a:t>
            </a:r>
            <a:r>
              <a:rPr lang="en-US" altLang="en-US" b="0" dirty="0" err="1" smtClean="0">
                <a:solidFill>
                  <a:schemeClr val="tx1"/>
                </a:solidFill>
              </a:rPr>
              <a:t>afterEachTestMethod</a:t>
            </a:r>
            <a:r>
              <a:rPr lang="en-US" altLang="en-US" b="0" dirty="0" smtClean="0">
                <a:solidFill>
                  <a:schemeClr val="tx1"/>
                </a:solidFill>
              </a:rPr>
              <a:t>(Method method){//Parameter are optional</a:t>
            </a:r>
          </a:p>
          <a:p>
            <a:pPr lvl="0" defTabSz="914400" eaLnBrk="0" fontAlgn="base" hangingPunct="0">
              <a:spcBef>
                <a:spcPct val="0"/>
              </a:spcBef>
              <a:spcAft>
                <a:spcPct val="0"/>
              </a:spcAft>
            </a:pPr>
            <a:r>
              <a:rPr lang="en-US" altLang="en-US" b="0" dirty="0">
                <a:solidFill>
                  <a:schemeClr val="tx1"/>
                </a:solidFill>
              </a:rPr>
              <a:t>        //May perform cleanup of initialization/setup after each test.</a:t>
            </a:r>
          </a:p>
          <a:p>
            <a:pPr lvl="0" defTabSz="914400" eaLnBrk="0" fontAlgn="base" hangingPunct="0">
              <a:spcBef>
                <a:spcPct val="0"/>
              </a:spcBef>
              <a:spcAft>
                <a:spcPct val="0"/>
              </a:spcAft>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a:t>
            </a:r>
            <a:r>
              <a:rPr lang="en-US" altLang="en-US" b="0" dirty="0" err="1">
                <a:solidFill>
                  <a:schemeClr val="tx1"/>
                </a:solidFill>
              </a:rPr>
              <a:t>AfterMethod</a:t>
            </a:r>
            <a:r>
              <a:rPr lang="en-US" altLang="en-US" b="0" dirty="0">
                <a:solidFill>
                  <a:schemeClr val="tx1"/>
                </a:solidFill>
              </a:rPr>
              <a:t>: I run after each test method. Test just executed is : "+</a:t>
            </a:r>
            <a:r>
              <a:rPr lang="en-US" altLang="en-US" b="0" dirty="0" err="1">
                <a:solidFill>
                  <a:schemeClr val="tx1"/>
                </a:solidFill>
              </a:rPr>
              <a:t>method.getName</a:t>
            </a:r>
            <a:r>
              <a:rPr lang="en-US" altLang="en-US" b="0" dirty="0">
                <a:solidFill>
                  <a:schemeClr val="tx1"/>
                </a:solidFill>
              </a:rPr>
              <a:t>()+"\n");</a:t>
            </a:r>
          </a:p>
          <a:p>
            <a:pPr lvl="0" defTabSz="914400" eaLnBrk="0" fontAlgn="base" hangingPunct="0">
              <a:spcBef>
                <a:spcPct val="0"/>
              </a:spcBef>
              <a:spcAft>
                <a:spcPct val="0"/>
              </a:spcAft>
            </a:pPr>
            <a:r>
              <a:rPr lang="en-US" altLang="en-US"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    @Test</a:t>
            </a:r>
          </a:p>
          <a:p>
            <a:pPr lvl="0" defTabSz="914400" eaLnBrk="0" fontAlgn="base" hangingPunct="0">
              <a:spcBef>
                <a:spcPct val="0"/>
              </a:spcBef>
              <a:spcAft>
                <a:spcPct val="0"/>
              </a:spcAft>
            </a:pPr>
            <a:r>
              <a:rPr lang="en-US" altLang="en-US" b="0" dirty="0">
                <a:solidFill>
                  <a:schemeClr val="tx1"/>
                </a:solidFill>
              </a:rPr>
              <a:t>    public void </a:t>
            </a:r>
            <a:r>
              <a:rPr lang="en-US" altLang="en-US" b="0" dirty="0" err="1">
                <a:solidFill>
                  <a:schemeClr val="tx1"/>
                </a:solidFill>
              </a:rPr>
              <a:t>testAdd</a:t>
            </a:r>
            <a:r>
              <a:rPr lang="en-US" altLang="en-US" b="0" dirty="0">
                <a:solidFill>
                  <a:schemeClr val="tx1"/>
                </a:solidFill>
              </a:rPr>
              <a:t>(){</a:t>
            </a:r>
          </a:p>
          <a:p>
            <a:pPr lvl="0" defTabSz="914400" eaLnBrk="0" fontAlgn="base" hangingPunct="0">
              <a:spcBef>
                <a:spcPct val="0"/>
              </a:spcBef>
              <a:spcAft>
                <a:spcPct val="0"/>
              </a:spcAft>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("@Test add");</a:t>
            </a:r>
          </a:p>
          <a:p>
            <a:pPr lvl="0" defTabSz="914400" eaLnBrk="0" fontAlgn="base" hangingPunct="0">
              <a:spcBef>
                <a:spcPct val="0"/>
              </a:spcBef>
              <a:spcAft>
                <a:spcPct val="0"/>
              </a:spcAft>
            </a:pPr>
            <a:r>
              <a:rPr lang="en-US" altLang="en-US" b="0" dirty="0">
                <a:solidFill>
                  <a:schemeClr val="tx1"/>
                </a:solidFill>
              </a:rPr>
              <a:t>        </a:t>
            </a:r>
            <a:r>
              <a:rPr lang="en-US" altLang="en-US" b="0" dirty="0" err="1">
                <a:solidFill>
                  <a:schemeClr val="tx1"/>
                </a:solidFill>
              </a:rPr>
              <a:t>Assert.assertEquals</a:t>
            </a:r>
            <a:r>
              <a:rPr lang="en-US" altLang="en-US" b="0" dirty="0">
                <a:solidFill>
                  <a:schemeClr val="tx1"/>
                </a:solidFill>
              </a:rPr>
              <a:t>(</a:t>
            </a:r>
            <a:r>
              <a:rPr lang="en-US" altLang="en-US" b="0" dirty="0" err="1">
                <a:solidFill>
                  <a:schemeClr val="tx1"/>
                </a:solidFill>
              </a:rPr>
              <a:t>calculator.add</a:t>
            </a:r>
            <a:r>
              <a:rPr lang="en-US" altLang="en-US" b="0" dirty="0">
                <a:solidFill>
                  <a:schemeClr val="tx1"/>
                </a:solidFill>
              </a:rPr>
              <a:t>(2, 3), 5.0);</a:t>
            </a:r>
          </a:p>
          <a:p>
            <a:pPr lvl="0" defTabSz="914400" eaLnBrk="0" fontAlgn="base" hangingPunct="0">
              <a:spcBef>
                <a:spcPct val="0"/>
              </a:spcBef>
              <a:spcAft>
                <a:spcPct val="0"/>
              </a:spcAft>
            </a:pPr>
            <a:r>
              <a:rPr lang="en-US" altLang="en-US"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    @Test</a:t>
            </a:r>
          </a:p>
          <a:p>
            <a:pPr lvl="0" defTabSz="914400" eaLnBrk="0" fontAlgn="base" hangingPunct="0">
              <a:spcBef>
                <a:spcPct val="0"/>
              </a:spcBef>
              <a:spcAft>
                <a:spcPct val="0"/>
              </a:spcAft>
            </a:pPr>
            <a:r>
              <a:rPr lang="en-US" altLang="en-US" b="0" dirty="0">
                <a:solidFill>
                  <a:schemeClr val="tx1"/>
                </a:solidFill>
              </a:rPr>
              <a:t>    public void </a:t>
            </a:r>
            <a:r>
              <a:rPr lang="en-US" altLang="en-US" b="0" dirty="0" err="1">
                <a:solidFill>
                  <a:schemeClr val="tx1"/>
                </a:solidFill>
              </a:rPr>
              <a:t>testSubtract</a:t>
            </a:r>
            <a:r>
              <a:rPr lang="en-US" altLang="en-US" b="0" dirty="0">
                <a:solidFill>
                  <a:schemeClr val="tx1"/>
                </a:solidFill>
              </a:rPr>
              <a:t>(){</a:t>
            </a:r>
          </a:p>
          <a:p>
            <a:pPr lvl="0" defTabSz="914400" eaLnBrk="0" fontAlgn="base" hangingPunct="0">
              <a:spcBef>
                <a:spcPct val="0"/>
              </a:spcBef>
              <a:spcAft>
                <a:spcPct val="0"/>
              </a:spcAft>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("@Test subtract");</a:t>
            </a:r>
          </a:p>
          <a:p>
            <a:pPr lvl="0" defTabSz="914400" eaLnBrk="0" fontAlgn="base" hangingPunct="0">
              <a:spcBef>
                <a:spcPct val="0"/>
              </a:spcBef>
              <a:spcAft>
                <a:spcPct val="0"/>
              </a:spcAft>
            </a:pPr>
            <a:r>
              <a:rPr lang="en-US" altLang="en-US" b="0" dirty="0">
                <a:solidFill>
                  <a:schemeClr val="tx1"/>
                </a:solidFill>
              </a:rPr>
              <a:t>        </a:t>
            </a:r>
            <a:r>
              <a:rPr lang="en-US" altLang="en-US" b="0" dirty="0" err="1">
                <a:solidFill>
                  <a:schemeClr val="tx1"/>
                </a:solidFill>
              </a:rPr>
              <a:t>Assert.assertTrue</a:t>
            </a:r>
            <a:r>
              <a:rPr lang="en-US" altLang="en-US" b="0" dirty="0">
                <a:solidFill>
                  <a:schemeClr val="tx1"/>
                </a:solidFill>
              </a:rPr>
              <a:t>(</a:t>
            </a:r>
            <a:r>
              <a:rPr lang="en-US" altLang="en-US" b="0" dirty="0" err="1">
                <a:solidFill>
                  <a:schemeClr val="tx1"/>
                </a:solidFill>
              </a:rPr>
              <a:t>calculator.subtract</a:t>
            </a:r>
            <a:r>
              <a:rPr lang="en-US" altLang="en-US" b="0" dirty="0">
                <a:solidFill>
                  <a:schemeClr val="tx1"/>
                </a:solidFill>
              </a:rPr>
              <a:t>(5, 3) &gt; 1, "Subtract test failed");</a:t>
            </a:r>
          </a:p>
          <a:p>
            <a:pPr lvl="0" defTabSz="914400" eaLnBrk="0" fontAlgn="base" hangingPunct="0">
              <a:spcBef>
                <a:spcPct val="0"/>
              </a:spcBef>
              <a:spcAft>
                <a:spcPct val="0"/>
              </a:spcAft>
            </a:pPr>
            <a:r>
              <a:rPr lang="en-US" altLang="en-US" b="0" dirty="0">
                <a:solidFill>
                  <a:schemeClr val="tx1"/>
                </a:solidFill>
              </a:rPr>
              <a:t>    }</a:t>
            </a:r>
          </a:p>
          <a:p>
            <a:pPr lvl="0" defTabSz="914400" eaLnBrk="0" fontAlgn="base" hangingPunct="0">
              <a:spcBef>
                <a:spcPct val="0"/>
              </a:spcBef>
              <a:spcAft>
                <a:spcPct val="0"/>
              </a:spcAft>
            </a:pPr>
            <a:r>
              <a:rPr lang="en-US" altLang="en-US" b="0" dirty="0">
                <a:solidFill>
                  <a:srgbClr val="084683"/>
                </a:solidFill>
              </a:rPr>
              <a:t>     </a:t>
            </a:r>
          </a:p>
          <a:p>
            <a:pPr lvl="0" defTabSz="914400" eaLnBrk="0" fontAlgn="base" hangingPunct="0">
              <a:spcBef>
                <a:spcPct val="0"/>
              </a:spcBef>
              <a:spcAft>
                <a:spcPct val="0"/>
              </a:spcAft>
            </a:pPr>
            <a:r>
              <a:rPr lang="en-US" altLang="en-US" b="0" dirty="0">
                <a:solidFill>
                  <a:srgbClr val="084683"/>
                </a:solidFill>
              </a:rPr>
              <a:t>   </a:t>
            </a:r>
            <a:endParaRPr lang="en-US" dirty="0"/>
          </a:p>
        </p:txBody>
      </p:sp>
    </p:spTree>
    <p:extLst>
      <p:ext uri="{BB962C8B-B14F-4D97-AF65-F5344CB8AC3E}">
        <p14:creationId xmlns:p14="http://schemas.microsoft.com/office/powerpoint/2010/main" val="3882765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defTabSz="914400" eaLnBrk="0" fontAlgn="base" hangingPunct="0">
              <a:spcBef>
                <a:spcPct val="0"/>
              </a:spcBef>
              <a:spcAft>
                <a:spcPct val="0"/>
              </a:spcAft>
            </a:pPr>
            <a:r>
              <a:rPr lang="en-US" altLang="en-US" b="0" dirty="0">
                <a:solidFill>
                  <a:schemeClr val="tx1"/>
                </a:solidFill>
              </a:rPr>
              <a:t> @Test</a:t>
            </a:r>
          </a:p>
          <a:p>
            <a:pPr lvl="0" defTabSz="914400" eaLnBrk="0" fontAlgn="base" hangingPunct="0">
              <a:spcBef>
                <a:spcPct val="0"/>
              </a:spcBef>
              <a:spcAft>
                <a:spcPct val="0"/>
              </a:spcAft>
            </a:pPr>
            <a:r>
              <a:rPr lang="en-US" altLang="en-US" b="0" dirty="0">
                <a:solidFill>
                  <a:schemeClr val="tx1"/>
                </a:solidFill>
              </a:rPr>
              <a:t>    public void </a:t>
            </a:r>
            <a:r>
              <a:rPr lang="en-US" altLang="en-US" b="0" dirty="0" err="1">
                <a:solidFill>
                  <a:schemeClr val="tx1"/>
                </a:solidFill>
              </a:rPr>
              <a:t>testMultiply</a:t>
            </a:r>
            <a:r>
              <a:rPr lang="en-US" altLang="en-US" b="0" dirty="0">
                <a:solidFill>
                  <a:schemeClr val="tx1"/>
                </a:solidFill>
              </a:rPr>
              <a:t>(){</a:t>
            </a:r>
          </a:p>
          <a:p>
            <a:pPr lvl="0" defTabSz="914400" eaLnBrk="0" fontAlgn="base" hangingPunct="0">
              <a:spcBef>
                <a:spcPct val="0"/>
              </a:spcBef>
              <a:spcAft>
                <a:spcPct val="0"/>
              </a:spcAft>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("@Test multiply");</a:t>
            </a:r>
          </a:p>
          <a:p>
            <a:pPr lvl="0" defTabSz="914400" eaLnBrk="0" fontAlgn="base" hangingPunct="0">
              <a:spcBef>
                <a:spcPct val="0"/>
              </a:spcBef>
              <a:spcAft>
                <a:spcPct val="0"/>
              </a:spcAft>
            </a:pPr>
            <a:r>
              <a:rPr lang="en-US" altLang="en-US" b="0" dirty="0">
                <a:solidFill>
                  <a:schemeClr val="tx1"/>
                </a:solidFill>
              </a:rPr>
              <a:t>        </a:t>
            </a:r>
            <a:r>
              <a:rPr lang="en-US" altLang="en-US" b="0" dirty="0" err="1">
                <a:solidFill>
                  <a:schemeClr val="tx1"/>
                </a:solidFill>
              </a:rPr>
              <a:t>Assert.assertEquals</a:t>
            </a:r>
            <a:r>
              <a:rPr lang="en-US" altLang="en-US" b="0" dirty="0">
                <a:solidFill>
                  <a:schemeClr val="tx1"/>
                </a:solidFill>
              </a:rPr>
              <a:t>(</a:t>
            </a:r>
            <a:r>
              <a:rPr lang="en-US" altLang="en-US" b="0" dirty="0" err="1">
                <a:solidFill>
                  <a:schemeClr val="tx1"/>
                </a:solidFill>
              </a:rPr>
              <a:t>calculator.multiply</a:t>
            </a:r>
            <a:r>
              <a:rPr lang="en-US" altLang="en-US" b="0" dirty="0">
                <a:solidFill>
                  <a:schemeClr val="tx1"/>
                </a:solidFill>
              </a:rPr>
              <a:t>(5, 3) , 15.0);</a:t>
            </a:r>
          </a:p>
          <a:p>
            <a:pPr lvl="0" defTabSz="914400" eaLnBrk="0" fontAlgn="base" hangingPunct="0">
              <a:spcBef>
                <a:spcPct val="0"/>
              </a:spcBef>
              <a:spcAft>
                <a:spcPct val="0"/>
              </a:spcAft>
            </a:pPr>
            <a:r>
              <a:rPr lang="en-US" altLang="en-US"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a:t>
            </a:r>
          </a:p>
          <a:p>
            <a:endParaRPr lang="en-US" dirty="0"/>
          </a:p>
        </p:txBody>
      </p:sp>
    </p:spTree>
    <p:extLst>
      <p:ext uri="{BB962C8B-B14F-4D97-AF65-F5344CB8AC3E}">
        <p14:creationId xmlns:p14="http://schemas.microsoft.com/office/powerpoint/2010/main" val="821991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36808"/>
            <a:ext cx="8357339" cy="649224"/>
          </a:xfrm>
        </p:spPr>
        <p:txBody>
          <a:bodyPr/>
          <a:lstStyle/>
          <a:p>
            <a:r>
              <a:rPr lang="en-US" dirty="0" smtClean="0"/>
              <a:t>Output</a:t>
            </a:r>
            <a:endParaRPr lang="en-US" dirty="0"/>
          </a:p>
        </p:txBody>
      </p:sp>
      <p:sp>
        <p:nvSpPr>
          <p:cNvPr id="4" name="Rectangle 2"/>
          <p:cNvSpPr>
            <a:spLocks noGrp="1" noChangeArrowheads="1"/>
          </p:cNvSpPr>
          <p:nvPr>
            <p:ph type="body" sz="quarter" idx="11"/>
          </p:nvPr>
        </p:nvSpPr>
        <p:spPr bwMode="auto">
          <a:xfrm>
            <a:off x="185738" y="771418"/>
            <a:ext cx="705161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BeforeClass</a:t>
            </a:r>
            <a:r>
              <a:rPr kumimoji="0" lang="en-US" altLang="en-US" sz="1200" b="0" i="0" u="none" strike="noStrike" cap="none" normalizeH="0" baseline="0" dirty="0" smtClean="0">
                <a:ln>
                  <a:noFill/>
                </a:ln>
                <a:solidFill>
                  <a:srgbClr val="084683"/>
                </a:solidFill>
                <a:effectLst/>
                <a:latin typeface="Consolas" panose="020B0609020204030204" pitchFamily="49" charset="0"/>
              </a:rPr>
              <a:t>: I run only once, before first test start.</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BeforeMethod</a:t>
            </a:r>
            <a:r>
              <a:rPr kumimoji="0" lang="en-US" altLang="en-US" sz="1200" b="0" i="0" u="none" strike="noStrike" cap="none" normalizeH="0" baseline="0" dirty="0" smtClean="0">
                <a:ln>
                  <a:noFill/>
                </a:ln>
                <a:solidFill>
                  <a:srgbClr val="084683"/>
                </a:solidFill>
                <a:effectLst/>
                <a:latin typeface="Consolas" panose="020B0609020204030204" pitchFamily="49" charset="0"/>
              </a:rPr>
              <a:t>: I run before each test method. Test to be executed is : </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testAdd</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@Test add</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AfterMethod</a:t>
            </a:r>
            <a:r>
              <a:rPr kumimoji="0" lang="en-US" altLang="en-US" sz="1200" b="0" i="0" u="none" strike="noStrike" cap="none" normalizeH="0" baseline="0" dirty="0" smtClean="0">
                <a:ln>
                  <a:noFill/>
                </a:ln>
                <a:solidFill>
                  <a:srgbClr val="084683"/>
                </a:solidFill>
                <a:effectLst/>
                <a:latin typeface="Consolas" panose="020B0609020204030204" pitchFamily="49" charset="0"/>
              </a:rPr>
              <a:t>: I run after each test method. Test just executed is : </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testAdd</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BeforeMethod</a:t>
            </a:r>
            <a:r>
              <a:rPr kumimoji="0" lang="en-US" altLang="en-US" sz="1200" b="0" i="0" u="none" strike="noStrike" cap="none" normalizeH="0" baseline="0" dirty="0" smtClean="0">
                <a:ln>
                  <a:noFill/>
                </a:ln>
                <a:solidFill>
                  <a:srgbClr val="084683"/>
                </a:solidFill>
                <a:effectLst/>
                <a:latin typeface="Consolas" panose="020B0609020204030204" pitchFamily="49" charset="0"/>
              </a:rPr>
              <a:t>: I run before each test method. Test to be executed is : </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testMultiply</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@Test multiply</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AfterMethod</a:t>
            </a:r>
            <a:r>
              <a:rPr kumimoji="0" lang="en-US" altLang="en-US" sz="1200" b="0" i="0" u="none" strike="noStrike" cap="none" normalizeH="0" baseline="0" dirty="0" smtClean="0">
                <a:ln>
                  <a:noFill/>
                </a:ln>
                <a:solidFill>
                  <a:srgbClr val="084683"/>
                </a:solidFill>
                <a:effectLst/>
                <a:latin typeface="Consolas" panose="020B0609020204030204" pitchFamily="49" charset="0"/>
              </a:rPr>
              <a:t>: I run after each test method. Test just executed is : </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testMultiply</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BeforeMethod</a:t>
            </a:r>
            <a:r>
              <a:rPr kumimoji="0" lang="en-US" altLang="en-US" sz="1200" b="0" i="0" u="none" strike="noStrike" cap="none" normalizeH="0" baseline="0" dirty="0" smtClean="0">
                <a:ln>
                  <a:noFill/>
                </a:ln>
                <a:solidFill>
                  <a:srgbClr val="084683"/>
                </a:solidFill>
                <a:effectLst/>
                <a:latin typeface="Consolas" panose="020B0609020204030204" pitchFamily="49" charset="0"/>
              </a:rPr>
              <a:t>: I run before each test method. Test to be executed is : </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testSubtract</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@Test subtract</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AfterMethod</a:t>
            </a:r>
            <a:r>
              <a:rPr kumimoji="0" lang="en-US" altLang="en-US" sz="1200" b="0" i="0" u="none" strike="noStrike" cap="none" normalizeH="0" baseline="0" dirty="0" smtClean="0">
                <a:ln>
                  <a:noFill/>
                </a:ln>
                <a:solidFill>
                  <a:srgbClr val="084683"/>
                </a:solidFill>
                <a:effectLst/>
                <a:latin typeface="Consolas" panose="020B0609020204030204" pitchFamily="49" charset="0"/>
              </a:rPr>
              <a:t>: I run after each test method. Test just executed is : </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testSubtract</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AfterClass</a:t>
            </a:r>
            <a:r>
              <a:rPr kumimoji="0" lang="en-US" altLang="en-US" sz="1200" b="0" i="0" u="none" strike="noStrike" cap="none" normalizeH="0" baseline="0" dirty="0" smtClean="0">
                <a:ln>
                  <a:noFill/>
                </a:ln>
                <a:solidFill>
                  <a:srgbClr val="084683"/>
                </a:solidFill>
                <a:effectLst/>
                <a:latin typeface="Consolas" panose="020B0609020204030204" pitchFamily="49" charset="0"/>
              </a:rPr>
              <a:t>: I run only once, after all tests have been done.</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PASSED: </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testAdd</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PASSED: </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testMultiply</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PASSED: </a:t>
            </a:r>
            <a:r>
              <a:rPr kumimoji="0" lang="en-US" altLang="en-US" sz="1200" b="0" i="0" u="none" strike="noStrike" cap="none" normalizeH="0" baseline="0" dirty="0" err="1" smtClean="0">
                <a:ln>
                  <a:noFill/>
                </a:ln>
                <a:solidFill>
                  <a:srgbClr val="084683"/>
                </a:solidFill>
                <a:effectLst/>
                <a:latin typeface="Consolas" panose="020B0609020204030204" pitchFamily="49" charset="0"/>
              </a:rPr>
              <a:t>testSubtract</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    Default test</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    Tests run: 3, Failures: 0, Skips: 0</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Default suite</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Consolas" panose="020B0609020204030204" pitchFamily="49" charset="0"/>
              </a:rPr>
              <a:t>Total tests run: 3, Failures: 0, Skips: 0</a:t>
            </a:r>
            <a:endParaRPr kumimoji="0" lang="en-US" altLang="en-US" sz="1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84683"/>
                </a:solidFill>
                <a:effectLst/>
                <a:latin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484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Suite Test</a:t>
            </a:r>
            <a:endParaRPr lang="en-US" dirty="0"/>
          </a:p>
        </p:txBody>
      </p:sp>
      <p:sp>
        <p:nvSpPr>
          <p:cNvPr id="3" name="Text Placeholder 2"/>
          <p:cNvSpPr>
            <a:spLocks noGrp="1"/>
          </p:cNvSpPr>
          <p:nvPr>
            <p:ph type="body" sz="quarter" idx="11"/>
          </p:nvPr>
        </p:nvSpPr>
        <p:spPr/>
        <p:txBody>
          <a:bodyPr/>
          <a:lstStyle/>
          <a:p>
            <a:r>
              <a:rPr lang="en-US" sz="1800" b="0" dirty="0"/>
              <a:t>In TestNG, we cannot define a suite in testing source code, but it is represented by one XML file, as suite is the feature of execution. It also allows flexible configuration of the </a:t>
            </a:r>
            <a:r>
              <a:rPr lang="en-US" sz="1800" b="0" i="1" dirty="0"/>
              <a:t>tests</a:t>
            </a:r>
            <a:r>
              <a:rPr lang="en-US" sz="1800" b="0" dirty="0"/>
              <a:t> to be run. A suite can contain one or more tests and is defined by the &lt;suite&gt; tag.</a:t>
            </a:r>
          </a:p>
          <a:p>
            <a:r>
              <a:rPr lang="en-US" sz="1800" b="0" dirty="0"/>
              <a:t>&lt;suite&gt; is the root tag of your testng.xml. It describes a test suite, which in turn is made of several &lt;test&gt; sections</a:t>
            </a:r>
            <a:r>
              <a:rPr lang="en-US" sz="1800" b="0" dirty="0" smtClean="0"/>
              <a:t>.</a:t>
            </a:r>
          </a:p>
          <a:p>
            <a:r>
              <a:rPr lang="en-US" sz="1800" b="0" dirty="0" smtClean="0"/>
              <a:t>Example: </a:t>
            </a:r>
          </a:p>
          <a:p>
            <a:r>
              <a:rPr lang="en-US" altLang="en-US" sz="1800" b="0" dirty="0" smtClean="0">
                <a:solidFill>
                  <a:schemeClr val="tx1"/>
                </a:solidFill>
              </a:rPr>
              <a:t>1.create  two classes with name Test1 ,Test2  </a:t>
            </a:r>
            <a:r>
              <a:rPr lang="en-US" altLang="en-US" sz="1800" b="0" dirty="0">
                <a:solidFill>
                  <a:schemeClr val="tx1"/>
                </a:solidFill>
              </a:rPr>
              <a:t>whose methods will be unit-tested using </a:t>
            </a:r>
            <a:r>
              <a:rPr lang="en-US" altLang="en-US" sz="1800" b="0" dirty="0" smtClean="0">
                <a:solidFill>
                  <a:schemeClr val="tx1"/>
                </a:solidFill>
              </a:rPr>
              <a:t>testing.</a:t>
            </a:r>
          </a:p>
          <a:p>
            <a:r>
              <a:rPr lang="en-US" altLang="en-US" sz="1800" b="0" dirty="0" smtClean="0">
                <a:solidFill>
                  <a:schemeClr val="tx1"/>
                </a:solidFill>
              </a:rPr>
              <a:t>2.Configure the suit test in an xml file.</a:t>
            </a:r>
          </a:p>
          <a:p>
            <a:r>
              <a:rPr lang="en-US" altLang="en-US" sz="1800" b="0" dirty="0" smtClean="0">
                <a:solidFill>
                  <a:schemeClr val="tx1"/>
                </a:solidFill>
              </a:rPr>
              <a:t>Testng.xml:</a:t>
            </a:r>
          </a:p>
          <a:p>
            <a:r>
              <a:rPr lang="en-US" sz="1800" b="0" dirty="0" smtClean="0"/>
              <a:t>&lt;?xml version = "1.0" encoding = "UTF-8"?&gt;</a:t>
            </a:r>
          </a:p>
          <a:p>
            <a:r>
              <a:rPr lang="en-US" sz="1800" b="0" dirty="0" smtClean="0"/>
              <a:t> &lt;!DOCTYPE suite SYSTEM "http://testng.org/testng-1.0.dtd" &gt; </a:t>
            </a:r>
          </a:p>
          <a:p>
            <a:endParaRPr lang="en-US" sz="1800" b="0" dirty="0"/>
          </a:p>
          <a:p>
            <a:endParaRPr lang="en-US" b="0" dirty="0"/>
          </a:p>
        </p:txBody>
      </p:sp>
    </p:spTree>
    <p:extLst>
      <p:ext uri="{BB962C8B-B14F-4D97-AF65-F5344CB8AC3E}">
        <p14:creationId xmlns:p14="http://schemas.microsoft.com/office/powerpoint/2010/main" val="66687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149434" y="1143000"/>
          <a:ext cx="4708566" cy="1219200"/>
        </p:xfrm>
        <a:graphic>
          <a:graphicData uri="http://schemas.openxmlformats.org/drawingml/2006/table">
            <a:tbl>
              <a:tblPr firstRow="1" bandRow="1">
                <a:tableStyleId>{5C22544A-7EE6-4342-B048-85BDC9FD1C3A}</a:tableStyleId>
              </a:tblPr>
              <a:tblGrid>
                <a:gridCol w="1569522">
                  <a:extLst>
                    <a:ext uri="{9D8B030D-6E8A-4147-A177-3AD203B41FA5}">
                      <a16:colId xmlns:a16="http://schemas.microsoft.com/office/drawing/2014/main" val="1911844891"/>
                    </a:ext>
                  </a:extLst>
                </a:gridCol>
                <a:gridCol w="1569522">
                  <a:extLst>
                    <a:ext uri="{9D8B030D-6E8A-4147-A177-3AD203B41FA5}">
                      <a16:colId xmlns:a16="http://schemas.microsoft.com/office/drawing/2014/main" val="1575950742"/>
                    </a:ext>
                  </a:extLst>
                </a:gridCol>
                <a:gridCol w="1569522">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 </a:t>
                      </a:r>
                      <a:endParaRPr lang="en-US" sz="1100" dirty="0"/>
                    </a:p>
                  </a:txBody>
                  <a:tcPr marL="51435" marR="51435" marT="25718" marB="25718" anchor="ctr"/>
                </a:tc>
                <a:tc>
                  <a:txBody>
                    <a:bodyPr/>
                    <a:lstStyle/>
                    <a:p>
                      <a:pPr algn="ctr"/>
                      <a:r>
                        <a:rPr lang="en-US" sz="1100" dirty="0" smtClean="0"/>
                        <a:t>01-Aug-2018</a:t>
                      </a:r>
                      <a:endParaRPr lang="en-US" sz="1100" dirty="0"/>
                    </a:p>
                  </a:txBody>
                  <a:tcPr marL="51435" marR="51435" marT="25718" marB="25718"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51435" marR="51435" marT="25718" marB="25718"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02-Aug-2018</a:t>
                      </a:r>
                    </a:p>
                  </a:txBody>
                  <a:tcPr marL="51435" marR="51435" marT="25718" marB="25718"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Gauresh Gaitonde</a:t>
                      </a:r>
                      <a:endParaRPr lang="en-US" sz="1100" dirty="0"/>
                    </a:p>
                  </a:txBody>
                  <a:tcPr marL="51435" marR="51435" marT="25718" marB="25718"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02-Aug-2018</a:t>
                      </a:r>
                    </a:p>
                  </a:txBody>
                  <a:tcPr marL="51435" marR="51435" marT="25718" marB="25718"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838200" y="2684521"/>
          <a:ext cx="7908472" cy="1443212"/>
        </p:xfrm>
        <a:graphic>
          <a:graphicData uri="http://schemas.openxmlformats.org/drawingml/2006/table">
            <a:tbl>
              <a:tblPr firstRow="1" bandRow="1">
                <a:tableStyleId>{5C22544A-7EE6-4342-B048-85BDC9FD1C3A}</a:tableStyleId>
              </a:tblPr>
              <a:tblGrid>
                <a:gridCol w="1151719">
                  <a:extLst>
                    <a:ext uri="{9D8B030D-6E8A-4147-A177-3AD203B41FA5}">
                      <a16:colId xmlns:a16="http://schemas.microsoft.com/office/drawing/2014/main" val="980557498"/>
                    </a:ext>
                  </a:extLst>
                </a:gridCol>
                <a:gridCol w="1228502">
                  <a:extLst>
                    <a:ext uri="{9D8B030D-6E8A-4147-A177-3AD203B41FA5}">
                      <a16:colId xmlns:a16="http://schemas.microsoft.com/office/drawing/2014/main" val="214367020"/>
                    </a:ext>
                  </a:extLst>
                </a:gridCol>
                <a:gridCol w="1612406">
                  <a:extLst>
                    <a:ext uri="{9D8B030D-6E8A-4147-A177-3AD203B41FA5}">
                      <a16:colId xmlns:a16="http://schemas.microsoft.com/office/drawing/2014/main" val="2479592523"/>
                    </a:ext>
                  </a:extLst>
                </a:gridCol>
                <a:gridCol w="3915845">
                  <a:extLst>
                    <a:ext uri="{9D8B030D-6E8A-4147-A177-3AD203B41FA5}">
                      <a16:colId xmlns:a16="http://schemas.microsoft.com/office/drawing/2014/main" val="1814150058"/>
                    </a:ext>
                  </a:extLst>
                </a:gridCol>
              </a:tblGrid>
              <a:tr h="384410">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31228">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38572" marR="38572"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02-Aug-2018</a:t>
                      </a:r>
                    </a:p>
                  </a:txBody>
                  <a:tcPr marL="38572" marR="38572"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New</a:t>
                      </a:r>
                      <a:r>
                        <a:rPr lang="en-US" sz="1100" b="0" baseline="0" dirty="0" smtClean="0">
                          <a:effectLst/>
                          <a:latin typeface="+mj-lt"/>
                          <a:ea typeface="Times New Roman"/>
                        </a:rPr>
                        <a:t> topics added</a:t>
                      </a: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j-lt"/>
                          <a:ea typeface="Times New Roman"/>
                        </a:rPr>
                        <a:t>Added Topics such as TestNG, Selenium with web driver</a:t>
                      </a: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270737101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3435695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b="0" dirty="0"/>
              <a:t>&lt;suite name = "Suite1"&gt;</a:t>
            </a:r>
          </a:p>
          <a:p>
            <a:r>
              <a:rPr lang="en-US" sz="1800" b="0" dirty="0"/>
              <a:t> &lt;test name = "exampletest1"&gt;</a:t>
            </a:r>
          </a:p>
          <a:p>
            <a:r>
              <a:rPr lang="en-US" sz="1800" b="0" dirty="0"/>
              <a:t> &lt;classes</a:t>
            </a:r>
            <a:r>
              <a:rPr lang="en-US" sz="1800" b="0" dirty="0" smtClean="0"/>
              <a:t>&gt;</a:t>
            </a:r>
          </a:p>
          <a:p>
            <a:r>
              <a:rPr lang="en-US" sz="1800" b="0" dirty="0" smtClean="0"/>
              <a:t> </a:t>
            </a:r>
            <a:r>
              <a:rPr lang="en-US" sz="1800" b="0" dirty="0"/>
              <a:t>&lt;class name = "Test1" /&gt; </a:t>
            </a:r>
          </a:p>
          <a:p>
            <a:r>
              <a:rPr lang="en-US" sz="1800" b="0" dirty="0"/>
              <a:t>&lt;/classes&gt; </a:t>
            </a:r>
            <a:endParaRPr lang="en-US" sz="1800" b="0" dirty="0" smtClean="0"/>
          </a:p>
          <a:p>
            <a:r>
              <a:rPr lang="en-US" sz="1800" b="0" dirty="0" smtClean="0"/>
              <a:t>&lt;/</a:t>
            </a:r>
            <a:r>
              <a:rPr lang="en-US" sz="1800" b="0" dirty="0"/>
              <a:t>test</a:t>
            </a:r>
            <a:r>
              <a:rPr lang="en-US" sz="1800" b="0" dirty="0" smtClean="0"/>
              <a:t>&gt;</a:t>
            </a:r>
          </a:p>
          <a:p>
            <a:r>
              <a:rPr lang="en-US" sz="1800" b="0" dirty="0" smtClean="0"/>
              <a:t> </a:t>
            </a:r>
            <a:r>
              <a:rPr lang="en-US" sz="1800" b="0" dirty="0"/>
              <a:t>&lt;test name = "exampletest2</a:t>
            </a:r>
            <a:r>
              <a:rPr lang="en-US" sz="1800" b="0" dirty="0" smtClean="0"/>
              <a:t>"&gt;</a:t>
            </a:r>
          </a:p>
          <a:p>
            <a:r>
              <a:rPr lang="en-US" sz="1800" b="0" dirty="0" smtClean="0"/>
              <a:t> </a:t>
            </a:r>
            <a:r>
              <a:rPr lang="en-US" sz="1800" b="0" dirty="0"/>
              <a:t>&lt;classes&gt; &lt;class name = "Test2" </a:t>
            </a:r>
            <a:r>
              <a:rPr lang="en-US" sz="1800" b="0" dirty="0" smtClean="0"/>
              <a:t>/&gt;</a:t>
            </a:r>
          </a:p>
          <a:p>
            <a:r>
              <a:rPr lang="en-US" sz="1800" b="0" dirty="0" smtClean="0"/>
              <a:t> </a:t>
            </a:r>
            <a:r>
              <a:rPr lang="en-US" sz="1800" b="0" dirty="0"/>
              <a:t>&lt;/classes&gt; </a:t>
            </a:r>
            <a:endParaRPr lang="en-US" sz="1800" b="0" dirty="0" smtClean="0"/>
          </a:p>
          <a:p>
            <a:r>
              <a:rPr lang="en-US" sz="1800" b="0" dirty="0" smtClean="0"/>
              <a:t>&lt;/</a:t>
            </a:r>
            <a:r>
              <a:rPr lang="en-US" sz="1800" b="0" dirty="0"/>
              <a:t>test&gt; </a:t>
            </a:r>
            <a:endParaRPr lang="en-US" sz="1800" b="0" dirty="0" smtClean="0"/>
          </a:p>
          <a:p>
            <a:r>
              <a:rPr lang="en-US" sz="1800" b="0" dirty="0" smtClean="0"/>
              <a:t>&lt;/</a:t>
            </a:r>
            <a:r>
              <a:rPr lang="en-US" sz="1800" b="0" dirty="0"/>
              <a:t>suite&gt;</a:t>
            </a:r>
            <a:endParaRPr lang="en-US" altLang="en-US" sz="1800" b="0" dirty="0">
              <a:solidFill>
                <a:schemeClr val="tx1"/>
              </a:solidFill>
            </a:endParaRPr>
          </a:p>
          <a:p>
            <a:endParaRPr lang="en-US" dirty="0"/>
          </a:p>
        </p:txBody>
      </p:sp>
    </p:spTree>
    <p:extLst>
      <p:ext uri="{BB962C8B-B14F-4D97-AF65-F5344CB8AC3E}">
        <p14:creationId xmlns:p14="http://schemas.microsoft.com/office/powerpoint/2010/main" val="187483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Ignore a Test</a:t>
            </a:r>
          </a:p>
        </p:txBody>
      </p:sp>
      <p:sp>
        <p:nvSpPr>
          <p:cNvPr id="3" name="Text Placeholder 2"/>
          <p:cNvSpPr>
            <a:spLocks noGrp="1"/>
          </p:cNvSpPr>
          <p:nvPr>
            <p:ph type="body" sz="quarter" idx="11"/>
          </p:nvPr>
        </p:nvSpPr>
        <p:spPr/>
        <p:txBody>
          <a:bodyPr/>
          <a:lstStyle/>
          <a:p>
            <a:r>
              <a:rPr lang="en-US" sz="1800" b="0" dirty="0"/>
              <a:t>If a test method is annotated with </a:t>
            </a:r>
            <a:r>
              <a:rPr lang="en-US" sz="1800" b="0" i="1" dirty="0"/>
              <a:t>@Test(enabled = false)</a:t>
            </a:r>
            <a:r>
              <a:rPr lang="en-US" sz="1800" b="0" dirty="0"/>
              <a:t>, then the test case that is not ready to test is bypassed</a:t>
            </a:r>
            <a:r>
              <a:rPr lang="en-US" sz="1800" b="0" dirty="0" smtClean="0"/>
              <a:t>.</a:t>
            </a:r>
          </a:p>
          <a:p>
            <a:r>
              <a:rPr lang="en-US" sz="1800" b="0" dirty="0" smtClean="0"/>
              <a:t>Example:</a:t>
            </a:r>
          </a:p>
          <a:p>
            <a:r>
              <a:rPr lang="en-US" sz="1800" b="0" dirty="0" smtClean="0"/>
              <a:t>Class Demo</a:t>
            </a:r>
          </a:p>
          <a:p>
            <a:r>
              <a:rPr lang="en-US" sz="1800" b="0" dirty="0" smtClean="0"/>
              <a:t>{</a:t>
            </a:r>
          </a:p>
          <a:p>
            <a:r>
              <a:rPr lang="en-US" sz="1800" b="0" dirty="0" smtClean="0"/>
              <a:t>String name=“admin”;</a:t>
            </a:r>
          </a:p>
          <a:p>
            <a:r>
              <a:rPr lang="en-US" sz="1800" b="0" dirty="0"/>
              <a:t>@Test(enabled = false</a:t>
            </a:r>
            <a:r>
              <a:rPr lang="en-US" sz="1800" b="0" dirty="0" smtClean="0"/>
              <a:t>)</a:t>
            </a:r>
          </a:p>
          <a:p>
            <a:r>
              <a:rPr lang="en-US" sz="1800" b="0" dirty="0" smtClean="0"/>
              <a:t> </a:t>
            </a:r>
            <a:r>
              <a:rPr lang="en-US" sz="1800" b="0" dirty="0"/>
              <a:t>public void </a:t>
            </a:r>
            <a:r>
              <a:rPr lang="en-US" sz="1800" b="0" dirty="0" err="1" smtClean="0"/>
              <a:t>testLogin</a:t>
            </a:r>
            <a:r>
              <a:rPr lang="en-US" sz="1800" b="0" dirty="0" smtClean="0"/>
              <a:t>() </a:t>
            </a:r>
          </a:p>
          <a:p>
            <a:r>
              <a:rPr lang="en-US" sz="1800" b="0" dirty="0" smtClean="0"/>
              <a:t>{ </a:t>
            </a:r>
          </a:p>
          <a:p>
            <a:r>
              <a:rPr lang="en-US" sz="1800" b="0" dirty="0" err="1" smtClean="0"/>
              <a:t>System.out.println</a:t>
            </a:r>
            <a:r>
              <a:rPr lang="en-US" sz="1800" b="0" dirty="0" smtClean="0"/>
              <a:t>("Inside Login");</a:t>
            </a:r>
          </a:p>
          <a:p>
            <a:r>
              <a:rPr lang="en-US" sz="1800" b="0" dirty="0" err="1" smtClean="0"/>
              <a:t>Assert.assertEquals</a:t>
            </a:r>
            <a:r>
              <a:rPr lang="en-US" sz="1800" b="0" dirty="0" smtClean="0"/>
              <a:t>(</a:t>
            </a:r>
            <a:r>
              <a:rPr lang="en-US" sz="1800" b="0" dirty="0" err="1" smtClean="0"/>
              <a:t>name,”admin</a:t>
            </a:r>
            <a:r>
              <a:rPr lang="en-US" sz="1800" b="0" dirty="0" smtClean="0"/>
              <a:t>”);</a:t>
            </a:r>
          </a:p>
          <a:p>
            <a:r>
              <a:rPr lang="en-US" sz="1800" b="0" dirty="0" smtClean="0"/>
              <a:t> } </a:t>
            </a:r>
          </a:p>
          <a:p>
            <a:r>
              <a:rPr lang="en-US" sz="1800" b="0" dirty="0"/>
              <a:t>}</a:t>
            </a:r>
          </a:p>
        </p:txBody>
      </p:sp>
    </p:spTree>
    <p:extLst>
      <p:ext uri="{BB962C8B-B14F-4D97-AF65-F5344CB8AC3E}">
        <p14:creationId xmlns:p14="http://schemas.microsoft.com/office/powerpoint/2010/main" val="1937637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Group Test</a:t>
            </a:r>
            <a:endParaRPr lang="en-US" dirty="0"/>
          </a:p>
        </p:txBody>
      </p:sp>
      <p:sp>
        <p:nvSpPr>
          <p:cNvPr id="3" name="Text Placeholder 2"/>
          <p:cNvSpPr>
            <a:spLocks noGrp="1"/>
          </p:cNvSpPr>
          <p:nvPr>
            <p:ph type="body" sz="quarter" idx="11"/>
          </p:nvPr>
        </p:nvSpPr>
        <p:spPr/>
        <p:txBody>
          <a:bodyPr/>
          <a:lstStyle/>
          <a:p>
            <a:r>
              <a:rPr lang="en-US" sz="1800" b="0" dirty="0"/>
              <a:t>Group test is a new innovative feature in TestNG, which doesn’t exist in JUnit framework. It permits you to dispatch methods into proper portions and perform sophisticated groupings of test methods.</a:t>
            </a:r>
          </a:p>
          <a:p>
            <a:r>
              <a:rPr lang="en-US" sz="1800" b="0" dirty="0"/>
              <a:t>Not only can you declare those methods that belong to groups, but you can also specify groups that contain other groups. Then, TestNG can be invoked and asked to include a certain set of groups (or regular expressions), while excluding another set.</a:t>
            </a:r>
          </a:p>
          <a:p>
            <a:endParaRPr lang="en-US" dirty="0"/>
          </a:p>
        </p:txBody>
      </p:sp>
    </p:spTree>
    <p:extLst>
      <p:ext uri="{BB962C8B-B14F-4D97-AF65-F5344CB8AC3E}">
        <p14:creationId xmlns:p14="http://schemas.microsoft.com/office/powerpoint/2010/main" val="491219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Dependency Test</a:t>
            </a:r>
            <a:endParaRPr lang="en-US" dirty="0"/>
          </a:p>
        </p:txBody>
      </p:sp>
      <p:sp>
        <p:nvSpPr>
          <p:cNvPr id="3" name="Text Placeholder 2"/>
          <p:cNvSpPr>
            <a:spLocks noGrp="1"/>
          </p:cNvSpPr>
          <p:nvPr>
            <p:ph type="body" sz="quarter" idx="11"/>
          </p:nvPr>
        </p:nvSpPr>
        <p:spPr/>
        <p:txBody>
          <a:bodyPr/>
          <a:lstStyle/>
          <a:p>
            <a:r>
              <a:rPr lang="en-US" sz="1800" b="0" dirty="0"/>
              <a:t>Sometimes, you may need to invoke methods in a test case in a particular order, or you may want to share some data and state between methods. This kind of dependency is supported by TestNG, as it supports the declaration of explicit dependencies between test methods.</a:t>
            </a:r>
          </a:p>
          <a:p>
            <a:r>
              <a:rPr lang="en-US" sz="1800" b="0" dirty="0"/>
              <a:t>TestNG allows you to specify dependencies either with −</a:t>
            </a:r>
          </a:p>
          <a:p>
            <a:pPr marL="285750" indent="-285750">
              <a:buFont typeface="Wingdings" panose="05000000000000000000" pitchFamily="2" charset="2"/>
              <a:buChar char="§"/>
            </a:pPr>
            <a:r>
              <a:rPr lang="en-US" sz="1800" b="0" dirty="0"/>
              <a:t>Using attribute </a:t>
            </a:r>
            <a:r>
              <a:rPr lang="en-US" sz="1800" b="0" dirty="0" err="1"/>
              <a:t>dependsOnMethods</a:t>
            </a:r>
            <a:r>
              <a:rPr lang="en-US" sz="1800" b="0" dirty="0"/>
              <a:t> in @Test annotations, OR.</a:t>
            </a:r>
          </a:p>
          <a:p>
            <a:pPr marL="285750" indent="-285750">
              <a:buFont typeface="Wingdings" panose="05000000000000000000" pitchFamily="2" charset="2"/>
              <a:buChar char="§"/>
            </a:pPr>
            <a:r>
              <a:rPr lang="en-US" sz="1800" b="0" dirty="0"/>
              <a:t>Using attribute </a:t>
            </a:r>
            <a:r>
              <a:rPr lang="en-US" sz="1800" b="0" dirty="0" err="1"/>
              <a:t>dependsOnGroups</a:t>
            </a:r>
            <a:r>
              <a:rPr lang="en-US" sz="1800" b="0" dirty="0"/>
              <a:t> in @Test annotations</a:t>
            </a:r>
            <a:r>
              <a:rPr lang="en-US" sz="1800" b="0" dirty="0" smtClean="0"/>
              <a:t>.</a:t>
            </a:r>
          </a:p>
          <a:p>
            <a:r>
              <a:rPr lang="en-US" sz="1800" b="0" dirty="0" smtClean="0"/>
              <a:t>Example:</a:t>
            </a:r>
          </a:p>
          <a:p>
            <a:r>
              <a:rPr lang="en-US" sz="1800" b="0" dirty="0"/>
              <a:t>public class </a:t>
            </a:r>
            <a:r>
              <a:rPr lang="en-US" sz="1800" b="0" dirty="0" smtClean="0"/>
              <a:t>Demo2 {</a:t>
            </a:r>
          </a:p>
          <a:p>
            <a:r>
              <a:rPr lang="en-US" sz="1800" b="0" dirty="0"/>
              <a:t>	@Test</a:t>
            </a:r>
          </a:p>
          <a:p>
            <a:r>
              <a:rPr lang="en-US" sz="1800" b="0" dirty="0"/>
              <a:t>	  public void </a:t>
            </a:r>
            <a:r>
              <a:rPr lang="en-US" sz="1800" b="0" dirty="0" err="1"/>
              <a:t>test_login</a:t>
            </a:r>
            <a:r>
              <a:rPr lang="en-US" sz="1800" b="0" dirty="0"/>
              <a:t>() {</a:t>
            </a:r>
          </a:p>
          <a:p>
            <a:r>
              <a:rPr lang="en-US" sz="1800" b="0" dirty="0"/>
              <a:t>		  </a:t>
            </a:r>
            <a:r>
              <a:rPr lang="en-US" sz="1800" b="0" dirty="0" err="1"/>
              <a:t>System.out.println</a:t>
            </a:r>
            <a:r>
              <a:rPr lang="en-US" sz="1800" b="0" dirty="0"/>
              <a:t>("login tested");</a:t>
            </a:r>
          </a:p>
          <a:p>
            <a:r>
              <a:rPr lang="en-US" sz="1800" b="0" dirty="0"/>
              <a:t>	  </a:t>
            </a:r>
            <a:r>
              <a:rPr lang="en-US" sz="1800" b="0" dirty="0" smtClean="0"/>
              <a:t>}</a:t>
            </a:r>
            <a:endParaRPr lang="en-US" dirty="0"/>
          </a:p>
        </p:txBody>
      </p:sp>
    </p:spTree>
    <p:extLst>
      <p:ext uri="{BB962C8B-B14F-4D97-AF65-F5344CB8AC3E}">
        <p14:creationId xmlns:p14="http://schemas.microsoft.com/office/powerpoint/2010/main" val="357471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sz="1800" b="0" dirty="0"/>
          </a:p>
          <a:p>
            <a:r>
              <a:rPr lang="en-US" sz="1800" b="0" dirty="0"/>
              <a:t>	  	@Test(</a:t>
            </a:r>
            <a:r>
              <a:rPr lang="en-US" sz="1800" b="0" dirty="0" err="1"/>
              <a:t>dependsOnMethods</a:t>
            </a:r>
            <a:r>
              <a:rPr lang="en-US" sz="1800" b="0" dirty="0"/>
              <a:t>={"</a:t>
            </a:r>
            <a:r>
              <a:rPr lang="en-US" sz="1800" b="0" dirty="0" err="1"/>
              <a:t>test_login</a:t>
            </a:r>
            <a:r>
              <a:rPr lang="en-US" sz="1800" b="0" dirty="0" smtClean="0"/>
              <a:t>"})</a:t>
            </a:r>
            <a:endParaRPr lang="en-US" sz="1800" b="0" dirty="0"/>
          </a:p>
          <a:p>
            <a:r>
              <a:rPr lang="en-US" sz="1800" b="0" dirty="0"/>
              <a:t>	  	public void </a:t>
            </a:r>
            <a:r>
              <a:rPr lang="en-US" sz="1800" b="0" dirty="0" err="1"/>
              <a:t>test_compose</a:t>
            </a:r>
            <a:r>
              <a:rPr lang="en-US" sz="1800" b="0" dirty="0"/>
              <a:t>(){</a:t>
            </a:r>
          </a:p>
          <a:p>
            <a:r>
              <a:rPr lang="en-US" sz="1800" b="0" dirty="0"/>
              <a:t>	  		</a:t>
            </a:r>
            <a:r>
              <a:rPr lang="en-US" sz="1800" b="0" dirty="0" err="1"/>
              <a:t>System.out.println</a:t>
            </a:r>
            <a:r>
              <a:rPr lang="en-US" sz="1800" b="0" dirty="0"/>
              <a:t>("Compose tested");</a:t>
            </a:r>
          </a:p>
          <a:p>
            <a:r>
              <a:rPr lang="en-US" sz="1800" b="0" dirty="0"/>
              <a:t>	  	}</a:t>
            </a:r>
          </a:p>
          <a:p>
            <a:r>
              <a:rPr lang="en-US" sz="1800" b="0" dirty="0"/>
              <a:t>}</a:t>
            </a:r>
          </a:p>
          <a:p>
            <a:endParaRPr lang="en-US" dirty="0"/>
          </a:p>
        </p:txBody>
      </p:sp>
    </p:spTree>
    <p:extLst>
      <p:ext uri="{BB962C8B-B14F-4D97-AF65-F5344CB8AC3E}">
        <p14:creationId xmlns:p14="http://schemas.microsoft.com/office/powerpoint/2010/main" val="306493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Parameterized </a:t>
            </a:r>
            <a:r>
              <a:rPr lang="en-US" dirty="0" smtClean="0"/>
              <a:t>Tests</a:t>
            </a:r>
            <a:endParaRPr lang="en-US" dirty="0"/>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sz="1800" b="0" dirty="0"/>
              <a:t>Another interesting feature available in TestNG is parametric testing</a:t>
            </a:r>
            <a:r>
              <a:rPr lang="en-US" sz="1800" b="0" dirty="0" smtClean="0"/>
              <a:t>.</a:t>
            </a:r>
          </a:p>
          <a:p>
            <a:pPr marL="342900" indent="-342900">
              <a:buFont typeface="Wingdings" panose="05000000000000000000" pitchFamily="2" charset="2"/>
              <a:buChar char="§"/>
            </a:pPr>
            <a:r>
              <a:rPr lang="en-US" sz="1800" b="0" dirty="0"/>
              <a:t>Parameterized tests allow developers to run the same test over and over again using different values.</a:t>
            </a:r>
          </a:p>
          <a:p>
            <a:pPr marL="342900" indent="-342900">
              <a:buFont typeface="Wingdings" panose="05000000000000000000" pitchFamily="2" charset="2"/>
              <a:buChar char="§"/>
            </a:pPr>
            <a:r>
              <a:rPr lang="en-US" sz="1800" b="0" dirty="0"/>
              <a:t>TestNG lets you pass parameters directly to your test methods in two different ways −</a:t>
            </a:r>
          </a:p>
          <a:p>
            <a:pPr marL="647700" lvl="1" indent="-342900">
              <a:buFont typeface="Arial" panose="020B0604020202020204" pitchFamily="34" charset="0"/>
              <a:buChar char="•"/>
            </a:pPr>
            <a:r>
              <a:rPr lang="en-US" sz="1800" b="0" dirty="0">
                <a:latin typeface="+mj-lt"/>
              </a:rPr>
              <a:t>With testng.xml</a:t>
            </a:r>
          </a:p>
          <a:p>
            <a:pPr marL="647700" lvl="1" indent="-342900">
              <a:buFont typeface="Arial" panose="020B0604020202020204" pitchFamily="34" charset="0"/>
              <a:buChar char="•"/>
            </a:pPr>
            <a:r>
              <a:rPr lang="en-US" sz="1800" b="0" dirty="0">
                <a:latin typeface="+mj-lt"/>
              </a:rPr>
              <a:t>With Data </a:t>
            </a:r>
            <a:r>
              <a:rPr lang="en-US" sz="1800" b="0" dirty="0" smtClean="0">
                <a:latin typeface="+mj-lt"/>
              </a:rPr>
              <a:t>Providers</a:t>
            </a:r>
          </a:p>
          <a:p>
            <a:pPr marL="647700" lvl="1" indent="-342900">
              <a:buFont typeface="Arial" panose="020B0604020202020204" pitchFamily="34" charset="0"/>
              <a:buChar char="•"/>
            </a:pPr>
            <a:endParaRPr lang="en-US" b="0" dirty="0"/>
          </a:p>
          <a:p>
            <a:endParaRPr lang="en-US" dirty="0"/>
          </a:p>
        </p:txBody>
      </p:sp>
    </p:spTree>
    <p:extLst>
      <p:ext uri="{BB962C8B-B14F-4D97-AF65-F5344CB8AC3E}">
        <p14:creationId xmlns:p14="http://schemas.microsoft.com/office/powerpoint/2010/main" val="1440513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b="0" dirty="0" smtClean="0"/>
              <a:t>Example:</a:t>
            </a:r>
          </a:p>
          <a:p>
            <a:r>
              <a:rPr lang="en-US" sz="1800" b="0" dirty="0"/>
              <a:t>public class ParameterizedTest1 </a:t>
            </a:r>
            <a:endParaRPr lang="en-US" sz="1800" b="0" dirty="0" smtClean="0"/>
          </a:p>
          <a:p>
            <a:r>
              <a:rPr lang="en-US" sz="1800" b="0" dirty="0" smtClean="0"/>
              <a:t>{ </a:t>
            </a:r>
          </a:p>
          <a:p>
            <a:r>
              <a:rPr lang="en-US" sz="1800" b="0" dirty="0" smtClean="0"/>
              <a:t>@</a:t>
            </a:r>
            <a:r>
              <a:rPr lang="en-US" sz="1800" b="0" dirty="0"/>
              <a:t>Test @Parameters("</a:t>
            </a:r>
            <a:r>
              <a:rPr lang="en-US" sz="1800" b="0" dirty="0" err="1"/>
              <a:t>myName</a:t>
            </a:r>
            <a:r>
              <a:rPr lang="en-US" sz="1800" b="0" dirty="0" smtClean="0"/>
              <a:t>")</a:t>
            </a:r>
          </a:p>
          <a:p>
            <a:r>
              <a:rPr lang="en-US" sz="1800" b="0" dirty="0" smtClean="0"/>
              <a:t> </a:t>
            </a:r>
            <a:r>
              <a:rPr lang="en-US" sz="1800" b="0" dirty="0"/>
              <a:t>public void </a:t>
            </a:r>
            <a:r>
              <a:rPr lang="en-US" sz="1800" b="0" dirty="0" err="1"/>
              <a:t>parameterTest</a:t>
            </a:r>
            <a:r>
              <a:rPr lang="en-US" sz="1800" b="0" dirty="0"/>
              <a:t>(String </a:t>
            </a:r>
            <a:r>
              <a:rPr lang="en-US" sz="1800" b="0" dirty="0" err="1"/>
              <a:t>myName</a:t>
            </a:r>
            <a:r>
              <a:rPr lang="en-US" sz="1800" b="0" dirty="0" smtClean="0"/>
              <a:t>)</a:t>
            </a:r>
          </a:p>
          <a:p>
            <a:r>
              <a:rPr lang="en-US" sz="1800" b="0" dirty="0" smtClean="0"/>
              <a:t> </a:t>
            </a:r>
            <a:r>
              <a:rPr lang="en-US" sz="1800" b="0" dirty="0"/>
              <a:t>{ </a:t>
            </a:r>
            <a:endParaRPr lang="en-US" sz="1800" b="0" dirty="0" smtClean="0"/>
          </a:p>
          <a:p>
            <a:r>
              <a:rPr lang="en-US" sz="1800" b="0" dirty="0" err="1" smtClean="0"/>
              <a:t>System.out.println</a:t>
            </a:r>
            <a:r>
              <a:rPr lang="en-US" sz="1800" b="0" dirty="0"/>
              <a:t>("Parameterized value is : " + </a:t>
            </a:r>
            <a:r>
              <a:rPr lang="en-US" sz="1800" b="0" dirty="0" err="1"/>
              <a:t>myName</a:t>
            </a:r>
            <a:r>
              <a:rPr lang="en-US" sz="1800" b="0" dirty="0" smtClean="0"/>
              <a:t>);</a:t>
            </a:r>
          </a:p>
          <a:p>
            <a:r>
              <a:rPr lang="en-US" sz="1800" b="0" dirty="0" smtClean="0"/>
              <a:t> </a:t>
            </a:r>
            <a:r>
              <a:rPr lang="en-US" sz="1800" b="0" dirty="0"/>
              <a:t>} </a:t>
            </a:r>
            <a:endParaRPr lang="en-US" sz="1800" b="0" dirty="0" smtClean="0"/>
          </a:p>
          <a:p>
            <a:r>
              <a:rPr lang="en-US" sz="1800" b="0" dirty="0" smtClean="0"/>
              <a:t>}</a:t>
            </a:r>
          </a:p>
        </p:txBody>
      </p:sp>
    </p:spTree>
    <p:extLst>
      <p:ext uri="{BB962C8B-B14F-4D97-AF65-F5344CB8AC3E}">
        <p14:creationId xmlns:p14="http://schemas.microsoft.com/office/powerpoint/2010/main" val="1970400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b="0" dirty="0"/>
              <a:t>Testng.xml</a:t>
            </a:r>
          </a:p>
          <a:p>
            <a:r>
              <a:rPr lang="en-US" sz="1800" b="0" dirty="0" smtClean="0"/>
              <a:t>&lt;?</a:t>
            </a:r>
            <a:r>
              <a:rPr lang="en-US" sz="1800" b="0" dirty="0"/>
              <a:t>xml version = "1.0" encoding = "UTF-8</a:t>
            </a:r>
            <a:r>
              <a:rPr lang="en-US" sz="1800" b="0" dirty="0" smtClean="0"/>
              <a:t>"?&gt;</a:t>
            </a:r>
          </a:p>
          <a:p>
            <a:r>
              <a:rPr lang="en-US" sz="1800" b="0" dirty="0" smtClean="0"/>
              <a:t> </a:t>
            </a:r>
            <a:r>
              <a:rPr lang="en-US" sz="1800" b="0" dirty="0"/>
              <a:t>&lt;!DOCTYPE suite SYSTEM "http://testng.org/testng-1.0.dtd" </a:t>
            </a:r>
            <a:r>
              <a:rPr lang="en-US" sz="1800" b="0" dirty="0" smtClean="0"/>
              <a:t>&gt;</a:t>
            </a:r>
          </a:p>
          <a:p>
            <a:r>
              <a:rPr lang="en-US" sz="1800" b="0" dirty="0" smtClean="0"/>
              <a:t> </a:t>
            </a:r>
            <a:r>
              <a:rPr lang="en-US" sz="1800" b="0" dirty="0"/>
              <a:t>&lt;suite name = "Suite1</a:t>
            </a:r>
            <a:r>
              <a:rPr lang="en-US" sz="1800" b="0" dirty="0" smtClean="0"/>
              <a:t>"&gt;</a:t>
            </a:r>
          </a:p>
          <a:p>
            <a:r>
              <a:rPr lang="en-US" sz="1800" b="0" dirty="0" smtClean="0"/>
              <a:t> </a:t>
            </a:r>
            <a:r>
              <a:rPr lang="en-US" sz="1800" b="0" dirty="0"/>
              <a:t>&lt;test name = "test1"&gt; </a:t>
            </a:r>
            <a:endParaRPr lang="en-US" sz="1800" b="0" dirty="0" smtClean="0"/>
          </a:p>
          <a:p>
            <a:r>
              <a:rPr lang="en-US" sz="1800" b="0" dirty="0" smtClean="0"/>
              <a:t>&lt;</a:t>
            </a:r>
            <a:r>
              <a:rPr lang="en-US" sz="1800" b="0" dirty="0"/>
              <a:t>parameter name = "</a:t>
            </a:r>
            <a:r>
              <a:rPr lang="en-US" sz="1800" b="0" dirty="0" err="1"/>
              <a:t>myName</a:t>
            </a:r>
            <a:r>
              <a:rPr lang="en-US" sz="1800" b="0" dirty="0"/>
              <a:t>" value="</a:t>
            </a:r>
            <a:r>
              <a:rPr lang="en-US" sz="1800" b="0" dirty="0" err="1"/>
              <a:t>manisha</a:t>
            </a:r>
            <a:r>
              <a:rPr lang="en-US" sz="1800" b="0" dirty="0" smtClean="0"/>
              <a:t>"/&gt;</a:t>
            </a:r>
          </a:p>
          <a:p>
            <a:r>
              <a:rPr lang="en-US" sz="1800" b="0" dirty="0" smtClean="0"/>
              <a:t> </a:t>
            </a:r>
            <a:r>
              <a:rPr lang="en-US" sz="1800" b="0" dirty="0"/>
              <a:t>&lt;classes</a:t>
            </a:r>
            <a:r>
              <a:rPr lang="en-US" sz="1800" b="0" dirty="0" smtClean="0"/>
              <a:t>&gt;</a:t>
            </a:r>
          </a:p>
          <a:p>
            <a:r>
              <a:rPr lang="en-US" sz="1800" b="0" dirty="0" smtClean="0"/>
              <a:t> </a:t>
            </a:r>
            <a:r>
              <a:rPr lang="en-US" sz="1800" b="0" dirty="0"/>
              <a:t>&lt;class name = "ParameterizedTest1" /&gt; </a:t>
            </a:r>
            <a:endParaRPr lang="en-US" sz="1800" b="0" dirty="0" smtClean="0"/>
          </a:p>
          <a:p>
            <a:r>
              <a:rPr lang="en-US" sz="1800" b="0" dirty="0" smtClean="0"/>
              <a:t>&lt;/</a:t>
            </a:r>
            <a:r>
              <a:rPr lang="en-US" sz="1800" b="0" dirty="0"/>
              <a:t>classes&gt; </a:t>
            </a:r>
            <a:endParaRPr lang="en-US" sz="1800" b="0" dirty="0" smtClean="0"/>
          </a:p>
          <a:p>
            <a:r>
              <a:rPr lang="en-US" sz="1800" b="0" dirty="0" smtClean="0"/>
              <a:t>&lt;/</a:t>
            </a:r>
            <a:r>
              <a:rPr lang="en-US" sz="1800" b="0" dirty="0"/>
              <a:t>test</a:t>
            </a:r>
            <a:r>
              <a:rPr lang="en-US" sz="1800" b="0" dirty="0" smtClean="0"/>
              <a:t>&gt;</a:t>
            </a:r>
          </a:p>
          <a:p>
            <a:r>
              <a:rPr lang="en-US" sz="1800" b="0" dirty="0" smtClean="0"/>
              <a:t> </a:t>
            </a:r>
            <a:r>
              <a:rPr lang="en-US" sz="1800" b="0" dirty="0"/>
              <a:t>&lt;/suite&gt;</a:t>
            </a:r>
          </a:p>
        </p:txBody>
      </p:sp>
    </p:spTree>
    <p:extLst>
      <p:ext uri="{BB962C8B-B14F-4D97-AF65-F5344CB8AC3E}">
        <p14:creationId xmlns:p14="http://schemas.microsoft.com/office/powerpoint/2010/main" val="414743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9727" y="171455"/>
            <a:ext cx="7375073" cy="649224"/>
          </a:xfrm>
        </p:spPr>
        <p:txBody>
          <a:bodyPr/>
          <a:lstStyle/>
          <a:p>
            <a:r>
              <a:rPr lang="en-US" dirty="0"/>
              <a:t>Passing Parameters with </a:t>
            </a:r>
            <a:r>
              <a:rPr lang="en-US" i="1" dirty="0" err="1"/>
              <a:t>Dataproviders</a:t>
            </a:r>
            <a:endParaRPr lang="en-US" dirty="0"/>
          </a:p>
        </p:txBody>
      </p:sp>
      <p:sp>
        <p:nvSpPr>
          <p:cNvPr id="3" name="Text Placeholder 2"/>
          <p:cNvSpPr>
            <a:spLocks noGrp="1"/>
          </p:cNvSpPr>
          <p:nvPr>
            <p:ph type="body" sz="quarter" idx="11"/>
          </p:nvPr>
        </p:nvSpPr>
        <p:spPr/>
        <p:txBody>
          <a:bodyPr/>
          <a:lstStyle/>
          <a:p>
            <a:r>
              <a:rPr lang="en-US" sz="1800" b="0" dirty="0" smtClean="0"/>
              <a:t>When </a:t>
            </a:r>
            <a:r>
              <a:rPr lang="en-US" sz="1800" b="0" dirty="0"/>
              <a:t>you need to pass complex parameters or parameters that need to be created from Java (complex objects, objects read from a property file or a database, etc.), parameters can be passed using </a:t>
            </a:r>
            <a:r>
              <a:rPr lang="en-US" sz="1800" b="0" dirty="0" err="1"/>
              <a:t>Dataproviders</a:t>
            </a:r>
            <a:r>
              <a:rPr lang="en-US" sz="1800" b="0" dirty="0"/>
              <a:t>.</a:t>
            </a:r>
          </a:p>
          <a:p>
            <a:r>
              <a:rPr lang="en-US" sz="1800" b="0" dirty="0"/>
              <a:t>A Data Provider is a method annotated with @</a:t>
            </a:r>
            <a:r>
              <a:rPr lang="en-US" sz="1800" b="0" dirty="0" err="1"/>
              <a:t>DataProvider</a:t>
            </a:r>
            <a:r>
              <a:rPr lang="en-US" sz="1800" b="0" dirty="0"/>
              <a:t>. This annotation has only one string attribute: its name. If the name is not supplied, the data provider’s name automatically defaults to the method’s name. A data provider returns an array of objects</a:t>
            </a:r>
            <a:r>
              <a:rPr lang="en-US" sz="1800" b="0" dirty="0" smtClean="0"/>
              <a:t>.</a:t>
            </a:r>
          </a:p>
          <a:p>
            <a:r>
              <a:rPr lang="en-US" sz="1800" b="0" dirty="0" smtClean="0"/>
              <a:t>Example:</a:t>
            </a:r>
          </a:p>
          <a:p>
            <a:r>
              <a:rPr lang="en-US" sz="1800" b="0" dirty="0" smtClean="0"/>
              <a:t>1.Create a class Calculator.java</a:t>
            </a:r>
          </a:p>
          <a:p>
            <a:r>
              <a:rPr lang="en-US" sz="1800" b="0" dirty="0"/>
              <a:t>public class </a:t>
            </a:r>
            <a:r>
              <a:rPr lang="en-US" sz="1800" b="0" dirty="0" smtClean="0"/>
              <a:t>Calculator </a:t>
            </a:r>
            <a:r>
              <a:rPr lang="en-US" sz="1800" b="0" dirty="0"/>
              <a:t>{</a:t>
            </a:r>
          </a:p>
          <a:p>
            <a:r>
              <a:rPr lang="en-US" sz="1800" b="0" dirty="0"/>
              <a:t>			</a:t>
            </a:r>
            <a:r>
              <a:rPr lang="en-US" sz="1800" b="0" dirty="0" smtClean="0"/>
              <a:t>public </a:t>
            </a:r>
            <a:r>
              <a:rPr lang="en-US" sz="1800" b="0" dirty="0" err="1" smtClean="0"/>
              <a:t>int</a:t>
            </a:r>
            <a:r>
              <a:rPr lang="en-US" sz="1800" b="0" dirty="0" smtClean="0"/>
              <a:t> </a:t>
            </a:r>
            <a:r>
              <a:rPr lang="en-US" sz="1800" b="0" dirty="0"/>
              <a:t>add(</a:t>
            </a:r>
            <a:r>
              <a:rPr lang="en-US" sz="1800" b="0" dirty="0" err="1"/>
              <a:t>int</a:t>
            </a:r>
            <a:r>
              <a:rPr lang="en-US" sz="1800" b="0" dirty="0"/>
              <a:t> </a:t>
            </a:r>
            <a:r>
              <a:rPr lang="en-US" sz="1800" b="0" dirty="0" err="1"/>
              <a:t>a,int</a:t>
            </a:r>
            <a:r>
              <a:rPr lang="en-US" sz="1800" b="0" dirty="0"/>
              <a:t> b){</a:t>
            </a:r>
          </a:p>
          <a:p>
            <a:r>
              <a:rPr lang="en-US" sz="1800" b="0" dirty="0"/>
              <a:t>			return </a:t>
            </a:r>
            <a:r>
              <a:rPr lang="en-US" sz="1800" b="0" dirty="0" err="1"/>
              <a:t>a+b</a:t>
            </a:r>
            <a:r>
              <a:rPr lang="en-US" sz="1800" b="0" dirty="0" smtClean="0"/>
              <a:t>;</a:t>
            </a:r>
            <a:r>
              <a:rPr lang="en-US" sz="1800" b="0" dirty="0"/>
              <a:t>		</a:t>
            </a:r>
          </a:p>
          <a:p>
            <a:r>
              <a:rPr lang="en-US" sz="1800" b="0" dirty="0"/>
              <a:t>	}</a:t>
            </a:r>
            <a:endParaRPr lang="en-US" sz="1800" b="0" dirty="0" smtClean="0"/>
          </a:p>
          <a:p>
            <a:endParaRPr lang="en-US" sz="1800" b="0" dirty="0"/>
          </a:p>
          <a:p>
            <a:endParaRPr lang="en-US" dirty="0"/>
          </a:p>
        </p:txBody>
      </p:sp>
    </p:spTree>
    <p:extLst>
      <p:ext uri="{BB962C8B-B14F-4D97-AF65-F5344CB8AC3E}">
        <p14:creationId xmlns:p14="http://schemas.microsoft.com/office/powerpoint/2010/main" val="4198620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2.</a:t>
            </a:r>
            <a:r>
              <a:rPr lang="en-US" dirty="0"/>
              <a:t> Create Test Case </a:t>
            </a:r>
            <a:r>
              <a:rPr lang="en-US" dirty="0" smtClean="0"/>
              <a:t>Class</a:t>
            </a:r>
          </a:p>
          <a:p>
            <a:r>
              <a:rPr lang="en-US" sz="1800" b="0" dirty="0"/>
              <a:t>public class </a:t>
            </a:r>
            <a:r>
              <a:rPr lang="en-US" sz="1800" b="0" dirty="0" err="1" smtClean="0"/>
              <a:t>TestCase</a:t>
            </a:r>
            <a:r>
              <a:rPr lang="en-US" sz="1800" b="0" dirty="0" smtClean="0"/>
              <a:t> </a:t>
            </a:r>
            <a:r>
              <a:rPr lang="en-US" sz="1800" b="0" dirty="0"/>
              <a:t>{</a:t>
            </a:r>
          </a:p>
          <a:p>
            <a:r>
              <a:rPr lang="en-US" sz="1800" b="0" dirty="0"/>
              <a:t>	</a:t>
            </a:r>
            <a:r>
              <a:rPr lang="en-US" sz="1800" b="0" dirty="0" smtClean="0"/>
              <a:t>Calculator </a:t>
            </a:r>
            <a:r>
              <a:rPr lang="en-US" sz="1800" b="0" dirty="0" err="1"/>
              <a:t>calc</a:t>
            </a:r>
            <a:r>
              <a:rPr lang="en-US" sz="1800" b="0" dirty="0"/>
              <a:t> = null;</a:t>
            </a:r>
          </a:p>
          <a:p>
            <a:r>
              <a:rPr lang="en-US" sz="1800" b="0" dirty="0"/>
              <a:t>  @</a:t>
            </a:r>
            <a:r>
              <a:rPr lang="en-US" sz="1800" b="0" dirty="0" err="1"/>
              <a:t>BeforeClass</a:t>
            </a:r>
            <a:endParaRPr lang="en-US" sz="1800" b="0" dirty="0"/>
          </a:p>
          <a:p>
            <a:r>
              <a:rPr lang="en-US" sz="1800" b="0" dirty="0"/>
              <a:t>  public void </a:t>
            </a:r>
            <a:r>
              <a:rPr lang="en-US" sz="1800" b="0" dirty="0" err="1"/>
              <a:t>create_calcinstance</a:t>
            </a:r>
            <a:r>
              <a:rPr lang="en-US" sz="1800" b="0" dirty="0"/>
              <a:t>(){</a:t>
            </a:r>
          </a:p>
          <a:p>
            <a:r>
              <a:rPr lang="en-US" sz="1800" b="0" dirty="0"/>
              <a:t>	 </a:t>
            </a:r>
            <a:r>
              <a:rPr lang="en-US" sz="1800" b="0" dirty="0" err="1"/>
              <a:t>calc</a:t>
            </a:r>
            <a:r>
              <a:rPr lang="en-US" sz="1800" b="0" dirty="0"/>
              <a:t>= new </a:t>
            </a:r>
            <a:r>
              <a:rPr lang="en-US" sz="1800" b="0" dirty="0" smtClean="0"/>
              <a:t>Calculator</a:t>
            </a:r>
            <a:r>
              <a:rPr lang="en-US" sz="1800" b="0" dirty="0"/>
              <a:t>();</a:t>
            </a:r>
          </a:p>
          <a:p>
            <a:r>
              <a:rPr lang="en-US" sz="1800" b="0" dirty="0"/>
              <a:t>  }</a:t>
            </a:r>
          </a:p>
          <a:p>
            <a:r>
              <a:rPr lang="en-US" sz="1800" b="0" dirty="0"/>
              <a:t>	@Test(</a:t>
            </a:r>
            <a:r>
              <a:rPr lang="en-US" sz="1800" b="0" dirty="0" err="1"/>
              <a:t>dataProvider</a:t>
            </a:r>
            <a:r>
              <a:rPr lang="en-US" sz="1800" b="0" dirty="0"/>
              <a:t> = "</a:t>
            </a:r>
            <a:r>
              <a:rPr lang="en-US" sz="1800" b="0" dirty="0" err="1"/>
              <a:t>dpAdd</a:t>
            </a:r>
            <a:r>
              <a:rPr lang="en-US" sz="1800" b="0" dirty="0"/>
              <a:t>")</a:t>
            </a:r>
          </a:p>
          <a:p>
            <a:r>
              <a:rPr lang="en-US" sz="1800" b="0" dirty="0"/>
              <a:t>  public void </a:t>
            </a:r>
            <a:r>
              <a:rPr lang="en-US" sz="1800" b="0" dirty="0" err="1" smtClean="0"/>
              <a:t>test_Add</a:t>
            </a:r>
            <a:r>
              <a:rPr lang="en-US" sz="1800" b="0" dirty="0" smtClean="0"/>
              <a:t>(</a:t>
            </a:r>
            <a:r>
              <a:rPr lang="en-US" sz="1800" b="0" dirty="0" err="1" smtClean="0"/>
              <a:t>int</a:t>
            </a:r>
            <a:r>
              <a:rPr lang="en-US" sz="1800" b="0" dirty="0" smtClean="0"/>
              <a:t> </a:t>
            </a:r>
            <a:r>
              <a:rPr lang="en-US" sz="1800" b="0" dirty="0"/>
              <a:t>a, </a:t>
            </a:r>
            <a:r>
              <a:rPr lang="en-US" sz="1800" b="0" dirty="0" err="1"/>
              <a:t>int</a:t>
            </a:r>
            <a:r>
              <a:rPr lang="en-US" sz="1800" b="0" dirty="0"/>
              <a:t> b, </a:t>
            </a:r>
            <a:r>
              <a:rPr lang="en-US" sz="1800" b="0" dirty="0" err="1"/>
              <a:t>int</a:t>
            </a:r>
            <a:r>
              <a:rPr lang="en-US" sz="1800" b="0" dirty="0"/>
              <a:t> </a:t>
            </a:r>
            <a:r>
              <a:rPr lang="en-US" sz="1800" b="0" dirty="0" err="1"/>
              <a:t>Expected_result</a:t>
            </a:r>
            <a:r>
              <a:rPr lang="en-US" sz="1800" b="0" dirty="0"/>
              <a:t>) </a:t>
            </a:r>
            <a:r>
              <a:rPr lang="en-US" sz="1800" b="0" dirty="0" smtClean="0"/>
              <a:t>{</a:t>
            </a:r>
            <a:endParaRPr lang="en-US" sz="1800" b="0" dirty="0"/>
          </a:p>
          <a:p>
            <a:r>
              <a:rPr lang="en-US" sz="1800" b="0" dirty="0"/>
              <a:t>	</a:t>
            </a:r>
            <a:r>
              <a:rPr lang="en-US" sz="1800" b="0" dirty="0" err="1" smtClean="0"/>
              <a:t>Assert.assertEquals</a:t>
            </a:r>
            <a:r>
              <a:rPr lang="en-US" sz="1800" b="0" dirty="0" smtClean="0"/>
              <a:t>(</a:t>
            </a:r>
            <a:r>
              <a:rPr lang="en-US" sz="1800" b="0" dirty="0" err="1" smtClean="0"/>
              <a:t>calc.add</a:t>
            </a:r>
            <a:r>
              <a:rPr lang="en-US" sz="1800" b="0" dirty="0" smtClean="0"/>
              <a:t>(</a:t>
            </a:r>
            <a:r>
              <a:rPr lang="en-US" sz="1800" b="0" dirty="0" err="1" smtClean="0"/>
              <a:t>a,b</a:t>
            </a:r>
            <a:r>
              <a:rPr lang="en-US" sz="1800" b="0" dirty="0"/>
              <a:t>),</a:t>
            </a:r>
            <a:r>
              <a:rPr lang="en-US" sz="1800" b="0" dirty="0" err="1"/>
              <a:t>Expected_result,"Actual</a:t>
            </a:r>
            <a:r>
              <a:rPr lang="en-US" sz="1800" b="0" dirty="0"/>
              <a:t> result not equal to Expected result</a:t>
            </a:r>
            <a:r>
              <a:rPr lang="en-US" sz="1800" b="0" dirty="0" smtClean="0"/>
              <a:t>");</a:t>
            </a:r>
          </a:p>
          <a:p>
            <a:r>
              <a:rPr lang="en-US" sz="1800" b="0" dirty="0" smtClean="0"/>
              <a:t>}</a:t>
            </a:r>
          </a:p>
          <a:p>
            <a:endParaRPr lang="en-US" sz="1800" b="0" dirty="0"/>
          </a:p>
        </p:txBody>
      </p:sp>
    </p:spTree>
    <p:extLst>
      <p:ext uri="{BB962C8B-B14F-4D97-AF65-F5344CB8AC3E}">
        <p14:creationId xmlns:p14="http://schemas.microsoft.com/office/powerpoint/2010/main" val="127767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b="0" dirty="0"/>
              <a:t>@</a:t>
            </a:r>
            <a:r>
              <a:rPr lang="en-US" sz="1800" b="0" dirty="0" err="1"/>
              <a:t>DataProvider</a:t>
            </a:r>
            <a:r>
              <a:rPr lang="en-US" sz="1800" b="0" dirty="0"/>
              <a:t> (name= "</a:t>
            </a:r>
            <a:r>
              <a:rPr lang="en-US" sz="1800" b="0" dirty="0" err="1"/>
              <a:t>dpAdd</a:t>
            </a:r>
            <a:r>
              <a:rPr lang="en-US" sz="1800" b="0" dirty="0"/>
              <a:t>")</a:t>
            </a:r>
          </a:p>
          <a:p>
            <a:r>
              <a:rPr lang="en-US" sz="1800" b="0" dirty="0"/>
              <a:t>	public Object [][] </a:t>
            </a:r>
            <a:r>
              <a:rPr lang="en-US" sz="1800" b="0" dirty="0" err="1"/>
              <a:t>getData</a:t>
            </a:r>
            <a:r>
              <a:rPr lang="en-US" sz="1800" b="0" dirty="0"/>
              <a:t>(){</a:t>
            </a:r>
          </a:p>
          <a:p>
            <a:r>
              <a:rPr lang="en-US" sz="1800" b="0" dirty="0"/>
              <a:t>		Object[][] table = new Object[][]{</a:t>
            </a:r>
          </a:p>
          <a:p>
            <a:r>
              <a:rPr lang="en-US" sz="1800" b="0" dirty="0"/>
              <a:t>				{10,30,40},</a:t>
            </a:r>
          </a:p>
          <a:p>
            <a:r>
              <a:rPr lang="en-US" sz="1800" b="0" dirty="0"/>
              <a:t>				{50,10,80},</a:t>
            </a:r>
          </a:p>
          <a:p>
            <a:r>
              <a:rPr lang="en-US" sz="1800" b="0" dirty="0"/>
              <a:t>				{20,20,40},</a:t>
            </a:r>
          </a:p>
          <a:p>
            <a:r>
              <a:rPr lang="en-US" sz="1800" b="0" dirty="0"/>
              <a:t>				{40,50,120},</a:t>
            </a:r>
          </a:p>
          <a:p>
            <a:r>
              <a:rPr lang="en-US" sz="1800" b="0" dirty="0"/>
              <a:t>				{34,20,54},</a:t>
            </a:r>
          </a:p>
          <a:p>
            <a:r>
              <a:rPr lang="en-US" sz="1800" b="0" dirty="0"/>
              <a:t>				{30,40,234}</a:t>
            </a:r>
          </a:p>
          <a:p>
            <a:r>
              <a:rPr lang="en-US" sz="1800" b="0" dirty="0"/>
              <a:t>		};</a:t>
            </a:r>
          </a:p>
          <a:p>
            <a:r>
              <a:rPr lang="en-US" sz="1800" b="0" dirty="0"/>
              <a:t>				return table;</a:t>
            </a:r>
          </a:p>
          <a:p>
            <a:r>
              <a:rPr lang="en-US" sz="1800" b="0" dirty="0"/>
              <a:t>		}</a:t>
            </a:r>
          </a:p>
        </p:txBody>
      </p:sp>
    </p:spTree>
    <p:extLst>
      <p:ext uri="{BB962C8B-B14F-4D97-AF65-F5344CB8AC3E}">
        <p14:creationId xmlns:p14="http://schemas.microsoft.com/office/powerpoint/2010/main" val="1174905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b="0" dirty="0"/>
              <a:t>@</a:t>
            </a:r>
            <a:r>
              <a:rPr lang="en-US" sz="1800" b="0" dirty="0" err="1"/>
              <a:t>AfterClass</a:t>
            </a:r>
            <a:endParaRPr lang="en-US" sz="1800" b="0" dirty="0"/>
          </a:p>
          <a:p>
            <a:r>
              <a:rPr lang="en-US" sz="1800" b="0" dirty="0"/>
              <a:t>	public void </a:t>
            </a:r>
            <a:r>
              <a:rPr lang="en-US" sz="1800" b="0" dirty="0" err="1"/>
              <a:t>close_calcinstance</a:t>
            </a:r>
            <a:r>
              <a:rPr lang="en-US" sz="1800" b="0" dirty="0"/>
              <a:t>(){</a:t>
            </a:r>
          </a:p>
          <a:p>
            <a:r>
              <a:rPr lang="en-US" sz="1800" b="0" dirty="0"/>
              <a:t>		</a:t>
            </a:r>
            <a:r>
              <a:rPr lang="en-US" sz="1800" b="0" dirty="0" err="1"/>
              <a:t>calc</a:t>
            </a:r>
            <a:r>
              <a:rPr lang="en-US" sz="1800" b="0" dirty="0"/>
              <a:t>=null;</a:t>
            </a:r>
          </a:p>
          <a:p>
            <a:r>
              <a:rPr lang="en-US" sz="1800" b="0" dirty="0"/>
              <a:t>	}</a:t>
            </a:r>
          </a:p>
          <a:p>
            <a:r>
              <a:rPr lang="en-US" sz="1800" b="0" dirty="0"/>
              <a:t>}</a:t>
            </a:r>
          </a:p>
        </p:txBody>
      </p:sp>
    </p:spTree>
    <p:extLst>
      <p:ext uri="{BB962C8B-B14F-4D97-AF65-F5344CB8AC3E}">
        <p14:creationId xmlns:p14="http://schemas.microsoft.com/office/powerpoint/2010/main" val="2622294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a:t>Questions</a:t>
            </a:r>
          </a:p>
        </p:txBody>
      </p:sp>
    </p:spTree>
    <p:extLst>
      <p:ext uri="{BB962C8B-B14F-4D97-AF65-F5344CB8AC3E}">
        <p14:creationId xmlns:p14="http://schemas.microsoft.com/office/powerpoint/2010/main" val="2801973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21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TestNG</a:t>
            </a:r>
            <a:endParaRPr lang="en-US" dirty="0"/>
          </a:p>
        </p:txBody>
      </p:sp>
      <p:sp>
        <p:nvSpPr>
          <p:cNvPr id="3" name="Content Placeholder 2"/>
          <p:cNvSpPr>
            <a:spLocks noGrp="1"/>
          </p:cNvSpPr>
          <p:nvPr>
            <p:ph idx="1"/>
          </p:nvPr>
        </p:nvSpPr>
        <p:spPr/>
        <p:txBody>
          <a:bodyPr/>
          <a:lstStyle/>
          <a:p>
            <a:pPr algn="just">
              <a:lnSpc>
                <a:spcPct val="150000"/>
              </a:lnSpc>
            </a:pPr>
            <a:r>
              <a:rPr lang="en-US" b="0" dirty="0" smtClean="0">
                <a:solidFill>
                  <a:schemeClr val="tx1"/>
                </a:solidFill>
              </a:rPr>
              <a:t>TestNG is an advance framework designed in a way to leverage the benefits by both the developers and testers. For people already using JUnit, TestNG would seem no different with some advance features. With the commencement of the frameworks, </a:t>
            </a:r>
            <a:r>
              <a:rPr lang="en-US" b="0" dirty="0" err="1" smtClean="0">
                <a:solidFill>
                  <a:schemeClr val="tx1"/>
                </a:solidFill>
              </a:rPr>
              <a:t>JUnit</a:t>
            </a:r>
            <a:r>
              <a:rPr lang="en-US" b="0" dirty="0" smtClean="0">
                <a:solidFill>
                  <a:schemeClr val="tx1"/>
                </a:solidFill>
              </a:rPr>
              <a:t> gained an enormous popularity across the Java applications, Java developers and Java testers, with remarkably increasing the code quality.</a:t>
            </a:r>
            <a:endParaRPr lang="en-US" b="0" dirty="0">
              <a:solidFill>
                <a:schemeClr val="tx1"/>
              </a:solidFill>
            </a:endParaRPr>
          </a:p>
        </p:txBody>
      </p:sp>
    </p:spTree>
    <p:extLst>
      <p:ext uri="{BB962C8B-B14F-4D97-AF65-F5344CB8AC3E}">
        <p14:creationId xmlns:p14="http://schemas.microsoft.com/office/powerpoint/2010/main" val="3978536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770937" cy="457200"/>
          </a:xfrm>
        </p:spPr>
        <p:txBody>
          <a:bodyPr/>
          <a:lstStyle/>
          <a:p>
            <a:r>
              <a:rPr lang="en-US" dirty="0" smtClean="0"/>
              <a:t>Features of TestNG</a:t>
            </a:r>
            <a:br>
              <a:rPr lang="en-US" dirty="0" smtClean="0"/>
            </a:br>
            <a:endParaRPr lang="en-US" dirty="0"/>
          </a:p>
        </p:txBody>
      </p:sp>
      <p:sp>
        <p:nvSpPr>
          <p:cNvPr id="3" name="Content Placeholder 2"/>
          <p:cNvSpPr>
            <a:spLocks noGrp="1"/>
          </p:cNvSpPr>
          <p:nvPr>
            <p:ph idx="1"/>
          </p:nvPr>
        </p:nvSpPr>
        <p:spPr/>
        <p:txBody>
          <a:bodyPr/>
          <a:lstStyle/>
          <a:p>
            <a:pPr marL="285750" indent="-285750" algn="just">
              <a:buFont typeface="Wingdings" panose="05000000000000000000" pitchFamily="2" charset="2"/>
              <a:buChar char="§"/>
            </a:pPr>
            <a:r>
              <a:rPr lang="en-US" b="0" dirty="0" smtClean="0">
                <a:solidFill>
                  <a:schemeClr val="tx1"/>
                </a:solidFill>
              </a:rPr>
              <a:t>Support for annotations</a:t>
            </a:r>
          </a:p>
          <a:p>
            <a:pPr marL="285750" indent="-285750" algn="just">
              <a:buFont typeface="Wingdings" panose="05000000000000000000" pitchFamily="2" charset="2"/>
              <a:buChar char="§"/>
            </a:pPr>
            <a:r>
              <a:rPr lang="en-US" b="0" dirty="0" smtClean="0">
                <a:solidFill>
                  <a:schemeClr val="tx1"/>
                </a:solidFill>
              </a:rPr>
              <a:t>Support for parameterization</a:t>
            </a:r>
          </a:p>
          <a:p>
            <a:pPr marL="285750" indent="-285750" algn="just">
              <a:buFont typeface="Wingdings" panose="05000000000000000000" pitchFamily="2" charset="2"/>
              <a:buChar char="§"/>
            </a:pPr>
            <a:r>
              <a:rPr lang="en-US" b="0" dirty="0" smtClean="0">
                <a:solidFill>
                  <a:schemeClr val="tx1"/>
                </a:solidFill>
              </a:rPr>
              <a:t>Advance execution methodology that do not require test suites to be created</a:t>
            </a:r>
          </a:p>
          <a:p>
            <a:pPr marL="285750" indent="-285750" algn="just">
              <a:buFont typeface="Wingdings" panose="05000000000000000000" pitchFamily="2" charset="2"/>
              <a:buChar char="§"/>
            </a:pPr>
            <a:r>
              <a:rPr lang="en-US" b="0" dirty="0" smtClean="0">
                <a:solidFill>
                  <a:schemeClr val="tx1"/>
                </a:solidFill>
              </a:rPr>
              <a:t>Support for Data Driven Testing using Data providers</a:t>
            </a:r>
          </a:p>
          <a:p>
            <a:pPr marL="285750" indent="-285750" algn="just">
              <a:buFont typeface="Wingdings" panose="05000000000000000000" pitchFamily="2" charset="2"/>
              <a:buChar char="§"/>
            </a:pPr>
            <a:r>
              <a:rPr lang="en-US" b="0" dirty="0" smtClean="0">
                <a:solidFill>
                  <a:schemeClr val="tx1"/>
                </a:solidFill>
              </a:rPr>
              <a:t>Enables user to set execution priorities for the test methods</a:t>
            </a:r>
          </a:p>
          <a:p>
            <a:pPr marL="285750" indent="-285750" algn="just">
              <a:buFont typeface="Wingdings" panose="05000000000000000000" pitchFamily="2" charset="2"/>
              <a:buChar char="§"/>
            </a:pPr>
            <a:r>
              <a:rPr lang="en-US" b="0" dirty="0" smtClean="0">
                <a:solidFill>
                  <a:schemeClr val="tx1"/>
                </a:solidFill>
              </a:rPr>
              <a:t>Supports threat safe environment when executing multiple threads</a:t>
            </a:r>
          </a:p>
          <a:p>
            <a:pPr marL="285750" indent="-285750" algn="just">
              <a:buFont typeface="Wingdings" panose="05000000000000000000" pitchFamily="2" charset="2"/>
              <a:buChar char="§"/>
            </a:pPr>
            <a:r>
              <a:rPr lang="en-US" b="0" dirty="0" smtClean="0">
                <a:solidFill>
                  <a:schemeClr val="tx1"/>
                </a:solidFill>
              </a:rPr>
              <a:t>Readily supports integration with various tools and plug-ins like build tools (Ant, Maven etc.), Integrated Development Environment (Eclipse).</a:t>
            </a:r>
          </a:p>
          <a:p>
            <a:pPr marL="285750" indent="-285750" algn="just">
              <a:buFont typeface="Wingdings" panose="05000000000000000000" pitchFamily="2" charset="2"/>
              <a:buChar char="§"/>
            </a:pPr>
            <a:r>
              <a:rPr lang="en-US" b="0" dirty="0" smtClean="0">
                <a:solidFill>
                  <a:schemeClr val="tx1"/>
                </a:solidFill>
              </a:rPr>
              <a:t>Facilitates user with effective means of Report Generation using </a:t>
            </a:r>
            <a:r>
              <a:rPr lang="en-US" b="0" dirty="0" err="1" smtClean="0">
                <a:solidFill>
                  <a:schemeClr val="tx1"/>
                </a:solidFill>
              </a:rPr>
              <a:t>ReportNG</a:t>
            </a:r>
            <a:endParaRPr lang="en-US" b="0" dirty="0" smtClean="0">
              <a:solidFill>
                <a:schemeClr val="tx1"/>
              </a:solidFill>
            </a:endParaRPr>
          </a:p>
          <a:p>
            <a:endParaRPr lang="en-US" dirty="0"/>
          </a:p>
        </p:txBody>
      </p:sp>
    </p:spTree>
    <p:extLst>
      <p:ext uri="{BB962C8B-B14F-4D97-AF65-F5344CB8AC3E}">
        <p14:creationId xmlns:p14="http://schemas.microsoft.com/office/powerpoint/2010/main" val="148932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17" y="381000"/>
            <a:ext cx="8357339" cy="649224"/>
          </a:xfrm>
        </p:spPr>
        <p:txBody>
          <a:bodyPr/>
          <a:lstStyle/>
          <a:p>
            <a:r>
              <a:rPr lang="en-US" u="sng" dirty="0" smtClean="0"/>
              <a:t>TestNG versus JUnit</a:t>
            </a:r>
            <a:r>
              <a:rPr lang="en-US" dirty="0" smtClean="0">
                <a:solidFill>
                  <a:srgbClr val="0070C0"/>
                </a:solidFill>
              </a:rPr>
              <a:t/>
            </a:r>
            <a:br>
              <a:rPr lang="en-US" dirty="0" smtClean="0">
                <a:solidFill>
                  <a:srgbClr val="0070C0"/>
                </a:solidFill>
              </a:rPr>
            </a:br>
            <a:endParaRPr lang="en-US" dirty="0"/>
          </a:p>
        </p:txBody>
      </p:sp>
      <p:sp>
        <p:nvSpPr>
          <p:cNvPr id="3" name="Content Placeholder 2"/>
          <p:cNvSpPr>
            <a:spLocks noGrp="1"/>
          </p:cNvSpPr>
          <p:nvPr>
            <p:ph idx="1"/>
          </p:nvPr>
        </p:nvSpPr>
        <p:spPr/>
        <p:txBody>
          <a:bodyPr/>
          <a:lstStyle/>
          <a:p>
            <a:pPr>
              <a:lnSpc>
                <a:spcPct val="200000"/>
              </a:lnSpc>
            </a:pPr>
            <a:r>
              <a:rPr lang="en-US" dirty="0" smtClean="0">
                <a:solidFill>
                  <a:schemeClr val="tx1"/>
                </a:solidFill>
              </a:rPr>
              <a:t>There are various advantages that make TestNG superior to JUnit. Some of them are:</a:t>
            </a:r>
          </a:p>
          <a:p>
            <a:pPr marL="285750" indent="-285750">
              <a:lnSpc>
                <a:spcPct val="200000"/>
              </a:lnSpc>
              <a:buFont typeface="Wingdings" panose="05000000000000000000" pitchFamily="2" charset="2"/>
              <a:buChar char="§"/>
            </a:pPr>
            <a:r>
              <a:rPr lang="en-US" b="0" dirty="0" smtClean="0">
                <a:solidFill>
                  <a:schemeClr val="tx1"/>
                </a:solidFill>
              </a:rPr>
              <a:t>Advance and easy annotations</a:t>
            </a:r>
          </a:p>
          <a:p>
            <a:pPr marL="285750" indent="-285750">
              <a:lnSpc>
                <a:spcPct val="200000"/>
              </a:lnSpc>
              <a:buFont typeface="Wingdings" panose="05000000000000000000" pitchFamily="2" charset="2"/>
              <a:buChar char="§"/>
            </a:pPr>
            <a:r>
              <a:rPr lang="en-US" b="0" dirty="0" smtClean="0">
                <a:solidFill>
                  <a:schemeClr val="tx1"/>
                </a:solidFill>
              </a:rPr>
              <a:t>Execution patterns can be set</a:t>
            </a:r>
          </a:p>
          <a:p>
            <a:pPr marL="285750" indent="-285750">
              <a:lnSpc>
                <a:spcPct val="200000"/>
              </a:lnSpc>
              <a:buFont typeface="Wingdings" panose="05000000000000000000" pitchFamily="2" charset="2"/>
              <a:buChar char="§"/>
            </a:pPr>
            <a:r>
              <a:rPr lang="en-US" b="0" dirty="0" smtClean="0">
                <a:solidFill>
                  <a:schemeClr val="tx1"/>
                </a:solidFill>
              </a:rPr>
              <a:t>Concurrent execution of test scripts</a:t>
            </a:r>
          </a:p>
          <a:p>
            <a:pPr marL="285750" indent="-285750">
              <a:lnSpc>
                <a:spcPct val="200000"/>
              </a:lnSpc>
              <a:buFont typeface="Wingdings" panose="05000000000000000000" pitchFamily="2" charset="2"/>
              <a:buChar char="§"/>
            </a:pPr>
            <a:r>
              <a:rPr lang="en-US" b="0" dirty="0" smtClean="0">
                <a:solidFill>
                  <a:schemeClr val="tx1"/>
                </a:solidFill>
              </a:rPr>
              <a:t>Test case dependencies can be set</a:t>
            </a:r>
          </a:p>
          <a:p>
            <a:endParaRPr lang="en-US" dirty="0"/>
          </a:p>
        </p:txBody>
      </p:sp>
    </p:spTree>
    <p:extLst>
      <p:ext uri="{BB962C8B-B14F-4D97-AF65-F5344CB8AC3E}">
        <p14:creationId xmlns:p14="http://schemas.microsoft.com/office/powerpoint/2010/main" val="321271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357339" cy="649224"/>
          </a:xfrm>
        </p:spPr>
        <p:txBody>
          <a:bodyPr/>
          <a:lstStyle/>
          <a:p>
            <a:r>
              <a:rPr lang="en-US" dirty="0" smtClean="0"/>
              <a:t>TestNG Installation in Eclipse</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4" name="Rectangle 3"/>
          <p:cNvSpPr/>
          <p:nvPr/>
        </p:nvSpPr>
        <p:spPr>
          <a:xfrm>
            <a:off x="152400" y="705612"/>
            <a:ext cx="8686800" cy="5724644"/>
          </a:xfrm>
          <a:prstGeom prst="rect">
            <a:avLst/>
          </a:prstGeom>
        </p:spPr>
        <p:txBody>
          <a:bodyPr wrap="square">
            <a:spAutoFit/>
          </a:bodyPr>
          <a:lstStyle/>
          <a:p>
            <a:r>
              <a:rPr lang="en-US" sz="1800" b="1" dirty="0" smtClean="0">
                <a:latin typeface="+mj-lt"/>
              </a:rPr>
              <a:t>Follow the below steps to TestNG Download and installation on eclipse:</a:t>
            </a:r>
          </a:p>
          <a:p>
            <a:pPr algn="just">
              <a:lnSpc>
                <a:spcPct val="150000"/>
              </a:lnSpc>
              <a:buFont typeface="Arial" pitchFamily="34" charset="0"/>
              <a:buChar char="•"/>
            </a:pPr>
            <a:r>
              <a:rPr lang="en-US" sz="1800" b="1" u="sng" dirty="0" smtClean="0">
                <a:latin typeface="+mj-lt"/>
              </a:rPr>
              <a:t>Step 1</a:t>
            </a:r>
            <a:r>
              <a:rPr lang="en-US" sz="1800" b="1" dirty="0" smtClean="0">
                <a:latin typeface="+mj-lt"/>
              </a:rPr>
              <a:t>: </a:t>
            </a:r>
            <a:r>
              <a:rPr lang="en-US" sz="1800" dirty="0" smtClean="0">
                <a:latin typeface="+mj-lt"/>
              </a:rPr>
              <a:t>Launch eclipse IDE -&gt; Click on the Help option within the menu -&gt; Select “Eclipse Marketplace..” option within the dropdown.</a:t>
            </a:r>
            <a:r>
              <a:rPr lang="en-US" sz="1800" b="1" u="sng" dirty="0" smtClean="0">
                <a:latin typeface="+mj-lt"/>
              </a:rPr>
              <a:t> </a:t>
            </a:r>
          </a:p>
          <a:p>
            <a:pPr algn="just">
              <a:lnSpc>
                <a:spcPct val="150000"/>
              </a:lnSpc>
              <a:buFont typeface="Arial" pitchFamily="34" charset="0"/>
              <a:buChar char="•"/>
            </a:pPr>
            <a:r>
              <a:rPr lang="en-US" sz="1800" b="1" u="sng" dirty="0" smtClean="0">
                <a:latin typeface="+mj-lt"/>
              </a:rPr>
              <a:t>Step 2</a:t>
            </a:r>
            <a:r>
              <a:rPr lang="en-US" sz="1800" b="1" dirty="0" smtClean="0">
                <a:latin typeface="+mj-lt"/>
              </a:rPr>
              <a:t>:</a:t>
            </a:r>
            <a:r>
              <a:rPr lang="en-US" sz="1800" dirty="0" smtClean="0">
                <a:latin typeface="+mj-lt"/>
              </a:rPr>
              <a:t> Enter the keyword “TestNG” in the search textbox and click on “Go” button as shown below.</a:t>
            </a:r>
          </a:p>
          <a:p>
            <a:pPr algn="just">
              <a:lnSpc>
                <a:spcPct val="150000"/>
              </a:lnSpc>
              <a:buFont typeface="Arial" pitchFamily="34" charset="0"/>
              <a:buChar char="•"/>
            </a:pPr>
            <a:r>
              <a:rPr lang="en-US" sz="1800" b="1" u="sng" dirty="0" smtClean="0">
                <a:latin typeface="+mj-lt"/>
              </a:rPr>
              <a:t>Step 3</a:t>
            </a:r>
            <a:r>
              <a:rPr lang="en-US" sz="1800" b="1" dirty="0" smtClean="0">
                <a:latin typeface="+mj-lt"/>
              </a:rPr>
              <a:t>:</a:t>
            </a:r>
            <a:r>
              <a:rPr lang="en-US" sz="1800" dirty="0" smtClean="0">
                <a:latin typeface="+mj-lt"/>
              </a:rPr>
              <a:t> As soon as the user clicks on the “Go” button, the results matching to the search string would be displayed. Now user can click on the Install button to install TestNG.</a:t>
            </a:r>
          </a:p>
          <a:p>
            <a:pPr algn="just">
              <a:lnSpc>
                <a:spcPct val="150000"/>
              </a:lnSpc>
              <a:buFont typeface="Arial" pitchFamily="34" charset="0"/>
              <a:buChar char="•"/>
            </a:pPr>
            <a:r>
              <a:rPr lang="en-US" sz="1800" b="1" u="sng" dirty="0" smtClean="0">
                <a:latin typeface="+mj-lt"/>
              </a:rPr>
              <a:t>Step 4</a:t>
            </a:r>
            <a:r>
              <a:rPr lang="en-US" sz="1800" b="1" dirty="0" smtClean="0">
                <a:latin typeface="+mj-lt"/>
              </a:rPr>
              <a:t>:</a:t>
            </a:r>
            <a:r>
              <a:rPr lang="en-US" sz="1800" dirty="0" smtClean="0">
                <a:latin typeface="+mj-lt"/>
              </a:rPr>
              <a:t> As soon as the user clicks on the Install button, the user is prompted with a window to confirm the installation. Click on “Confirm” button.</a:t>
            </a:r>
          </a:p>
          <a:p>
            <a:pPr algn="just">
              <a:lnSpc>
                <a:spcPct val="150000"/>
              </a:lnSpc>
              <a:buFont typeface="Arial" pitchFamily="34" charset="0"/>
              <a:buChar char="•"/>
            </a:pPr>
            <a:r>
              <a:rPr lang="en-US" sz="1800" b="1" u="sng" dirty="0" smtClean="0">
                <a:latin typeface="+mj-lt"/>
              </a:rPr>
              <a:t>Step 5</a:t>
            </a:r>
            <a:r>
              <a:rPr lang="en-US" sz="1800" b="1" dirty="0" smtClean="0">
                <a:latin typeface="+mj-lt"/>
              </a:rPr>
              <a:t>:</a:t>
            </a:r>
            <a:r>
              <a:rPr lang="en-US" sz="1800" dirty="0" smtClean="0">
                <a:latin typeface="+mj-lt"/>
              </a:rPr>
              <a:t> In the next step, the application would prompt you to accept the license and then click on the “Finish” button.</a:t>
            </a:r>
          </a:p>
          <a:p>
            <a:pPr algn="just">
              <a:lnSpc>
                <a:spcPct val="150000"/>
              </a:lnSpc>
              <a:buFont typeface="Arial" pitchFamily="34" charset="0"/>
              <a:buChar char="•"/>
            </a:pPr>
            <a:r>
              <a:rPr lang="en-US" sz="1800" b="1" u="sng" dirty="0" smtClean="0">
                <a:latin typeface="+mj-lt"/>
              </a:rPr>
              <a:t>Step 6</a:t>
            </a:r>
            <a:r>
              <a:rPr lang="en-US" sz="1800" b="1" dirty="0" smtClean="0">
                <a:latin typeface="+mj-lt"/>
              </a:rPr>
              <a:t>:</a:t>
            </a:r>
            <a:r>
              <a:rPr lang="en-US" sz="1800" dirty="0" smtClean="0">
                <a:latin typeface="+mj-lt"/>
              </a:rPr>
              <a:t> The installation is initiated now and the progress can be seen as following:</a:t>
            </a:r>
          </a:p>
          <a:p>
            <a:endParaRPr lang="en-US" dirty="0"/>
          </a:p>
        </p:txBody>
      </p:sp>
    </p:spTree>
    <p:extLst>
      <p:ext uri="{BB962C8B-B14F-4D97-AF65-F5344CB8AC3E}">
        <p14:creationId xmlns:p14="http://schemas.microsoft.com/office/powerpoint/2010/main" val="1728425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rams\Pictures\Selenium-TestNG-tutorial-1.jpg"/>
          <p:cNvPicPr>
            <a:picLocks noChangeAspect="1" noChangeArrowheads="1"/>
          </p:cNvPicPr>
          <p:nvPr/>
        </p:nvPicPr>
        <p:blipFill>
          <a:blip r:embed="rId2"/>
          <a:srcRect/>
          <a:stretch>
            <a:fillRect/>
          </a:stretch>
        </p:blipFill>
        <p:spPr bwMode="auto">
          <a:xfrm>
            <a:off x="609601" y="1066800"/>
            <a:ext cx="1676400" cy="1843421"/>
          </a:xfrm>
          <a:prstGeom prst="rect">
            <a:avLst/>
          </a:prstGeom>
          <a:noFill/>
        </p:spPr>
      </p:pic>
      <p:pic>
        <p:nvPicPr>
          <p:cNvPr id="2051" name="Picture 3" descr="C:\Users\rams\Pictures\Selenium-TestNG-tutorial-4.jpg"/>
          <p:cNvPicPr>
            <a:picLocks noChangeAspect="1" noChangeArrowheads="1"/>
          </p:cNvPicPr>
          <p:nvPr/>
        </p:nvPicPr>
        <p:blipFill>
          <a:blip r:embed="rId3"/>
          <a:srcRect/>
          <a:stretch>
            <a:fillRect/>
          </a:stretch>
        </p:blipFill>
        <p:spPr bwMode="auto">
          <a:xfrm>
            <a:off x="5715000" y="1143000"/>
            <a:ext cx="3048000" cy="1827522"/>
          </a:xfrm>
          <a:prstGeom prst="rect">
            <a:avLst/>
          </a:prstGeom>
          <a:noFill/>
        </p:spPr>
      </p:pic>
      <p:pic>
        <p:nvPicPr>
          <p:cNvPr id="2052" name="Picture 4" descr="C:\Users\rams\Pictures\Selenium-TestNG-tutorial-2.jpg"/>
          <p:cNvPicPr>
            <a:picLocks noChangeAspect="1" noChangeArrowheads="1"/>
          </p:cNvPicPr>
          <p:nvPr/>
        </p:nvPicPr>
        <p:blipFill>
          <a:blip r:embed="rId4"/>
          <a:srcRect/>
          <a:stretch>
            <a:fillRect/>
          </a:stretch>
        </p:blipFill>
        <p:spPr bwMode="auto">
          <a:xfrm>
            <a:off x="2438400" y="1219200"/>
            <a:ext cx="3200400" cy="1600200"/>
          </a:xfrm>
          <a:prstGeom prst="rect">
            <a:avLst/>
          </a:prstGeom>
          <a:noFill/>
        </p:spPr>
      </p:pic>
      <p:pic>
        <p:nvPicPr>
          <p:cNvPr id="2054" name="Picture 6" descr="C:\Users\rams\Pictures\Selenium-TestNG-tutorial-3.jpg"/>
          <p:cNvPicPr>
            <a:picLocks noChangeAspect="1" noChangeArrowheads="1"/>
          </p:cNvPicPr>
          <p:nvPr/>
        </p:nvPicPr>
        <p:blipFill>
          <a:blip r:embed="rId5"/>
          <a:srcRect/>
          <a:stretch>
            <a:fillRect/>
          </a:stretch>
        </p:blipFill>
        <p:spPr bwMode="auto">
          <a:xfrm>
            <a:off x="457201" y="3276600"/>
            <a:ext cx="3352800" cy="2199049"/>
          </a:xfrm>
          <a:prstGeom prst="rect">
            <a:avLst/>
          </a:prstGeom>
          <a:noFill/>
        </p:spPr>
      </p:pic>
      <p:pic>
        <p:nvPicPr>
          <p:cNvPr id="1027" name="Picture 3" descr="C:\Users\rams\Pictures\Selenium-TestNG-tutorial-5.jpg"/>
          <p:cNvPicPr>
            <a:picLocks noChangeAspect="1" noChangeArrowheads="1"/>
          </p:cNvPicPr>
          <p:nvPr/>
        </p:nvPicPr>
        <p:blipFill>
          <a:blip r:embed="rId6"/>
          <a:srcRect/>
          <a:stretch>
            <a:fillRect/>
          </a:stretch>
        </p:blipFill>
        <p:spPr bwMode="auto">
          <a:xfrm>
            <a:off x="4191000" y="3733800"/>
            <a:ext cx="4352925" cy="1762125"/>
          </a:xfrm>
          <a:prstGeom prst="rect">
            <a:avLst/>
          </a:prstGeom>
          <a:noFill/>
        </p:spPr>
      </p:pic>
    </p:spTree>
    <p:extLst>
      <p:ext uri="{BB962C8B-B14F-4D97-AF65-F5344CB8AC3E}">
        <p14:creationId xmlns:p14="http://schemas.microsoft.com/office/powerpoint/2010/main" val="774262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NG </a:t>
            </a:r>
            <a:r>
              <a:rPr lang="en-US" dirty="0" err="1" smtClean="0"/>
              <a:t>AnnotationDescription</a:t>
            </a: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BeforeSuite</a:t>
            </a:r>
            <a:endParaRPr lang="en-US" dirty="0" smtClean="0">
              <a:solidFill>
                <a:schemeClr val="tx1"/>
              </a:solidFill>
            </a:endParaRPr>
          </a:p>
          <a:p>
            <a:r>
              <a:rPr lang="en-US" dirty="0" smtClean="0">
                <a:solidFill>
                  <a:schemeClr val="tx1"/>
                </a:solidFill>
              </a:rPr>
              <a:t>	The annotated method will be run only once before all tests in this suite 	have run.</a:t>
            </a:r>
          </a:p>
          <a:p>
            <a:pPr marL="285750" indent="-285750">
              <a:buFont typeface="Wingdings" panose="05000000000000000000" pitchFamily="2" charset="2"/>
              <a:buChar char="§"/>
            </a:pPr>
            <a:r>
              <a:rPr lang="en-US" dirty="0" smtClean="0">
                <a:solidFill>
                  <a:schemeClr val="tx1"/>
                </a:solidFill>
              </a:rPr>
              <a:t>@</a:t>
            </a:r>
            <a:r>
              <a:rPr lang="en-US" dirty="0" err="1">
                <a:solidFill>
                  <a:schemeClr val="tx1"/>
                </a:solidFill>
              </a:rPr>
              <a:t>AfterSuite</a:t>
            </a:r>
            <a:endParaRPr lang="en-US" dirty="0">
              <a:solidFill>
                <a:schemeClr val="tx1"/>
              </a:solidFill>
            </a:endParaRPr>
          </a:p>
          <a:p>
            <a:r>
              <a:rPr lang="en-US" dirty="0" smtClean="0">
                <a:solidFill>
                  <a:schemeClr val="tx1"/>
                </a:solidFill>
              </a:rPr>
              <a:t>	The </a:t>
            </a:r>
            <a:r>
              <a:rPr lang="en-US" dirty="0">
                <a:solidFill>
                  <a:schemeClr val="tx1"/>
                </a:solidFill>
              </a:rPr>
              <a:t>annotated method will be run only once after all tests in this suite </a:t>
            </a:r>
            <a:r>
              <a:rPr lang="en-US" dirty="0" smtClean="0">
                <a:solidFill>
                  <a:schemeClr val="tx1"/>
                </a:solidFill>
              </a:rPr>
              <a:t>	have </a:t>
            </a:r>
            <a:r>
              <a:rPr lang="en-US" dirty="0">
                <a:solidFill>
                  <a:schemeClr val="tx1"/>
                </a:solidFill>
              </a:rPr>
              <a:t>run.</a:t>
            </a:r>
          </a:p>
          <a:p>
            <a:pPr marL="285750" indent="-285750">
              <a:buFont typeface="Wingdings" panose="05000000000000000000" pitchFamily="2" charset="2"/>
              <a:buChar char="§"/>
            </a:pPr>
            <a:r>
              <a:rPr lang="en-US" dirty="0">
                <a:solidFill>
                  <a:schemeClr val="tx1"/>
                </a:solidFill>
              </a:rPr>
              <a:t>@</a:t>
            </a:r>
            <a:r>
              <a:rPr lang="en-US" dirty="0" err="1">
                <a:solidFill>
                  <a:schemeClr val="tx1"/>
                </a:solidFill>
              </a:rPr>
              <a:t>BeforeClass</a:t>
            </a:r>
            <a:endParaRPr lang="en-US" dirty="0">
              <a:solidFill>
                <a:schemeClr val="tx1"/>
              </a:solidFill>
            </a:endParaRPr>
          </a:p>
          <a:p>
            <a:r>
              <a:rPr lang="en-US" dirty="0" smtClean="0">
                <a:solidFill>
                  <a:schemeClr val="tx1"/>
                </a:solidFill>
              </a:rPr>
              <a:t>	The </a:t>
            </a:r>
            <a:r>
              <a:rPr lang="en-US" dirty="0">
                <a:solidFill>
                  <a:schemeClr val="tx1"/>
                </a:solidFill>
              </a:rPr>
              <a:t>annotated method will be run only once before the first test method </a:t>
            </a:r>
            <a:r>
              <a:rPr lang="en-US" dirty="0" smtClean="0">
                <a:solidFill>
                  <a:schemeClr val="tx1"/>
                </a:solidFill>
              </a:rPr>
              <a:t>	in </a:t>
            </a:r>
            <a:r>
              <a:rPr lang="en-US" dirty="0">
                <a:solidFill>
                  <a:schemeClr val="tx1"/>
                </a:solidFill>
              </a:rPr>
              <a:t>the current class is invoked.</a:t>
            </a:r>
          </a:p>
          <a:p>
            <a:pPr marL="285750" indent="-285750">
              <a:buFont typeface="Wingdings" panose="05000000000000000000" pitchFamily="2" charset="2"/>
              <a:buChar char="§"/>
            </a:pPr>
            <a:r>
              <a:rPr lang="en-US" dirty="0">
                <a:solidFill>
                  <a:schemeClr val="tx1"/>
                </a:solidFill>
              </a:rPr>
              <a:t>@</a:t>
            </a:r>
            <a:r>
              <a:rPr lang="en-US" dirty="0" err="1">
                <a:solidFill>
                  <a:schemeClr val="tx1"/>
                </a:solidFill>
              </a:rPr>
              <a:t>AfterClass</a:t>
            </a:r>
            <a:endParaRPr lang="en-US" dirty="0">
              <a:solidFill>
                <a:schemeClr val="tx1"/>
              </a:solidFill>
            </a:endParaRPr>
          </a:p>
          <a:p>
            <a:r>
              <a:rPr lang="en-US" dirty="0" smtClean="0">
                <a:solidFill>
                  <a:schemeClr val="tx1"/>
                </a:solidFill>
              </a:rPr>
              <a:t>	The </a:t>
            </a:r>
            <a:r>
              <a:rPr lang="en-US" dirty="0">
                <a:solidFill>
                  <a:schemeClr val="tx1"/>
                </a:solidFill>
              </a:rPr>
              <a:t>annotated method will be run only once after all the test methods in </a:t>
            </a:r>
            <a:r>
              <a:rPr lang="en-US" dirty="0" smtClean="0">
                <a:solidFill>
                  <a:schemeClr val="tx1"/>
                </a:solidFill>
              </a:rPr>
              <a:t>	the </a:t>
            </a:r>
            <a:r>
              <a:rPr lang="en-US" dirty="0">
                <a:solidFill>
                  <a:schemeClr val="tx1"/>
                </a:solidFill>
              </a:rPr>
              <a:t>current class have run.</a:t>
            </a:r>
          </a:p>
          <a:p>
            <a:pPr marL="285750" indent="-285750">
              <a:buFont typeface="Wingdings" panose="05000000000000000000" pitchFamily="2" charset="2"/>
              <a:buChar char="§"/>
            </a:pPr>
            <a:r>
              <a:rPr lang="en-US" dirty="0">
                <a:solidFill>
                  <a:schemeClr val="tx1"/>
                </a:solidFill>
              </a:rPr>
              <a:t>@</a:t>
            </a:r>
            <a:r>
              <a:rPr lang="en-US" dirty="0" err="1">
                <a:solidFill>
                  <a:schemeClr val="tx1"/>
                </a:solidFill>
              </a:rPr>
              <a:t>BeforeTest</a:t>
            </a:r>
            <a:endParaRPr lang="en-US" dirty="0">
              <a:solidFill>
                <a:schemeClr val="tx1"/>
              </a:solidFill>
            </a:endParaRPr>
          </a:p>
          <a:p>
            <a:r>
              <a:rPr lang="en-US" dirty="0" smtClean="0">
                <a:solidFill>
                  <a:schemeClr val="tx1"/>
                </a:solidFill>
              </a:rPr>
              <a:t>	The </a:t>
            </a:r>
            <a:r>
              <a:rPr lang="en-US" dirty="0">
                <a:solidFill>
                  <a:schemeClr val="tx1"/>
                </a:solidFill>
              </a:rPr>
              <a:t>annotated method will be run before any test method belonging to </a:t>
            </a:r>
            <a:r>
              <a:rPr lang="en-US" dirty="0" smtClean="0">
                <a:solidFill>
                  <a:schemeClr val="tx1"/>
                </a:solidFill>
              </a:rPr>
              <a:t>	the </a:t>
            </a:r>
            <a:r>
              <a:rPr lang="en-US" dirty="0">
                <a:solidFill>
                  <a:schemeClr val="tx1"/>
                </a:solidFill>
              </a:rPr>
              <a:t>classes inside the &lt;test&gt; tag is run.</a:t>
            </a:r>
          </a:p>
        </p:txBody>
      </p:sp>
    </p:spTree>
    <p:extLst>
      <p:ext uri="{BB962C8B-B14F-4D97-AF65-F5344CB8AC3E}">
        <p14:creationId xmlns:p14="http://schemas.microsoft.com/office/powerpoint/2010/main" val="1198913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8091</TotalTime>
  <Words>1411</Words>
  <Application>Microsoft Office PowerPoint</Application>
  <PresentationFormat>On-screen Show (4:3)</PresentationFormat>
  <Paragraphs>322</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Consolas</vt:lpstr>
      <vt:lpstr>inherit</vt:lpstr>
      <vt:lpstr>Lucida Sans Unicode</vt:lpstr>
      <vt:lpstr>Papyrus</vt:lpstr>
      <vt:lpstr>Times New Roman</vt:lpstr>
      <vt:lpstr>Verdana</vt:lpstr>
      <vt:lpstr>Wingdings</vt:lpstr>
      <vt:lpstr>Atos Syntel</vt:lpstr>
      <vt:lpstr>TestNG Framework</vt:lpstr>
      <vt:lpstr>Version Control and Revision History</vt:lpstr>
      <vt:lpstr>Iconic Representations.......</vt:lpstr>
      <vt:lpstr>TestNG</vt:lpstr>
      <vt:lpstr>Features of TestNG </vt:lpstr>
      <vt:lpstr>TestNG versus JUnit </vt:lpstr>
      <vt:lpstr>TestNG Installation in Eclipse </vt:lpstr>
      <vt:lpstr>PowerPoint Presentation</vt:lpstr>
      <vt:lpstr>Test NG AnnotationDescription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Iyer, Sanjana</cp:lastModifiedBy>
  <cp:revision>1226</cp:revision>
  <dcterms:created xsi:type="dcterms:W3CDTF">2002-09-04T12:32:15Z</dcterms:created>
  <dcterms:modified xsi:type="dcterms:W3CDTF">2019-10-03T10:33:14Z</dcterms:modified>
</cp:coreProperties>
</file>