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41"/>
  </p:notesMasterIdLst>
  <p:handoutMasterIdLst>
    <p:handoutMasterId r:id="rId42"/>
  </p:handoutMasterIdLst>
  <p:sldIdLst>
    <p:sldId id="930" r:id="rId2"/>
    <p:sldId id="970" r:id="rId3"/>
    <p:sldId id="742" r:id="rId4"/>
    <p:sldId id="947" r:id="rId5"/>
    <p:sldId id="948" r:id="rId6"/>
    <p:sldId id="950" r:id="rId7"/>
    <p:sldId id="953" r:id="rId8"/>
    <p:sldId id="952" r:id="rId9"/>
    <p:sldId id="949" r:id="rId10"/>
    <p:sldId id="951" r:id="rId11"/>
    <p:sldId id="958" r:id="rId12"/>
    <p:sldId id="936" r:id="rId13"/>
    <p:sldId id="954" r:id="rId14"/>
    <p:sldId id="955" r:id="rId15"/>
    <p:sldId id="956" r:id="rId16"/>
    <p:sldId id="957" r:id="rId17"/>
    <p:sldId id="959" r:id="rId18"/>
    <p:sldId id="932" r:id="rId19"/>
    <p:sldId id="933" r:id="rId20"/>
    <p:sldId id="935" r:id="rId21"/>
    <p:sldId id="937" r:id="rId22"/>
    <p:sldId id="938" r:id="rId23"/>
    <p:sldId id="939" r:id="rId24"/>
    <p:sldId id="960" r:id="rId25"/>
    <p:sldId id="961" r:id="rId26"/>
    <p:sldId id="962" r:id="rId27"/>
    <p:sldId id="963" r:id="rId28"/>
    <p:sldId id="940" r:id="rId29"/>
    <p:sldId id="941" r:id="rId30"/>
    <p:sldId id="966" r:id="rId31"/>
    <p:sldId id="967" r:id="rId32"/>
    <p:sldId id="968" r:id="rId33"/>
    <p:sldId id="969" r:id="rId34"/>
    <p:sldId id="942" r:id="rId35"/>
    <p:sldId id="943" r:id="rId36"/>
    <p:sldId id="944" r:id="rId37"/>
    <p:sldId id="945" r:id="rId38"/>
    <p:sldId id="862" r:id="rId39"/>
    <p:sldId id="900"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96" d="100"/>
          <a:sy n="96" d="100"/>
        </p:scale>
        <p:origin x="414"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314493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3980078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198729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391106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28646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71466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226971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540965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34499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261447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42444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592219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985075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112447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403469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6715892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51732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724598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7082183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8965890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41248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17208887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21817268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8994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408603787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044297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02373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615875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31138950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49" r:id="rId28"/>
    <p:sldLayoutId id="2147483750" r:id="rId29"/>
    <p:sldLayoutId id="2147483751" r:id="rId30"/>
    <p:sldLayoutId id="2147483752" r:id="rId31"/>
  </p:sldLayoutIdLst>
  <p:timing>
    <p:tnLst>
      <p:par>
        <p:cTn id="1" dur="indefinite" restart="never" nodeType="tmRoot"/>
      </p:par>
    </p:tnLst>
  </p:timing>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2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php-tutorials.html" TargetMode="Externa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Web Driver </a:t>
            </a:r>
          </a:p>
        </p:txBody>
      </p:sp>
    </p:spTree>
    <p:extLst>
      <p:ext uri="{BB962C8B-B14F-4D97-AF65-F5344CB8AC3E}">
        <p14:creationId xmlns:p14="http://schemas.microsoft.com/office/powerpoint/2010/main" val="84303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Exercise :</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Launch a new Firefox browser.</a:t>
            </a:r>
          </a:p>
          <a:p>
            <a:pPr marL="285750" indent="-285750">
              <a:buFont typeface="Wingdings" panose="05000000000000000000" pitchFamily="2" charset="2"/>
              <a:buChar char="§"/>
            </a:pPr>
            <a:r>
              <a:rPr lang="en-US" sz="1800" b="0" dirty="0"/>
              <a:t>Open https:\\syntelligence.syntelinc.com </a:t>
            </a:r>
            <a:endParaRPr lang="en-US" sz="1800" b="0" dirty="0" smtClean="0"/>
          </a:p>
          <a:p>
            <a:pPr marL="285750" indent="-285750">
              <a:buFont typeface="Wingdings" panose="05000000000000000000" pitchFamily="2" charset="2"/>
              <a:buChar char="§"/>
            </a:pPr>
            <a:r>
              <a:rPr lang="en-US" sz="1800" b="0" dirty="0" smtClean="0"/>
              <a:t>Get </a:t>
            </a:r>
            <a:r>
              <a:rPr lang="en-US" sz="1800" b="0" dirty="0"/>
              <a:t>Page Title name and Title length</a:t>
            </a:r>
          </a:p>
          <a:p>
            <a:pPr marL="285750" indent="-285750">
              <a:buFont typeface="Wingdings" panose="05000000000000000000" pitchFamily="2" charset="2"/>
              <a:buChar char="§"/>
            </a:pPr>
            <a:r>
              <a:rPr lang="en-US" sz="1800" b="0" dirty="0"/>
              <a:t>Print Page Title and Title length on the Eclipse Console.</a:t>
            </a:r>
          </a:p>
          <a:p>
            <a:pPr marL="285750" indent="-285750">
              <a:buFont typeface="Wingdings" panose="05000000000000000000" pitchFamily="2" charset="2"/>
              <a:buChar char="§"/>
            </a:pPr>
            <a:r>
              <a:rPr lang="en-US" sz="1800" b="0" dirty="0"/>
              <a:t>Get Page URL and verify if the it is a correct page opened</a:t>
            </a:r>
          </a:p>
          <a:p>
            <a:pPr marL="285750" indent="-285750">
              <a:buFont typeface="Wingdings" panose="05000000000000000000" pitchFamily="2" charset="2"/>
              <a:buChar char="§"/>
            </a:pPr>
            <a:r>
              <a:rPr lang="en-US" sz="1800" b="0" dirty="0"/>
              <a:t>Get Page Source (HTML Source code) and Page Source length</a:t>
            </a:r>
          </a:p>
          <a:p>
            <a:pPr marL="285750" indent="-285750">
              <a:buFont typeface="Wingdings" panose="05000000000000000000" pitchFamily="2" charset="2"/>
              <a:buChar char="§"/>
            </a:pPr>
            <a:r>
              <a:rPr lang="en-US" sz="1800" b="0" dirty="0"/>
              <a:t>Print Page Length on Eclipse Console.</a:t>
            </a:r>
          </a:p>
          <a:p>
            <a:pPr marL="285750" indent="-285750">
              <a:buFont typeface="Wingdings" panose="05000000000000000000" pitchFamily="2" charset="2"/>
              <a:buChar char="§"/>
            </a:pPr>
            <a:r>
              <a:rPr lang="en-US" sz="1800" b="0" dirty="0"/>
              <a:t>Close the Browser.</a:t>
            </a:r>
          </a:p>
          <a:p>
            <a:endParaRPr lang="en-US" dirty="0"/>
          </a:p>
        </p:txBody>
      </p:sp>
    </p:spTree>
    <p:extLst>
      <p:ext uri="{BB962C8B-B14F-4D97-AF65-F5344CB8AC3E}">
        <p14:creationId xmlns:p14="http://schemas.microsoft.com/office/powerpoint/2010/main" val="103137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WebDriver API Commands and Operations</a:t>
            </a:r>
          </a:p>
        </p:txBody>
      </p:sp>
      <p:sp>
        <p:nvSpPr>
          <p:cNvPr id="5123" name="Content Placeholder 2"/>
          <p:cNvSpPr>
            <a:spLocks noGrp="1"/>
          </p:cNvSpPr>
          <p:nvPr>
            <p:ph idx="1"/>
          </p:nvPr>
        </p:nvSpPr>
        <p:spPr>
          <a:xfrm>
            <a:off x="457200" y="1219200"/>
            <a:ext cx="8449866" cy="3951684"/>
          </a:xfrm>
        </p:spPr>
        <p:txBody>
          <a:bodyPr>
            <a:normAutofit fontScale="25000" lnSpcReduction="20000"/>
          </a:bodyPr>
          <a:lstStyle/>
          <a:p>
            <a:pPr eaLnBrk="1" hangingPunct="1">
              <a:defRPr/>
            </a:pPr>
            <a:r>
              <a:rPr lang="en-US" sz="7200" dirty="0" smtClean="0"/>
              <a:t>Select : </a:t>
            </a:r>
            <a:r>
              <a:rPr lang="en-US" sz="7200" b="0" dirty="0" smtClean="0"/>
              <a:t>Using this we can deal with objects having Select tag </a:t>
            </a:r>
            <a:endParaRPr lang="en-US" sz="7200" dirty="0" smtClean="0"/>
          </a:p>
          <a:p>
            <a:pPr eaLnBrk="1" hangingPunct="1">
              <a:defRPr/>
            </a:pPr>
            <a:r>
              <a:rPr lang="en-US" sz="7200" dirty="0" smtClean="0">
                <a:cs typeface="Times New Roman" pitchFamily="18" charset="0"/>
              </a:rPr>
              <a:t>Syntax : </a:t>
            </a:r>
            <a:endParaRPr lang="en-US" sz="7200" b="0" dirty="0" smtClean="0"/>
          </a:p>
          <a:p>
            <a:pPr lvl="1" indent="0">
              <a:buNone/>
              <a:defRPr/>
            </a:pPr>
            <a:r>
              <a:rPr lang="en-US" sz="7200" dirty="0" err="1" smtClean="0">
                <a:latin typeface="+mj-lt"/>
                <a:cs typeface="Times New Roman" pitchFamily="18" charset="0"/>
              </a:rPr>
              <a:t>WebElement</a:t>
            </a:r>
            <a:r>
              <a:rPr lang="en-US" sz="7200" dirty="0" smtClean="0">
                <a:latin typeface="+mj-lt"/>
                <a:cs typeface="Times New Roman" pitchFamily="18" charset="0"/>
              </a:rPr>
              <a:t> select = </a:t>
            </a:r>
            <a:r>
              <a:rPr lang="en-US" sz="7200" dirty="0" err="1" smtClean="0">
                <a:latin typeface="+mj-lt"/>
                <a:cs typeface="Times New Roman" pitchFamily="18" charset="0"/>
              </a:rPr>
              <a:t>driver.findElement</a:t>
            </a:r>
            <a:r>
              <a:rPr lang="en-US" sz="7200" dirty="0" smtClean="0">
                <a:latin typeface="+mj-lt"/>
                <a:cs typeface="Times New Roman" pitchFamily="18" charset="0"/>
              </a:rPr>
              <a:t>(</a:t>
            </a:r>
            <a:r>
              <a:rPr lang="en-US" sz="7200" dirty="0" err="1" smtClean="0">
                <a:latin typeface="+mj-lt"/>
                <a:cs typeface="Times New Roman" pitchFamily="18" charset="0"/>
              </a:rPr>
              <a:t>By.</a:t>
            </a:r>
            <a:r>
              <a:rPr lang="en-US" sz="7200" i="1" dirty="0" err="1" smtClean="0">
                <a:latin typeface="+mj-lt"/>
                <a:cs typeface="Times New Roman" pitchFamily="18" charset="0"/>
              </a:rPr>
              <a:t>tagName</a:t>
            </a:r>
            <a:r>
              <a:rPr lang="en-US" sz="7200" i="1" dirty="0" smtClean="0">
                <a:latin typeface="+mj-lt"/>
                <a:cs typeface="Times New Roman" pitchFamily="18" charset="0"/>
              </a:rPr>
              <a:t>( "select" ));</a:t>
            </a:r>
          </a:p>
          <a:p>
            <a:pPr lvl="1" indent="0">
              <a:buNone/>
              <a:defRPr/>
            </a:pPr>
            <a:r>
              <a:rPr lang="en-US" sz="7200" dirty="0" smtClean="0">
                <a:latin typeface="+mj-lt"/>
                <a:cs typeface="Times New Roman" pitchFamily="18" charset="0"/>
              </a:rPr>
              <a:t>List&lt;</a:t>
            </a:r>
            <a:r>
              <a:rPr lang="en-US" sz="7200" dirty="0" err="1" smtClean="0">
                <a:latin typeface="+mj-lt"/>
                <a:cs typeface="Times New Roman" pitchFamily="18" charset="0"/>
              </a:rPr>
              <a:t>WebElement</a:t>
            </a:r>
            <a:r>
              <a:rPr lang="en-US" sz="7200" dirty="0" smtClean="0">
                <a:latin typeface="+mj-lt"/>
                <a:cs typeface="Times New Roman" pitchFamily="18" charset="0"/>
              </a:rPr>
              <a:t>&gt; </a:t>
            </a:r>
            <a:r>
              <a:rPr lang="en-US" sz="7200" dirty="0" err="1" smtClean="0">
                <a:latin typeface="+mj-lt"/>
                <a:cs typeface="Times New Roman" pitchFamily="18" charset="0"/>
              </a:rPr>
              <a:t>allOptions</a:t>
            </a:r>
            <a:r>
              <a:rPr lang="en-US" sz="7200" dirty="0" smtClean="0">
                <a:latin typeface="+mj-lt"/>
                <a:cs typeface="Times New Roman" pitchFamily="18" charset="0"/>
              </a:rPr>
              <a:t> = </a:t>
            </a:r>
            <a:r>
              <a:rPr lang="en-US" sz="7200" dirty="0" err="1" smtClean="0">
                <a:latin typeface="+mj-lt"/>
                <a:cs typeface="Times New Roman" pitchFamily="18" charset="0"/>
              </a:rPr>
              <a:t>select.findElements</a:t>
            </a:r>
            <a:r>
              <a:rPr lang="en-US" sz="7200" dirty="0" smtClean="0">
                <a:latin typeface="+mj-lt"/>
                <a:cs typeface="Times New Roman" pitchFamily="18" charset="0"/>
              </a:rPr>
              <a:t>(</a:t>
            </a:r>
            <a:r>
              <a:rPr lang="en-US" sz="7200" dirty="0" err="1" smtClean="0">
                <a:latin typeface="+mj-lt"/>
                <a:cs typeface="Times New Roman" pitchFamily="18" charset="0"/>
              </a:rPr>
              <a:t>By.</a:t>
            </a:r>
            <a:r>
              <a:rPr lang="en-US" sz="7200" i="1" dirty="0" err="1" smtClean="0">
                <a:latin typeface="+mj-lt"/>
                <a:cs typeface="Times New Roman" pitchFamily="18" charset="0"/>
              </a:rPr>
              <a:t>xpath</a:t>
            </a:r>
            <a:r>
              <a:rPr lang="en-US" sz="7200" i="1" dirty="0" smtClean="0">
                <a:latin typeface="+mj-lt"/>
                <a:cs typeface="Times New Roman" pitchFamily="18" charset="0"/>
              </a:rPr>
              <a:t>("//select[@id='</a:t>
            </a:r>
            <a:r>
              <a:rPr lang="en-US" sz="7200" i="1" dirty="0" err="1" smtClean="0">
                <a:latin typeface="+mj-lt"/>
                <a:cs typeface="Times New Roman" pitchFamily="18" charset="0"/>
              </a:rPr>
              <a:t>s_provider</a:t>
            </a:r>
            <a:r>
              <a:rPr lang="en-US" sz="7200" i="1" dirty="0" smtClean="0">
                <a:latin typeface="+mj-lt"/>
                <a:cs typeface="Times New Roman" pitchFamily="18" charset="0"/>
              </a:rPr>
              <a:t>'][//li[2]/select]" ));</a:t>
            </a:r>
          </a:p>
          <a:p>
            <a:pPr>
              <a:defRPr/>
            </a:pPr>
            <a:r>
              <a:rPr lang="en-US" sz="7200" b="0" dirty="0" smtClean="0">
                <a:cs typeface="Times New Roman" pitchFamily="18" charset="0"/>
              </a:rPr>
              <a:t>   	 for (</a:t>
            </a:r>
            <a:r>
              <a:rPr lang="en-US" sz="7200" b="0" dirty="0" err="1" smtClean="0">
                <a:cs typeface="Times New Roman" pitchFamily="18" charset="0"/>
              </a:rPr>
              <a:t>WebElement</a:t>
            </a:r>
            <a:r>
              <a:rPr lang="en-US" sz="7200" b="0" dirty="0" smtClean="0">
                <a:cs typeface="Times New Roman" pitchFamily="18" charset="0"/>
              </a:rPr>
              <a:t> option : </a:t>
            </a:r>
            <a:r>
              <a:rPr lang="en-US" sz="7200" b="0" dirty="0" err="1" smtClean="0">
                <a:cs typeface="Times New Roman" pitchFamily="18" charset="0"/>
              </a:rPr>
              <a:t>allOptions</a:t>
            </a:r>
            <a:r>
              <a:rPr lang="en-US" sz="7200" b="0" dirty="0" smtClean="0">
                <a:cs typeface="Times New Roman" pitchFamily="18" charset="0"/>
              </a:rPr>
              <a:t>) {</a:t>
            </a:r>
          </a:p>
          <a:p>
            <a:pPr>
              <a:defRPr/>
            </a:pPr>
            <a:r>
              <a:rPr lang="en-US" sz="7200" b="0" dirty="0" smtClean="0">
                <a:cs typeface="Times New Roman" pitchFamily="18" charset="0"/>
              </a:rPr>
              <a:t>   </a:t>
            </a:r>
            <a:r>
              <a:rPr lang="en-US" sz="7200" b="0" dirty="0" err="1" smtClean="0">
                <a:cs typeface="Times New Roman" pitchFamily="18" charset="0"/>
              </a:rPr>
              <a:t>System.</a:t>
            </a:r>
            <a:r>
              <a:rPr lang="en-US" sz="7200" b="0" i="1" dirty="0" err="1" smtClean="0">
                <a:cs typeface="Times New Roman" pitchFamily="18" charset="0"/>
              </a:rPr>
              <a:t>out.println</a:t>
            </a:r>
            <a:r>
              <a:rPr lang="en-US" sz="7200" b="0" i="1" dirty="0" smtClean="0">
                <a:cs typeface="Times New Roman" pitchFamily="18" charset="0"/>
              </a:rPr>
              <a:t>(</a:t>
            </a:r>
            <a:r>
              <a:rPr lang="en-US" sz="7200" b="0" i="1" dirty="0" err="1" smtClean="0">
                <a:cs typeface="Times New Roman" pitchFamily="18" charset="0"/>
              </a:rPr>
              <a:t>String.format</a:t>
            </a:r>
            <a:r>
              <a:rPr lang="en-US" sz="7200" b="0" i="1" dirty="0" smtClean="0">
                <a:cs typeface="Times New Roman" pitchFamily="18" charset="0"/>
              </a:rPr>
              <a:t>( "Value is: %</a:t>
            </a:r>
            <a:r>
              <a:rPr lang="en-US" sz="7200" b="0" i="1" dirty="0" err="1" smtClean="0">
                <a:cs typeface="Times New Roman" pitchFamily="18" charset="0"/>
              </a:rPr>
              <a:t>s"option.findElements</a:t>
            </a:r>
            <a:r>
              <a:rPr lang="en-US" sz="7200" b="0" i="1" dirty="0" smtClean="0">
                <a:cs typeface="Times New Roman" pitchFamily="18" charset="0"/>
              </a:rPr>
              <a:t>(</a:t>
            </a:r>
            <a:r>
              <a:rPr lang="en-US" sz="7200" b="0" i="1" dirty="0" err="1" smtClean="0">
                <a:cs typeface="Times New Roman" pitchFamily="18" charset="0"/>
              </a:rPr>
              <a:t>By.tagName</a:t>
            </a:r>
            <a:r>
              <a:rPr lang="en-US" sz="7200" b="0" i="1" dirty="0" smtClean="0">
                <a:cs typeface="Times New Roman" pitchFamily="18" charset="0"/>
              </a:rPr>
              <a:t>("option" ))));</a:t>
            </a:r>
            <a:r>
              <a:rPr lang="en-US" sz="7200" b="0" dirty="0" smtClean="0">
                <a:cs typeface="Times New Roman" pitchFamily="18" charset="0"/>
              </a:rPr>
              <a:t>	}</a:t>
            </a:r>
          </a:p>
          <a:p>
            <a:pPr eaLnBrk="1" hangingPunct="1">
              <a:defRPr/>
            </a:pPr>
            <a:r>
              <a:rPr lang="en-US" sz="7200" dirty="0" smtClean="0"/>
              <a:t>Moving Between Windows and Frames</a:t>
            </a:r>
          </a:p>
          <a:p>
            <a:pPr eaLnBrk="1" hangingPunct="1">
              <a:buFont typeface="Wingdings" panose="05000000000000000000" pitchFamily="2" charset="2"/>
              <a:buNone/>
              <a:defRPr/>
            </a:pPr>
            <a:r>
              <a:rPr lang="en-US" sz="7200" b="0" dirty="0" smtClean="0">
                <a:cs typeface="Times New Roman" pitchFamily="18" charset="0"/>
              </a:rPr>
              <a:t>Some web applications have many frames or multiple windows. WebDriver supports moving between named windows using the “</a:t>
            </a:r>
            <a:r>
              <a:rPr lang="en-US" sz="7200" dirty="0" err="1" smtClean="0">
                <a:cs typeface="Times New Roman" pitchFamily="18" charset="0"/>
              </a:rPr>
              <a:t>switchTo</a:t>
            </a:r>
            <a:r>
              <a:rPr lang="en-US" sz="7200" dirty="0" smtClean="0">
                <a:cs typeface="Times New Roman" pitchFamily="18" charset="0"/>
              </a:rPr>
              <a:t>” </a:t>
            </a:r>
            <a:r>
              <a:rPr lang="en-US" sz="7200" b="0" dirty="0" smtClean="0">
                <a:cs typeface="Times New Roman" pitchFamily="18" charset="0"/>
              </a:rPr>
              <a:t>method.</a:t>
            </a:r>
          </a:p>
          <a:p>
            <a:pPr eaLnBrk="1" hangingPunct="1">
              <a:defRPr/>
            </a:pPr>
            <a:r>
              <a:rPr lang="en-US" sz="7200" dirty="0" smtClean="0">
                <a:cs typeface="Times New Roman" pitchFamily="18" charset="0"/>
              </a:rPr>
              <a:t>Syntax: </a:t>
            </a:r>
          </a:p>
          <a:p>
            <a:pPr eaLnBrk="1" hangingPunct="1">
              <a:buFont typeface="Wingdings" panose="05000000000000000000" pitchFamily="2" charset="2"/>
              <a:buNone/>
              <a:defRPr/>
            </a:pPr>
            <a:r>
              <a:rPr lang="en-US" sz="7200" dirty="0" smtClean="0">
                <a:cs typeface="Times New Roman" pitchFamily="18" charset="0"/>
              </a:rPr>
              <a:t>		</a:t>
            </a:r>
            <a:r>
              <a:rPr lang="en-US" sz="7200" b="0" dirty="0" err="1" smtClean="0">
                <a:cs typeface="Times New Roman" pitchFamily="18" charset="0"/>
              </a:rPr>
              <a:t>driver.switchTo</a:t>
            </a:r>
            <a:r>
              <a:rPr lang="en-US" sz="7200" b="0" dirty="0" smtClean="0">
                <a:cs typeface="Times New Roman" pitchFamily="18" charset="0"/>
              </a:rPr>
              <a:t>().window( "</a:t>
            </a:r>
            <a:r>
              <a:rPr lang="en-US" sz="7200" b="0" dirty="0" err="1" smtClean="0">
                <a:cs typeface="Times New Roman" pitchFamily="18" charset="0"/>
              </a:rPr>
              <a:t>windowName</a:t>
            </a:r>
            <a:r>
              <a:rPr lang="en-US" sz="7200" b="0" dirty="0" smtClean="0">
                <a:cs typeface="Times New Roman" pitchFamily="18" charset="0"/>
              </a:rPr>
              <a:t>" );</a:t>
            </a:r>
          </a:p>
          <a:p>
            <a:pPr eaLnBrk="1" hangingPunct="1">
              <a:buFont typeface="Wingdings" panose="05000000000000000000" pitchFamily="2" charset="2"/>
              <a:buNone/>
              <a:defRPr/>
            </a:pPr>
            <a:r>
              <a:rPr lang="en-US" sz="7200" b="0" dirty="0" smtClean="0">
                <a:cs typeface="Times New Roman" pitchFamily="18" charset="0"/>
              </a:rPr>
              <a:t>		</a:t>
            </a:r>
            <a:r>
              <a:rPr lang="en-US" sz="7200" b="0" dirty="0" err="1" smtClean="0">
                <a:cs typeface="Times New Roman" pitchFamily="18" charset="0"/>
              </a:rPr>
              <a:t>driver.switchTo</a:t>
            </a:r>
            <a:r>
              <a:rPr lang="en-US" sz="7200" b="0" dirty="0" smtClean="0">
                <a:cs typeface="Times New Roman" pitchFamily="18" charset="0"/>
              </a:rPr>
              <a:t>().frame( “</a:t>
            </a:r>
            <a:r>
              <a:rPr lang="en-US" sz="7200" b="0" dirty="0" err="1" smtClean="0">
                <a:cs typeface="Times New Roman" pitchFamily="18" charset="0"/>
              </a:rPr>
              <a:t>frameName</a:t>
            </a:r>
            <a:r>
              <a:rPr lang="en-US" sz="7200" b="0" dirty="0" smtClean="0">
                <a:cs typeface="Times New Roman" pitchFamily="18" charset="0"/>
              </a:rPr>
              <a:t>" );</a:t>
            </a:r>
          </a:p>
          <a:p>
            <a:pPr eaLnBrk="1" hangingPunct="1">
              <a:buFont typeface="Wingdings" panose="05000000000000000000" pitchFamily="2" charset="2"/>
              <a:buNone/>
              <a:defRPr/>
            </a:pPr>
            <a:endParaRPr lang="en-US" sz="1200" b="0" dirty="0">
              <a:latin typeface="Times New Roman" pitchFamily="18" charset="0"/>
              <a:cs typeface="Times New Roman" pitchFamily="18" charset="0"/>
            </a:endParaRPr>
          </a:p>
          <a:p>
            <a:pPr eaLnBrk="1" hangingPunct="1">
              <a:buFont typeface="Wingdings" panose="05000000000000000000" pitchFamily="2" charset="2"/>
              <a:buNone/>
              <a:defRPr/>
            </a:pPr>
            <a:r>
              <a:rPr lang="en-US" sz="1200" dirty="0">
                <a:latin typeface="Times New Roman" pitchFamily="18" charset="0"/>
                <a:cs typeface="Times New Roman" pitchFamily="18" charset="0"/>
              </a:rPr>
              <a:t>	</a:t>
            </a:r>
            <a:endParaRPr lang="en-US" sz="1200" b="0" dirty="0">
              <a:latin typeface="Times New Roman" pitchFamily="18" charset="0"/>
              <a:cs typeface="Times New Roman" pitchFamily="18" charset="0"/>
            </a:endParaRPr>
          </a:p>
          <a:p>
            <a:pPr eaLnBrk="1" hangingPunct="1">
              <a:buFont typeface="Wingdings" panose="05000000000000000000" pitchFamily="2" charset="2"/>
              <a:buNone/>
              <a:defRPr/>
            </a:pPr>
            <a:endParaRPr lang="en-US" sz="1200" b="0" dirty="0">
              <a:latin typeface="Times New Roman" pitchFamily="18" charset="0"/>
              <a:cs typeface="Times New Roman" pitchFamily="18" charset="0"/>
            </a:endParaRPr>
          </a:p>
          <a:p>
            <a:pPr eaLnBrk="1" hangingPunct="1">
              <a:defRPr/>
            </a:pPr>
            <a:endParaRPr lang="en-US" sz="1200" b="0" dirty="0">
              <a:latin typeface="Times New Roman" pitchFamily="18" charset="0"/>
              <a:cs typeface="Times New Roman" pitchFamily="18" charset="0"/>
            </a:endParaRPr>
          </a:p>
        </p:txBody>
      </p:sp>
    </p:spTree>
    <p:extLst>
      <p:ext uri="{BB962C8B-B14F-4D97-AF65-F5344CB8AC3E}">
        <p14:creationId xmlns:p14="http://schemas.microsoft.com/office/powerpoint/2010/main" val="2039194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WebDriver API Commands and Operations</a:t>
            </a:r>
          </a:p>
        </p:txBody>
      </p:sp>
      <p:sp>
        <p:nvSpPr>
          <p:cNvPr id="3" name="Content Placeholder 2"/>
          <p:cNvSpPr>
            <a:spLocks noGrp="1"/>
          </p:cNvSpPr>
          <p:nvPr>
            <p:ph idx="1"/>
          </p:nvPr>
        </p:nvSpPr>
        <p:spPr>
          <a:xfrm>
            <a:off x="549727" y="1524000"/>
            <a:ext cx="6492479" cy="4572000"/>
          </a:xfrm>
        </p:spPr>
        <p:txBody>
          <a:bodyPr/>
          <a:lstStyle/>
          <a:p>
            <a:pPr eaLnBrk="1" hangingPunct="1">
              <a:buFont typeface="Wingdings" panose="05000000000000000000" pitchFamily="2" charset="2"/>
              <a:buNone/>
              <a:defRPr/>
            </a:pPr>
            <a:endParaRPr lang="en-US" b="0" dirty="0">
              <a:latin typeface="+mn-lt"/>
              <a:cs typeface="Times New Roman" pitchFamily="18" charset="0"/>
            </a:endParaRPr>
          </a:p>
          <a:p>
            <a:pPr eaLnBrk="1" hangingPunct="1">
              <a:defRPr/>
            </a:pPr>
            <a:r>
              <a:rPr lang="en-US" dirty="0" smtClean="0">
                <a:cs typeface="Times New Roman" pitchFamily="18" charset="0"/>
              </a:rPr>
              <a:t>Browser Navigation </a:t>
            </a:r>
            <a:endParaRPr lang="en-US" dirty="0">
              <a:cs typeface="Times New Roman" pitchFamily="18" charset="0"/>
            </a:endParaRPr>
          </a:p>
          <a:p>
            <a:pPr eaLnBrk="1" hangingPunct="1">
              <a:defRPr/>
            </a:pPr>
            <a:r>
              <a:rPr lang="en-US" dirty="0">
                <a:cs typeface="Times New Roman" pitchFamily="18" charset="0"/>
              </a:rPr>
              <a:t>Syntax :</a:t>
            </a:r>
          </a:p>
          <a:p>
            <a:pPr eaLnBrk="1" hangingPunct="1">
              <a:buFont typeface="Wingdings" panose="05000000000000000000" pitchFamily="2" charset="2"/>
              <a:buNone/>
              <a:defRPr/>
            </a:pPr>
            <a:r>
              <a:rPr lang="en-US" b="0" dirty="0"/>
              <a:t>		</a:t>
            </a:r>
            <a:r>
              <a:rPr lang="en-US" b="0" dirty="0">
                <a:cs typeface="Times New Roman" pitchFamily="18" charset="0"/>
              </a:rPr>
              <a:t>driver.navigate().to( "http://www.example.com" );</a:t>
            </a:r>
          </a:p>
          <a:p>
            <a:pPr eaLnBrk="1" hangingPunct="1">
              <a:defRPr/>
            </a:pPr>
            <a:r>
              <a:rPr lang="en-US" b="0" dirty="0" smtClean="0">
                <a:cs typeface="Times New Roman" pitchFamily="18" charset="0"/>
              </a:rPr>
              <a:t>“</a:t>
            </a:r>
            <a:r>
              <a:rPr lang="en-US" b="0" dirty="0">
                <a:cs typeface="Times New Roman" pitchFamily="18" charset="0"/>
              </a:rPr>
              <a:t>navigate” interface also exposes the ability to move backwards and forwards in your </a:t>
            </a:r>
            <a:r>
              <a:rPr lang="en-US" b="0" dirty="0" smtClean="0">
                <a:cs typeface="Times New Roman" pitchFamily="18" charset="0"/>
              </a:rPr>
              <a:t>browser’s and refresh the current page</a:t>
            </a:r>
            <a:endParaRPr lang="en-US" b="0" dirty="0"/>
          </a:p>
          <a:p>
            <a:pPr eaLnBrk="1" hangingPunct="1">
              <a:defRPr/>
            </a:pPr>
            <a:r>
              <a:rPr lang="en-US" dirty="0">
                <a:cs typeface="Times New Roman" pitchFamily="18" charset="0"/>
              </a:rPr>
              <a:t>Syntax :</a:t>
            </a:r>
          </a:p>
          <a:p>
            <a:pPr eaLnBrk="1" hangingPunct="1">
              <a:buFont typeface="Wingdings" panose="05000000000000000000" pitchFamily="2" charset="2"/>
              <a:buNone/>
              <a:defRPr/>
            </a:pPr>
            <a:r>
              <a:rPr lang="en-US" b="0" dirty="0"/>
              <a:t>		</a:t>
            </a:r>
            <a:r>
              <a:rPr lang="en-US" b="0" dirty="0">
                <a:cs typeface="Times New Roman" pitchFamily="18" charset="0"/>
              </a:rPr>
              <a:t>driver.navigate().forward();</a:t>
            </a:r>
          </a:p>
          <a:p>
            <a:pPr eaLnBrk="1" hangingPunct="1">
              <a:buFont typeface="Wingdings" panose="05000000000000000000" pitchFamily="2" charset="2"/>
              <a:buNone/>
              <a:defRPr/>
            </a:pPr>
            <a:r>
              <a:rPr lang="en-US" b="0" dirty="0">
                <a:cs typeface="Times New Roman" pitchFamily="18" charset="0"/>
              </a:rPr>
              <a:t>		driver.navigate().back</a:t>
            </a:r>
            <a:r>
              <a:rPr lang="en-US" b="0" dirty="0" smtClean="0">
                <a:cs typeface="Times New Roman" pitchFamily="18" charset="0"/>
              </a:rPr>
              <a:t>();</a:t>
            </a:r>
          </a:p>
          <a:p>
            <a:pPr>
              <a:defRPr/>
            </a:pPr>
            <a:r>
              <a:rPr lang="en-US" b="0" dirty="0">
                <a:cs typeface="Times New Roman" pitchFamily="18" charset="0"/>
              </a:rPr>
              <a:t>	</a:t>
            </a:r>
            <a:r>
              <a:rPr lang="en-US" b="0" dirty="0" smtClean="0">
                <a:cs typeface="Times New Roman" pitchFamily="18" charset="0"/>
              </a:rPr>
              <a:t>	</a:t>
            </a:r>
            <a:r>
              <a:rPr lang="en-US" b="0" dirty="0" err="1" smtClean="0">
                <a:cs typeface="Times New Roman" pitchFamily="18" charset="0"/>
              </a:rPr>
              <a:t>driver.navigate</a:t>
            </a:r>
            <a:r>
              <a:rPr lang="en-US" b="0" dirty="0" smtClean="0">
                <a:cs typeface="Times New Roman" pitchFamily="18" charset="0"/>
              </a:rPr>
              <a:t>().refresh();</a:t>
            </a:r>
            <a:endParaRPr lang="en-US" b="0" dirty="0">
              <a:cs typeface="Times New Roman" pitchFamily="18" charset="0"/>
            </a:endParaRPr>
          </a:p>
        </p:txBody>
      </p:sp>
    </p:spTree>
    <p:extLst>
      <p:ext uri="{BB962C8B-B14F-4D97-AF65-F5344CB8AC3E}">
        <p14:creationId xmlns:p14="http://schemas.microsoft.com/office/powerpoint/2010/main" val="3556500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0" dirty="0" smtClean="0"/>
          </a:p>
          <a:p>
            <a:r>
              <a:rPr lang="en-US" b="0" dirty="0" smtClean="0"/>
              <a:t>What </a:t>
            </a:r>
            <a:r>
              <a:rPr lang="en-US" b="0" dirty="0"/>
              <a:t>is </a:t>
            </a:r>
            <a:r>
              <a:rPr lang="en-US" b="0" dirty="0" err="1"/>
              <a:t>WebElement</a:t>
            </a:r>
            <a:r>
              <a:rPr lang="en-US" b="0" dirty="0"/>
              <a:t>?</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err="1" smtClean="0"/>
              <a:t>WebElement</a:t>
            </a:r>
            <a:r>
              <a:rPr lang="en-US" sz="1800" b="0" dirty="0" smtClean="0"/>
              <a:t> </a:t>
            </a:r>
            <a:r>
              <a:rPr lang="en-US" sz="1800" b="0" dirty="0"/>
              <a:t>represents an HTML element. HTML documents are made up by HTML elements. HTML elements are written with a start tag, with an end tag, with the content in </a:t>
            </a:r>
            <a:r>
              <a:rPr lang="en-US" sz="1800" b="0" dirty="0" smtClean="0"/>
              <a:t>between</a:t>
            </a:r>
          </a:p>
          <a:p>
            <a:pPr marL="342900" indent="-342900">
              <a:buFont typeface="Wingdings" panose="05000000000000000000" pitchFamily="2" charset="2"/>
              <a:buChar char="§"/>
            </a:pPr>
            <a:r>
              <a:rPr lang="en-US" b="0" dirty="0" smtClean="0"/>
              <a:t>&lt;</a:t>
            </a:r>
            <a:r>
              <a:rPr lang="en-US" b="0" dirty="0"/>
              <a:t>p&gt; My first HTML paragraph.</a:t>
            </a:r>
            <a:r>
              <a:rPr lang="en-US" sz="1800" b="0" dirty="0"/>
              <a:t> </a:t>
            </a:r>
            <a:r>
              <a:rPr lang="en-US" b="0" dirty="0"/>
              <a:t>&lt;/p&gt;</a:t>
            </a:r>
            <a:endParaRPr lang="en-US" sz="1800" b="0" dirty="0" smtClean="0"/>
          </a:p>
          <a:p>
            <a:pPr marL="285750" indent="-285750">
              <a:buFont typeface="Wingdings" panose="05000000000000000000" pitchFamily="2" charset="2"/>
              <a:buChar char="§"/>
            </a:pPr>
            <a:r>
              <a:rPr lang="en-US" sz="1800" b="0" dirty="0"/>
              <a:t>to get the </a:t>
            </a:r>
            <a:r>
              <a:rPr lang="en-US" sz="1800" b="0" dirty="0" err="1"/>
              <a:t>WebElement</a:t>
            </a:r>
            <a:r>
              <a:rPr lang="en-US" sz="1800" b="0" dirty="0"/>
              <a:t> object write the below statement:</a:t>
            </a:r>
          </a:p>
          <a:p>
            <a:r>
              <a:rPr lang="en-US" sz="1800" b="0" dirty="0"/>
              <a:t> </a:t>
            </a:r>
            <a:r>
              <a:rPr lang="en-US" sz="1800" b="0" dirty="0" smtClean="0"/>
              <a:t>    </a:t>
            </a:r>
            <a:r>
              <a:rPr lang="en-US" sz="1800" b="0" dirty="0" err="1" smtClean="0"/>
              <a:t>WebElement</a:t>
            </a:r>
            <a:r>
              <a:rPr lang="en-US" sz="1800" b="0" dirty="0" smtClean="0"/>
              <a:t> </a:t>
            </a:r>
            <a:r>
              <a:rPr lang="en-US" b="0" dirty="0"/>
              <a:t>element</a:t>
            </a:r>
            <a:r>
              <a:rPr lang="en-US" sz="1800" b="0" dirty="0"/>
              <a:t> = </a:t>
            </a:r>
            <a:r>
              <a:rPr lang="en-US" b="0" dirty="0" err="1"/>
              <a:t>driver</a:t>
            </a:r>
            <a:r>
              <a:rPr lang="en-US" sz="1800" b="0" dirty="0" err="1"/>
              <a:t>.findElement</a:t>
            </a:r>
            <a:r>
              <a:rPr lang="en-US" sz="1800" b="0" dirty="0"/>
              <a:t>(By.id(“</a:t>
            </a:r>
            <a:r>
              <a:rPr lang="en-US" b="0" dirty="0" err="1"/>
              <a:t>UserName</a:t>
            </a:r>
            <a:r>
              <a:rPr lang="en-US" sz="1800" b="0" dirty="0" smtClean="0"/>
              <a:t>“));</a:t>
            </a:r>
          </a:p>
          <a:p>
            <a:r>
              <a:rPr lang="en-US" sz="1800" dirty="0" smtClean="0"/>
              <a:t>Actions </a:t>
            </a:r>
            <a:r>
              <a:rPr lang="en-US" sz="1800" dirty="0"/>
              <a:t>which can be performed on a </a:t>
            </a:r>
            <a:r>
              <a:rPr lang="en-US" sz="1800" dirty="0" err="1"/>
              <a:t>WebElement</a:t>
            </a:r>
            <a:r>
              <a:rPr lang="en-US" sz="1800" dirty="0"/>
              <a:t> object</a:t>
            </a:r>
            <a:r>
              <a:rPr lang="en-US" sz="1800" dirty="0" smtClean="0"/>
              <a:t>.</a:t>
            </a:r>
            <a:endParaRPr lang="en-US" sz="1800" b="0" dirty="0" smtClean="0"/>
          </a:p>
          <a:p>
            <a:pPr marL="285750" indent="-285750">
              <a:buFont typeface="Wingdings" panose="05000000000000000000" pitchFamily="2" charset="2"/>
              <a:buChar char="§"/>
            </a:pPr>
            <a:r>
              <a:rPr lang="en-US" sz="1800" b="0" dirty="0"/>
              <a:t>Clear </a:t>
            </a:r>
            <a:r>
              <a:rPr lang="en-US" sz="1800" b="0" dirty="0" smtClean="0"/>
              <a:t>Command</a:t>
            </a:r>
            <a:endParaRPr lang="en-US" sz="1800" b="0" dirty="0"/>
          </a:p>
          <a:p>
            <a:r>
              <a:rPr lang="en-US" sz="1800" b="0" dirty="0" smtClean="0"/>
              <a:t>	clear</a:t>
            </a:r>
            <a:r>
              <a:rPr lang="en-US" sz="1800" b="0" dirty="0"/>
              <a:t>( ) : void – If this element is a text entry element, this will clear the value. </a:t>
            </a:r>
            <a:r>
              <a:rPr lang="en-US" sz="1800" b="0" dirty="0" smtClean="0"/>
              <a:t>	This </a:t>
            </a:r>
            <a:r>
              <a:rPr lang="en-US" sz="1800" b="0" dirty="0"/>
              <a:t>method accepts nothing as a parameter and returns nothing</a:t>
            </a:r>
            <a:r>
              <a:rPr lang="en-US" sz="1800" b="0" dirty="0" smtClean="0"/>
              <a:t>.</a:t>
            </a:r>
            <a:endParaRPr lang="en-US" sz="1800" b="0" dirty="0"/>
          </a:p>
          <a:p>
            <a:r>
              <a:rPr lang="en-US" sz="1800" b="0" dirty="0" smtClean="0"/>
              <a:t>	Command </a:t>
            </a:r>
            <a:r>
              <a:rPr lang="en-US" sz="1800" b="0" dirty="0"/>
              <a:t>– </a:t>
            </a:r>
            <a:r>
              <a:rPr lang="en-US" sz="1800" b="0" dirty="0" err="1"/>
              <a:t>element.clear</a:t>
            </a:r>
            <a:r>
              <a:rPr lang="en-US" sz="1800" b="0" dirty="0" smtClean="0"/>
              <a:t>();</a:t>
            </a:r>
          </a:p>
          <a:p>
            <a:r>
              <a:rPr lang="en-US" sz="1800" b="0" dirty="0" err="1"/>
              <a:t>WebElement</a:t>
            </a:r>
            <a:r>
              <a:rPr lang="en-US" sz="1800" b="0" dirty="0"/>
              <a:t> element = </a:t>
            </a:r>
            <a:r>
              <a:rPr lang="en-US" sz="1800" b="0" dirty="0" err="1"/>
              <a:t>driver.findElement</a:t>
            </a:r>
            <a:r>
              <a:rPr lang="en-US" sz="1800" b="0" dirty="0"/>
              <a:t>(By.id("</a:t>
            </a:r>
            <a:r>
              <a:rPr lang="en-US" sz="1800" b="0" dirty="0" err="1"/>
              <a:t>UserName</a:t>
            </a:r>
            <a:r>
              <a:rPr lang="en-US" sz="1800" b="0" dirty="0"/>
              <a:t>"));</a:t>
            </a:r>
          </a:p>
          <a:p>
            <a:r>
              <a:rPr lang="en-US" sz="1800" b="0" dirty="0" err="1"/>
              <a:t>element.clear</a:t>
            </a:r>
            <a:r>
              <a:rPr lang="en-US" sz="1800" b="0" dirty="0"/>
              <a:t>();</a:t>
            </a:r>
          </a:p>
          <a:p>
            <a:endParaRPr lang="en-US" sz="1800" b="0" dirty="0"/>
          </a:p>
          <a:p>
            <a:endParaRPr lang="en-US" dirty="0"/>
          </a:p>
        </p:txBody>
      </p:sp>
    </p:spTree>
    <p:extLst>
      <p:ext uri="{BB962C8B-B14F-4D97-AF65-F5344CB8AC3E}">
        <p14:creationId xmlns:p14="http://schemas.microsoft.com/office/powerpoint/2010/main" val="365085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err="1"/>
              <a:t>SendKeys</a:t>
            </a:r>
            <a:r>
              <a:rPr lang="en-US" sz="1800" b="0" dirty="0"/>
              <a:t> </a:t>
            </a:r>
            <a:r>
              <a:rPr lang="en-US" sz="1800" b="0" dirty="0" smtClean="0"/>
              <a:t>Command</a:t>
            </a:r>
            <a:endParaRPr lang="en-US" sz="1800" b="0" dirty="0"/>
          </a:p>
          <a:p>
            <a:r>
              <a:rPr lang="en-US" sz="1800" b="0" dirty="0" smtClean="0"/>
              <a:t>	</a:t>
            </a:r>
            <a:r>
              <a:rPr lang="en-US" sz="1800" b="0" dirty="0" err="1" smtClean="0"/>
              <a:t>sendKeys</a:t>
            </a:r>
            <a:r>
              <a:rPr lang="en-US" sz="1800" b="0" dirty="0" smtClean="0"/>
              <a:t>(</a:t>
            </a:r>
            <a:r>
              <a:rPr lang="en-US" sz="1800" b="0" dirty="0" err="1" smtClean="0"/>
              <a:t>CharSequence</a:t>
            </a:r>
            <a:r>
              <a:rPr lang="en-US" sz="1800" b="0" dirty="0"/>
              <a:t>… </a:t>
            </a:r>
            <a:r>
              <a:rPr lang="en-US" sz="1800" b="0" dirty="0" err="1"/>
              <a:t>keysToSend</a:t>
            </a:r>
            <a:r>
              <a:rPr lang="en-US" sz="1800" b="0" dirty="0"/>
              <a:t> ) : void – This simulate typing into an </a:t>
            </a:r>
            <a:r>
              <a:rPr lang="en-US" sz="1800" b="0" dirty="0" smtClean="0"/>
              <a:t>	element</a:t>
            </a:r>
            <a:r>
              <a:rPr lang="en-US" sz="1800" b="0" dirty="0"/>
              <a:t>, which may set its value. This method accepts </a:t>
            </a:r>
            <a:r>
              <a:rPr lang="en-US" sz="1800" b="0" dirty="0" err="1"/>
              <a:t>CharSequence</a:t>
            </a:r>
            <a:r>
              <a:rPr lang="en-US" sz="1800" b="0" dirty="0"/>
              <a:t> as a </a:t>
            </a:r>
            <a:r>
              <a:rPr lang="en-US" sz="1800" b="0" dirty="0" smtClean="0"/>
              <a:t>	parameter </a:t>
            </a:r>
            <a:r>
              <a:rPr lang="en-US" sz="1800" b="0" dirty="0"/>
              <a:t>and returns nothing</a:t>
            </a:r>
            <a:r>
              <a:rPr lang="en-US" sz="1800" b="0" dirty="0" smtClean="0"/>
              <a:t>.</a:t>
            </a:r>
            <a:endParaRPr lang="en-US" sz="1800" b="0" dirty="0"/>
          </a:p>
          <a:p>
            <a:r>
              <a:rPr lang="en-US" sz="1800" b="0" dirty="0" smtClean="0"/>
              <a:t>	Command </a:t>
            </a:r>
            <a:r>
              <a:rPr lang="en-US" sz="1800" b="0" dirty="0"/>
              <a:t>– </a:t>
            </a:r>
            <a:r>
              <a:rPr lang="en-US" sz="1800" b="0" dirty="0" err="1"/>
              <a:t>element.sendKeys</a:t>
            </a:r>
            <a:r>
              <a:rPr lang="en-US" sz="1800" b="0" dirty="0"/>
              <a:t>(“text</a:t>
            </a:r>
            <a:r>
              <a:rPr lang="en-US" sz="1800" b="0" dirty="0" smtClean="0"/>
              <a:t>”);</a:t>
            </a:r>
          </a:p>
          <a:p>
            <a:pPr marL="285750" indent="-285750">
              <a:buFont typeface="Wingdings" panose="05000000000000000000" pitchFamily="2" charset="2"/>
              <a:buChar char="§"/>
            </a:pPr>
            <a:r>
              <a:rPr lang="en-US" sz="1800" b="0" dirty="0" smtClean="0"/>
              <a:t>Click Command</a:t>
            </a:r>
            <a:endParaRPr lang="en-US" sz="1800" b="0" dirty="0"/>
          </a:p>
          <a:p>
            <a:r>
              <a:rPr lang="en-US" sz="1800" b="0" dirty="0" smtClean="0"/>
              <a:t>	click</a:t>
            </a:r>
            <a:r>
              <a:rPr lang="en-US" sz="1800" b="0" dirty="0"/>
              <a:t>( ) : void – This simulates the clicking of any element. Accepts nothing as a </a:t>
            </a:r>
            <a:r>
              <a:rPr lang="en-US" sz="1800" b="0" dirty="0" smtClean="0"/>
              <a:t>	parameter </a:t>
            </a:r>
            <a:r>
              <a:rPr lang="en-US" sz="1800" b="0" dirty="0"/>
              <a:t>and returns </a:t>
            </a:r>
            <a:r>
              <a:rPr lang="en-US" b="0" dirty="0"/>
              <a:t>nothing</a:t>
            </a:r>
            <a:r>
              <a:rPr lang="en-US" b="0" dirty="0" smtClean="0"/>
              <a:t>.</a:t>
            </a:r>
            <a:endParaRPr lang="en-US" b="0" dirty="0"/>
          </a:p>
          <a:p>
            <a:pPr lvl="1" indent="0">
              <a:buNone/>
            </a:pPr>
            <a:r>
              <a:rPr lang="en-US" b="0" dirty="0" smtClean="0"/>
              <a:t>	Command </a:t>
            </a:r>
            <a:r>
              <a:rPr lang="en-US" b="0" dirty="0"/>
              <a:t>– </a:t>
            </a:r>
            <a:r>
              <a:rPr lang="en-US" b="0" dirty="0" err="1"/>
              <a:t>element.click</a:t>
            </a:r>
            <a:r>
              <a:rPr lang="en-US" b="0" dirty="0" smtClean="0"/>
              <a:t>();</a:t>
            </a:r>
          </a:p>
          <a:p>
            <a:pPr marL="590550" lvl="1" indent="-285750"/>
            <a:r>
              <a:rPr lang="en-US" dirty="0" err="1" smtClean="0"/>
              <a:t>IsEnabled</a:t>
            </a:r>
            <a:r>
              <a:rPr lang="en-US" dirty="0" smtClean="0"/>
              <a:t> Command</a:t>
            </a:r>
            <a:endParaRPr lang="en-US" dirty="0"/>
          </a:p>
          <a:p>
            <a:pPr lvl="1" indent="0">
              <a:buNone/>
            </a:pPr>
            <a:r>
              <a:rPr lang="en-US" dirty="0" smtClean="0"/>
              <a:t>	</a:t>
            </a:r>
            <a:r>
              <a:rPr lang="en-US" dirty="0" err="1" smtClean="0"/>
              <a:t>isEnabled</a:t>
            </a:r>
            <a:r>
              <a:rPr lang="en-US" dirty="0"/>
              <a:t>( ) : </a:t>
            </a:r>
            <a:r>
              <a:rPr lang="en-US" dirty="0" err="1"/>
              <a:t>boolean</a:t>
            </a:r>
            <a:r>
              <a:rPr lang="en-US" dirty="0"/>
              <a:t> – This determines if the element currently is Enabled or </a:t>
            </a:r>
            <a:r>
              <a:rPr lang="en-US" dirty="0" smtClean="0"/>
              <a:t>	not</a:t>
            </a:r>
            <a:r>
              <a:rPr lang="en-US" dirty="0"/>
              <a:t>? This accepts nothing as a parameter but returns </a:t>
            </a:r>
            <a:r>
              <a:rPr lang="en-US" dirty="0" err="1"/>
              <a:t>boolean</a:t>
            </a:r>
            <a:r>
              <a:rPr lang="en-US" dirty="0"/>
              <a:t> value(true/false</a:t>
            </a:r>
            <a:r>
              <a:rPr lang="en-US" dirty="0" smtClean="0"/>
              <a:t>).</a:t>
            </a:r>
            <a:endParaRPr lang="en-US" dirty="0"/>
          </a:p>
          <a:p>
            <a:pPr lvl="1" indent="0">
              <a:buNone/>
            </a:pPr>
            <a:r>
              <a:rPr lang="en-US" dirty="0" smtClean="0"/>
              <a:t>	Command </a:t>
            </a:r>
            <a:r>
              <a:rPr lang="en-US" dirty="0"/>
              <a:t>– </a:t>
            </a:r>
            <a:r>
              <a:rPr lang="en-US" dirty="0" err="1"/>
              <a:t>element.isEnabled</a:t>
            </a:r>
            <a:r>
              <a:rPr lang="en-US" dirty="0"/>
              <a:t>();</a:t>
            </a:r>
            <a:endParaRPr lang="en-US" b="0" dirty="0" smtClean="0"/>
          </a:p>
          <a:p>
            <a:pPr lvl="1" indent="0">
              <a:buNone/>
            </a:pPr>
            <a:endParaRPr lang="en-US" sz="1600" b="0" dirty="0" smtClean="0"/>
          </a:p>
          <a:p>
            <a:endParaRPr lang="en-US" sz="1800" b="0" dirty="0"/>
          </a:p>
        </p:txBody>
      </p:sp>
    </p:spTree>
    <p:extLst>
      <p:ext uri="{BB962C8B-B14F-4D97-AF65-F5344CB8AC3E}">
        <p14:creationId xmlns:p14="http://schemas.microsoft.com/office/powerpoint/2010/main" val="385846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b="0" dirty="0" err="1"/>
              <a:t>IsSelected</a:t>
            </a:r>
            <a:r>
              <a:rPr lang="en-US" b="0" dirty="0"/>
              <a:t> </a:t>
            </a:r>
            <a:r>
              <a:rPr lang="en-US" b="0" dirty="0" smtClean="0"/>
              <a:t>Command</a:t>
            </a:r>
            <a:endParaRPr lang="en-US" b="0" dirty="0"/>
          </a:p>
          <a:p>
            <a:r>
              <a:rPr lang="en-US" b="0" dirty="0" smtClean="0"/>
              <a:t>	</a:t>
            </a:r>
            <a:r>
              <a:rPr lang="en-US" b="0" dirty="0" err="1" smtClean="0"/>
              <a:t>isSelected</a:t>
            </a:r>
            <a:r>
              <a:rPr lang="en-US" b="0" dirty="0"/>
              <a:t>( ) : </a:t>
            </a:r>
            <a:r>
              <a:rPr lang="en-US" b="0" dirty="0" err="1"/>
              <a:t>boolean</a:t>
            </a:r>
            <a:r>
              <a:rPr lang="en-US" b="0" dirty="0"/>
              <a:t> – Determine whether or not this element is </a:t>
            </a:r>
            <a:r>
              <a:rPr lang="en-US" b="0" dirty="0" smtClean="0"/>
              <a:t>	selected </a:t>
            </a:r>
            <a:r>
              <a:rPr lang="en-US" b="0" dirty="0"/>
              <a:t>or not. This accepts nothing as a parameter but returns </a:t>
            </a:r>
            <a:r>
              <a:rPr lang="en-US" b="0" dirty="0" smtClean="0"/>
              <a:t>	</a:t>
            </a:r>
            <a:r>
              <a:rPr lang="en-US" b="0" dirty="0" err="1" smtClean="0"/>
              <a:t>boolean</a:t>
            </a:r>
            <a:r>
              <a:rPr lang="en-US" b="0" dirty="0" smtClean="0"/>
              <a:t> </a:t>
            </a:r>
            <a:r>
              <a:rPr lang="en-US" b="0" dirty="0"/>
              <a:t>value(true/false</a:t>
            </a:r>
            <a:r>
              <a:rPr lang="en-US" b="0" dirty="0" smtClean="0"/>
              <a:t>).</a:t>
            </a:r>
            <a:endParaRPr lang="en-US" b="0" dirty="0"/>
          </a:p>
          <a:p>
            <a:r>
              <a:rPr lang="en-US" b="0" dirty="0" smtClean="0"/>
              <a:t>	Command </a:t>
            </a:r>
            <a:r>
              <a:rPr lang="en-US" b="0" dirty="0"/>
              <a:t>– </a:t>
            </a:r>
            <a:r>
              <a:rPr lang="en-US" b="0" dirty="0" err="1"/>
              <a:t>element.isSelected</a:t>
            </a:r>
            <a:r>
              <a:rPr lang="en-US" b="0" dirty="0" smtClean="0"/>
              <a:t>();</a:t>
            </a:r>
          </a:p>
          <a:p>
            <a:pPr marL="342900" indent="-342900">
              <a:buFont typeface="Wingdings" panose="05000000000000000000" pitchFamily="2" charset="2"/>
              <a:buChar char="§"/>
            </a:pPr>
            <a:r>
              <a:rPr lang="en-US" b="0" dirty="0"/>
              <a:t>Submit </a:t>
            </a:r>
            <a:r>
              <a:rPr lang="en-US" b="0" dirty="0" smtClean="0"/>
              <a:t>Command</a:t>
            </a:r>
            <a:endParaRPr lang="en-US" b="0" dirty="0"/>
          </a:p>
          <a:p>
            <a:r>
              <a:rPr lang="en-US" b="0" dirty="0" smtClean="0"/>
              <a:t>	submit</a:t>
            </a:r>
            <a:r>
              <a:rPr lang="en-US" b="0" dirty="0"/>
              <a:t>( ) : void– This method works well/better than the click() if </a:t>
            </a:r>
            <a:r>
              <a:rPr lang="en-US" b="0" dirty="0" smtClean="0"/>
              <a:t>	the </a:t>
            </a:r>
            <a:r>
              <a:rPr lang="en-US" b="0" dirty="0"/>
              <a:t>current element is a form, or an element within a form. This </a:t>
            </a:r>
            <a:r>
              <a:rPr lang="en-US" b="0" dirty="0" smtClean="0"/>
              <a:t>	accepts </a:t>
            </a:r>
            <a:r>
              <a:rPr lang="en-US" b="0" dirty="0"/>
              <a:t>nothing as a parameter and returns nothing</a:t>
            </a:r>
            <a:r>
              <a:rPr lang="en-US" b="0" dirty="0" smtClean="0"/>
              <a:t>.</a:t>
            </a:r>
            <a:endParaRPr lang="en-US" b="0" dirty="0"/>
          </a:p>
          <a:p>
            <a:r>
              <a:rPr lang="en-US" b="0" dirty="0" smtClean="0"/>
              <a:t>	Command </a:t>
            </a:r>
            <a:r>
              <a:rPr lang="en-US" b="0" dirty="0"/>
              <a:t>– </a:t>
            </a:r>
            <a:r>
              <a:rPr lang="en-US" b="0" dirty="0" err="1"/>
              <a:t>element.submit</a:t>
            </a:r>
            <a:r>
              <a:rPr lang="en-US" b="0" dirty="0"/>
              <a:t>();</a:t>
            </a:r>
          </a:p>
        </p:txBody>
      </p:sp>
    </p:spTree>
    <p:extLst>
      <p:ext uri="{BB962C8B-B14F-4D97-AF65-F5344CB8AC3E}">
        <p14:creationId xmlns:p14="http://schemas.microsoft.com/office/powerpoint/2010/main" val="167386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err="1">
                <a:latin typeface="+mn-lt"/>
              </a:rPr>
              <a:t>GetText</a:t>
            </a:r>
            <a:r>
              <a:rPr lang="en-US" b="0" dirty="0">
                <a:latin typeface="+mn-lt"/>
              </a:rPr>
              <a:t> </a:t>
            </a:r>
            <a:r>
              <a:rPr lang="en-US" b="0" dirty="0" smtClean="0">
                <a:latin typeface="+mn-lt"/>
              </a:rPr>
              <a:t>Command</a:t>
            </a:r>
            <a:endParaRPr lang="en-US" b="0" dirty="0">
              <a:latin typeface="+mn-lt"/>
            </a:endParaRPr>
          </a:p>
          <a:p>
            <a:r>
              <a:rPr lang="en-US" b="0" dirty="0" smtClean="0">
                <a:latin typeface="+mn-lt"/>
              </a:rPr>
              <a:t>	</a:t>
            </a:r>
            <a:r>
              <a:rPr lang="en-US" b="0" dirty="0" err="1" smtClean="0">
                <a:latin typeface="+mn-lt"/>
              </a:rPr>
              <a:t>getText</a:t>
            </a:r>
            <a:r>
              <a:rPr lang="en-US" b="0" dirty="0">
                <a:latin typeface="+mn-lt"/>
              </a:rPr>
              <a:t>( ) : String– This method will fetch the visible (i.e. not hidden by </a:t>
            </a:r>
            <a:r>
              <a:rPr lang="en-US" b="0" dirty="0" smtClean="0">
                <a:latin typeface="+mn-lt"/>
              </a:rPr>
              <a:t>	CSS</a:t>
            </a:r>
            <a:r>
              <a:rPr lang="en-US" b="0" dirty="0">
                <a:latin typeface="+mn-lt"/>
              </a:rPr>
              <a:t>) </a:t>
            </a:r>
            <a:r>
              <a:rPr lang="en-US" b="0" dirty="0" err="1">
                <a:latin typeface="+mn-lt"/>
              </a:rPr>
              <a:t>innerText</a:t>
            </a:r>
            <a:r>
              <a:rPr lang="en-US" b="0" dirty="0">
                <a:latin typeface="+mn-lt"/>
              </a:rPr>
              <a:t> of the element. This accepts nothing as a parameter but </a:t>
            </a:r>
            <a:r>
              <a:rPr lang="en-US" b="0" dirty="0" smtClean="0">
                <a:latin typeface="+mn-lt"/>
              </a:rPr>
              <a:t>	returns </a:t>
            </a:r>
            <a:r>
              <a:rPr lang="en-US" b="0" dirty="0">
                <a:latin typeface="+mn-lt"/>
              </a:rPr>
              <a:t>a String value</a:t>
            </a:r>
            <a:r>
              <a:rPr lang="en-US" b="0" dirty="0" smtClean="0">
                <a:latin typeface="+mn-lt"/>
              </a:rPr>
              <a:t>.</a:t>
            </a:r>
            <a:endParaRPr lang="en-US" b="0" dirty="0">
              <a:latin typeface="+mn-lt"/>
            </a:endParaRPr>
          </a:p>
          <a:p>
            <a:pPr lvl="1" indent="0">
              <a:buNone/>
            </a:pPr>
            <a:r>
              <a:rPr lang="en-US" dirty="0" smtClean="0"/>
              <a:t>	Command </a:t>
            </a:r>
            <a:r>
              <a:rPr lang="en-US" dirty="0"/>
              <a:t>– </a:t>
            </a:r>
            <a:r>
              <a:rPr lang="en-US" dirty="0" err="1"/>
              <a:t>element.getText</a:t>
            </a:r>
            <a:r>
              <a:rPr lang="en-US" dirty="0" smtClean="0"/>
              <a:t>();</a:t>
            </a:r>
          </a:p>
          <a:p>
            <a:pPr marL="285750" indent="-285750">
              <a:buFont typeface="Wingdings" panose="05000000000000000000" pitchFamily="2" charset="2"/>
              <a:buChar char="§"/>
            </a:pPr>
            <a:r>
              <a:rPr lang="en-US" b="0" dirty="0" err="1">
                <a:latin typeface="+mn-lt"/>
              </a:rPr>
              <a:t>getSize</a:t>
            </a:r>
            <a:r>
              <a:rPr lang="en-US" b="0" dirty="0">
                <a:latin typeface="+mn-lt"/>
              </a:rPr>
              <a:t> </a:t>
            </a:r>
            <a:r>
              <a:rPr lang="en-US" b="0" dirty="0" smtClean="0">
                <a:latin typeface="+mn-lt"/>
              </a:rPr>
              <a:t>Command</a:t>
            </a:r>
            <a:endParaRPr lang="en-US" b="0" dirty="0">
              <a:latin typeface="+mn-lt"/>
            </a:endParaRPr>
          </a:p>
          <a:p>
            <a:r>
              <a:rPr lang="en-US" b="0" dirty="0" smtClean="0">
                <a:latin typeface="+mn-lt"/>
              </a:rPr>
              <a:t>	</a:t>
            </a:r>
            <a:r>
              <a:rPr lang="en-US" b="0" dirty="0" err="1" smtClean="0">
                <a:latin typeface="+mn-lt"/>
              </a:rPr>
              <a:t>getSize</a:t>
            </a:r>
            <a:r>
              <a:rPr lang="en-US" b="0" dirty="0">
                <a:latin typeface="+mn-lt"/>
              </a:rPr>
              <a:t>( ) : Dimension – This method fetch the width and height of the </a:t>
            </a:r>
            <a:r>
              <a:rPr lang="en-US" b="0" dirty="0" smtClean="0">
                <a:latin typeface="+mn-lt"/>
              </a:rPr>
              <a:t>	rendered </a:t>
            </a:r>
            <a:r>
              <a:rPr lang="en-US" b="0" dirty="0">
                <a:latin typeface="+mn-lt"/>
              </a:rPr>
              <a:t>element. This accepts nothing as a parameter but returns the </a:t>
            </a:r>
            <a:r>
              <a:rPr lang="en-US" b="0" dirty="0" smtClean="0">
                <a:latin typeface="+mn-lt"/>
              </a:rPr>
              <a:t>	Dimension </a:t>
            </a:r>
            <a:r>
              <a:rPr lang="en-US" b="0" dirty="0">
                <a:latin typeface="+mn-lt"/>
              </a:rPr>
              <a:t>object.</a:t>
            </a:r>
          </a:p>
          <a:p>
            <a:r>
              <a:rPr lang="en-US" b="0" dirty="0" smtClean="0">
                <a:latin typeface="+mn-lt"/>
              </a:rPr>
              <a:t>	Command </a:t>
            </a:r>
            <a:r>
              <a:rPr lang="en-US" b="0" dirty="0">
                <a:latin typeface="+mn-lt"/>
              </a:rPr>
              <a:t>– </a:t>
            </a:r>
            <a:r>
              <a:rPr lang="en-US" b="0" dirty="0" err="1">
                <a:latin typeface="+mn-lt"/>
              </a:rPr>
              <a:t>element.getSize</a:t>
            </a:r>
            <a:r>
              <a:rPr lang="en-US" b="0" dirty="0">
                <a:latin typeface="+mn-lt"/>
              </a:rPr>
              <a:t>();</a:t>
            </a:r>
          </a:p>
        </p:txBody>
      </p:sp>
    </p:spTree>
    <p:extLst>
      <p:ext uri="{BB962C8B-B14F-4D97-AF65-F5344CB8AC3E}">
        <p14:creationId xmlns:p14="http://schemas.microsoft.com/office/powerpoint/2010/main" val="246367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WebElement</a:t>
            </a:r>
            <a:r>
              <a:rPr lang="en-US" dirty="0"/>
              <a:t>, </a:t>
            </a:r>
            <a:r>
              <a:rPr lang="en-US" dirty="0" err="1"/>
              <a:t>findElement</a:t>
            </a:r>
            <a:r>
              <a:rPr lang="en-US" dirty="0"/>
              <a:t>(), </a:t>
            </a:r>
            <a:r>
              <a:rPr lang="en-US" dirty="0" err="1"/>
              <a:t>findElements</a:t>
            </a:r>
            <a:r>
              <a:rPr lang="en-US" dirty="0"/>
              <a:t>() </a:t>
            </a:r>
          </a:p>
        </p:txBody>
      </p:sp>
      <p:sp>
        <p:nvSpPr>
          <p:cNvPr id="3" name="Text Placeholder 2"/>
          <p:cNvSpPr>
            <a:spLocks noGrp="1"/>
          </p:cNvSpPr>
          <p:nvPr>
            <p:ph type="body" sz="quarter" idx="11"/>
          </p:nvPr>
        </p:nvSpPr>
        <p:spPr/>
        <p:txBody>
          <a:bodyPr/>
          <a:lstStyle/>
          <a:p>
            <a:r>
              <a:rPr lang="en-US" sz="1800" b="0" dirty="0">
                <a:latin typeface="+mn-lt"/>
              </a:rPr>
              <a:t>There are various techniques by which the WebDriver identifies the form elements based on the different properties of the Web </a:t>
            </a:r>
            <a:r>
              <a:rPr lang="en-US" sz="1800" b="0" dirty="0" smtClean="0">
                <a:latin typeface="+mn-lt"/>
              </a:rPr>
              <a:t>elements like</a:t>
            </a:r>
          </a:p>
          <a:p>
            <a:pPr marL="285750" indent="-285750">
              <a:buFont typeface="Wingdings" panose="05000000000000000000" pitchFamily="2" charset="2"/>
              <a:buChar char="§"/>
              <a:defRPr/>
            </a:pPr>
            <a:r>
              <a:rPr lang="en-US" sz="1800" b="0" dirty="0">
                <a:latin typeface="+mn-lt"/>
              </a:rPr>
              <a:t>By ID</a:t>
            </a:r>
          </a:p>
          <a:p>
            <a:pPr marL="285750" indent="-285750">
              <a:buFont typeface="Wingdings" panose="05000000000000000000" pitchFamily="2" charset="2"/>
              <a:buChar char="§"/>
              <a:defRPr/>
            </a:pPr>
            <a:r>
              <a:rPr lang="en-US" sz="1800" b="0" dirty="0">
                <a:latin typeface="+mn-lt"/>
              </a:rPr>
              <a:t>By Name</a:t>
            </a:r>
          </a:p>
          <a:p>
            <a:pPr marL="285750" indent="-285750">
              <a:buFont typeface="Wingdings" panose="05000000000000000000" pitchFamily="2" charset="2"/>
              <a:buChar char="§"/>
              <a:defRPr/>
            </a:pPr>
            <a:r>
              <a:rPr lang="en-US" sz="1800" b="0" dirty="0">
                <a:latin typeface="+mn-lt"/>
              </a:rPr>
              <a:t>By  Link Text</a:t>
            </a:r>
          </a:p>
          <a:p>
            <a:pPr marL="285750" indent="-285750">
              <a:buFont typeface="Wingdings" panose="05000000000000000000" pitchFamily="2" charset="2"/>
              <a:buChar char="§"/>
              <a:defRPr/>
            </a:pPr>
            <a:r>
              <a:rPr lang="en-US" sz="1800" b="0" dirty="0">
                <a:latin typeface="+mn-lt"/>
              </a:rPr>
              <a:t>By CSS</a:t>
            </a:r>
          </a:p>
          <a:p>
            <a:pPr marL="285750" indent="-285750">
              <a:buFont typeface="Wingdings" panose="05000000000000000000" pitchFamily="2" charset="2"/>
              <a:buChar char="§"/>
              <a:defRPr/>
            </a:pPr>
            <a:r>
              <a:rPr lang="en-US" sz="1800" b="0" dirty="0">
                <a:latin typeface="+mn-lt"/>
              </a:rPr>
              <a:t>By </a:t>
            </a:r>
            <a:r>
              <a:rPr lang="en-US" sz="1800" b="0" dirty="0" err="1">
                <a:latin typeface="+mn-lt"/>
              </a:rPr>
              <a:t>Xpath</a:t>
            </a:r>
            <a:endParaRPr lang="en-US" sz="1800" b="0" dirty="0">
              <a:latin typeface="+mn-lt"/>
            </a:endParaRPr>
          </a:p>
          <a:p>
            <a:r>
              <a:rPr lang="en-US" sz="1800" b="0" dirty="0">
                <a:latin typeface="+mn-lt"/>
              </a:rPr>
              <a:t>Web Driver provides the following two methods to find the elements. </a:t>
            </a:r>
          </a:p>
          <a:p>
            <a:r>
              <a:rPr lang="en-US" sz="1800" b="0" dirty="0" err="1">
                <a:latin typeface="+mn-lt"/>
              </a:rPr>
              <a:t>findElement</a:t>
            </a:r>
            <a:r>
              <a:rPr lang="en-US" sz="1800" b="0" dirty="0">
                <a:latin typeface="+mn-lt"/>
              </a:rPr>
              <a:t>() – finds a single web element and returns as a </a:t>
            </a:r>
            <a:r>
              <a:rPr lang="en-US" sz="1800" b="0" dirty="0" err="1">
                <a:latin typeface="+mn-lt"/>
              </a:rPr>
              <a:t>WebElement</a:t>
            </a:r>
            <a:r>
              <a:rPr lang="en-US" sz="1800" b="0" dirty="0">
                <a:latin typeface="+mn-lt"/>
              </a:rPr>
              <a:t> object. </a:t>
            </a:r>
          </a:p>
          <a:p>
            <a:r>
              <a:rPr lang="en-US" sz="1800" b="0" dirty="0" err="1">
                <a:latin typeface="+mn-lt"/>
              </a:rPr>
              <a:t>findElements</a:t>
            </a:r>
            <a:r>
              <a:rPr lang="en-US" sz="1800" b="0" dirty="0">
                <a:latin typeface="+mn-lt"/>
              </a:rPr>
              <a:t>() – returns a list of </a:t>
            </a:r>
            <a:r>
              <a:rPr lang="en-US" sz="1800" b="0" dirty="0" err="1">
                <a:latin typeface="+mn-lt"/>
              </a:rPr>
              <a:t>WebElement</a:t>
            </a:r>
            <a:r>
              <a:rPr lang="en-US" sz="1800" b="0" dirty="0">
                <a:latin typeface="+mn-lt"/>
              </a:rPr>
              <a:t> objects matching the locator criteria.</a:t>
            </a:r>
          </a:p>
          <a:p>
            <a:endParaRPr lang="en-US" dirty="0"/>
          </a:p>
        </p:txBody>
      </p:sp>
    </p:spTree>
    <p:extLst>
      <p:ext uri="{BB962C8B-B14F-4D97-AF65-F5344CB8AC3E}">
        <p14:creationId xmlns:p14="http://schemas.microsoft.com/office/powerpoint/2010/main" val="404201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dirty="0" smtClean="0"/>
              <a:t>Example</a:t>
            </a:r>
            <a:endParaRPr lang="en-IN" dirty="0"/>
          </a:p>
        </p:txBody>
      </p:sp>
      <p:sp>
        <p:nvSpPr>
          <p:cNvPr id="4099" name="Content Placeholder 2"/>
          <p:cNvSpPr>
            <a:spLocks noGrp="1"/>
          </p:cNvSpPr>
          <p:nvPr>
            <p:ph idx="1"/>
          </p:nvPr>
        </p:nvSpPr>
        <p:spPr>
          <a:xfrm>
            <a:off x="559886" y="1447800"/>
            <a:ext cx="8584113" cy="4648200"/>
          </a:xfrm>
        </p:spPr>
        <p:txBody>
          <a:bodyPr/>
          <a:lstStyle/>
          <a:p>
            <a:r>
              <a:rPr lang="en-US" dirty="0"/>
              <a:t>WebDriver driver;</a:t>
            </a:r>
          </a:p>
          <a:p>
            <a:r>
              <a:rPr lang="en-US" b="0" dirty="0" err="1">
                <a:latin typeface="+mn-lt"/>
              </a:rPr>
              <a:t>System.</a:t>
            </a:r>
            <a:r>
              <a:rPr lang="en-US" b="0" i="1" dirty="0" err="1">
                <a:latin typeface="+mn-lt"/>
              </a:rPr>
              <a:t>setProperty</a:t>
            </a:r>
            <a:r>
              <a:rPr lang="en-US" b="0" i="1" dirty="0">
                <a:latin typeface="+mn-lt"/>
              </a:rPr>
              <a:t>("</a:t>
            </a:r>
            <a:r>
              <a:rPr lang="en-US" b="0" i="1" dirty="0" err="1">
                <a:latin typeface="+mn-lt"/>
              </a:rPr>
              <a:t>webdriver.chrome.driver</a:t>
            </a:r>
            <a:r>
              <a:rPr lang="en-US" b="0" i="1" dirty="0">
                <a:latin typeface="+mn-lt"/>
              </a:rPr>
              <a:t>", "D:\\Softwares\\chromedriver_win32\\chromedriver.exe");</a:t>
            </a:r>
          </a:p>
          <a:p>
            <a:r>
              <a:rPr lang="en-US" b="0" dirty="0">
                <a:latin typeface="+mn-lt"/>
              </a:rPr>
              <a:t>driver = new </a:t>
            </a:r>
            <a:r>
              <a:rPr lang="en-US" b="0" dirty="0" err="1">
                <a:latin typeface="+mn-lt"/>
              </a:rPr>
              <a:t>ChromeDriver</a:t>
            </a:r>
            <a:r>
              <a:rPr lang="en-US" b="0" dirty="0">
                <a:latin typeface="+mn-lt"/>
              </a:rPr>
              <a:t>();</a:t>
            </a:r>
          </a:p>
          <a:p>
            <a:r>
              <a:rPr lang="en-US" b="0" dirty="0" err="1">
                <a:latin typeface="+mn-lt"/>
              </a:rPr>
              <a:t>driver.get</a:t>
            </a:r>
            <a:r>
              <a:rPr lang="en-US" b="0" dirty="0">
                <a:latin typeface="+mn-lt"/>
              </a:rPr>
              <a:t>(“https://webapp2.syntelinc.com/</a:t>
            </a:r>
            <a:r>
              <a:rPr lang="en-US" b="0" dirty="0" err="1">
                <a:latin typeface="+mn-lt"/>
              </a:rPr>
              <a:t>owa</a:t>
            </a:r>
            <a:r>
              <a:rPr lang="en-US" b="0" dirty="0">
                <a:latin typeface="+mn-lt"/>
              </a:rPr>
              <a:t>");</a:t>
            </a:r>
          </a:p>
          <a:p>
            <a:r>
              <a:rPr lang="en-US" b="0" dirty="0" err="1">
                <a:latin typeface="+mn-lt"/>
              </a:rPr>
              <a:t>WebElement</a:t>
            </a:r>
            <a:r>
              <a:rPr lang="en-US" b="0" dirty="0">
                <a:latin typeface="+mn-lt"/>
              </a:rPr>
              <a:t> l=</a:t>
            </a:r>
            <a:r>
              <a:rPr lang="en-US" b="0" dirty="0" err="1">
                <a:latin typeface="+mn-lt"/>
              </a:rPr>
              <a:t>driver.findElement</a:t>
            </a:r>
            <a:r>
              <a:rPr lang="en-US" b="0" dirty="0">
                <a:latin typeface="+mn-lt"/>
              </a:rPr>
              <a:t>(</a:t>
            </a:r>
            <a:r>
              <a:rPr lang="en-US" b="0" dirty="0" err="1">
                <a:latin typeface="+mn-lt"/>
              </a:rPr>
              <a:t>By.</a:t>
            </a:r>
            <a:r>
              <a:rPr lang="en-US" b="0" i="1" dirty="0" err="1">
                <a:latin typeface="+mn-lt"/>
              </a:rPr>
              <a:t>partialLinkText</a:t>
            </a:r>
            <a:r>
              <a:rPr lang="en-US" b="0" i="1" dirty="0">
                <a:latin typeface="+mn-lt"/>
              </a:rPr>
              <a:t>("Log"));</a:t>
            </a:r>
          </a:p>
          <a:p>
            <a:r>
              <a:rPr lang="en-US" b="0" dirty="0" err="1">
                <a:latin typeface="+mn-lt"/>
              </a:rPr>
              <a:t>l.click</a:t>
            </a:r>
            <a:r>
              <a:rPr lang="en-US" b="0" dirty="0">
                <a:latin typeface="+mn-lt"/>
              </a:rPr>
              <a:t>();</a:t>
            </a:r>
          </a:p>
          <a:p>
            <a:r>
              <a:rPr lang="en-US" b="0" dirty="0" err="1">
                <a:latin typeface="+mn-lt"/>
              </a:rPr>
              <a:t>driver.findElement</a:t>
            </a:r>
            <a:r>
              <a:rPr lang="en-US" b="0" dirty="0">
                <a:latin typeface="+mn-lt"/>
              </a:rPr>
              <a:t>(By.</a:t>
            </a:r>
            <a:r>
              <a:rPr lang="en-US" b="0" i="1" dirty="0">
                <a:latin typeface="+mn-lt"/>
              </a:rPr>
              <a:t>name("</a:t>
            </a:r>
            <a:r>
              <a:rPr lang="en-US" b="0" i="1" dirty="0" err="1">
                <a:latin typeface="+mn-lt"/>
              </a:rPr>
              <a:t>uname</a:t>
            </a:r>
            <a:r>
              <a:rPr lang="en-US" b="0" i="1" dirty="0">
                <a:latin typeface="+mn-lt"/>
              </a:rPr>
              <a:t>")).</a:t>
            </a:r>
            <a:r>
              <a:rPr lang="en-US" b="0" i="1" dirty="0" err="1">
                <a:latin typeface="+mn-lt"/>
              </a:rPr>
              <a:t>sendKeys</a:t>
            </a:r>
            <a:r>
              <a:rPr lang="en-US" b="0" i="1" dirty="0" smtClean="0">
                <a:latin typeface="+mn-lt"/>
              </a:rPr>
              <a:t>(“SD564789");</a:t>
            </a:r>
            <a:endParaRPr lang="en-US" b="0" i="1" dirty="0">
              <a:latin typeface="+mn-lt"/>
            </a:endParaRPr>
          </a:p>
          <a:p>
            <a:r>
              <a:rPr lang="en-US" b="0" dirty="0" err="1">
                <a:latin typeface="+mn-lt"/>
              </a:rPr>
              <a:t>driver.findElement</a:t>
            </a:r>
            <a:r>
              <a:rPr lang="en-US" b="0" dirty="0">
                <a:latin typeface="+mn-lt"/>
              </a:rPr>
              <a:t>(By.</a:t>
            </a:r>
            <a:r>
              <a:rPr lang="en-US" b="0" i="1" dirty="0">
                <a:latin typeface="+mn-lt"/>
              </a:rPr>
              <a:t>name("</a:t>
            </a:r>
            <a:r>
              <a:rPr lang="en-US" b="0" i="1" dirty="0" err="1">
                <a:latin typeface="+mn-lt"/>
              </a:rPr>
              <a:t>pwd</a:t>
            </a:r>
            <a:r>
              <a:rPr lang="en-US" b="0" i="1" dirty="0">
                <a:latin typeface="+mn-lt"/>
              </a:rPr>
              <a:t>")).</a:t>
            </a:r>
            <a:r>
              <a:rPr lang="en-US" b="0" i="1" dirty="0" err="1">
                <a:latin typeface="+mn-lt"/>
              </a:rPr>
              <a:t>sendKeys</a:t>
            </a:r>
            <a:r>
              <a:rPr lang="en-US" b="0" i="1" dirty="0">
                <a:latin typeface="+mn-lt"/>
              </a:rPr>
              <a:t>("Syntel123$");</a:t>
            </a:r>
          </a:p>
          <a:p>
            <a:r>
              <a:rPr lang="en-US" b="0" dirty="0" err="1">
                <a:latin typeface="+mn-lt"/>
              </a:rPr>
              <a:t>driver.findElement</a:t>
            </a:r>
            <a:r>
              <a:rPr lang="en-US" b="0" dirty="0">
                <a:latin typeface="+mn-lt"/>
              </a:rPr>
              <a:t>(By.</a:t>
            </a:r>
            <a:r>
              <a:rPr lang="en-US" b="0" i="1" dirty="0">
                <a:latin typeface="+mn-lt"/>
              </a:rPr>
              <a:t>name("</a:t>
            </a:r>
            <a:r>
              <a:rPr lang="en-US" b="0" i="1" dirty="0" err="1">
                <a:latin typeface="+mn-lt"/>
              </a:rPr>
              <a:t>btnSbt</a:t>
            </a:r>
            <a:r>
              <a:rPr lang="en-US" b="0" i="1" dirty="0">
                <a:latin typeface="+mn-lt"/>
              </a:rPr>
              <a:t>")).click();</a:t>
            </a:r>
            <a:endParaRPr lang="en-US" b="0" dirty="0">
              <a:latin typeface="+mn-lt"/>
              <a:cs typeface="Times New Roman" pitchFamily="18" charset="0"/>
            </a:endParaRPr>
          </a:p>
          <a:p>
            <a:pPr>
              <a:defRPr/>
            </a:pPr>
            <a:endParaRPr lang="en-US" b="0" dirty="0">
              <a:latin typeface="+mn-lt"/>
              <a:cs typeface="Times New Roman" pitchFamily="18" charset="0"/>
            </a:endParaRPr>
          </a:p>
        </p:txBody>
      </p:sp>
    </p:spTree>
    <p:extLst>
      <p:ext uri="{BB962C8B-B14F-4D97-AF65-F5344CB8AC3E}">
        <p14:creationId xmlns:p14="http://schemas.microsoft.com/office/powerpoint/2010/main" val="3572076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Exercise :</a:t>
            </a:r>
          </a:p>
        </p:txBody>
      </p:sp>
      <p:sp>
        <p:nvSpPr>
          <p:cNvPr id="5123" name="Content Placeholder 2"/>
          <p:cNvSpPr>
            <a:spLocks noGrp="1"/>
          </p:cNvSpPr>
          <p:nvPr>
            <p:ph idx="1"/>
          </p:nvPr>
        </p:nvSpPr>
        <p:spPr/>
        <p:txBody>
          <a:bodyPr/>
          <a:lstStyle/>
          <a:p>
            <a:pPr eaLnBrk="1" hangingPunct="1">
              <a:defRPr/>
            </a:pPr>
            <a:r>
              <a:rPr lang="en-US" b="0" dirty="0">
                <a:cs typeface="Times New Roman" pitchFamily="18" charset="0"/>
              </a:rPr>
              <a:t>1) Automate the scenario of Viewing attendance of current month in </a:t>
            </a:r>
            <a:r>
              <a:rPr lang="en-US" b="0" dirty="0" err="1">
                <a:cs typeface="Times New Roman" pitchFamily="18" charset="0"/>
              </a:rPr>
              <a:t>syntelligence</a:t>
            </a:r>
            <a:r>
              <a:rPr lang="en-US" b="0" dirty="0">
                <a:cs typeface="Times New Roman" pitchFamily="18" charset="0"/>
              </a:rPr>
              <a:t>. Use properties : ID, Name, Class Name, Link Text, CSS, </a:t>
            </a:r>
            <a:r>
              <a:rPr lang="en-US" b="0" dirty="0" err="1">
                <a:cs typeface="Times New Roman" pitchFamily="18" charset="0"/>
              </a:rPr>
              <a:t>Xpath</a:t>
            </a:r>
            <a:endParaRPr lang="en-US" b="0" dirty="0">
              <a:cs typeface="Times New Roman" pitchFamily="18" charset="0"/>
            </a:endParaRPr>
          </a:p>
          <a:p>
            <a:pPr>
              <a:defRPr/>
            </a:pPr>
            <a:endParaRPr lang="en-US" dirty="0" smtClean="0"/>
          </a:p>
        </p:txBody>
      </p:sp>
    </p:spTree>
    <p:extLst>
      <p:ext uri="{BB962C8B-B14F-4D97-AF65-F5344CB8AC3E}">
        <p14:creationId xmlns:p14="http://schemas.microsoft.com/office/powerpoint/2010/main" val="3789478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149434" y="11430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 </a:t>
                      </a:r>
                      <a:endParaRPr lang="en-US" sz="1100" dirty="0"/>
                    </a:p>
                  </a:txBody>
                  <a:tcPr marL="51435" marR="51435" marT="25718" marB="25718" anchor="ctr"/>
                </a:tc>
                <a:tc>
                  <a:txBody>
                    <a:bodyPr/>
                    <a:lstStyle/>
                    <a:p>
                      <a:pPr algn="ctr"/>
                      <a:r>
                        <a:rPr lang="en-US" sz="1100" dirty="0" smtClean="0"/>
                        <a:t>01-Aug-2018</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Gauresh Gaitonde</a:t>
                      </a:r>
                      <a:endParaRPr lang="en-US" sz="1100" dirty="0"/>
                    </a:p>
                  </a:txBody>
                  <a:tcPr marL="51435" marR="51435" marT="25718" marB="25718"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02-Aug-2018</a:t>
                      </a: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838200" y="2684521"/>
          <a:ext cx="7908472" cy="1443212"/>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228502">
                  <a:extLst>
                    <a:ext uri="{9D8B030D-6E8A-4147-A177-3AD203B41FA5}">
                      <a16:colId xmlns:a16="http://schemas.microsoft.com/office/drawing/2014/main" val="214367020"/>
                    </a:ext>
                  </a:extLst>
                </a:gridCol>
                <a:gridCol w="1612406">
                  <a:extLst>
                    <a:ext uri="{9D8B030D-6E8A-4147-A177-3AD203B41FA5}">
                      <a16:colId xmlns:a16="http://schemas.microsoft.com/office/drawing/2014/main" val="2479592523"/>
                    </a:ext>
                  </a:extLst>
                </a:gridCol>
                <a:gridCol w="3915845">
                  <a:extLst>
                    <a:ext uri="{9D8B030D-6E8A-4147-A177-3AD203B41FA5}">
                      <a16:colId xmlns:a16="http://schemas.microsoft.com/office/drawing/2014/main" val="1814150058"/>
                    </a:ext>
                  </a:extLst>
                </a:gridCol>
              </a:tblGrid>
              <a:tr h="384410">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02-Aug-2018</a:t>
                      </a:r>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New</a:t>
                      </a:r>
                      <a:r>
                        <a:rPr lang="en-US" sz="1100" b="0" baseline="0" dirty="0" smtClean="0">
                          <a:effectLst/>
                          <a:latin typeface="+mj-lt"/>
                          <a:ea typeface="Times New Roman"/>
                        </a:rPr>
                        <a:t> topics added</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ea typeface="Times New Roman"/>
                        </a:rPr>
                        <a:t>Added Topics such as TestNG, Selenium with web driver</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2217888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Exercise:</a:t>
            </a:r>
          </a:p>
        </p:txBody>
      </p:sp>
      <p:sp>
        <p:nvSpPr>
          <p:cNvPr id="7171" name="Content Placeholder 2"/>
          <p:cNvSpPr>
            <a:spLocks noGrp="1"/>
          </p:cNvSpPr>
          <p:nvPr>
            <p:ph idx="1"/>
          </p:nvPr>
        </p:nvSpPr>
        <p:spPr>
          <a:xfrm>
            <a:off x="609600" y="1295400"/>
            <a:ext cx="6505575" cy="3720703"/>
          </a:xfrm>
        </p:spPr>
        <p:txBody>
          <a:bodyPr/>
          <a:lstStyle/>
          <a:p>
            <a:r>
              <a:rPr lang="en-US" b="0" dirty="0">
                <a:latin typeface="+mn-lt"/>
                <a:cs typeface="Times New Roman" panose="02020603050405020304" pitchFamily="18" charset="0"/>
              </a:rPr>
              <a:t>1)Automate the scenario of Filling timesheets in PS finance. Illustrate the use of </a:t>
            </a:r>
            <a:r>
              <a:rPr lang="en-US" b="0" dirty="0" err="1">
                <a:latin typeface="+mn-lt"/>
                <a:cs typeface="Times New Roman" panose="02020603050405020304" pitchFamily="18" charset="0"/>
              </a:rPr>
              <a:t>switchTo</a:t>
            </a:r>
            <a:r>
              <a:rPr lang="en-US" b="0" dirty="0">
                <a:latin typeface="+mn-lt"/>
                <a:cs typeface="Times New Roman" panose="02020603050405020304" pitchFamily="18" charset="0"/>
              </a:rPr>
              <a:t>() for frames and windows.</a:t>
            </a:r>
          </a:p>
          <a:p>
            <a:r>
              <a:rPr lang="en-US" b="0" dirty="0">
                <a:latin typeface="+mn-lt"/>
                <a:cs typeface="Times New Roman" panose="02020603050405020304" pitchFamily="18" charset="0"/>
              </a:rPr>
              <a:t>2)Automate the process of applying for medical reimbursement in PS Finance. </a:t>
            </a:r>
          </a:p>
        </p:txBody>
      </p:sp>
    </p:spTree>
    <p:extLst>
      <p:ext uri="{BB962C8B-B14F-4D97-AF65-F5344CB8AC3E}">
        <p14:creationId xmlns:p14="http://schemas.microsoft.com/office/powerpoint/2010/main" val="3600070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t>WebDriver API Commands and Operations</a:t>
            </a:r>
            <a:endParaRPr lang="en-US" sz="6000" dirty="0" smtClean="0"/>
          </a:p>
        </p:txBody>
      </p:sp>
      <p:sp>
        <p:nvSpPr>
          <p:cNvPr id="7171" name="Content Placeholder 2"/>
          <p:cNvSpPr>
            <a:spLocks noGrp="1"/>
          </p:cNvSpPr>
          <p:nvPr>
            <p:ph idx="1"/>
          </p:nvPr>
        </p:nvSpPr>
        <p:spPr/>
        <p:txBody>
          <a:bodyPr/>
          <a:lstStyle/>
          <a:p>
            <a:pPr eaLnBrk="1" hangingPunct="1">
              <a:defRPr/>
            </a:pPr>
            <a:r>
              <a:rPr lang="en-US" dirty="0">
                <a:latin typeface="+mn-lt"/>
                <a:cs typeface="Times New Roman" pitchFamily="18" charset="0"/>
              </a:rPr>
              <a:t>Actions Class : </a:t>
            </a:r>
          </a:p>
          <a:p>
            <a:pPr eaLnBrk="1" hangingPunct="1">
              <a:defRPr/>
            </a:pPr>
            <a:r>
              <a:rPr lang="en-US" b="0" dirty="0">
                <a:latin typeface="+mn-lt"/>
                <a:cs typeface="Times New Roman" pitchFamily="18" charset="0"/>
              </a:rPr>
              <a:t>The Action class is user-facing API for emulating complex user actions. </a:t>
            </a:r>
          </a:p>
          <a:p>
            <a:pPr eaLnBrk="1" hangingPunct="1">
              <a:defRPr/>
            </a:pPr>
            <a:r>
              <a:rPr lang="en-US" b="0" dirty="0">
                <a:latin typeface="+mn-lt"/>
                <a:cs typeface="Times New Roman" pitchFamily="18" charset="0"/>
              </a:rPr>
              <a:t>WebDriver users can use this class to simulate usage of keyboard or mouse events.</a:t>
            </a:r>
          </a:p>
          <a:p>
            <a:pPr eaLnBrk="1" hangingPunct="1">
              <a:defRPr/>
            </a:pPr>
            <a:r>
              <a:rPr lang="en-US" b="0" dirty="0">
                <a:latin typeface="+mn-lt"/>
                <a:cs typeface="Times New Roman" pitchFamily="18" charset="0"/>
              </a:rPr>
              <a:t>Some of the actions that can be performed by the Actions class are :</a:t>
            </a:r>
          </a:p>
          <a:p>
            <a:pPr lvl="1" eaLnBrk="1" hangingPunct="1">
              <a:defRPr/>
            </a:pPr>
            <a:r>
              <a:rPr lang="en-US" dirty="0">
                <a:cs typeface="Times New Roman" pitchFamily="18" charset="0"/>
              </a:rPr>
              <a:t>doubleClick</a:t>
            </a:r>
          </a:p>
          <a:p>
            <a:pPr lvl="1" eaLnBrk="1" hangingPunct="1">
              <a:defRPr/>
            </a:pPr>
            <a:r>
              <a:rPr lang="en-US" dirty="0">
                <a:cs typeface="Times New Roman" pitchFamily="18" charset="0"/>
              </a:rPr>
              <a:t>moveToElement</a:t>
            </a:r>
          </a:p>
          <a:p>
            <a:pPr lvl="1" eaLnBrk="1" hangingPunct="1">
              <a:defRPr/>
            </a:pPr>
            <a:r>
              <a:rPr lang="en-US" dirty="0">
                <a:cs typeface="Times New Roman" pitchFamily="18" charset="0"/>
              </a:rPr>
              <a:t>dragAndDrop</a:t>
            </a:r>
          </a:p>
          <a:p>
            <a:pPr lvl="1" eaLnBrk="1" hangingPunct="1">
              <a:defRPr/>
            </a:pPr>
            <a:r>
              <a:rPr lang="en-US" dirty="0">
                <a:cs typeface="Times New Roman" pitchFamily="18" charset="0"/>
              </a:rPr>
              <a:t>clickAndHold</a:t>
            </a:r>
          </a:p>
          <a:p>
            <a:pPr lvl="1" eaLnBrk="1" hangingPunct="1">
              <a:defRPr/>
            </a:pPr>
            <a:r>
              <a:rPr lang="en-US" dirty="0">
                <a:cs typeface="Times New Roman" pitchFamily="18" charset="0"/>
              </a:rPr>
              <a:t>contextClick(right Click</a:t>
            </a:r>
            <a:r>
              <a:rPr lang="en-US" dirty="0" smtClean="0">
                <a:cs typeface="Times New Roman" pitchFamily="18" charset="0"/>
              </a:rPr>
              <a:t>)</a:t>
            </a:r>
            <a:endParaRPr lang="en-US" sz="1600" dirty="0">
              <a:cs typeface="Times New Roman" pitchFamily="18" charset="0"/>
            </a:endParaRPr>
          </a:p>
          <a:p>
            <a:pPr lvl="1" indent="0">
              <a:buNone/>
              <a:defRPr/>
            </a:pPr>
            <a:r>
              <a:rPr lang="en-US" dirty="0">
                <a:cs typeface="Times New Roman" pitchFamily="18" charset="0"/>
              </a:rPr>
              <a:t>Syntax </a:t>
            </a:r>
            <a:r>
              <a:rPr lang="en-US" dirty="0" smtClean="0">
                <a:cs typeface="Times New Roman" pitchFamily="18" charset="0"/>
              </a:rPr>
              <a:t>:</a:t>
            </a:r>
            <a:endParaRPr lang="en-US" sz="1600" dirty="0">
              <a:cs typeface="Times New Roman" pitchFamily="18" charset="0"/>
            </a:endParaRPr>
          </a:p>
          <a:p>
            <a:pPr lvl="1" indent="0">
              <a:buNone/>
              <a:defRPr/>
            </a:pPr>
            <a:r>
              <a:rPr lang="en-US" dirty="0">
                <a:cs typeface="Times New Roman" pitchFamily="18" charset="0"/>
              </a:rPr>
              <a:t>Actions builder = new Actions(driver); </a:t>
            </a:r>
          </a:p>
          <a:p>
            <a:pPr lvl="1" indent="0">
              <a:buNone/>
              <a:defRPr/>
            </a:pPr>
            <a:r>
              <a:rPr lang="en-US" dirty="0">
                <a:cs typeface="Times New Roman" pitchFamily="18" charset="0"/>
              </a:rPr>
              <a:t>WebElement </a:t>
            </a:r>
            <a:r>
              <a:rPr lang="en-US" dirty="0" err="1">
                <a:cs typeface="Times New Roman" pitchFamily="18" charset="0"/>
              </a:rPr>
              <a:t>tagElement</a:t>
            </a:r>
            <a:r>
              <a:rPr lang="en-US" dirty="0">
                <a:cs typeface="Times New Roman" pitchFamily="18" charset="0"/>
              </a:rPr>
              <a:t> = </a:t>
            </a:r>
            <a:r>
              <a:rPr lang="en-US" dirty="0" err="1">
                <a:cs typeface="Times New Roman" pitchFamily="18" charset="0"/>
              </a:rPr>
              <a:t>driver.findElement</a:t>
            </a:r>
            <a:r>
              <a:rPr lang="en-US" dirty="0">
                <a:cs typeface="Times New Roman" pitchFamily="18" charset="0"/>
              </a:rPr>
              <a:t>(</a:t>
            </a:r>
            <a:r>
              <a:rPr lang="en-US" dirty="0" err="1">
                <a:cs typeface="Times New Roman" pitchFamily="18" charset="0"/>
              </a:rPr>
              <a:t>By.linkText</a:t>
            </a:r>
            <a:r>
              <a:rPr lang="en-US" dirty="0">
                <a:cs typeface="Times New Roman" pitchFamily="18" charset="0"/>
              </a:rPr>
              <a:t>("CDMA")); </a:t>
            </a:r>
            <a:r>
              <a:rPr lang="en-US" dirty="0" err="1">
                <a:cs typeface="Times New Roman" pitchFamily="18" charset="0"/>
              </a:rPr>
              <a:t>builder.moveToElement</a:t>
            </a:r>
            <a:r>
              <a:rPr lang="en-US" dirty="0">
                <a:cs typeface="Times New Roman" pitchFamily="18" charset="0"/>
              </a:rPr>
              <a:t>(</a:t>
            </a:r>
            <a:r>
              <a:rPr lang="en-US" dirty="0" err="1">
                <a:cs typeface="Times New Roman" pitchFamily="18" charset="0"/>
              </a:rPr>
              <a:t>tagElement</a:t>
            </a:r>
            <a:r>
              <a:rPr lang="en-US" dirty="0">
                <a:cs typeface="Times New Roman" pitchFamily="18" charset="0"/>
              </a:rPr>
              <a:t>).click().build().perform();</a:t>
            </a:r>
          </a:p>
        </p:txBody>
      </p:sp>
    </p:spTree>
    <p:extLst>
      <p:ext uri="{BB962C8B-B14F-4D97-AF65-F5344CB8AC3E}">
        <p14:creationId xmlns:p14="http://schemas.microsoft.com/office/powerpoint/2010/main" val="3454984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Exercise :</a:t>
            </a:r>
          </a:p>
        </p:txBody>
      </p:sp>
      <p:sp>
        <p:nvSpPr>
          <p:cNvPr id="10243" name="Content Placeholder 2"/>
          <p:cNvSpPr>
            <a:spLocks noGrp="1"/>
          </p:cNvSpPr>
          <p:nvPr>
            <p:ph idx="1"/>
          </p:nvPr>
        </p:nvSpPr>
        <p:spPr/>
        <p:txBody>
          <a:bodyPr/>
          <a:lstStyle/>
          <a:p>
            <a:pPr marL="257175" lvl="1" indent="-257175">
              <a:buSzPct val="125000"/>
              <a:buBlip>
                <a:blip r:embed="rId2"/>
              </a:buBlip>
            </a:pPr>
            <a:r>
              <a:rPr lang="en-US" dirty="0">
                <a:cs typeface="Times New Roman" panose="02020603050405020304" pitchFamily="18" charset="0"/>
              </a:rPr>
              <a:t>1) Perform context click, </a:t>
            </a:r>
            <a:r>
              <a:rPr lang="en-US" dirty="0" err="1">
                <a:cs typeface="Times New Roman" panose="02020603050405020304" pitchFamily="18" charset="0"/>
              </a:rPr>
              <a:t>doubleClick</a:t>
            </a:r>
            <a:r>
              <a:rPr lang="en-US" dirty="0">
                <a:cs typeface="Times New Roman" panose="02020603050405020304" pitchFamily="18" charset="0"/>
              </a:rPr>
              <a:t>, </a:t>
            </a:r>
            <a:r>
              <a:rPr lang="en-US" dirty="0" err="1">
                <a:cs typeface="Times New Roman" panose="02020603050405020304" pitchFamily="18" charset="0"/>
              </a:rPr>
              <a:t>dragAndDrop</a:t>
            </a:r>
            <a:r>
              <a:rPr lang="en-US" dirty="0">
                <a:cs typeface="Times New Roman" panose="02020603050405020304" pitchFamily="18" charset="0"/>
              </a:rPr>
              <a:t>, </a:t>
            </a:r>
            <a:r>
              <a:rPr lang="en-US" dirty="0" err="1">
                <a:cs typeface="Times New Roman" panose="02020603050405020304" pitchFamily="18" charset="0"/>
              </a:rPr>
              <a:t>clickAndHold</a:t>
            </a:r>
            <a:r>
              <a:rPr lang="en-US" dirty="0">
                <a:cs typeface="Times New Roman" panose="02020603050405020304" pitchFamily="18" charset="0"/>
              </a:rPr>
              <a:t>, </a:t>
            </a:r>
            <a:r>
              <a:rPr lang="en-US" dirty="0" err="1">
                <a:cs typeface="Times New Roman" panose="02020603050405020304" pitchFamily="18" charset="0"/>
              </a:rPr>
              <a:t>moveToElement</a:t>
            </a:r>
            <a:r>
              <a:rPr lang="en-US" dirty="0">
                <a:cs typeface="Times New Roman" panose="02020603050405020304" pitchFamily="18" charset="0"/>
              </a:rPr>
              <a:t> using Actions Class of Selenium </a:t>
            </a:r>
            <a:r>
              <a:rPr lang="en-US" dirty="0" err="1">
                <a:cs typeface="Times New Roman" panose="02020603050405020304" pitchFamily="18" charset="0"/>
              </a:rPr>
              <a:t>Webdriver</a:t>
            </a:r>
            <a:r>
              <a:rPr lang="en-US" dirty="0">
                <a:cs typeface="Times New Roman" panose="02020603050405020304" pitchFamily="18" charset="0"/>
              </a:rPr>
              <a:t> </a:t>
            </a:r>
          </a:p>
          <a:p>
            <a:endParaRPr lang="en-US" dirty="0" smtClean="0"/>
          </a:p>
        </p:txBody>
      </p:sp>
    </p:spTree>
    <p:extLst>
      <p:ext uri="{BB962C8B-B14F-4D97-AF65-F5344CB8AC3E}">
        <p14:creationId xmlns:p14="http://schemas.microsoft.com/office/powerpoint/2010/main" val="373530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Working with </a:t>
            </a:r>
            <a:r>
              <a:rPr lang="en-US" dirty="0" err="1"/>
              <a:t>Xpath</a:t>
            </a:r>
            <a:r>
              <a:rPr lang="en-US" dirty="0"/>
              <a:t> &amp; CSS</a:t>
            </a:r>
          </a:p>
        </p:txBody>
      </p:sp>
      <p:sp>
        <p:nvSpPr>
          <p:cNvPr id="11267" name="Content Placeholder 2"/>
          <p:cNvSpPr>
            <a:spLocks noGrp="1"/>
          </p:cNvSpPr>
          <p:nvPr>
            <p:ph idx="1"/>
          </p:nvPr>
        </p:nvSpPr>
        <p:spPr/>
        <p:txBody>
          <a:bodyPr/>
          <a:lstStyle/>
          <a:p>
            <a:pPr eaLnBrk="1" hangingPunct="1">
              <a:defRPr/>
            </a:pPr>
            <a:r>
              <a:rPr lang="en-US" dirty="0" err="1">
                <a:latin typeface="+mn-lt"/>
                <a:cs typeface="Times New Roman" pitchFamily="18" charset="0"/>
              </a:rPr>
              <a:t>XPath</a:t>
            </a:r>
            <a:r>
              <a:rPr lang="en-US" dirty="0">
                <a:latin typeface="+mn-lt"/>
                <a:cs typeface="Times New Roman" pitchFamily="18" charset="0"/>
              </a:rPr>
              <a:t> : </a:t>
            </a:r>
            <a:r>
              <a:rPr lang="en-US" b="0" dirty="0" err="1">
                <a:latin typeface="+mn-lt"/>
                <a:cs typeface="Times New Roman" pitchFamily="18" charset="0"/>
              </a:rPr>
              <a:t>Xpath</a:t>
            </a:r>
            <a:r>
              <a:rPr lang="en-US" b="0" dirty="0">
                <a:latin typeface="+mn-lt"/>
                <a:cs typeface="Times New Roman" pitchFamily="18" charset="0"/>
              </a:rPr>
              <a:t> is a query language for selecting nodes and navigating through elements and attributes of an XML document.</a:t>
            </a:r>
          </a:p>
          <a:p>
            <a:pPr eaLnBrk="1" hangingPunct="1">
              <a:defRPr/>
            </a:pPr>
            <a:r>
              <a:rPr lang="en-US" b="0" dirty="0">
                <a:latin typeface="+mn-lt"/>
                <a:cs typeface="Times New Roman" pitchFamily="18" charset="0"/>
              </a:rPr>
              <a:t>Selenium uses </a:t>
            </a:r>
            <a:r>
              <a:rPr lang="en-US" b="0" dirty="0" err="1">
                <a:latin typeface="+mn-lt"/>
                <a:cs typeface="Times New Roman" pitchFamily="18" charset="0"/>
              </a:rPr>
              <a:t>xpath</a:t>
            </a:r>
            <a:r>
              <a:rPr lang="en-US" b="0" dirty="0">
                <a:latin typeface="+mn-lt"/>
                <a:cs typeface="Times New Roman" pitchFamily="18" charset="0"/>
              </a:rPr>
              <a:t> to select objects</a:t>
            </a:r>
            <a:r>
              <a:rPr lang="en-US" b="0" dirty="0" smtClean="0">
                <a:latin typeface="+mn-lt"/>
                <a:cs typeface="Times New Roman" pitchFamily="18" charset="0"/>
              </a:rPr>
              <a:t>.</a:t>
            </a:r>
            <a:endParaRPr lang="en-US" b="0" dirty="0">
              <a:latin typeface="+mn-lt"/>
              <a:cs typeface="Times New Roman" pitchFamily="18" charset="0"/>
            </a:endParaRPr>
          </a:p>
          <a:p>
            <a:pPr eaLnBrk="1" hangingPunct="1">
              <a:defRPr/>
            </a:pPr>
            <a:r>
              <a:rPr lang="en-US" dirty="0">
                <a:latin typeface="+mn-lt"/>
                <a:cs typeface="Times New Roman" pitchFamily="18" charset="0"/>
              </a:rPr>
              <a:t>Syntax: </a:t>
            </a:r>
            <a:endParaRPr lang="en-US" dirty="0" smtClean="0">
              <a:latin typeface="+mn-lt"/>
              <a:cs typeface="Times New Roman" pitchFamily="18" charset="0"/>
            </a:endParaRPr>
          </a:p>
          <a:p>
            <a:pPr eaLnBrk="1" hangingPunct="1">
              <a:buFont typeface="Wingdings" panose="05000000000000000000" pitchFamily="2" charset="2"/>
              <a:buNone/>
              <a:defRPr/>
            </a:pPr>
            <a:r>
              <a:rPr lang="en-US" dirty="0" smtClean="0">
                <a:latin typeface="+mn-lt"/>
                <a:cs typeface="Times New Roman" pitchFamily="18" charset="0"/>
              </a:rPr>
              <a:t>	</a:t>
            </a:r>
            <a:r>
              <a:rPr lang="en-US" b="0" dirty="0" err="1" smtClean="0">
                <a:latin typeface="+mn-lt"/>
                <a:cs typeface="Times New Roman" pitchFamily="18" charset="0"/>
              </a:rPr>
              <a:t>driver.findElement</a:t>
            </a:r>
            <a:r>
              <a:rPr lang="en-US" b="0" dirty="0" smtClean="0">
                <a:latin typeface="+mn-lt"/>
                <a:cs typeface="Times New Roman" pitchFamily="18" charset="0"/>
              </a:rPr>
              <a:t>(</a:t>
            </a:r>
            <a:r>
              <a:rPr lang="en-US" b="0" dirty="0" err="1" smtClean="0">
                <a:latin typeface="+mn-lt"/>
                <a:cs typeface="Times New Roman" pitchFamily="18" charset="0"/>
              </a:rPr>
              <a:t>By.xpath</a:t>
            </a:r>
            <a:r>
              <a:rPr lang="en-US" b="0" dirty="0" smtClean="0">
                <a:latin typeface="+mn-lt"/>
                <a:cs typeface="Times New Roman" pitchFamily="18" charset="0"/>
              </a:rPr>
              <a:t>("//</a:t>
            </a:r>
            <a:r>
              <a:rPr lang="en-US" b="0" dirty="0" err="1" smtClean="0">
                <a:latin typeface="+mn-lt"/>
                <a:cs typeface="Times New Roman" pitchFamily="18" charset="0"/>
              </a:rPr>
              <a:t>img</a:t>
            </a:r>
            <a:r>
              <a:rPr lang="en-US" b="0" dirty="0" smtClean="0">
                <a:latin typeface="+mn-lt"/>
                <a:cs typeface="Times New Roman" pitchFamily="18" charset="0"/>
              </a:rPr>
              <a:t>[@alt='Editor for Needed By']")).click();</a:t>
            </a:r>
            <a:endParaRPr lang="en-US" sz="2800" i="1" dirty="0" smtClean="0">
              <a:latin typeface="+mn-lt"/>
            </a:endParaRPr>
          </a:p>
          <a:p>
            <a:pPr>
              <a:defRPr/>
            </a:pPr>
            <a:r>
              <a:rPr lang="en-US" dirty="0" smtClean="0">
                <a:latin typeface="+mn-lt"/>
              </a:rPr>
              <a:t>Css : </a:t>
            </a:r>
            <a:endParaRPr lang="en-US" dirty="0">
              <a:latin typeface="+mn-lt"/>
            </a:endParaRPr>
          </a:p>
          <a:p>
            <a:pPr>
              <a:defRPr/>
            </a:pPr>
            <a:r>
              <a:rPr lang="en-US" b="0" dirty="0">
                <a:latin typeface="+mn-lt"/>
                <a:cs typeface="Times New Roman" pitchFamily="18" charset="0"/>
              </a:rPr>
              <a:t>The CSS locator strategy uses CSS selectors to find the elements in the page</a:t>
            </a:r>
          </a:p>
          <a:p>
            <a:pPr eaLnBrk="1" hangingPunct="1">
              <a:defRPr/>
            </a:pPr>
            <a:r>
              <a:rPr lang="en-US" dirty="0" smtClean="0">
                <a:latin typeface="+mn-lt"/>
                <a:cs typeface="Times New Roman" pitchFamily="18" charset="0"/>
              </a:rPr>
              <a:t>Syntax</a:t>
            </a:r>
            <a:r>
              <a:rPr lang="en-US" dirty="0">
                <a:latin typeface="+mn-lt"/>
                <a:cs typeface="Times New Roman" pitchFamily="18" charset="0"/>
              </a:rPr>
              <a:t>: </a:t>
            </a:r>
            <a:endParaRPr lang="en-US" dirty="0" smtClean="0">
              <a:latin typeface="+mn-lt"/>
              <a:cs typeface="Times New Roman" pitchFamily="18" charset="0"/>
            </a:endParaRPr>
          </a:p>
          <a:p>
            <a:pPr eaLnBrk="1" hangingPunct="1">
              <a:defRPr/>
            </a:pPr>
            <a:r>
              <a:rPr lang="en-US" b="0" dirty="0">
                <a:latin typeface="+mn-lt"/>
                <a:cs typeface="Times New Roman" pitchFamily="18" charset="0"/>
              </a:rPr>
              <a:t>		</a:t>
            </a:r>
            <a:r>
              <a:rPr lang="en-US" b="0" dirty="0" err="1">
                <a:latin typeface="+mn-lt"/>
                <a:cs typeface="Times New Roman" pitchFamily="18" charset="0"/>
              </a:rPr>
              <a:t>driver.findElement</a:t>
            </a:r>
            <a:r>
              <a:rPr lang="en-US" b="0" dirty="0">
                <a:latin typeface="+mn-lt"/>
                <a:cs typeface="Times New Roman" pitchFamily="18" charset="0"/>
              </a:rPr>
              <a:t>(</a:t>
            </a:r>
            <a:r>
              <a:rPr lang="en-US" b="0" dirty="0" err="1">
                <a:latin typeface="+mn-lt"/>
                <a:cs typeface="Times New Roman" pitchFamily="18" charset="0"/>
              </a:rPr>
              <a:t>By.</a:t>
            </a:r>
            <a:r>
              <a:rPr lang="en-US" b="0" i="1" dirty="0" err="1">
                <a:latin typeface="+mn-lt"/>
                <a:cs typeface="Times New Roman" pitchFamily="18" charset="0"/>
              </a:rPr>
              <a:t>cssSelector</a:t>
            </a:r>
            <a:r>
              <a:rPr lang="en-US" b="0" i="1" dirty="0">
                <a:latin typeface="+mn-lt"/>
                <a:cs typeface="Times New Roman" pitchFamily="18" charset="0"/>
              </a:rPr>
              <a:t>("div.btntextdiv.f1")).click(); </a:t>
            </a:r>
          </a:p>
          <a:p>
            <a:pPr>
              <a:defRPr/>
            </a:pPr>
            <a:endParaRPr lang="en-US" dirty="0" smtClean="0"/>
          </a:p>
        </p:txBody>
      </p:sp>
    </p:spTree>
    <p:extLst>
      <p:ext uri="{BB962C8B-B14F-4D97-AF65-F5344CB8AC3E}">
        <p14:creationId xmlns:p14="http://schemas.microsoft.com/office/powerpoint/2010/main" val="1164429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Implicit, Explicit &amp; Fluent Wait</a:t>
            </a:r>
          </a:p>
        </p:txBody>
      </p:sp>
      <p:sp>
        <p:nvSpPr>
          <p:cNvPr id="3" name="Text Placeholder 2"/>
          <p:cNvSpPr>
            <a:spLocks noGrp="1"/>
          </p:cNvSpPr>
          <p:nvPr>
            <p:ph type="body" sz="quarter" idx="11"/>
          </p:nvPr>
        </p:nvSpPr>
        <p:spPr/>
        <p:txBody>
          <a:bodyPr/>
          <a:lstStyle/>
          <a:p>
            <a:r>
              <a:rPr lang="en-US" sz="1800" dirty="0" smtClean="0">
                <a:latin typeface="+mn-lt"/>
              </a:rPr>
              <a:t>Implicit wait:</a:t>
            </a:r>
          </a:p>
          <a:p>
            <a:pPr marL="285750" indent="-285750">
              <a:buFont typeface="Wingdings" panose="05000000000000000000" pitchFamily="2" charset="2"/>
              <a:buChar char="§"/>
            </a:pPr>
            <a:r>
              <a:rPr lang="en-US" sz="1800" b="0" dirty="0" smtClean="0">
                <a:latin typeface="+mn-lt"/>
              </a:rPr>
              <a:t>we </a:t>
            </a:r>
            <a:r>
              <a:rPr lang="en-US" sz="1800" b="0" dirty="0">
                <a:latin typeface="+mn-lt"/>
              </a:rPr>
              <a:t>can tell Selenium that we would like it to wait for a certain amount of time before throwing an exception that it cannot find the element on the page</a:t>
            </a:r>
            <a:r>
              <a:rPr lang="en-US" sz="1800" b="0" dirty="0" smtClean="0">
                <a:latin typeface="+mn-lt"/>
              </a:rPr>
              <a:t>.</a:t>
            </a:r>
          </a:p>
          <a:p>
            <a:pPr marL="285750" indent="-285750">
              <a:buFont typeface="Wingdings" panose="05000000000000000000" pitchFamily="2" charset="2"/>
              <a:buChar char="§"/>
            </a:pPr>
            <a:r>
              <a:rPr lang="en-US" sz="1800" b="0" dirty="0" smtClean="0">
                <a:latin typeface="+mn-lt"/>
              </a:rPr>
              <a:t>implicit </a:t>
            </a:r>
            <a:r>
              <a:rPr lang="en-US" sz="1800" b="0" dirty="0">
                <a:latin typeface="+mn-lt"/>
              </a:rPr>
              <a:t>waits will be in place for the entire time the browser is open.</a:t>
            </a:r>
            <a:endParaRPr lang="en-US" altLang="en-US" sz="1800" b="0" dirty="0" smtClean="0">
              <a:latin typeface="+mn-lt"/>
            </a:endParaRPr>
          </a:p>
          <a:p>
            <a:pPr marL="285750" indent="-285750">
              <a:buFont typeface="Wingdings" panose="05000000000000000000" pitchFamily="2" charset="2"/>
              <a:buChar char="§"/>
            </a:pPr>
            <a:r>
              <a:rPr lang="en-US" altLang="en-US" sz="1800" b="0" dirty="0" smtClean="0">
                <a:latin typeface="+mn-lt"/>
              </a:rPr>
              <a:t>To </a:t>
            </a:r>
            <a:r>
              <a:rPr lang="en-US" altLang="en-US" sz="1800" b="0" dirty="0">
                <a:latin typeface="+mn-lt"/>
              </a:rPr>
              <a:t>start using an implicit wait, you would have to import this package into your code</a:t>
            </a:r>
            <a:r>
              <a:rPr lang="en-US" altLang="en-US" sz="1800" b="0" dirty="0" smtClean="0">
                <a:latin typeface="+mn-lt"/>
              </a:rPr>
              <a:t>.</a:t>
            </a:r>
          </a:p>
          <a:p>
            <a:pPr marL="285750" indent="-285750">
              <a:buFont typeface="Wingdings" panose="05000000000000000000" pitchFamily="2" charset="2"/>
              <a:buChar char="§"/>
            </a:pPr>
            <a:r>
              <a:rPr lang="en-US" altLang="en-US" sz="1800" b="0" dirty="0" smtClean="0">
                <a:latin typeface="+mn-lt"/>
              </a:rPr>
              <a:t>Example</a:t>
            </a:r>
          </a:p>
          <a:p>
            <a:endParaRPr lang="en-US" altLang="en-US" sz="1800" b="0" dirty="0">
              <a:latin typeface="+mn-lt"/>
            </a:endParaRPr>
          </a:p>
          <a:p>
            <a:r>
              <a:rPr lang="en-US" altLang="en-US" sz="1800" b="0" dirty="0" smtClean="0">
                <a:latin typeface="+mn-lt"/>
              </a:rPr>
              <a:t>	Import </a:t>
            </a:r>
            <a:r>
              <a:rPr lang="en-US" altLang="en-US" sz="1800" b="0" dirty="0" err="1">
                <a:latin typeface="+mn-lt"/>
              </a:rPr>
              <a:t>java.util.concurrent.TimeUnit</a:t>
            </a:r>
            <a:r>
              <a:rPr lang="en-US" altLang="en-US" sz="1800" b="0" dirty="0">
                <a:latin typeface="+mn-lt"/>
              </a:rPr>
              <a:t>;</a:t>
            </a:r>
          </a:p>
          <a:p>
            <a:pPr lvl="1" indent="0">
              <a:buNone/>
            </a:pPr>
            <a:r>
              <a:rPr lang="en-US" altLang="en-US" sz="1600" b="0" dirty="0" smtClean="0">
                <a:latin typeface="+mn-lt"/>
              </a:rPr>
              <a:t>	</a:t>
            </a:r>
            <a:r>
              <a:rPr lang="en-US" altLang="en-US" b="0" dirty="0" err="1" smtClean="0">
                <a:latin typeface="+mn-lt"/>
              </a:rPr>
              <a:t>driver.manager</a:t>
            </a:r>
            <a:r>
              <a:rPr lang="en-US" altLang="en-US" b="0" dirty="0">
                <a:latin typeface="+mn-lt"/>
              </a:rPr>
              <a:t>().timeouts().</a:t>
            </a:r>
            <a:r>
              <a:rPr lang="en-US" altLang="en-US" b="0" dirty="0" err="1">
                <a:latin typeface="+mn-lt"/>
              </a:rPr>
              <a:t>implicitlyWait</a:t>
            </a:r>
            <a:r>
              <a:rPr lang="en-US" altLang="en-US" b="0" dirty="0">
                <a:latin typeface="+mn-lt"/>
              </a:rPr>
              <a:t>(10,TimeUnit.Seconds);</a:t>
            </a:r>
          </a:p>
          <a:p>
            <a:endParaRPr lang="en-US" sz="1800" b="0" dirty="0">
              <a:latin typeface="+mn-lt"/>
            </a:endParaRPr>
          </a:p>
        </p:txBody>
      </p:sp>
    </p:spTree>
    <p:extLst>
      <p:ext uri="{BB962C8B-B14F-4D97-AF65-F5344CB8AC3E}">
        <p14:creationId xmlns:p14="http://schemas.microsoft.com/office/powerpoint/2010/main" val="97134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Explicit Wait</a:t>
            </a:r>
            <a:endParaRPr lang="en-US" dirty="0"/>
          </a:p>
        </p:txBody>
      </p:sp>
      <p:sp>
        <p:nvSpPr>
          <p:cNvPr id="3" name="Text Placeholder 2"/>
          <p:cNvSpPr>
            <a:spLocks noGrp="1"/>
          </p:cNvSpPr>
          <p:nvPr>
            <p:ph type="body" sz="quarter" idx="11"/>
          </p:nvPr>
        </p:nvSpPr>
        <p:spPr>
          <a:xfrm>
            <a:off x="185738" y="1137424"/>
            <a:ext cx="8958262" cy="4992624"/>
          </a:xfrm>
        </p:spPr>
        <p:txBody>
          <a:bodyPr/>
          <a:lstStyle/>
          <a:p>
            <a:pPr marL="285750" indent="-285750">
              <a:buFont typeface="Wingdings" panose="05000000000000000000" pitchFamily="2" charset="2"/>
              <a:buChar char="§"/>
            </a:pPr>
            <a:r>
              <a:rPr lang="en-US" altLang="en-US" sz="1800" b="0" dirty="0">
                <a:latin typeface="+mn-lt"/>
              </a:rPr>
              <a:t>Explicit waits are done using the </a:t>
            </a:r>
            <a:r>
              <a:rPr lang="en-US" altLang="en-US" sz="1800" b="0" dirty="0" err="1">
                <a:latin typeface="+mn-lt"/>
              </a:rPr>
              <a:t>WebDriverWait</a:t>
            </a:r>
            <a:r>
              <a:rPr lang="en-US" altLang="en-US" sz="1800" b="0" dirty="0">
                <a:latin typeface="+mn-lt"/>
              </a:rPr>
              <a:t> and </a:t>
            </a:r>
            <a:r>
              <a:rPr lang="en-US" altLang="en-US" sz="1800" b="0" dirty="0" err="1">
                <a:latin typeface="+mn-lt"/>
              </a:rPr>
              <a:t>ExpectedCondition</a:t>
            </a:r>
            <a:r>
              <a:rPr lang="en-US" altLang="en-US" sz="1800" b="0" dirty="0">
                <a:latin typeface="+mn-lt"/>
              </a:rPr>
              <a:t> classes</a:t>
            </a:r>
            <a:r>
              <a:rPr lang="en-US" altLang="en-US" sz="1800" b="0" dirty="0" smtClean="0">
                <a:latin typeface="+mn-lt"/>
              </a:rPr>
              <a:t>.</a:t>
            </a:r>
          </a:p>
          <a:p>
            <a:pPr marL="285750" indent="-285750">
              <a:buFont typeface="Wingdings" panose="05000000000000000000" pitchFamily="2" charset="2"/>
              <a:buChar char="§"/>
            </a:pPr>
            <a:r>
              <a:rPr lang="en-US" sz="1800" b="0" dirty="0" smtClean="0">
                <a:latin typeface="+mn-lt"/>
              </a:rPr>
              <a:t>we </a:t>
            </a:r>
            <a:r>
              <a:rPr lang="en-US" sz="1800" b="0" dirty="0">
                <a:latin typeface="+mn-lt"/>
              </a:rPr>
              <a:t>can use some of the prebuilt </a:t>
            </a:r>
            <a:r>
              <a:rPr lang="en-US" sz="1800" b="0" dirty="0" err="1">
                <a:latin typeface="+mn-lt"/>
              </a:rPr>
              <a:t>ExpectedConditions</a:t>
            </a:r>
            <a:r>
              <a:rPr lang="en-US" sz="1800" b="0" dirty="0">
                <a:latin typeface="+mn-lt"/>
              </a:rPr>
              <a:t> to wait for elements to become clickable, visible, invisible, etc.</a:t>
            </a:r>
            <a:r>
              <a:rPr lang="en-US" altLang="en-US" sz="1800" b="0" dirty="0" smtClean="0">
                <a:latin typeface="+mn-lt"/>
              </a:rPr>
              <a:t> </a:t>
            </a:r>
          </a:p>
          <a:p>
            <a:pPr marL="285750" indent="-285750">
              <a:buFont typeface="Wingdings" panose="05000000000000000000" pitchFamily="2" charset="2"/>
              <a:buChar char="§"/>
            </a:pPr>
            <a:r>
              <a:rPr lang="en-US" altLang="en-US" sz="1800" b="0" dirty="0" smtClean="0">
                <a:latin typeface="+mn-lt"/>
              </a:rPr>
              <a:t>Example</a:t>
            </a:r>
          </a:p>
          <a:p>
            <a:r>
              <a:rPr lang="en-US" altLang="en-US" sz="1800" b="0" dirty="0" smtClean="0">
                <a:latin typeface="+mn-lt"/>
              </a:rPr>
              <a:t>	</a:t>
            </a:r>
            <a:r>
              <a:rPr lang="en-US" altLang="en-US" sz="1800" b="0" dirty="0" err="1" smtClean="0">
                <a:latin typeface="+mn-lt"/>
              </a:rPr>
              <a:t>WebDriverWait</a:t>
            </a:r>
            <a:r>
              <a:rPr lang="en-US" altLang="en-US" sz="1800" b="0" dirty="0" smtClean="0">
                <a:latin typeface="+mn-lt"/>
              </a:rPr>
              <a:t> </a:t>
            </a:r>
            <a:r>
              <a:rPr lang="en-US" altLang="en-US" sz="1800" b="0" dirty="0">
                <a:latin typeface="+mn-lt"/>
              </a:rPr>
              <a:t>wait = new </a:t>
            </a:r>
            <a:r>
              <a:rPr lang="en-US" altLang="en-US" sz="1800" b="0" dirty="0" err="1">
                <a:latin typeface="+mn-lt"/>
              </a:rPr>
              <a:t>WebDriverWait</a:t>
            </a:r>
            <a:r>
              <a:rPr lang="en-US" altLang="en-US" sz="1800" b="0" dirty="0">
                <a:latin typeface="+mn-lt"/>
              </a:rPr>
              <a:t>(driver, 10);</a:t>
            </a:r>
          </a:p>
          <a:p>
            <a:r>
              <a:rPr lang="en-US" altLang="en-US" sz="1800" b="0" dirty="0" smtClean="0">
                <a:latin typeface="+mn-lt"/>
              </a:rPr>
              <a:t>	</a:t>
            </a:r>
            <a:r>
              <a:rPr lang="en-US" altLang="en-US" sz="1800" b="0" dirty="0" err="1" smtClean="0">
                <a:latin typeface="+mn-lt"/>
              </a:rPr>
              <a:t>WebElement</a:t>
            </a:r>
            <a:r>
              <a:rPr lang="en-US" altLang="en-US" sz="1800" b="0" dirty="0" smtClean="0">
                <a:latin typeface="+mn-lt"/>
              </a:rPr>
              <a:t> </a:t>
            </a:r>
            <a:r>
              <a:rPr lang="en-US" altLang="en-US" sz="1800" b="0" dirty="0">
                <a:latin typeface="+mn-lt"/>
              </a:rPr>
              <a:t>element </a:t>
            </a:r>
            <a:r>
              <a:rPr lang="en-US" altLang="en-US" sz="1800" b="0" dirty="0" smtClean="0">
                <a:latin typeface="+mn-lt"/>
              </a:rPr>
              <a:t>= </a:t>
            </a:r>
            <a:r>
              <a:rPr lang="en-US" altLang="en-US" sz="1800" b="0" dirty="0" err="1" smtClean="0">
                <a:latin typeface="+mn-lt"/>
              </a:rPr>
              <a:t>wait.until</a:t>
            </a:r>
            <a:r>
              <a:rPr lang="en-US" altLang="en-US" sz="1800" b="0" dirty="0" smtClean="0">
                <a:latin typeface="+mn-lt"/>
              </a:rPr>
              <a:t>(</a:t>
            </a:r>
            <a:r>
              <a:rPr lang="en-US" altLang="en-US" sz="1800" b="0" dirty="0" err="1" smtClean="0">
                <a:latin typeface="+mn-lt"/>
              </a:rPr>
              <a:t>ExpectedConditions.elementToBeClickable</a:t>
            </a:r>
            <a:r>
              <a:rPr lang="en-US" altLang="en-US" sz="1800" b="0" dirty="0" smtClean="0">
                <a:latin typeface="+mn-lt"/>
              </a:rPr>
              <a:t>(By</a:t>
            </a:r>
            <a:endParaRPr lang="en-US" altLang="en-US" sz="1800" b="0" dirty="0">
              <a:latin typeface="+mn-lt"/>
            </a:endParaRPr>
          </a:p>
          <a:p>
            <a:pPr marL="285750" indent="-285750">
              <a:buFont typeface="Wingdings" panose="05000000000000000000" pitchFamily="2" charset="2"/>
              <a:buChar char="§"/>
            </a:pPr>
            <a:endParaRPr lang="en-US" altLang="en-US" sz="1800" b="0" dirty="0">
              <a:latin typeface="+mn-lt"/>
            </a:endParaRPr>
          </a:p>
          <a:p>
            <a:endParaRPr lang="en-US" dirty="0"/>
          </a:p>
        </p:txBody>
      </p:sp>
    </p:spTree>
    <p:extLst>
      <p:ext uri="{BB962C8B-B14F-4D97-AF65-F5344CB8AC3E}">
        <p14:creationId xmlns:p14="http://schemas.microsoft.com/office/powerpoint/2010/main" val="159344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Fluent Wait</a:t>
            </a:r>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Each </a:t>
            </a:r>
            <a:r>
              <a:rPr lang="en-US" sz="1800" b="0" dirty="0" err="1"/>
              <a:t>FluentWait</a:t>
            </a:r>
            <a:r>
              <a:rPr lang="en-US" sz="1800" b="0" dirty="0"/>
              <a:t> instance defines the maximum amount of time to wait for a condition, as well as the frequency with which to check the condition. </a:t>
            </a:r>
            <a:endParaRPr lang="en-US" sz="1800" b="0" dirty="0" smtClean="0"/>
          </a:p>
          <a:p>
            <a:pPr marL="285750" indent="-285750">
              <a:buFont typeface="Wingdings" panose="05000000000000000000" pitchFamily="2" charset="2"/>
              <a:buChar char="§"/>
            </a:pPr>
            <a:r>
              <a:rPr lang="en-US" sz="1800" b="0" dirty="0" smtClean="0"/>
              <a:t>Furthermore</a:t>
            </a:r>
            <a:r>
              <a:rPr lang="en-US" sz="1800" b="0" dirty="0"/>
              <a:t>, the user may configure the wait to ignore specific types of exceptions whilst waiting, such as </a:t>
            </a:r>
            <a:r>
              <a:rPr lang="en-US" sz="1800" b="0" dirty="0" err="1"/>
              <a:t>NoSuchElementExceptions</a:t>
            </a:r>
            <a:r>
              <a:rPr lang="en-US" sz="1800" b="0" dirty="0"/>
              <a:t> when searching for an element on the page</a:t>
            </a:r>
            <a:r>
              <a:rPr lang="en-US" dirty="0" smtClean="0"/>
              <a:t>.</a:t>
            </a:r>
          </a:p>
          <a:p>
            <a:r>
              <a:rPr lang="en-US" sz="1800" b="0" dirty="0">
                <a:latin typeface="+mn-lt"/>
              </a:rPr>
              <a:t>// Waiting 30 seconds for an element to be present on the page, checking</a:t>
            </a:r>
          </a:p>
          <a:p>
            <a:r>
              <a:rPr lang="en-US" sz="1800" b="0" dirty="0">
                <a:latin typeface="+mn-lt"/>
              </a:rPr>
              <a:t>   // for its presence once every 5 seconds.</a:t>
            </a:r>
          </a:p>
          <a:p>
            <a:r>
              <a:rPr lang="en-US" sz="1800" b="0" dirty="0">
                <a:latin typeface="+mn-lt"/>
              </a:rPr>
              <a:t>   Wait </a:t>
            </a:r>
            <a:r>
              <a:rPr lang="en-US" sz="1800" b="0" dirty="0" err="1">
                <a:latin typeface="+mn-lt"/>
              </a:rPr>
              <a:t>wait</a:t>
            </a:r>
            <a:r>
              <a:rPr lang="en-US" sz="1800" b="0" dirty="0">
                <a:latin typeface="+mn-lt"/>
              </a:rPr>
              <a:t> = new </a:t>
            </a:r>
            <a:r>
              <a:rPr lang="en-US" sz="1800" b="0" dirty="0" err="1">
                <a:latin typeface="+mn-lt"/>
              </a:rPr>
              <a:t>FluentWait</a:t>
            </a:r>
            <a:r>
              <a:rPr lang="en-US" sz="1800" b="0" dirty="0">
                <a:latin typeface="+mn-lt"/>
              </a:rPr>
              <a:t>(driver)</a:t>
            </a:r>
          </a:p>
          <a:p>
            <a:r>
              <a:rPr lang="en-US" sz="1800" b="0" dirty="0">
                <a:latin typeface="+mn-lt"/>
              </a:rPr>
              <a:t>     .</a:t>
            </a:r>
            <a:r>
              <a:rPr lang="en-US" sz="1800" b="0" dirty="0" err="1">
                <a:latin typeface="+mn-lt"/>
              </a:rPr>
              <a:t>withTimeout</a:t>
            </a:r>
            <a:r>
              <a:rPr lang="en-US" sz="1800" b="0" dirty="0">
                <a:latin typeface="+mn-lt"/>
              </a:rPr>
              <a:t>(30, SECONDS)</a:t>
            </a:r>
          </a:p>
          <a:p>
            <a:r>
              <a:rPr lang="en-US" sz="1800" b="0" dirty="0">
                <a:latin typeface="+mn-lt"/>
              </a:rPr>
              <a:t>     .</a:t>
            </a:r>
            <a:r>
              <a:rPr lang="en-US" sz="1800" b="0" dirty="0" err="1">
                <a:latin typeface="+mn-lt"/>
              </a:rPr>
              <a:t>pollingEvery</a:t>
            </a:r>
            <a:r>
              <a:rPr lang="en-US" sz="1800" b="0" dirty="0">
                <a:latin typeface="+mn-lt"/>
              </a:rPr>
              <a:t>(5, SECONDS)</a:t>
            </a:r>
          </a:p>
          <a:p>
            <a:r>
              <a:rPr lang="en-US" sz="1800" b="0" dirty="0">
                <a:latin typeface="+mn-lt"/>
              </a:rPr>
              <a:t>     .ignoring(</a:t>
            </a:r>
            <a:r>
              <a:rPr lang="en-US" sz="1800" b="0" dirty="0" err="1">
                <a:latin typeface="+mn-lt"/>
              </a:rPr>
              <a:t>NoSuchElementException.class</a:t>
            </a:r>
            <a:r>
              <a:rPr lang="en-US" sz="1800" b="0" dirty="0">
                <a:latin typeface="+mn-lt"/>
              </a:rPr>
              <a:t>);</a:t>
            </a:r>
          </a:p>
          <a:p>
            <a:r>
              <a:rPr lang="en-US" sz="1800" b="0" dirty="0">
                <a:latin typeface="+mn-lt"/>
              </a:rPr>
              <a:t>   </a:t>
            </a:r>
            <a:r>
              <a:rPr lang="en-US" sz="1800" b="0" dirty="0" err="1">
                <a:latin typeface="+mn-lt"/>
              </a:rPr>
              <a:t>WebElement</a:t>
            </a:r>
            <a:r>
              <a:rPr lang="en-US" sz="1800" b="0" dirty="0">
                <a:latin typeface="+mn-lt"/>
              </a:rPr>
              <a:t> foo = </a:t>
            </a:r>
            <a:r>
              <a:rPr lang="en-US" sz="1800" b="0" dirty="0" err="1">
                <a:latin typeface="+mn-lt"/>
              </a:rPr>
              <a:t>wait.until</a:t>
            </a:r>
            <a:r>
              <a:rPr lang="en-US" sz="1800" b="0" dirty="0">
                <a:latin typeface="+mn-lt"/>
              </a:rPr>
              <a:t>(new Function() {</a:t>
            </a:r>
          </a:p>
          <a:p>
            <a:r>
              <a:rPr lang="en-US" sz="1800" b="0" dirty="0">
                <a:latin typeface="+mn-lt"/>
              </a:rPr>
              <a:t>    </a:t>
            </a:r>
          </a:p>
        </p:txBody>
      </p:sp>
    </p:spTree>
    <p:extLst>
      <p:ext uri="{BB962C8B-B14F-4D97-AF65-F5344CB8AC3E}">
        <p14:creationId xmlns:p14="http://schemas.microsoft.com/office/powerpoint/2010/main" val="3374553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0" dirty="0"/>
              <a:t> public </a:t>
            </a:r>
            <a:r>
              <a:rPr lang="en-US" b="0" dirty="0" err="1"/>
              <a:t>WebElement</a:t>
            </a:r>
            <a:r>
              <a:rPr lang="en-US" b="0" dirty="0"/>
              <a:t> apply(WebDriver driver) {</a:t>
            </a:r>
          </a:p>
          <a:p>
            <a:r>
              <a:rPr lang="en-US" b="0" dirty="0"/>
              <a:t>     return </a:t>
            </a:r>
            <a:r>
              <a:rPr lang="en-US" b="0" dirty="0" err="1"/>
              <a:t>driver.findElement</a:t>
            </a:r>
            <a:r>
              <a:rPr lang="en-US" b="0" dirty="0"/>
              <a:t>(By.id("foo")); </a:t>
            </a:r>
          </a:p>
          <a:p>
            <a:r>
              <a:rPr lang="en-US" b="0" dirty="0"/>
              <a:t>    </a:t>
            </a:r>
            <a:r>
              <a:rPr lang="en-US" b="0" dirty="0" smtClean="0"/>
              <a:t>}</a:t>
            </a:r>
            <a:r>
              <a:rPr lang="en-US" b="0" dirty="0"/>
              <a:t> </a:t>
            </a:r>
          </a:p>
          <a:p>
            <a:r>
              <a:rPr lang="en-US" b="0" dirty="0"/>
              <a:t>   });</a:t>
            </a:r>
          </a:p>
          <a:p>
            <a:endParaRPr lang="en-US" dirty="0"/>
          </a:p>
        </p:txBody>
      </p:sp>
    </p:spTree>
    <p:extLst>
      <p:ext uri="{BB962C8B-B14F-4D97-AF65-F5344CB8AC3E}">
        <p14:creationId xmlns:p14="http://schemas.microsoft.com/office/powerpoint/2010/main" val="81422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Handling Unexpected Alerts / Pop-ups </a:t>
            </a:r>
          </a:p>
        </p:txBody>
      </p:sp>
      <p:sp>
        <p:nvSpPr>
          <p:cNvPr id="9219" name="Content Placeholder 2"/>
          <p:cNvSpPr>
            <a:spLocks noGrp="1"/>
          </p:cNvSpPr>
          <p:nvPr>
            <p:ph idx="1"/>
          </p:nvPr>
        </p:nvSpPr>
        <p:spPr/>
        <p:txBody>
          <a:bodyPr/>
          <a:lstStyle/>
          <a:p>
            <a:pPr eaLnBrk="1" hangingPunct="1">
              <a:defRPr/>
            </a:pPr>
            <a:r>
              <a:rPr lang="en-US" dirty="0">
                <a:latin typeface="+mn-lt"/>
              </a:rPr>
              <a:t>Popup  &amp; Alert Dialog Boxes</a:t>
            </a:r>
          </a:p>
          <a:p>
            <a:pPr>
              <a:defRPr/>
            </a:pPr>
            <a:r>
              <a:rPr lang="en-US" b="0" dirty="0">
                <a:latin typeface="+mn-lt"/>
                <a:cs typeface="Times New Roman" pitchFamily="18" charset="0"/>
              </a:rPr>
              <a:t>Selenium provides us with an interface called Alert. It is present in the </a:t>
            </a:r>
            <a:r>
              <a:rPr lang="en-US" b="0" dirty="0" err="1">
                <a:latin typeface="+mn-lt"/>
                <a:cs typeface="Times New Roman" pitchFamily="18" charset="0"/>
              </a:rPr>
              <a:t>org.openqa.selenium.Alert</a:t>
            </a:r>
            <a:r>
              <a:rPr lang="en-US" b="0" dirty="0">
                <a:latin typeface="+mn-lt"/>
                <a:cs typeface="Times New Roman" pitchFamily="18" charset="0"/>
              </a:rPr>
              <a:t> package. Alert interface gives us following methods to deal with the alert</a:t>
            </a:r>
            <a:r>
              <a:rPr lang="en-US" b="0" dirty="0" smtClean="0">
                <a:latin typeface="+mn-lt"/>
                <a:cs typeface="Times New Roman" pitchFamily="18" charset="0"/>
              </a:rPr>
              <a:t>:</a:t>
            </a:r>
          </a:p>
          <a:p>
            <a:pPr marL="285750" indent="-285750">
              <a:buFont typeface="Wingdings" panose="05000000000000000000" pitchFamily="2" charset="2"/>
              <a:buChar char="§"/>
              <a:defRPr/>
            </a:pPr>
            <a:r>
              <a:rPr lang="en-US" b="0" dirty="0" smtClean="0">
                <a:latin typeface="+mn-lt"/>
                <a:cs typeface="Times New Roman" pitchFamily="18" charset="0"/>
              </a:rPr>
              <a:t>accept</a:t>
            </a:r>
            <a:r>
              <a:rPr lang="en-US" b="0" dirty="0">
                <a:latin typeface="+mn-lt"/>
                <a:cs typeface="Times New Roman" pitchFamily="18" charset="0"/>
              </a:rPr>
              <a:t>() To accept the alert</a:t>
            </a:r>
          </a:p>
          <a:p>
            <a:pPr marL="285750" indent="-285750">
              <a:buFont typeface="Wingdings" panose="05000000000000000000" pitchFamily="2" charset="2"/>
              <a:buChar char="§"/>
              <a:defRPr/>
            </a:pPr>
            <a:r>
              <a:rPr lang="en-US" b="0" dirty="0" smtClean="0">
                <a:latin typeface="+mn-lt"/>
                <a:cs typeface="Times New Roman" pitchFamily="18" charset="0"/>
              </a:rPr>
              <a:t>dismiss</a:t>
            </a:r>
            <a:r>
              <a:rPr lang="en-US" b="0" dirty="0">
                <a:latin typeface="+mn-lt"/>
                <a:cs typeface="Times New Roman" pitchFamily="18" charset="0"/>
              </a:rPr>
              <a:t>() To dismiss the alert</a:t>
            </a:r>
          </a:p>
          <a:p>
            <a:pPr marL="285750" indent="-285750">
              <a:buFont typeface="Wingdings" panose="05000000000000000000" pitchFamily="2" charset="2"/>
              <a:buChar char="§"/>
              <a:defRPr/>
            </a:pPr>
            <a:r>
              <a:rPr lang="en-US" b="0" dirty="0" err="1" smtClean="0">
                <a:latin typeface="+mn-lt"/>
                <a:cs typeface="Times New Roman" pitchFamily="18" charset="0"/>
              </a:rPr>
              <a:t>getText</a:t>
            </a:r>
            <a:r>
              <a:rPr lang="en-US" b="0" dirty="0">
                <a:latin typeface="+mn-lt"/>
                <a:cs typeface="Times New Roman" pitchFamily="18" charset="0"/>
              </a:rPr>
              <a:t>() To get the text of the alert</a:t>
            </a:r>
          </a:p>
          <a:p>
            <a:pPr marL="285750" indent="-285750">
              <a:buFont typeface="Wingdings" panose="05000000000000000000" pitchFamily="2" charset="2"/>
              <a:buChar char="§"/>
              <a:defRPr/>
            </a:pPr>
            <a:r>
              <a:rPr lang="en-US" b="0" dirty="0" err="1" smtClean="0">
                <a:latin typeface="+mn-lt"/>
                <a:cs typeface="Times New Roman" pitchFamily="18" charset="0"/>
              </a:rPr>
              <a:t>sendKeys</a:t>
            </a:r>
            <a:r>
              <a:rPr lang="en-US" b="0" dirty="0">
                <a:latin typeface="+mn-lt"/>
                <a:cs typeface="Times New Roman" pitchFamily="18" charset="0"/>
              </a:rPr>
              <a:t>() To write some text to the alert</a:t>
            </a:r>
            <a:endParaRPr lang="en-US" b="0" dirty="0" smtClean="0">
              <a:latin typeface="+mn-lt"/>
              <a:cs typeface="Times New Roman" pitchFamily="18" charset="0"/>
            </a:endParaRPr>
          </a:p>
          <a:p>
            <a:pPr eaLnBrk="1" hangingPunct="1">
              <a:defRPr/>
            </a:pPr>
            <a:r>
              <a:rPr lang="en-US" dirty="0" smtClean="0">
                <a:latin typeface="+mn-lt"/>
                <a:cs typeface="Times New Roman" pitchFamily="18" charset="0"/>
              </a:rPr>
              <a:t>Syntax :</a:t>
            </a:r>
          </a:p>
          <a:p>
            <a:pPr eaLnBrk="1" hangingPunct="1">
              <a:buFont typeface="Wingdings" panose="05000000000000000000" pitchFamily="2" charset="2"/>
              <a:buNone/>
              <a:defRPr/>
            </a:pPr>
            <a:r>
              <a:rPr lang="en-US" sz="2800" b="0" dirty="0">
                <a:latin typeface="+mn-lt"/>
                <a:cs typeface="Times New Roman" pitchFamily="18" charset="0"/>
              </a:rPr>
              <a:t>		</a:t>
            </a:r>
            <a:r>
              <a:rPr lang="en-US" dirty="0">
                <a:latin typeface="+mn-lt"/>
                <a:cs typeface="Times New Roman" pitchFamily="18" charset="0"/>
              </a:rPr>
              <a:t> </a:t>
            </a:r>
            <a:r>
              <a:rPr lang="en-US" b="0" dirty="0">
                <a:latin typeface="+mn-lt"/>
                <a:cs typeface="Times New Roman" pitchFamily="18" charset="0"/>
              </a:rPr>
              <a:t>Alert </a:t>
            </a:r>
            <a:r>
              <a:rPr lang="en-US" b="0" dirty="0" err="1">
                <a:latin typeface="+mn-lt"/>
                <a:cs typeface="Times New Roman" pitchFamily="18" charset="0"/>
              </a:rPr>
              <a:t>alert</a:t>
            </a:r>
            <a:r>
              <a:rPr lang="en-US" b="0" dirty="0">
                <a:latin typeface="+mn-lt"/>
                <a:cs typeface="Times New Roman" pitchFamily="18" charset="0"/>
              </a:rPr>
              <a:t> = </a:t>
            </a:r>
            <a:r>
              <a:rPr lang="en-US" b="0" dirty="0" err="1">
                <a:latin typeface="+mn-lt"/>
                <a:cs typeface="Times New Roman" pitchFamily="18" charset="0"/>
              </a:rPr>
              <a:t>driver.switchTo</a:t>
            </a:r>
            <a:r>
              <a:rPr lang="en-US" b="0" dirty="0">
                <a:latin typeface="+mn-lt"/>
                <a:cs typeface="Times New Roman" pitchFamily="18" charset="0"/>
              </a:rPr>
              <a:t>().alert();</a:t>
            </a:r>
          </a:p>
          <a:p>
            <a:pPr eaLnBrk="1" hangingPunct="1">
              <a:buFont typeface="Wingdings" panose="05000000000000000000" pitchFamily="2" charset="2"/>
              <a:buNone/>
              <a:defRPr/>
            </a:pPr>
            <a:r>
              <a:rPr lang="en-US" b="0" dirty="0">
                <a:latin typeface="+mn-lt"/>
                <a:cs typeface="Times New Roman" pitchFamily="18" charset="0"/>
              </a:rPr>
              <a:t>		    </a:t>
            </a:r>
            <a:r>
              <a:rPr lang="en-US" b="0" dirty="0" err="1">
                <a:latin typeface="+mn-lt"/>
                <a:cs typeface="Times New Roman" pitchFamily="18" charset="0"/>
              </a:rPr>
              <a:t>System.</a:t>
            </a:r>
            <a:r>
              <a:rPr lang="en-US" b="0" i="1" dirty="0" err="1">
                <a:latin typeface="+mn-lt"/>
                <a:cs typeface="Times New Roman" pitchFamily="18" charset="0"/>
              </a:rPr>
              <a:t>out.println</a:t>
            </a:r>
            <a:r>
              <a:rPr lang="en-US" b="0" i="1" dirty="0">
                <a:latin typeface="+mn-lt"/>
                <a:cs typeface="Times New Roman" pitchFamily="18" charset="0"/>
              </a:rPr>
              <a:t>(</a:t>
            </a:r>
            <a:r>
              <a:rPr lang="en-US" b="0" i="1" dirty="0" err="1">
                <a:latin typeface="+mn-lt"/>
                <a:cs typeface="Times New Roman" pitchFamily="18" charset="0"/>
              </a:rPr>
              <a:t>alert.getText</a:t>
            </a:r>
            <a:r>
              <a:rPr lang="en-US" b="0" i="1" dirty="0">
                <a:latin typeface="+mn-lt"/>
                <a:cs typeface="Times New Roman" pitchFamily="18" charset="0"/>
              </a:rPr>
              <a:t>());</a:t>
            </a:r>
          </a:p>
          <a:p>
            <a:pPr>
              <a:defRPr/>
            </a:pPr>
            <a:r>
              <a:rPr lang="en-US" b="0" dirty="0">
                <a:latin typeface="+mn-lt"/>
                <a:cs typeface="Times New Roman" pitchFamily="18" charset="0"/>
              </a:rPr>
              <a:t>	  </a:t>
            </a:r>
            <a:r>
              <a:rPr lang="en-US" b="0" i="1" dirty="0" err="1">
                <a:latin typeface="+mn-lt"/>
                <a:cs typeface="Times New Roman" pitchFamily="18" charset="0"/>
              </a:rPr>
              <a:t>assertEquals</a:t>
            </a:r>
            <a:r>
              <a:rPr lang="en-US" b="0" i="1" dirty="0">
                <a:latin typeface="+mn-lt"/>
                <a:cs typeface="Times New Roman" pitchFamily="18" charset="0"/>
              </a:rPr>
              <a:t>(</a:t>
            </a:r>
            <a:r>
              <a:rPr lang="en-US" b="0" i="1" dirty="0" err="1">
                <a:latin typeface="+mn-lt"/>
                <a:cs typeface="Times New Roman" pitchFamily="18" charset="0"/>
              </a:rPr>
              <a:t>alert.getText</a:t>
            </a:r>
            <a:r>
              <a:rPr lang="en-US" b="0" i="1" dirty="0">
                <a:latin typeface="+mn-lt"/>
                <a:cs typeface="Times New Roman" pitchFamily="18" charset="0"/>
              </a:rPr>
              <a:t>(), </a:t>
            </a:r>
            <a:r>
              <a:rPr lang="en-US" b="0" i="1" dirty="0" err="1">
                <a:latin typeface="+mn-lt"/>
                <a:cs typeface="Times New Roman" pitchFamily="18" charset="0"/>
              </a:rPr>
              <a:t>closeAlertAndGetItsText</a:t>
            </a:r>
            <a:r>
              <a:rPr lang="en-US" b="0" i="1" dirty="0">
                <a:latin typeface="+mn-lt"/>
                <a:cs typeface="Times New Roman" pitchFamily="18" charset="0"/>
              </a:rPr>
              <a:t>());</a:t>
            </a:r>
            <a:endParaRPr lang="en-US" b="0" dirty="0">
              <a:latin typeface="+mn-lt"/>
              <a:cs typeface="Times New Roman" pitchFamily="18" charset="0"/>
            </a:endParaRPr>
          </a:p>
          <a:p>
            <a:pPr>
              <a:defRPr/>
            </a:pP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3578810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Exercise :</a:t>
            </a:r>
          </a:p>
        </p:txBody>
      </p:sp>
      <p:sp>
        <p:nvSpPr>
          <p:cNvPr id="13315" name="Content Placeholder 2"/>
          <p:cNvSpPr>
            <a:spLocks noGrp="1"/>
          </p:cNvSpPr>
          <p:nvPr>
            <p:ph idx="1"/>
          </p:nvPr>
        </p:nvSpPr>
        <p:spPr>
          <a:xfrm>
            <a:off x="525613" y="1295400"/>
            <a:ext cx="6505575" cy="3774281"/>
          </a:xfrm>
        </p:spPr>
        <p:txBody>
          <a:bodyPr/>
          <a:lstStyle/>
          <a:p>
            <a:r>
              <a:rPr lang="en-US" b="0" dirty="0" smtClean="0">
                <a:latin typeface="+mn-lt"/>
                <a:cs typeface="Times New Roman" panose="02020603050405020304" pitchFamily="18" charset="0"/>
              </a:rPr>
              <a:t>Try </a:t>
            </a:r>
            <a:r>
              <a:rPr lang="en-US" b="0" dirty="0">
                <a:latin typeface="+mn-lt"/>
                <a:cs typeface="Times New Roman" panose="02020603050405020304" pitchFamily="18" charset="0"/>
              </a:rPr>
              <a:t>to </a:t>
            </a:r>
            <a:r>
              <a:rPr lang="en-US" b="0" dirty="0" smtClean="0">
                <a:latin typeface="+mn-lt"/>
                <a:cs typeface="Times New Roman" panose="02020603050405020304" pitchFamily="18" charset="0"/>
              </a:rPr>
              <a:t>automate </a:t>
            </a:r>
            <a:r>
              <a:rPr lang="en-US" b="0" dirty="0">
                <a:latin typeface="+mn-lt"/>
                <a:cs typeface="Times New Roman" panose="02020603050405020304" pitchFamily="18" charset="0"/>
              </a:rPr>
              <a:t>a scenario which displays an Alert box in </a:t>
            </a:r>
            <a:r>
              <a:rPr lang="en-US" b="0" dirty="0" err="1">
                <a:latin typeface="+mn-lt"/>
                <a:cs typeface="Times New Roman" panose="02020603050405020304" pitchFamily="18" charset="0"/>
              </a:rPr>
              <a:t>Syntelligence</a:t>
            </a:r>
            <a:r>
              <a:rPr lang="en-US" b="0" dirty="0">
                <a:latin typeface="+mn-lt"/>
                <a:cs typeface="Times New Roman" panose="02020603050405020304" pitchFamily="18" charset="0"/>
              </a:rPr>
              <a:t> or PS .</a:t>
            </a:r>
          </a:p>
        </p:txBody>
      </p:sp>
    </p:spTree>
    <p:extLst>
      <p:ext uri="{BB962C8B-B14F-4D97-AF65-F5344CB8AC3E}">
        <p14:creationId xmlns:p14="http://schemas.microsoft.com/office/powerpoint/2010/main" val="702837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Handling Multiple Windows</a:t>
            </a:r>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Some web applications have many frames or multiple windows</a:t>
            </a:r>
            <a:r>
              <a:rPr lang="en-US" sz="1800" b="0" dirty="0" smtClean="0"/>
              <a:t>.</a:t>
            </a:r>
          </a:p>
          <a:p>
            <a:pPr marL="285750" indent="-285750">
              <a:buFont typeface="Wingdings" panose="05000000000000000000" pitchFamily="2" charset="2"/>
              <a:buChar char="§"/>
            </a:pPr>
            <a:r>
              <a:rPr lang="en-US" sz="1800" b="0" dirty="0" smtClean="0"/>
              <a:t>Selenium </a:t>
            </a:r>
            <a:r>
              <a:rPr lang="en-US" sz="1800" b="0" dirty="0"/>
              <a:t>WebDriver assigns an alphanumeric id to each window as soon as the WebDriver object is instantiated</a:t>
            </a:r>
            <a:r>
              <a:rPr lang="en-US" sz="1800" b="0" dirty="0" smtClean="0"/>
              <a:t>.</a:t>
            </a:r>
          </a:p>
          <a:p>
            <a:pPr marL="285750" indent="-285750">
              <a:buFont typeface="Wingdings" panose="05000000000000000000" pitchFamily="2" charset="2"/>
              <a:buChar char="§"/>
            </a:pPr>
            <a:r>
              <a:rPr lang="en-US" sz="1800" b="0" dirty="0" smtClean="0"/>
              <a:t> </a:t>
            </a:r>
            <a:r>
              <a:rPr lang="en-US" sz="1800" b="0" dirty="0"/>
              <a:t>This unique alphanumeric id is called window handle. </a:t>
            </a:r>
            <a:endParaRPr lang="en-US" sz="1800" b="0" dirty="0" smtClean="0"/>
          </a:p>
          <a:p>
            <a:pPr marL="285750" indent="-285750">
              <a:buFont typeface="Wingdings" panose="05000000000000000000" pitchFamily="2" charset="2"/>
              <a:buChar char="§"/>
            </a:pPr>
            <a:r>
              <a:rPr lang="en-US" sz="1800" b="0" dirty="0" smtClean="0"/>
              <a:t>Selenium </a:t>
            </a:r>
            <a:r>
              <a:rPr lang="en-US" sz="1800" b="0" dirty="0"/>
              <a:t>uses this unique id to switch control among several windows</a:t>
            </a:r>
            <a:r>
              <a:rPr lang="en-US" sz="1800" b="0" dirty="0" smtClean="0"/>
              <a:t>.</a:t>
            </a:r>
          </a:p>
          <a:p>
            <a:pPr marL="285750" indent="-285750">
              <a:buFont typeface="Wingdings" panose="05000000000000000000" pitchFamily="2" charset="2"/>
              <a:buChar char="§"/>
            </a:pPr>
            <a:r>
              <a:rPr lang="en-US" sz="1800" b="0" dirty="0" smtClean="0"/>
              <a:t>In </a:t>
            </a:r>
            <a:r>
              <a:rPr lang="en-US" sz="1800" b="0" dirty="0"/>
              <a:t>simple terms, each unique window has a unique ID, so that Selenium can differentiate when it is switching controls from one window to the other.</a:t>
            </a:r>
          </a:p>
        </p:txBody>
      </p:sp>
    </p:spTree>
    <p:extLst>
      <p:ext uri="{BB962C8B-B14F-4D97-AF65-F5344CB8AC3E}">
        <p14:creationId xmlns:p14="http://schemas.microsoft.com/office/powerpoint/2010/main" val="102235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WebDriver API Commands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err="1" smtClean="0"/>
              <a:t>getWindowHandle</a:t>
            </a:r>
            <a:r>
              <a:rPr lang="en-US" sz="1800" b="0" dirty="0" smtClean="0"/>
              <a:t>(): To </a:t>
            </a:r>
            <a:r>
              <a:rPr lang="en-US" sz="1800" b="0" dirty="0"/>
              <a:t>get the window handle of the current </a:t>
            </a:r>
            <a:r>
              <a:rPr lang="en-US" sz="1800" b="0" dirty="0" smtClean="0"/>
              <a:t>window</a:t>
            </a:r>
          </a:p>
          <a:p>
            <a:pPr marL="590550" lvl="1" indent="-285750">
              <a:buFont typeface="Arial" panose="020B0604020202020204" pitchFamily="34" charset="0"/>
              <a:buChar char="•"/>
            </a:pPr>
            <a:r>
              <a:rPr lang="en-US" sz="1400" b="0" dirty="0" smtClean="0"/>
              <a:t>String</a:t>
            </a:r>
            <a:r>
              <a:rPr lang="en-US" sz="1400" b="0" dirty="0"/>
              <a:t>  handle= </a:t>
            </a:r>
            <a:r>
              <a:rPr lang="en-US" sz="1400" b="0" dirty="0" err="1"/>
              <a:t>driver.getWindowHandle</a:t>
            </a:r>
            <a:r>
              <a:rPr lang="en-US" sz="1400" b="0" dirty="0" smtClean="0"/>
              <a:t>();</a:t>
            </a:r>
          </a:p>
          <a:p>
            <a:pPr marL="590550" lvl="1" indent="-285750">
              <a:buFont typeface="Arial" panose="020B0604020202020204" pitchFamily="34" charset="0"/>
              <a:buChar char="•"/>
            </a:pPr>
            <a:endParaRPr lang="en-US" sz="1400" b="0" dirty="0" smtClean="0"/>
          </a:p>
          <a:p>
            <a:pPr marL="285750" indent="-285750">
              <a:buFont typeface="Wingdings" panose="05000000000000000000" pitchFamily="2" charset="2"/>
              <a:buChar char="§"/>
            </a:pPr>
            <a:r>
              <a:rPr lang="en-US" sz="1800" b="0" dirty="0" err="1" smtClean="0"/>
              <a:t>getWindowHandles</a:t>
            </a:r>
            <a:r>
              <a:rPr lang="en-US" sz="1800" b="0" dirty="0" smtClean="0"/>
              <a:t>(): </a:t>
            </a:r>
            <a:r>
              <a:rPr lang="en-US" sz="1800" b="0" dirty="0"/>
              <a:t>To get the window handle of all the current </a:t>
            </a:r>
            <a:r>
              <a:rPr lang="en-US" sz="1800" b="0" dirty="0" smtClean="0"/>
              <a:t>windows.</a:t>
            </a:r>
          </a:p>
          <a:p>
            <a:pPr marL="590550" lvl="1" indent="-285750">
              <a:buFont typeface="Arial" panose="020B0604020202020204" pitchFamily="34" charset="0"/>
              <a:buChar char="•"/>
            </a:pPr>
            <a:r>
              <a:rPr lang="en-US" sz="1400" b="0" dirty="0" smtClean="0"/>
              <a:t>Set&lt;String</a:t>
            </a:r>
            <a:r>
              <a:rPr lang="en-US" sz="1400" b="0" dirty="0"/>
              <a:t>&gt; handle= </a:t>
            </a:r>
            <a:r>
              <a:rPr lang="en-US" sz="1400" b="0" dirty="0" err="1"/>
              <a:t>driver.getWindowHandles</a:t>
            </a:r>
            <a:r>
              <a:rPr lang="en-US" sz="1400" b="0" dirty="0" smtClean="0"/>
              <a:t>();</a:t>
            </a:r>
          </a:p>
          <a:p>
            <a:pPr marL="590550" lvl="1" indent="-285750">
              <a:buFont typeface="Arial" panose="020B0604020202020204" pitchFamily="34" charset="0"/>
              <a:buChar char="•"/>
            </a:pPr>
            <a:endParaRPr lang="en-US" sz="1400" b="0" dirty="0" smtClean="0"/>
          </a:p>
          <a:p>
            <a:pPr marL="285750" indent="-285750">
              <a:buFont typeface="Wingdings" panose="05000000000000000000" pitchFamily="2" charset="2"/>
              <a:buChar char="§"/>
            </a:pPr>
            <a:r>
              <a:rPr lang="en-US" sz="1800" b="0" dirty="0" err="1" smtClean="0"/>
              <a:t>switchTo</a:t>
            </a:r>
            <a:r>
              <a:rPr lang="en-US" sz="1800" b="0" dirty="0" smtClean="0"/>
              <a:t>():</a:t>
            </a:r>
            <a:r>
              <a:rPr lang="en-US" sz="1800" b="0" dirty="0"/>
              <a:t> WebDriver supports moving between named windows using </a:t>
            </a:r>
            <a:r>
              <a:rPr lang="en-US" sz="1800" b="0" dirty="0" smtClean="0"/>
              <a:t>the</a:t>
            </a:r>
          </a:p>
          <a:p>
            <a:pPr marL="590550" lvl="1" indent="-285750">
              <a:buFont typeface="Arial" panose="020B0604020202020204" pitchFamily="34" charset="0"/>
              <a:buChar char="•"/>
            </a:pPr>
            <a:r>
              <a:rPr lang="en-US" sz="1400" b="0" dirty="0" err="1" smtClean="0"/>
              <a:t>driver.switchTo</a:t>
            </a:r>
            <a:r>
              <a:rPr lang="en-US" sz="1400" b="0" dirty="0"/>
              <a:t>().window("</a:t>
            </a:r>
            <a:r>
              <a:rPr lang="en-US" sz="1400" b="0" dirty="0" err="1"/>
              <a:t>windowName</a:t>
            </a:r>
            <a:r>
              <a:rPr lang="en-US" sz="1400" b="0" dirty="0"/>
              <a:t>");</a:t>
            </a:r>
            <a:r>
              <a:rPr lang="en-US" sz="1400" b="0" dirty="0" smtClean="0"/>
              <a:t> </a:t>
            </a:r>
          </a:p>
          <a:p>
            <a:pPr marL="590550" lvl="1" indent="-285750">
              <a:buFont typeface="Arial" panose="020B0604020202020204" pitchFamily="34" charset="0"/>
              <a:buChar char="•"/>
            </a:pPr>
            <a:endParaRPr lang="en-US" sz="1400" b="0" dirty="0" smtClean="0"/>
          </a:p>
          <a:p>
            <a:pPr marL="285750" indent="-285750">
              <a:buFont typeface="Wingdings" panose="05000000000000000000" pitchFamily="2" charset="2"/>
              <a:buChar char="§"/>
            </a:pPr>
            <a:r>
              <a:rPr lang="en-US" sz="1600" b="0" dirty="0" err="1" smtClean="0"/>
              <a:t>switchToFrame</a:t>
            </a:r>
            <a:r>
              <a:rPr lang="en-US" sz="1600" b="0" dirty="0" smtClean="0"/>
              <a:t>():</a:t>
            </a:r>
            <a:r>
              <a:rPr lang="en-US" sz="1600" b="0" dirty="0"/>
              <a:t> WebDriver supports moving between named frames using the “</a:t>
            </a:r>
            <a:r>
              <a:rPr lang="en-US" sz="1600" b="0" dirty="0" err="1"/>
              <a:t>switchTo</a:t>
            </a:r>
            <a:r>
              <a:rPr lang="en-US" sz="1600" b="0" dirty="0"/>
              <a:t>” method</a:t>
            </a:r>
            <a:r>
              <a:rPr lang="en-US" sz="1600" b="0" dirty="0" smtClean="0"/>
              <a:t>.</a:t>
            </a:r>
          </a:p>
          <a:p>
            <a:pPr marL="590550" lvl="1" indent="-285750">
              <a:buFont typeface="Arial" panose="020B0604020202020204" pitchFamily="34" charset="0"/>
              <a:buChar char="•"/>
            </a:pPr>
            <a:r>
              <a:rPr lang="en-US" sz="1400" b="0" dirty="0" err="1"/>
              <a:t>driver.switchTo</a:t>
            </a:r>
            <a:r>
              <a:rPr lang="en-US" sz="1400" b="0" dirty="0"/>
              <a:t>().frame("</a:t>
            </a:r>
            <a:r>
              <a:rPr lang="en-US" sz="1400" b="0" dirty="0" err="1"/>
              <a:t>frameName</a:t>
            </a:r>
            <a:r>
              <a:rPr lang="en-US" sz="1400" b="0" dirty="0"/>
              <a:t>");</a:t>
            </a:r>
            <a:endParaRPr lang="en-US" sz="1400" b="0" dirty="0" smtClean="0"/>
          </a:p>
        </p:txBody>
      </p:sp>
    </p:spTree>
    <p:extLst>
      <p:ext uri="{BB962C8B-B14F-4D97-AF65-F5344CB8AC3E}">
        <p14:creationId xmlns:p14="http://schemas.microsoft.com/office/powerpoint/2010/main" val="2058269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Handling Dynamic Web Tables Using Selenium WebDriver</a:t>
            </a:r>
          </a:p>
        </p:txBody>
      </p:sp>
      <p:sp>
        <p:nvSpPr>
          <p:cNvPr id="3" name="Text Placeholder 2"/>
          <p:cNvSpPr>
            <a:spLocks noGrp="1"/>
          </p:cNvSpPr>
          <p:nvPr>
            <p:ph type="body" sz="quarter" idx="11"/>
          </p:nvPr>
        </p:nvSpPr>
        <p:spPr/>
        <p:txBody>
          <a:bodyPr/>
          <a:lstStyle/>
          <a:p>
            <a:r>
              <a:rPr lang="en-US" dirty="0"/>
              <a:t>There are two types of HTML tables published on the web- </a:t>
            </a:r>
          </a:p>
          <a:p>
            <a:pPr marL="285750" indent="-285750">
              <a:buFont typeface="Wingdings" panose="05000000000000000000" pitchFamily="2" charset="2"/>
              <a:buChar char="§"/>
            </a:pPr>
            <a:r>
              <a:rPr lang="en-US" sz="1800" b="0" dirty="0"/>
              <a:t>Static tables: Data is static i.e. Number of rows and columns are fixed.</a:t>
            </a:r>
          </a:p>
          <a:p>
            <a:pPr marL="285750" indent="-285750">
              <a:buFont typeface="Wingdings" panose="05000000000000000000" pitchFamily="2" charset="2"/>
              <a:buChar char="§"/>
            </a:pPr>
            <a:r>
              <a:rPr lang="en-US" sz="1800" b="0" dirty="0"/>
              <a:t>Dynamic tables: Data is dynamic i.e. Number of rows and columns are NOT </a:t>
            </a:r>
            <a:r>
              <a:rPr lang="en-US" sz="1800" b="0"/>
              <a:t>fixed</a:t>
            </a:r>
            <a:r>
              <a:rPr lang="en-US" sz="1800" b="0" smtClean="0"/>
              <a:t>.</a:t>
            </a:r>
          </a:p>
          <a:p>
            <a:r>
              <a:rPr lang="en-US" sz="1800" b="0" smtClean="0"/>
              <a:t> </a:t>
            </a:r>
            <a:endParaRPr lang="en-US" sz="1800" b="0" dirty="0"/>
          </a:p>
          <a:p>
            <a:r>
              <a:rPr lang="en-US" sz="1800" b="0" dirty="0" smtClean="0"/>
              <a:t>For handling web table </a:t>
            </a:r>
            <a:r>
              <a:rPr lang="en-US" sz="1800" b="0" dirty="0"/>
              <a:t>All you need to is to inspect the table cell and get the HTML location of it. In most cases tables contain text data and you might simply like to extract the data given in the each row or column of the table. But sometimes tables have link or images as well, and you can easily able to perform any action on those elements if you can find the HTML location of the containing cell.</a:t>
            </a:r>
          </a:p>
        </p:txBody>
      </p:sp>
    </p:spTree>
    <p:extLst>
      <p:ext uri="{BB962C8B-B14F-4D97-AF65-F5344CB8AC3E}">
        <p14:creationId xmlns:p14="http://schemas.microsoft.com/office/powerpoint/2010/main" val="2565153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Using </a:t>
            </a:r>
            <a:r>
              <a:rPr lang="en-US" dirty="0" err="1" smtClean="0"/>
              <a:t>Xpath</a:t>
            </a:r>
            <a:r>
              <a:rPr lang="en-US" dirty="0" smtClean="0"/>
              <a:t> to locate web table element</a:t>
            </a:r>
            <a:endParaRPr lang="en-US" dirty="0"/>
          </a:p>
        </p:txBody>
      </p:sp>
      <p:sp>
        <p:nvSpPr>
          <p:cNvPr id="3" name="Text Placeholder 2"/>
          <p:cNvSpPr>
            <a:spLocks noGrp="1"/>
          </p:cNvSpPr>
          <p:nvPr>
            <p:ph type="body" sz="quarter" idx="11"/>
          </p:nvPr>
        </p:nvSpPr>
        <p:spPr/>
        <p:txBody>
          <a:bodyPr/>
          <a:lstStyle/>
          <a:p>
            <a:r>
              <a:rPr lang="en-US" sz="1800" b="0" dirty="0" smtClean="0"/>
              <a:t>Code to read data from an HTML table </a:t>
            </a:r>
          </a:p>
          <a:p>
            <a:r>
              <a:rPr lang="en-US" sz="1800" b="0" dirty="0"/>
              <a:t>List  col = </a:t>
            </a:r>
            <a:r>
              <a:rPr lang="en-US" sz="1800" b="0" dirty="0" err="1" smtClean="0"/>
              <a:t>Driver.findElements</a:t>
            </a:r>
            <a:r>
              <a:rPr lang="en-US" sz="1800" b="0" dirty="0" smtClean="0"/>
              <a:t>(</a:t>
            </a:r>
            <a:r>
              <a:rPr lang="en-US" sz="1800" b="0" dirty="0" err="1" smtClean="0"/>
              <a:t>By.</a:t>
            </a:r>
            <a:r>
              <a:rPr lang="en-US" sz="1800" b="0" i="1" dirty="0" err="1" smtClean="0"/>
              <a:t>xpath</a:t>
            </a:r>
            <a:r>
              <a:rPr lang="en-US" sz="1800" b="0" i="1" dirty="0"/>
              <a:t>("html/body/table/</a:t>
            </a:r>
            <a:r>
              <a:rPr lang="en-US" sz="1800" b="0" i="1" dirty="0" err="1"/>
              <a:t>tbody</a:t>
            </a:r>
            <a:r>
              <a:rPr lang="en-US" sz="1800" b="0" i="1" dirty="0"/>
              <a:t>/</a:t>
            </a:r>
            <a:r>
              <a:rPr lang="en-US" sz="1800" b="0" i="1" dirty="0" err="1"/>
              <a:t>tr</a:t>
            </a:r>
            <a:r>
              <a:rPr lang="en-US" sz="1800" b="0" i="1" dirty="0"/>
              <a:t>[1]/</a:t>
            </a:r>
            <a:r>
              <a:rPr lang="en-US" sz="1800" b="0" i="1" dirty="0" err="1"/>
              <a:t>th</a:t>
            </a:r>
            <a:r>
              <a:rPr lang="en-US" sz="1800" b="0" i="1" dirty="0"/>
              <a:t>"));</a:t>
            </a:r>
          </a:p>
          <a:p>
            <a:r>
              <a:rPr lang="en-US" sz="1800" b="0" dirty="0" smtClean="0"/>
              <a:t>List  </a:t>
            </a:r>
            <a:r>
              <a:rPr lang="en-US" sz="1800" b="0" dirty="0"/>
              <a:t>row = </a:t>
            </a:r>
            <a:r>
              <a:rPr lang="en-US" sz="1800" b="0" dirty="0" err="1"/>
              <a:t>driver.findElements</a:t>
            </a:r>
            <a:r>
              <a:rPr lang="en-US" sz="1800" b="0" dirty="0"/>
              <a:t>(</a:t>
            </a:r>
            <a:r>
              <a:rPr lang="en-US" sz="1800" b="0" dirty="0" err="1"/>
              <a:t>By.</a:t>
            </a:r>
            <a:r>
              <a:rPr lang="en-US" sz="1800" b="0" i="1" dirty="0" err="1"/>
              <a:t>xpath</a:t>
            </a:r>
            <a:r>
              <a:rPr lang="en-US" sz="1800" b="0" i="1" dirty="0"/>
              <a:t>("html/body/table/</a:t>
            </a:r>
            <a:r>
              <a:rPr lang="en-US" sz="1800" b="0" i="1" dirty="0" err="1"/>
              <a:t>tbody</a:t>
            </a:r>
            <a:r>
              <a:rPr lang="en-US" sz="1800" b="0" i="1" dirty="0"/>
              <a:t>/</a:t>
            </a:r>
            <a:r>
              <a:rPr lang="en-US" sz="1800" b="0" i="1" dirty="0" err="1"/>
              <a:t>tr</a:t>
            </a:r>
            <a:r>
              <a:rPr lang="en-US" sz="1800" b="0" i="1" dirty="0"/>
              <a:t>"));</a:t>
            </a:r>
          </a:p>
          <a:p>
            <a:r>
              <a:rPr lang="en-US" sz="1800" b="0" dirty="0" err="1" smtClean="0"/>
              <a:t>WebElement</a:t>
            </a:r>
            <a:r>
              <a:rPr lang="en-US" sz="1800" b="0" dirty="0" smtClean="0"/>
              <a:t> </a:t>
            </a:r>
            <a:r>
              <a:rPr lang="en-US" sz="1800" b="0" dirty="0"/>
              <a:t>cell=</a:t>
            </a:r>
            <a:r>
              <a:rPr lang="en-US" sz="1800" b="0" dirty="0" err="1"/>
              <a:t>driver.findElement</a:t>
            </a:r>
            <a:r>
              <a:rPr lang="en-US" sz="1800" b="0" dirty="0"/>
              <a:t>(</a:t>
            </a:r>
            <a:r>
              <a:rPr lang="en-US" sz="1800" b="0" dirty="0" err="1"/>
              <a:t>By.</a:t>
            </a:r>
            <a:r>
              <a:rPr lang="en-US" sz="1800" b="0" i="1" dirty="0" err="1"/>
              <a:t>xpath</a:t>
            </a:r>
            <a:r>
              <a:rPr lang="en-US" sz="1800" b="0" i="1" dirty="0"/>
              <a:t>("html/body/table/</a:t>
            </a:r>
            <a:r>
              <a:rPr lang="en-US" sz="1800" b="0" i="1" dirty="0" err="1"/>
              <a:t>tbody</a:t>
            </a:r>
            <a:r>
              <a:rPr lang="en-US" sz="1800" b="0" i="1" dirty="0"/>
              <a:t>/</a:t>
            </a:r>
            <a:r>
              <a:rPr lang="en-US" sz="1800" b="0" i="1" dirty="0" err="1"/>
              <a:t>tr</a:t>
            </a:r>
            <a:r>
              <a:rPr lang="en-US" sz="1800" b="0" i="1" dirty="0"/>
              <a:t>[2]/td[1]"));</a:t>
            </a:r>
          </a:p>
          <a:p>
            <a:r>
              <a:rPr lang="en-US" sz="1800" b="0" dirty="0" err="1"/>
              <a:t>System.</a:t>
            </a:r>
            <a:r>
              <a:rPr lang="en-US" sz="1800" b="0" i="1" dirty="0" err="1"/>
              <a:t>out.println</a:t>
            </a:r>
            <a:r>
              <a:rPr lang="en-US" sz="1800" b="0" i="1" dirty="0"/>
              <a:t>(</a:t>
            </a:r>
            <a:r>
              <a:rPr lang="en-US" sz="1800" b="0" i="1" dirty="0" err="1"/>
              <a:t>cell.getText</a:t>
            </a:r>
            <a:r>
              <a:rPr lang="en-US" sz="1800" b="0" i="1" dirty="0"/>
              <a:t>());</a:t>
            </a:r>
          </a:p>
          <a:p>
            <a:r>
              <a:rPr lang="en-US" sz="1800" b="0" dirty="0" err="1"/>
              <a:t>System.</a:t>
            </a:r>
            <a:r>
              <a:rPr lang="en-US" sz="1800" b="0" i="1" dirty="0" err="1"/>
              <a:t>out.println</a:t>
            </a:r>
            <a:r>
              <a:rPr lang="en-US" sz="1800" b="0" i="1" dirty="0"/>
              <a:t>("Table Data");</a:t>
            </a:r>
          </a:p>
          <a:p>
            <a:r>
              <a:rPr lang="en-US" sz="1800" b="0" dirty="0"/>
              <a:t>for(</a:t>
            </a:r>
            <a:r>
              <a:rPr lang="en-US" sz="1800" b="0" dirty="0" err="1"/>
              <a:t>int</a:t>
            </a:r>
            <a:r>
              <a:rPr lang="en-US" sz="1800" b="0" dirty="0"/>
              <a:t> </a:t>
            </a:r>
            <a:r>
              <a:rPr lang="en-US" sz="1800" b="0" dirty="0" err="1"/>
              <a:t>i</a:t>
            </a:r>
            <a:r>
              <a:rPr lang="en-US" sz="1800" b="0" dirty="0"/>
              <a:t>=1;i&lt;=</a:t>
            </a:r>
            <a:r>
              <a:rPr lang="en-US" sz="1800" b="0" dirty="0" err="1"/>
              <a:t>row.size</a:t>
            </a:r>
            <a:r>
              <a:rPr lang="en-US" sz="1800" b="0" dirty="0"/>
              <a:t>()-1;i++)</a:t>
            </a:r>
          </a:p>
          <a:p>
            <a:r>
              <a:rPr lang="en-US" sz="1800" b="0" dirty="0"/>
              <a:t>{</a:t>
            </a:r>
          </a:p>
          <a:p>
            <a:r>
              <a:rPr lang="en-US" sz="1800" b="0" dirty="0"/>
              <a:t>for(</a:t>
            </a:r>
            <a:r>
              <a:rPr lang="en-US" sz="1800" b="0" dirty="0" err="1"/>
              <a:t>int</a:t>
            </a:r>
            <a:r>
              <a:rPr lang="en-US" sz="1800" b="0" dirty="0"/>
              <a:t> j=1;j&lt;=</a:t>
            </a:r>
            <a:r>
              <a:rPr lang="en-US" sz="1800" b="0" dirty="0" err="1"/>
              <a:t>col.size</a:t>
            </a:r>
            <a:r>
              <a:rPr lang="en-US" sz="1800" b="0" dirty="0"/>
              <a:t>();</a:t>
            </a:r>
            <a:r>
              <a:rPr lang="en-US" sz="1800" b="0" dirty="0" err="1"/>
              <a:t>j++</a:t>
            </a:r>
            <a:r>
              <a:rPr lang="en-US" sz="1800" b="0" dirty="0"/>
              <a:t> )</a:t>
            </a:r>
          </a:p>
          <a:p>
            <a:r>
              <a:rPr lang="en-US" sz="1800" b="0" dirty="0"/>
              <a:t>{</a:t>
            </a:r>
          </a:p>
          <a:p>
            <a:r>
              <a:rPr lang="en-US" sz="1800" b="0" dirty="0" err="1"/>
              <a:t>WebElement</a:t>
            </a:r>
            <a:r>
              <a:rPr lang="en-US" sz="1800" b="0" dirty="0"/>
              <a:t> td=</a:t>
            </a:r>
            <a:r>
              <a:rPr lang="en-US" sz="1800" b="0" dirty="0" err="1"/>
              <a:t>driver.findElement</a:t>
            </a:r>
            <a:r>
              <a:rPr lang="en-US" sz="1800" b="0" dirty="0"/>
              <a:t>(</a:t>
            </a:r>
            <a:r>
              <a:rPr lang="en-US" sz="1800" b="0" dirty="0" err="1"/>
              <a:t>By.</a:t>
            </a:r>
            <a:r>
              <a:rPr lang="en-US" sz="1800" b="0" i="1" dirty="0" err="1"/>
              <a:t>xpath</a:t>
            </a:r>
            <a:r>
              <a:rPr lang="en-US" sz="1800" b="0" i="1" dirty="0"/>
              <a:t>("html/body/table/</a:t>
            </a:r>
            <a:r>
              <a:rPr lang="en-US" sz="1800" b="0" i="1" dirty="0" err="1"/>
              <a:t>tbody</a:t>
            </a:r>
            <a:r>
              <a:rPr lang="en-US" sz="1800" b="0" i="1" dirty="0"/>
              <a:t>/</a:t>
            </a:r>
            <a:r>
              <a:rPr lang="en-US" sz="1800" b="0" i="1" dirty="0" err="1"/>
              <a:t>tr</a:t>
            </a:r>
            <a:r>
              <a:rPr lang="en-US" sz="1800" b="0" i="1" dirty="0"/>
              <a:t>["+(i+1)+"]/td["+j+"]"));</a:t>
            </a:r>
          </a:p>
          <a:p>
            <a:r>
              <a:rPr lang="en-US" sz="1800" b="0" dirty="0" err="1"/>
              <a:t>System.</a:t>
            </a:r>
            <a:r>
              <a:rPr lang="en-US" sz="1800" b="0" i="1" dirty="0" err="1"/>
              <a:t>out.print</a:t>
            </a:r>
            <a:r>
              <a:rPr lang="en-US" sz="1800" b="0" i="1" dirty="0"/>
              <a:t>(</a:t>
            </a:r>
            <a:r>
              <a:rPr lang="en-US" sz="1800" b="0" i="1" dirty="0" err="1"/>
              <a:t>td.getText</a:t>
            </a:r>
            <a:r>
              <a:rPr lang="en-US" sz="1800" b="0" i="1" dirty="0"/>
              <a:t>());</a:t>
            </a:r>
          </a:p>
          <a:p>
            <a:r>
              <a:rPr lang="en-US" sz="1800" b="0" dirty="0"/>
              <a:t>try {</a:t>
            </a:r>
          </a:p>
          <a:p>
            <a:r>
              <a:rPr lang="en-US" sz="1800" b="0" dirty="0" err="1"/>
              <a:t>Thread.</a:t>
            </a:r>
            <a:r>
              <a:rPr lang="en-US" sz="1800" b="0" i="1" dirty="0" err="1"/>
              <a:t>sleep</a:t>
            </a:r>
            <a:r>
              <a:rPr lang="en-US" sz="1800" b="0" i="1" dirty="0"/>
              <a:t>(1000);</a:t>
            </a:r>
          </a:p>
          <a:p>
            <a:r>
              <a:rPr lang="en-US" sz="1800" b="0" dirty="0"/>
              <a:t>} catch (</a:t>
            </a:r>
            <a:r>
              <a:rPr lang="en-US" sz="1800" b="0" dirty="0" err="1"/>
              <a:t>InterruptedException</a:t>
            </a:r>
            <a:r>
              <a:rPr lang="en-US" sz="1800" b="0" dirty="0"/>
              <a:t> e) {</a:t>
            </a:r>
          </a:p>
          <a:p>
            <a:r>
              <a:rPr lang="en-US" sz="1800" b="0" dirty="0"/>
              <a:t>// TODO Auto-generated catch block</a:t>
            </a:r>
          </a:p>
          <a:p>
            <a:r>
              <a:rPr lang="en-US" sz="1800" b="0" dirty="0" err="1"/>
              <a:t>e.printStackTrace</a:t>
            </a:r>
            <a:r>
              <a:rPr lang="en-US" sz="1800" b="0" dirty="0"/>
              <a:t>();</a:t>
            </a:r>
          </a:p>
          <a:p>
            <a:r>
              <a:rPr lang="en-US" sz="1800" b="0" dirty="0"/>
              <a:t>}</a:t>
            </a:r>
          </a:p>
          <a:p>
            <a:r>
              <a:rPr lang="en-US" sz="1800" b="0" dirty="0"/>
              <a:t>}</a:t>
            </a:r>
          </a:p>
          <a:p>
            <a:r>
              <a:rPr lang="en-US" sz="1800" b="0" dirty="0" err="1"/>
              <a:t>System.</a:t>
            </a:r>
            <a:r>
              <a:rPr lang="en-US" sz="1800" b="0" i="1" dirty="0" err="1"/>
              <a:t>out.println</a:t>
            </a:r>
            <a:r>
              <a:rPr lang="en-US" sz="1800" b="0" i="1" dirty="0"/>
              <a:t>();</a:t>
            </a:r>
          </a:p>
          <a:p>
            <a:r>
              <a:rPr lang="en-US" sz="1800" b="0" dirty="0"/>
              <a:t>}</a:t>
            </a:r>
          </a:p>
        </p:txBody>
      </p:sp>
    </p:spTree>
    <p:extLst>
      <p:ext uri="{BB962C8B-B14F-4D97-AF65-F5344CB8AC3E}">
        <p14:creationId xmlns:p14="http://schemas.microsoft.com/office/powerpoint/2010/main" val="280071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a:t>AutoIT</a:t>
            </a:r>
            <a:endParaRPr lang="en-US" dirty="0"/>
          </a:p>
        </p:txBody>
      </p:sp>
      <p:sp>
        <p:nvSpPr>
          <p:cNvPr id="3" name="Content Placeholder 2"/>
          <p:cNvSpPr>
            <a:spLocks noGrp="1"/>
          </p:cNvSpPr>
          <p:nvPr>
            <p:ph idx="1"/>
          </p:nvPr>
        </p:nvSpPr>
        <p:spPr/>
        <p:txBody>
          <a:bodyPr/>
          <a:lstStyle/>
          <a:p>
            <a:pPr>
              <a:defRPr/>
            </a:pPr>
            <a:r>
              <a:rPr lang="en-US" b="0" dirty="0" err="1">
                <a:latin typeface="+mn-lt"/>
                <a:cs typeface="Times New Roman" pitchFamily="18" charset="0"/>
              </a:rPr>
              <a:t>AutoIt</a:t>
            </a:r>
            <a:r>
              <a:rPr lang="en-US" b="0" dirty="0">
                <a:latin typeface="+mn-lt"/>
                <a:cs typeface="Times New Roman" pitchFamily="18" charset="0"/>
              </a:rPr>
              <a:t> is a free scripting language designed to automate the windows component. </a:t>
            </a:r>
          </a:p>
          <a:p>
            <a:pPr>
              <a:defRPr/>
            </a:pPr>
            <a:endParaRPr lang="en-US" b="0" dirty="0">
              <a:latin typeface="+mn-lt"/>
              <a:cs typeface="Times New Roman" pitchFamily="18" charset="0"/>
            </a:endParaRPr>
          </a:p>
          <a:p>
            <a:pPr>
              <a:defRPr/>
            </a:pPr>
            <a:r>
              <a:rPr lang="en-US" b="0" dirty="0">
                <a:latin typeface="+mn-lt"/>
                <a:cs typeface="Times New Roman" pitchFamily="18" charset="0"/>
              </a:rPr>
              <a:t>It's just like an extensive VB Script and it allows you to convert the script in executable (exe).</a:t>
            </a:r>
          </a:p>
          <a:p>
            <a:pPr>
              <a:defRPr/>
            </a:pPr>
            <a:endParaRPr lang="en-US" b="0" dirty="0">
              <a:latin typeface="+mn-lt"/>
              <a:cs typeface="Times New Roman" pitchFamily="18" charset="0"/>
            </a:endParaRPr>
          </a:p>
          <a:p>
            <a:pPr>
              <a:defRPr/>
            </a:pPr>
            <a:r>
              <a:rPr lang="en-US" b="0" dirty="0">
                <a:latin typeface="+mn-lt"/>
                <a:cs typeface="Times New Roman" pitchFamily="18" charset="0"/>
              </a:rPr>
              <a:t>We have to write the script to handle dialog box using </a:t>
            </a:r>
            <a:r>
              <a:rPr lang="en-US" b="0" dirty="0" err="1">
                <a:latin typeface="+mn-lt"/>
                <a:cs typeface="Times New Roman" pitchFamily="18" charset="0"/>
              </a:rPr>
              <a:t>AutoIt</a:t>
            </a:r>
            <a:r>
              <a:rPr lang="en-US" b="0" dirty="0">
                <a:latin typeface="+mn-lt"/>
                <a:cs typeface="Times New Roman" pitchFamily="18" charset="0"/>
              </a:rPr>
              <a:t>, convert it into executable and then call the executable when required.</a:t>
            </a:r>
          </a:p>
          <a:p>
            <a:pPr>
              <a:defRPr/>
            </a:pPr>
            <a:endParaRPr lang="en-US" b="0" dirty="0">
              <a:latin typeface="+mn-lt"/>
              <a:cs typeface="Times New Roman" pitchFamily="18" charset="0"/>
            </a:endParaRPr>
          </a:p>
          <a:p>
            <a:pPr>
              <a:defRPr/>
            </a:pPr>
            <a:r>
              <a:rPr lang="en-US" b="0" dirty="0">
                <a:latin typeface="+mn-lt"/>
                <a:cs typeface="Times New Roman" pitchFamily="18" charset="0"/>
              </a:rPr>
              <a:t>Helps in </a:t>
            </a:r>
            <a:r>
              <a:rPr lang="en-US" dirty="0">
                <a:latin typeface="+mn-lt"/>
                <a:cs typeface="Times New Roman" pitchFamily="18" charset="0"/>
              </a:rPr>
              <a:t>Handing Modal Dialogs </a:t>
            </a:r>
            <a:r>
              <a:rPr lang="en-US" b="0" dirty="0">
                <a:latin typeface="+mn-lt"/>
                <a:cs typeface="Times New Roman" pitchFamily="18" charset="0"/>
              </a:rPr>
              <a:t>(if it appears, all the focus of that application will be on that dialog box only.</a:t>
            </a:r>
            <a:r>
              <a:rPr lang="en-US" b="0" dirty="0">
                <a:latin typeface="+mn-lt"/>
              </a:rPr>
              <a:t> It will not allow to access the parent window until its closed.</a:t>
            </a:r>
            <a:r>
              <a:rPr lang="en-US" b="0" dirty="0">
                <a:latin typeface="+mn-lt"/>
                <a:cs typeface="Times New Roman" pitchFamily="18" charset="0"/>
              </a:rPr>
              <a:t>)</a:t>
            </a:r>
          </a:p>
          <a:p>
            <a:pPr>
              <a:defRPr/>
            </a:pPr>
            <a:r>
              <a:rPr lang="en-US" b="0" dirty="0">
                <a:latin typeface="+mn-lt"/>
                <a:cs typeface="Times New Roman" pitchFamily="18" charset="0"/>
              </a:rPr>
              <a:t>	Such as : Save As Dialog box</a:t>
            </a:r>
            <a:r>
              <a:rPr lang="en-US" sz="1350" b="0" dirty="0"/>
              <a:t/>
            </a:r>
            <a:br>
              <a:rPr lang="en-US" sz="1350" b="0" dirty="0"/>
            </a:br>
            <a:r>
              <a:rPr lang="en-US" sz="1350" b="0" dirty="0"/>
              <a:t/>
            </a:r>
            <a:br>
              <a:rPr lang="en-US" sz="1350" b="0" dirty="0"/>
            </a:b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3641772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Exercise:</a:t>
            </a:r>
          </a:p>
        </p:txBody>
      </p:sp>
      <p:sp>
        <p:nvSpPr>
          <p:cNvPr id="15363" name="Content Placeholder 2"/>
          <p:cNvSpPr>
            <a:spLocks noGrp="1"/>
          </p:cNvSpPr>
          <p:nvPr>
            <p:ph idx="1"/>
          </p:nvPr>
        </p:nvSpPr>
        <p:spPr/>
        <p:txBody>
          <a:bodyPr/>
          <a:lstStyle/>
          <a:p>
            <a:r>
              <a:rPr lang="en-US" b="0" dirty="0" smtClean="0">
                <a:latin typeface="+mn-lt"/>
                <a:cs typeface="Times New Roman" panose="02020603050405020304" pitchFamily="18" charset="0"/>
              </a:rPr>
              <a:t>1) Automate a scenario which is having a Windows dialogue box .Try automating a file download scenario from the web.</a:t>
            </a:r>
          </a:p>
        </p:txBody>
      </p:sp>
    </p:spTree>
    <p:extLst>
      <p:ext uri="{BB962C8B-B14F-4D97-AF65-F5344CB8AC3E}">
        <p14:creationId xmlns:p14="http://schemas.microsoft.com/office/powerpoint/2010/main" val="200665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WebDriver backed Selenium :</a:t>
            </a:r>
          </a:p>
        </p:txBody>
      </p:sp>
      <p:sp>
        <p:nvSpPr>
          <p:cNvPr id="16387" name="Content Placeholder 2"/>
          <p:cNvSpPr>
            <a:spLocks noGrp="1"/>
          </p:cNvSpPr>
          <p:nvPr>
            <p:ph idx="1"/>
          </p:nvPr>
        </p:nvSpPr>
        <p:spPr/>
        <p:txBody>
          <a:bodyPr/>
          <a:lstStyle/>
          <a:p>
            <a:pPr>
              <a:defRPr/>
            </a:pPr>
            <a:r>
              <a:rPr lang="en-US" b="0" dirty="0">
                <a:latin typeface="+mn-lt"/>
                <a:cs typeface="Times New Roman" pitchFamily="18" charset="0"/>
              </a:rPr>
              <a:t>WebDriver backed Selenium is an integrated version of Selenium RC and Selenium WebDriver API</a:t>
            </a:r>
          </a:p>
          <a:p>
            <a:pPr>
              <a:defRPr/>
            </a:pPr>
            <a:endParaRPr lang="en-US" dirty="0" smtClean="0">
              <a:latin typeface="+mn-lt"/>
            </a:endParaRPr>
          </a:p>
          <a:p>
            <a:pPr>
              <a:defRPr/>
            </a:pPr>
            <a:r>
              <a:rPr lang="en-US" dirty="0" smtClean="0">
                <a:latin typeface="+mn-lt"/>
              </a:rPr>
              <a:t>Syntax:</a:t>
            </a:r>
          </a:p>
          <a:p>
            <a:pPr lvl="1" indent="0">
              <a:buNone/>
              <a:defRPr/>
            </a:pPr>
            <a:r>
              <a:rPr lang="en-US" dirty="0">
                <a:cs typeface="Times New Roman" pitchFamily="18" charset="0"/>
              </a:rPr>
              <a:t>WebDriver driver = new </a:t>
            </a:r>
            <a:r>
              <a:rPr lang="en-US" dirty="0" err="1">
                <a:cs typeface="Times New Roman" pitchFamily="18" charset="0"/>
              </a:rPr>
              <a:t>FirefoxDriver</a:t>
            </a:r>
            <a:r>
              <a:rPr lang="en-US" dirty="0">
                <a:cs typeface="Times New Roman" pitchFamily="18" charset="0"/>
              </a:rPr>
              <a:t>();</a:t>
            </a:r>
          </a:p>
          <a:p>
            <a:pPr lvl="1" indent="0">
              <a:buNone/>
              <a:defRPr/>
            </a:pPr>
            <a:r>
              <a:rPr lang="en-US" dirty="0">
                <a:cs typeface="Times New Roman" pitchFamily="18" charset="0"/>
              </a:rPr>
              <a:t>String </a:t>
            </a:r>
            <a:r>
              <a:rPr lang="en-US" dirty="0" err="1">
                <a:cs typeface="Times New Roman" pitchFamily="18" charset="0"/>
              </a:rPr>
              <a:t>baseUrl</a:t>
            </a:r>
            <a:r>
              <a:rPr lang="en-US" dirty="0">
                <a:cs typeface="Times New Roman" pitchFamily="18" charset="0"/>
              </a:rPr>
              <a:t> = "http://www.google.co.in/";</a:t>
            </a:r>
          </a:p>
          <a:p>
            <a:pPr lvl="1" indent="0">
              <a:buNone/>
              <a:defRPr/>
            </a:pPr>
            <a:r>
              <a:rPr lang="en-US" dirty="0">
                <a:cs typeface="Times New Roman" pitchFamily="18" charset="0"/>
              </a:rPr>
              <a:t>selenium = new </a:t>
            </a:r>
            <a:r>
              <a:rPr lang="en-US" dirty="0" err="1">
                <a:cs typeface="Times New Roman" pitchFamily="18" charset="0"/>
              </a:rPr>
              <a:t>WebDriverBackedSelenium</a:t>
            </a:r>
            <a:r>
              <a:rPr lang="en-US" dirty="0">
                <a:cs typeface="Times New Roman" pitchFamily="18" charset="0"/>
              </a:rPr>
              <a:t>(driver, </a:t>
            </a:r>
            <a:r>
              <a:rPr lang="en-US" dirty="0" err="1">
                <a:cs typeface="Times New Roman" pitchFamily="18" charset="0"/>
              </a:rPr>
              <a:t>baseUrl</a:t>
            </a:r>
            <a:r>
              <a:rPr lang="en-US" dirty="0">
                <a:cs typeface="Times New Roman" pitchFamily="18" charset="0"/>
              </a:rPr>
              <a:t>);</a:t>
            </a:r>
          </a:p>
          <a:p>
            <a:pPr>
              <a:defRPr/>
            </a:pPr>
            <a:endParaRPr lang="en-US" dirty="0" smtClean="0"/>
          </a:p>
        </p:txBody>
      </p:sp>
    </p:spTree>
    <p:extLst>
      <p:ext uri="{BB962C8B-B14F-4D97-AF65-F5344CB8AC3E}">
        <p14:creationId xmlns:p14="http://schemas.microsoft.com/office/powerpoint/2010/main" val="633080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Exercise:</a:t>
            </a:r>
          </a:p>
        </p:txBody>
      </p:sp>
      <p:sp>
        <p:nvSpPr>
          <p:cNvPr id="17411" name="Content Placeholder 2"/>
          <p:cNvSpPr>
            <a:spLocks noGrp="1"/>
          </p:cNvSpPr>
          <p:nvPr>
            <p:ph idx="1"/>
          </p:nvPr>
        </p:nvSpPr>
        <p:spPr/>
        <p:txBody>
          <a:bodyPr/>
          <a:lstStyle/>
          <a:p>
            <a:r>
              <a:rPr lang="en-US" b="0" dirty="0" smtClean="0">
                <a:latin typeface="+mn-lt"/>
                <a:cs typeface="Times New Roman" panose="02020603050405020304" pitchFamily="18" charset="0"/>
              </a:rPr>
              <a:t>1) Automate any scenario which should use both selenium &amp; driver instance’s.</a:t>
            </a:r>
          </a:p>
        </p:txBody>
      </p:sp>
    </p:spTree>
    <p:extLst>
      <p:ext uri="{BB962C8B-B14F-4D97-AF65-F5344CB8AC3E}">
        <p14:creationId xmlns:p14="http://schemas.microsoft.com/office/powerpoint/2010/main" val="4142502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2801973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2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WebDriver?</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a:t>WebDriver is a web automation framework that allows you to execute your tests against different browsers, not just Firefox (unlike Selenium IDE). </a:t>
            </a:r>
            <a:endParaRPr lang="en-US" b="0" dirty="0" smtClean="0"/>
          </a:p>
          <a:p>
            <a:pPr marL="285750" indent="-285750">
              <a:buFont typeface="Wingdings" panose="05000000000000000000" pitchFamily="2" charset="2"/>
              <a:buChar char="§"/>
            </a:pPr>
            <a:r>
              <a:rPr lang="en-US" b="0" dirty="0"/>
              <a:t>WebDriver also enables you to use a programming language in creating your test scripts </a:t>
            </a:r>
            <a:endParaRPr lang="en-US" b="0" dirty="0" smtClean="0"/>
          </a:p>
          <a:p>
            <a:pPr marL="285750" indent="-285750">
              <a:buFont typeface="Wingdings" panose="05000000000000000000" pitchFamily="2" charset="2"/>
              <a:buChar char="§"/>
            </a:pPr>
            <a:r>
              <a:rPr lang="en-US" b="0" dirty="0"/>
              <a:t>Following programming languages are supported by WebDriver </a:t>
            </a:r>
            <a:endParaRPr lang="en-US" b="0" dirty="0" smtClean="0"/>
          </a:p>
          <a:p>
            <a:pPr marL="590550" lvl="1" indent="-285750">
              <a:buFont typeface="Arial" panose="020B0604020202020204" pitchFamily="34" charset="0"/>
              <a:buChar char="•"/>
            </a:pPr>
            <a:r>
              <a:rPr lang="en-US" b="0" dirty="0" smtClean="0"/>
              <a:t>Java</a:t>
            </a:r>
          </a:p>
          <a:p>
            <a:pPr marL="590550" lvl="1" indent="-285750">
              <a:buFont typeface="Arial" panose="020B0604020202020204" pitchFamily="34" charset="0"/>
              <a:buChar char="•"/>
            </a:pPr>
            <a:r>
              <a:rPr lang="en-US" b="0" dirty="0" smtClean="0"/>
              <a:t>.</a:t>
            </a:r>
            <a:r>
              <a:rPr lang="en-US" b="0" dirty="0" err="1" smtClean="0"/>
              <a:t>Net</a:t>
            </a:r>
            <a:r>
              <a:rPr lang="en-US" b="0" dirty="0" err="1" smtClean="0">
                <a:hlinkClick r:id="rId2"/>
              </a:rPr>
              <a:t>P</a:t>
            </a:r>
            <a:r>
              <a:rPr lang="en-US" b="0" dirty="0" smtClean="0">
                <a:hlinkClick r:id="rId2"/>
              </a:rPr>
              <a:t> </a:t>
            </a:r>
            <a:endParaRPr lang="en-US" b="0" dirty="0"/>
          </a:p>
          <a:p>
            <a:pPr marL="590550" lvl="1" indent="-285750">
              <a:buFont typeface="Arial" panose="020B0604020202020204" pitchFamily="34" charset="0"/>
              <a:buChar char="•"/>
            </a:pPr>
            <a:r>
              <a:rPr lang="en-US" b="0" dirty="0" smtClean="0"/>
              <a:t>Perl </a:t>
            </a:r>
          </a:p>
          <a:p>
            <a:pPr marL="590550" lvl="1" indent="-285750">
              <a:buFont typeface="Arial" panose="020B0604020202020204" pitchFamily="34" charset="0"/>
              <a:buChar char="•"/>
            </a:pPr>
            <a:r>
              <a:rPr lang="en-US" b="0" dirty="0" smtClean="0"/>
              <a:t>Ruby</a:t>
            </a:r>
          </a:p>
          <a:p>
            <a:pPr marL="590550" lvl="1" indent="-285750">
              <a:buFont typeface="Arial" panose="020B0604020202020204" pitchFamily="34" charset="0"/>
              <a:buChar char="•"/>
            </a:pPr>
            <a:r>
              <a:rPr lang="en-US" b="0" dirty="0" smtClean="0"/>
              <a:t>Python</a:t>
            </a:r>
          </a:p>
          <a:p>
            <a:pPr marL="590550" lvl="1" indent="-285750">
              <a:buFont typeface="Arial" panose="020B0604020202020204" pitchFamily="34" charset="0"/>
              <a:buChar char="•"/>
            </a:pPr>
            <a:r>
              <a:rPr lang="en-US" b="0" dirty="0" smtClean="0"/>
              <a:t>PHP</a:t>
            </a:r>
            <a:endParaRPr lang="en-US" b="0" dirty="0"/>
          </a:p>
          <a:p>
            <a:endParaRPr lang="en-US" dirty="0"/>
          </a:p>
        </p:txBody>
      </p:sp>
    </p:spTree>
    <p:extLst>
      <p:ext uri="{BB962C8B-B14F-4D97-AF65-F5344CB8AC3E}">
        <p14:creationId xmlns:p14="http://schemas.microsoft.com/office/powerpoint/2010/main" val="2205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381000"/>
            <a:ext cx="8357339" cy="649224"/>
          </a:xfrm>
        </p:spPr>
        <p:txBody>
          <a:bodyPr/>
          <a:lstStyle/>
          <a:p>
            <a:r>
              <a:rPr lang="en-US" dirty="0"/>
              <a:t>How to Download &amp; Install Selenium WebDriver </a:t>
            </a:r>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endParaRPr lang="en-US" b="0" dirty="0" smtClean="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smtClean="0"/>
              <a:t>Install </a:t>
            </a:r>
            <a:r>
              <a:rPr lang="en-US" b="0" dirty="0"/>
              <a:t>Java on your computer </a:t>
            </a:r>
            <a:endParaRPr lang="en-US" b="0" dirty="0" smtClean="0"/>
          </a:p>
          <a:p>
            <a:pPr marL="342900" indent="-342900">
              <a:buFont typeface="Wingdings" panose="05000000000000000000" pitchFamily="2" charset="2"/>
              <a:buChar char="§"/>
            </a:pPr>
            <a:r>
              <a:rPr lang="en-US" b="0" dirty="0"/>
              <a:t>Install Eclipse IDE </a:t>
            </a:r>
            <a:endParaRPr lang="en-US" b="0" dirty="0" smtClean="0"/>
          </a:p>
          <a:p>
            <a:pPr marL="342900" indent="-342900">
              <a:buFont typeface="Wingdings" panose="05000000000000000000" pitchFamily="2" charset="2"/>
              <a:buChar char="§"/>
            </a:pPr>
            <a:r>
              <a:rPr lang="en-US" b="0" dirty="0"/>
              <a:t>Download the Selenium Java Client Driver </a:t>
            </a:r>
            <a:endParaRPr lang="en-US" b="0" dirty="0" smtClean="0"/>
          </a:p>
          <a:p>
            <a:pPr marL="647700" lvl="1" indent="-342900">
              <a:buFont typeface="Arial" panose="020B0604020202020204" pitchFamily="34" charset="0"/>
              <a:buChar char="•"/>
            </a:pPr>
            <a:r>
              <a:rPr lang="en-US" b="0" dirty="0"/>
              <a:t>http://seleniumhq.org/download/</a:t>
            </a:r>
          </a:p>
        </p:txBody>
      </p:sp>
    </p:spTree>
    <p:extLst>
      <p:ext uri="{BB962C8B-B14F-4D97-AF65-F5344CB8AC3E}">
        <p14:creationId xmlns:p14="http://schemas.microsoft.com/office/powerpoint/2010/main" val="48640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WebDriver API Commands and Operations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Creating browser instance for Firefox.</a:t>
            </a:r>
          </a:p>
          <a:p>
            <a:r>
              <a:rPr lang="en-US" sz="1800" b="0" dirty="0" smtClean="0"/>
              <a:t>	WebDriver </a:t>
            </a:r>
            <a:r>
              <a:rPr lang="en-US" sz="1800" b="0" dirty="0"/>
              <a:t>driver= new </a:t>
            </a:r>
            <a:r>
              <a:rPr lang="en-US" sz="1800" b="0" dirty="0" err="1"/>
              <a:t>FirefoxDriver</a:t>
            </a:r>
            <a:r>
              <a:rPr lang="en-US" sz="1800" b="0" dirty="0" smtClean="0"/>
              <a:t>();</a:t>
            </a:r>
          </a:p>
          <a:p>
            <a:pPr marL="285750" indent="-285750">
              <a:buFont typeface="Wingdings" panose="05000000000000000000" pitchFamily="2" charset="2"/>
              <a:buChar char="§"/>
            </a:pPr>
            <a:r>
              <a:rPr lang="en-US" sz="1800" b="0" dirty="0" smtClean="0"/>
              <a:t>If </a:t>
            </a:r>
            <a:r>
              <a:rPr lang="en-US" sz="1800" b="0" dirty="0"/>
              <a:t>you are using </a:t>
            </a:r>
            <a:r>
              <a:rPr lang="en-US" sz="1800" b="0" dirty="0" smtClean="0"/>
              <a:t>Firefox </a:t>
            </a:r>
            <a:r>
              <a:rPr lang="en-US" sz="1800" b="0" dirty="0"/>
              <a:t>47 and so on then </a:t>
            </a:r>
            <a:r>
              <a:rPr lang="en-US" sz="1800" b="0" dirty="0" smtClean="0"/>
              <a:t>use Gecko driver</a:t>
            </a:r>
          </a:p>
          <a:p>
            <a:pPr marL="285750" indent="-285750">
              <a:buFont typeface="Wingdings" panose="05000000000000000000" pitchFamily="2" charset="2"/>
              <a:buChar char="§"/>
            </a:pPr>
            <a:r>
              <a:rPr lang="en-US" sz="1800" b="0" dirty="0"/>
              <a:t>Creating browser instance using </a:t>
            </a:r>
            <a:r>
              <a:rPr lang="en-US" sz="1800" b="0" dirty="0" smtClean="0"/>
              <a:t>Gecko driver</a:t>
            </a:r>
            <a:endParaRPr lang="en-US" sz="1800" b="0" dirty="0"/>
          </a:p>
          <a:p>
            <a:r>
              <a:rPr lang="en-US" sz="1800" b="0" dirty="0" smtClean="0"/>
              <a:t>	</a:t>
            </a:r>
            <a:r>
              <a:rPr lang="en-US" sz="1800" b="0" dirty="0" err="1" smtClean="0"/>
              <a:t>System.setProperty</a:t>
            </a:r>
            <a:r>
              <a:rPr lang="en-US" sz="1800" b="0" dirty="0"/>
              <a:t>("</a:t>
            </a:r>
            <a:r>
              <a:rPr lang="en-US" sz="1800" b="0" dirty="0" err="1"/>
              <a:t>webdriver.firefox.marionette","C</a:t>
            </a:r>
            <a:r>
              <a:rPr lang="en-US" sz="1800" b="0" dirty="0"/>
              <a:t>:\\geckodriver.exe"); </a:t>
            </a:r>
            <a:r>
              <a:rPr lang="en-US" sz="1800" b="0" dirty="0" smtClean="0"/>
              <a:t>  	WebDriver </a:t>
            </a:r>
            <a:r>
              <a:rPr lang="en-US" sz="1800" b="0" dirty="0"/>
              <a:t>driver = new </a:t>
            </a:r>
            <a:r>
              <a:rPr lang="en-US" sz="1800" b="0" dirty="0" err="1"/>
              <a:t>FirefoxDriver</a:t>
            </a:r>
            <a:r>
              <a:rPr lang="en-US" sz="1800" b="0" dirty="0" smtClean="0"/>
              <a:t>();</a:t>
            </a:r>
          </a:p>
          <a:p>
            <a:pPr marL="285750" indent="-285750">
              <a:buFont typeface="Wingdings" panose="05000000000000000000" pitchFamily="2" charset="2"/>
              <a:buChar char="§"/>
            </a:pPr>
            <a:r>
              <a:rPr lang="en-US" sz="1800" b="0" dirty="0"/>
              <a:t>Get </a:t>
            </a:r>
            <a:r>
              <a:rPr lang="en-US" sz="1800" b="0" dirty="0" smtClean="0"/>
              <a:t>Command</a:t>
            </a:r>
            <a:endParaRPr lang="en-US" sz="1800" b="0" dirty="0"/>
          </a:p>
          <a:p>
            <a:r>
              <a:rPr lang="en-US" sz="1800" b="0" dirty="0" smtClean="0"/>
              <a:t>	get(String </a:t>
            </a:r>
            <a:r>
              <a:rPr lang="en-US" sz="1800" b="0" dirty="0"/>
              <a:t>arg0) : void – This method Load a new web page in the current </a:t>
            </a:r>
            <a:r>
              <a:rPr lang="en-US" sz="1800" b="0" dirty="0" smtClean="0"/>
              <a:t>	browser </a:t>
            </a:r>
            <a:r>
              <a:rPr lang="en-US" sz="1800" b="0" dirty="0"/>
              <a:t>window. Accepts String as a parameter and returns </a:t>
            </a:r>
            <a:r>
              <a:rPr lang="en-US" sz="1800" b="0" dirty="0" smtClean="0"/>
              <a:t>nothing.</a:t>
            </a:r>
          </a:p>
          <a:p>
            <a:r>
              <a:rPr lang="en-US" sz="1800" b="0" dirty="0"/>
              <a:t>	</a:t>
            </a:r>
            <a:r>
              <a:rPr lang="en-US" sz="1800" b="0" dirty="0" smtClean="0"/>
              <a:t>Command </a:t>
            </a:r>
            <a:r>
              <a:rPr lang="en-US" sz="1800" b="0" dirty="0"/>
              <a:t>– </a:t>
            </a:r>
            <a:r>
              <a:rPr lang="en-US" sz="1800" b="0" dirty="0" err="1"/>
              <a:t>driver.get</a:t>
            </a:r>
            <a:r>
              <a:rPr lang="en-US" sz="1800" b="0" dirty="0"/>
              <a:t>(</a:t>
            </a:r>
            <a:r>
              <a:rPr lang="en-US" sz="1800" b="0" dirty="0" err="1"/>
              <a:t>appUrl</a:t>
            </a:r>
            <a:r>
              <a:rPr lang="en-US" sz="1800" b="0" dirty="0"/>
              <a:t>); </a:t>
            </a:r>
            <a:endParaRPr lang="en-US" sz="1800" b="0" dirty="0" smtClean="0"/>
          </a:p>
          <a:p>
            <a:pPr marL="285750" indent="-285750">
              <a:buFont typeface="Arial" panose="020B0604020202020204" pitchFamily="34" charset="0"/>
              <a:buChar char="•"/>
            </a:pPr>
            <a:r>
              <a:rPr lang="en-US" sz="1800" b="0" dirty="0"/>
              <a:t>Get Title </a:t>
            </a:r>
            <a:r>
              <a:rPr lang="en-US" sz="1800" b="0" dirty="0" smtClean="0"/>
              <a:t>Command</a:t>
            </a:r>
            <a:endParaRPr lang="en-US" sz="1800" b="0" dirty="0"/>
          </a:p>
          <a:p>
            <a:r>
              <a:rPr lang="en-US" sz="1800" b="0" dirty="0" smtClean="0"/>
              <a:t>	</a:t>
            </a:r>
            <a:r>
              <a:rPr lang="en-US" sz="1800" b="0" dirty="0" err="1" smtClean="0"/>
              <a:t>getTitle</a:t>
            </a:r>
            <a:r>
              <a:rPr lang="en-US" sz="1800" b="0" dirty="0"/>
              <a:t>() : String – This method fetches the Title of the current page. Accepts </a:t>
            </a:r>
            <a:r>
              <a:rPr lang="en-US" sz="1800" b="0" dirty="0" smtClean="0"/>
              <a:t>	nothing </a:t>
            </a:r>
            <a:r>
              <a:rPr lang="en-US" sz="1800" b="0" dirty="0"/>
              <a:t>as a parameter and returns a String value.</a:t>
            </a:r>
          </a:p>
          <a:p>
            <a:r>
              <a:rPr lang="en-US" sz="1800" b="0" dirty="0" smtClean="0"/>
              <a:t>	Command </a:t>
            </a:r>
            <a:r>
              <a:rPr lang="en-US" sz="1800" b="0" dirty="0"/>
              <a:t>– </a:t>
            </a:r>
            <a:r>
              <a:rPr lang="en-US" sz="1800" b="0" dirty="0" err="1"/>
              <a:t>driver.getTitle</a:t>
            </a:r>
            <a:r>
              <a:rPr lang="en-US" sz="1800" b="0" dirty="0"/>
              <a:t>();</a:t>
            </a:r>
            <a:endParaRPr lang="en-US" sz="1800" b="0" dirty="0" smtClean="0"/>
          </a:p>
          <a:p>
            <a:endParaRPr lang="en-US" sz="1800" b="0" dirty="0" smtClean="0"/>
          </a:p>
          <a:p>
            <a:endParaRPr lang="en-US" dirty="0"/>
          </a:p>
        </p:txBody>
      </p:sp>
    </p:spTree>
    <p:extLst>
      <p:ext uri="{BB962C8B-B14F-4D97-AF65-F5344CB8AC3E}">
        <p14:creationId xmlns:p14="http://schemas.microsoft.com/office/powerpoint/2010/main" val="17118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Get Current URL </a:t>
            </a:r>
            <a:r>
              <a:rPr lang="en-US" sz="1800" b="0" dirty="0" smtClean="0"/>
              <a:t>Command</a:t>
            </a:r>
            <a:endParaRPr lang="en-US" sz="1800" b="0" dirty="0"/>
          </a:p>
          <a:p>
            <a:r>
              <a:rPr lang="en-US" sz="1800" b="0" dirty="0" smtClean="0"/>
              <a:t>	</a:t>
            </a:r>
            <a:r>
              <a:rPr lang="en-US" sz="1800" b="0" dirty="0" err="1" smtClean="0"/>
              <a:t>getCurrentUrl</a:t>
            </a:r>
            <a:r>
              <a:rPr lang="en-US" sz="1800" b="0" dirty="0"/>
              <a:t>() : String – This method fetches the string representing the </a:t>
            </a:r>
            <a:r>
              <a:rPr lang="en-US" sz="1800" b="0" dirty="0" smtClean="0"/>
              <a:t>	Current </a:t>
            </a:r>
            <a:r>
              <a:rPr lang="en-US" sz="1800" b="0" dirty="0"/>
              <a:t>URL which is opened in the browser. Accepts nothing as a parameter </a:t>
            </a:r>
            <a:r>
              <a:rPr lang="en-US" sz="1800" b="0" dirty="0" smtClean="0"/>
              <a:t>	and </a:t>
            </a:r>
            <a:r>
              <a:rPr lang="en-US" sz="1800" b="0" dirty="0"/>
              <a:t>returns a String value</a:t>
            </a:r>
            <a:r>
              <a:rPr lang="en-US" sz="1800" b="0" dirty="0" smtClean="0"/>
              <a:t>.</a:t>
            </a:r>
            <a:endParaRPr lang="en-US" sz="1800" b="0" dirty="0"/>
          </a:p>
          <a:p>
            <a:r>
              <a:rPr lang="en-US" sz="1800" b="0" dirty="0" smtClean="0"/>
              <a:t>	Command </a:t>
            </a:r>
            <a:r>
              <a:rPr lang="en-US" sz="1800" b="0" dirty="0"/>
              <a:t>– </a:t>
            </a:r>
            <a:r>
              <a:rPr lang="en-US" sz="1800" b="0" dirty="0" err="1"/>
              <a:t>driver.getCurrentTitle</a:t>
            </a:r>
            <a:r>
              <a:rPr lang="en-US" sz="1800" b="0" dirty="0" smtClean="0"/>
              <a:t>();</a:t>
            </a:r>
          </a:p>
          <a:p>
            <a:pPr marL="285750" indent="-285750">
              <a:buFont typeface="Wingdings" panose="05000000000000000000" pitchFamily="2" charset="2"/>
              <a:buChar char="§"/>
            </a:pPr>
            <a:r>
              <a:rPr lang="en-US" sz="1800" b="0" dirty="0"/>
              <a:t>Get Page Source </a:t>
            </a:r>
            <a:r>
              <a:rPr lang="en-US" sz="1800" b="0" dirty="0" smtClean="0"/>
              <a:t>Command</a:t>
            </a:r>
            <a:endParaRPr lang="en-US" sz="1800" b="0" dirty="0"/>
          </a:p>
          <a:p>
            <a:r>
              <a:rPr lang="en-US" sz="1800" b="0" dirty="0" smtClean="0"/>
              <a:t>	</a:t>
            </a:r>
            <a:r>
              <a:rPr lang="en-US" sz="1800" b="0" dirty="0" err="1" smtClean="0"/>
              <a:t>getPageSource</a:t>
            </a:r>
            <a:r>
              <a:rPr lang="en-US" sz="1800" b="0" dirty="0"/>
              <a:t>() : String – This method returns the Source Code of the page. </a:t>
            </a:r>
            <a:r>
              <a:rPr lang="en-US" sz="1800" b="0" dirty="0" smtClean="0"/>
              <a:t>	Accepts </a:t>
            </a:r>
            <a:r>
              <a:rPr lang="en-US" sz="1800" b="0" dirty="0"/>
              <a:t>nothing as a parameter and returns a String value.</a:t>
            </a:r>
          </a:p>
          <a:p>
            <a:r>
              <a:rPr lang="en-US" sz="1800" b="0" dirty="0" smtClean="0"/>
              <a:t>	Command </a:t>
            </a:r>
            <a:r>
              <a:rPr lang="en-US" sz="1800" b="0" dirty="0"/>
              <a:t>– </a:t>
            </a:r>
            <a:r>
              <a:rPr lang="en-US" sz="1800" b="0" dirty="0" err="1"/>
              <a:t>driver.getPageSource</a:t>
            </a:r>
            <a:r>
              <a:rPr lang="en-US" sz="1800" b="0" dirty="0"/>
              <a:t>();</a:t>
            </a:r>
          </a:p>
        </p:txBody>
      </p:sp>
    </p:spTree>
    <p:extLst>
      <p:ext uri="{BB962C8B-B14F-4D97-AF65-F5344CB8AC3E}">
        <p14:creationId xmlns:p14="http://schemas.microsoft.com/office/powerpoint/2010/main" val="199999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Close Command</a:t>
            </a:r>
          </a:p>
          <a:p>
            <a:r>
              <a:rPr lang="en-US" b="0" dirty="0"/>
              <a:t>	close() : void – This method Close only the current window the WebDriver is 	currently controlling. Accepts nothing as a parameter and returns nothing.</a:t>
            </a:r>
          </a:p>
          <a:p>
            <a:r>
              <a:rPr lang="en-US" b="0" dirty="0"/>
              <a:t>	Command – </a:t>
            </a:r>
            <a:r>
              <a:rPr lang="en-US" b="0" dirty="0" err="1"/>
              <a:t>driver.close</a:t>
            </a:r>
            <a:r>
              <a:rPr lang="en-US" b="0" dirty="0"/>
              <a:t>();</a:t>
            </a:r>
          </a:p>
          <a:p>
            <a:pPr marL="285750" indent="-285750">
              <a:buFont typeface="Wingdings" panose="05000000000000000000" pitchFamily="2" charset="2"/>
              <a:buChar char="§"/>
            </a:pPr>
            <a:r>
              <a:rPr lang="en-US" b="0" dirty="0"/>
              <a:t>Quit Command</a:t>
            </a:r>
          </a:p>
          <a:p>
            <a:r>
              <a:rPr lang="en-US" b="0" dirty="0"/>
              <a:t>	quit() : void – This method Closes all windows opened by the WebDriver. 		Accepts nothing as a parameter and returns nothing.</a:t>
            </a:r>
          </a:p>
          <a:p>
            <a:r>
              <a:rPr lang="en-US" b="0" dirty="0"/>
              <a:t>	Command – </a:t>
            </a:r>
            <a:r>
              <a:rPr lang="en-US" b="0" dirty="0" err="1"/>
              <a:t>driver.quit</a:t>
            </a:r>
            <a:r>
              <a:rPr lang="en-US" b="0" dirty="0"/>
              <a:t>();</a:t>
            </a:r>
          </a:p>
          <a:p>
            <a:endParaRPr lang="en-US" dirty="0"/>
          </a:p>
        </p:txBody>
      </p:sp>
    </p:spTree>
    <p:extLst>
      <p:ext uri="{BB962C8B-B14F-4D97-AF65-F5344CB8AC3E}">
        <p14:creationId xmlns:p14="http://schemas.microsoft.com/office/powerpoint/2010/main" val="31119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Selenium </a:t>
            </a:r>
            <a:r>
              <a:rPr lang="en-US" dirty="0" err="1"/>
              <a:t>Webdriver</a:t>
            </a:r>
            <a:r>
              <a:rPr lang="en-US" dirty="0"/>
              <a:t> Script</a:t>
            </a:r>
          </a:p>
        </p:txBody>
      </p:sp>
      <p:sp>
        <p:nvSpPr>
          <p:cNvPr id="3" name="Content Placeholder 2"/>
          <p:cNvSpPr>
            <a:spLocks noGrp="1"/>
          </p:cNvSpPr>
          <p:nvPr>
            <p:ph idx="1"/>
          </p:nvPr>
        </p:nvSpPr>
        <p:spPr/>
        <p:txBody>
          <a:bodyPr/>
          <a:lstStyle/>
          <a:p>
            <a:r>
              <a:rPr lang="en-US" b="0" dirty="0"/>
              <a:t>To get started, you need to import following two packages: </a:t>
            </a:r>
          </a:p>
          <a:p>
            <a:r>
              <a:rPr lang="en-US" b="0" dirty="0" err="1"/>
              <a:t>org.openqa.selenium</a:t>
            </a:r>
            <a:r>
              <a:rPr lang="en-US" b="0" dirty="0"/>
              <a:t>.*- contains the WebDriver class needed to instantiate a new browser loaded with a specific driver</a:t>
            </a:r>
          </a:p>
          <a:p>
            <a:r>
              <a:rPr lang="en-US" b="0" dirty="0" err="1"/>
              <a:t>org.openqa.selenium.firefox.FirefoxDriver</a:t>
            </a:r>
            <a:r>
              <a:rPr lang="en-US" b="0" dirty="0"/>
              <a:t> - contains the </a:t>
            </a:r>
            <a:r>
              <a:rPr lang="en-US" b="0" dirty="0" err="1"/>
              <a:t>FirefoxDriver</a:t>
            </a:r>
            <a:r>
              <a:rPr lang="en-US" b="0" dirty="0"/>
              <a:t> class needed to instantiate a Firefox-specific driver onto the browser instantiated by the WebDriver </a:t>
            </a:r>
            <a:r>
              <a:rPr lang="en-US" b="0" dirty="0" smtClean="0"/>
              <a:t>class</a:t>
            </a:r>
          </a:p>
          <a:p>
            <a:r>
              <a:rPr lang="en-US" b="0" dirty="0" smtClean="0"/>
              <a:t>Example:</a:t>
            </a:r>
          </a:p>
          <a:p>
            <a:r>
              <a:rPr lang="en-US" b="0" dirty="0" smtClean="0"/>
              <a:t>import </a:t>
            </a:r>
            <a:r>
              <a:rPr lang="en-US" b="0" dirty="0" err="1"/>
              <a:t>org.openqa.selenium.firefox.FirefoxDriver</a:t>
            </a:r>
            <a:r>
              <a:rPr lang="en-US" b="0" dirty="0"/>
              <a:t>;</a:t>
            </a:r>
          </a:p>
          <a:p>
            <a:r>
              <a:rPr lang="en-US" b="0" dirty="0" smtClean="0"/>
              <a:t>public </a:t>
            </a:r>
            <a:r>
              <a:rPr lang="en-US" b="0" dirty="0"/>
              <a:t>class Demo1 </a:t>
            </a:r>
            <a:r>
              <a:rPr lang="en-US" b="0" dirty="0" smtClean="0"/>
              <a:t>{</a:t>
            </a:r>
            <a:endParaRPr lang="en-US" b="0" dirty="0"/>
          </a:p>
          <a:p>
            <a:r>
              <a:rPr lang="en-US" b="0" dirty="0"/>
              <a:t>	public static void main(String[] </a:t>
            </a:r>
            <a:r>
              <a:rPr lang="en-US" b="0" dirty="0" err="1"/>
              <a:t>args</a:t>
            </a:r>
            <a:r>
              <a:rPr lang="en-US" b="0" dirty="0"/>
              <a:t>) {</a:t>
            </a:r>
          </a:p>
          <a:p>
            <a:r>
              <a:rPr lang="en-US" b="0" dirty="0"/>
              <a:t>		</a:t>
            </a:r>
            <a:r>
              <a:rPr lang="en-US" b="0" dirty="0" err="1"/>
              <a:t>FirefoxDriver</a:t>
            </a:r>
            <a:r>
              <a:rPr lang="en-US" b="0" dirty="0"/>
              <a:t> driver =new </a:t>
            </a:r>
            <a:r>
              <a:rPr lang="en-US" b="0" dirty="0" err="1"/>
              <a:t>FirefoxDriver</a:t>
            </a:r>
            <a:r>
              <a:rPr lang="en-US" b="0" dirty="0"/>
              <a:t>();</a:t>
            </a:r>
          </a:p>
          <a:p>
            <a:r>
              <a:rPr lang="en-US" b="0" dirty="0"/>
              <a:t>		</a:t>
            </a:r>
            <a:r>
              <a:rPr lang="en-US" b="0" dirty="0" err="1"/>
              <a:t>driver.manage</a:t>
            </a:r>
            <a:r>
              <a:rPr lang="en-US" b="0" dirty="0"/>
              <a:t>().window().maximize();</a:t>
            </a:r>
          </a:p>
          <a:p>
            <a:r>
              <a:rPr lang="en-US" b="0" dirty="0"/>
              <a:t>		</a:t>
            </a:r>
            <a:r>
              <a:rPr lang="en-US" b="0" dirty="0" err="1"/>
              <a:t>driver.get</a:t>
            </a:r>
            <a:r>
              <a:rPr lang="en-US" b="0" dirty="0"/>
              <a:t>("</a:t>
            </a:r>
            <a:r>
              <a:rPr lang="en-US" b="0" dirty="0" smtClean="0"/>
              <a:t>https:\\syntelligence.syntelinc.com</a:t>
            </a:r>
            <a:r>
              <a:rPr lang="en-US" b="0" dirty="0"/>
              <a:t>");</a:t>
            </a:r>
          </a:p>
          <a:p>
            <a:r>
              <a:rPr lang="en-US" b="0" dirty="0"/>
              <a:t>		</a:t>
            </a:r>
            <a:r>
              <a:rPr lang="en-US" b="0" dirty="0" err="1"/>
              <a:t>System.out.println</a:t>
            </a:r>
            <a:r>
              <a:rPr lang="en-US" b="0" dirty="0"/>
              <a:t>("current URL: "+</a:t>
            </a:r>
            <a:r>
              <a:rPr lang="en-US" b="0" dirty="0" err="1"/>
              <a:t>driver.getCurrentUrl</a:t>
            </a:r>
            <a:r>
              <a:rPr lang="en-US" b="0" dirty="0" smtClean="0"/>
              <a:t>());</a:t>
            </a:r>
          </a:p>
          <a:p>
            <a:r>
              <a:rPr lang="en-US" b="0" dirty="0"/>
              <a:t>	</a:t>
            </a:r>
            <a:r>
              <a:rPr lang="en-US" b="0" dirty="0" smtClean="0"/>
              <a:t>	</a:t>
            </a:r>
            <a:r>
              <a:rPr lang="en-US" b="0" dirty="0" err="1" smtClean="0"/>
              <a:t>driver.close</a:t>
            </a:r>
            <a:r>
              <a:rPr lang="en-US" b="0" dirty="0" smtClean="0"/>
              <a:t>();</a:t>
            </a:r>
          </a:p>
          <a:p>
            <a:r>
              <a:rPr lang="en-US" b="0" dirty="0"/>
              <a:t>	</a:t>
            </a:r>
            <a:r>
              <a:rPr lang="en-US" b="0" dirty="0" smtClean="0"/>
              <a:t>}</a:t>
            </a:r>
            <a:endParaRPr lang="en-US" b="0" dirty="0"/>
          </a:p>
        </p:txBody>
      </p:sp>
    </p:spTree>
    <p:extLst>
      <p:ext uri="{BB962C8B-B14F-4D97-AF65-F5344CB8AC3E}">
        <p14:creationId xmlns:p14="http://schemas.microsoft.com/office/powerpoint/2010/main" val="3099560510"/>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8485</TotalTime>
  <Words>1398</Words>
  <Application>Microsoft Office PowerPoint</Application>
  <PresentationFormat>On-screen Show (4:3)</PresentationFormat>
  <Paragraphs>316</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Impact</vt:lpstr>
      <vt:lpstr>Lucida Sans Unicode</vt:lpstr>
      <vt:lpstr>Papyrus</vt:lpstr>
      <vt:lpstr>Times New Roman</vt:lpstr>
      <vt:lpstr>Verdana</vt:lpstr>
      <vt:lpstr>Wingdings</vt:lpstr>
      <vt:lpstr>Atos Syntel</vt:lpstr>
      <vt:lpstr>Selenium Web Driver </vt:lpstr>
      <vt:lpstr>Version Control and Revision History</vt:lpstr>
      <vt:lpstr>Iconic Representations.......</vt:lpstr>
      <vt:lpstr>What is WebDriver?</vt:lpstr>
      <vt:lpstr>PowerPoint Presentation</vt:lpstr>
      <vt:lpstr>PowerPoint Presentation</vt:lpstr>
      <vt:lpstr>PowerPoint Presentation</vt:lpstr>
      <vt:lpstr>PowerPoint Presentation</vt:lpstr>
      <vt:lpstr>First Selenium Webdriver Script</vt:lpstr>
      <vt:lpstr>PowerPoint Presentation</vt:lpstr>
      <vt:lpstr>WebDriver API Commands and Operations</vt:lpstr>
      <vt:lpstr>WebDriver API Commands and Operations</vt:lpstr>
      <vt:lpstr>PowerPoint Presentation</vt:lpstr>
      <vt:lpstr>PowerPoint Presentation</vt:lpstr>
      <vt:lpstr>PowerPoint Presentation</vt:lpstr>
      <vt:lpstr>PowerPoint Presentation</vt:lpstr>
      <vt:lpstr>PowerPoint Presentation</vt:lpstr>
      <vt:lpstr>Example</vt:lpstr>
      <vt:lpstr>Exercise :</vt:lpstr>
      <vt:lpstr>Exercise:</vt:lpstr>
      <vt:lpstr>WebDriver API Commands and Operations</vt:lpstr>
      <vt:lpstr>Exercise :</vt:lpstr>
      <vt:lpstr>Working with Xpath &amp; CSS</vt:lpstr>
      <vt:lpstr>PowerPoint Presentation</vt:lpstr>
      <vt:lpstr>PowerPoint Presentation</vt:lpstr>
      <vt:lpstr>PowerPoint Presentation</vt:lpstr>
      <vt:lpstr>PowerPoint Presentation</vt:lpstr>
      <vt:lpstr>Handling Unexpected Alerts / Pop-ups </vt:lpstr>
      <vt:lpstr>Exercise :</vt:lpstr>
      <vt:lpstr>PowerPoint Presentation</vt:lpstr>
      <vt:lpstr>PowerPoint Presentation</vt:lpstr>
      <vt:lpstr>PowerPoint Presentation</vt:lpstr>
      <vt:lpstr>PowerPoint Presentation</vt:lpstr>
      <vt:lpstr>AutoIT</vt:lpstr>
      <vt:lpstr>Exercise:</vt:lpstr>
      <vt:lpstr>WebDriver backed Selenium :</vt:lpstr>
      <vt:lpstr>Exercise: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Iyer, Sanjana</cp:lastModifiedBy>
  <cp:revision>1280</cp:revision>
  <dcterms:created xsi:type="dcterms:W3CDTF">2002-09-04T12:32:15Z</dcterms:created>
  <dcterms:modified xsi:type="dcterms:W3CDTF">2019-10-03T10:34:37Z</dcterms:modified>
</cp:coreProperties>
</file>