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8" r:id="rId1"/>
  </p:sldMasterIdLst>
  <p:notesMasterIdLst>
    <p:notesMasterId r:id="rId24"/>
  </p:notesMasterIdLst>
  <p:handoutMasterIdLst>
    <p:handoutMasterId r:id="rId25"/>
  </p:handoutMasterIdLst>
  <p:sldIdLst>
    <p:sldId id="930" r:id="rId2"/>
    <p:sldId id="965" r:id="rId3"/>
    <p:sldId id="742" r:id="rId4"/>
    <p:sldId id="966" r:id="rId5"/>
    <p:sldId id="970" r:id="rId6"/>
    <p:sldId id="971" r:id="rId7"/>
    <p:sldId id="967" r:id="rId8"/>
    <p:sldId id="972" r:id="rId9"/>
    <p:sldId id="973" r:id="rId10"/>
    <p:sldId id="974" r:id="rId11"/>
    <p:sldId id="968" r:id="rId12"/>
    <p:sldId id="975" r:id="rId13"/>
    <p:sldId id="976" r:id="rId14"/>
    <p:sldId id="977" r:id="rId15"/>
    <p:sldId id="978" r:id="rId16"/>
    <p:sldId id="979" r:id="rId17"/>
    <p:sldId id="942" r:id="rId18"/>
    <p:sldId id="943" r:id="rId19"/>
    <p:sldId id="944" r:id="rId20"/>
    <p:sldId id="945" r:id="rId21"/>
    <p:sldId id="862" r:id="rId22"/>
    <p:sldId id="900"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133" autoAdjust="0"/>
  </p:normalViewPr>
  <p:slideViewPr>
    <p:cSldViewPr>
      <p:cViewPr varScale="1">
        <p:scale>
          <a:sx n="96" d="100"/>
          <a:sy n="96" d="100"/>
        </p:scale>
        <p:origin x="414" y="84"/>
      </p:cViewPr>
      <p:guideLst>
        <p:guide orient="horz" pos="912"/>
        <p:guide orient="horz" pos="672"/>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1486161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766291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19138"/>
            <a:ext cx="4794250"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340382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E04924-26AF-44C1-AFBB-62E285447D28}" type="slidenum">
              <a:rPr lang="en-US" smtClean="0"/>
              <a:pPr>
                <a:defRPr/>
              </a:pPr>
              <a:t>17</a:t>
            </a:fld>
            <a:endParaRPr lang="en-US"/>
          </a:p>
        </p:txBody>
      </p:sp>
    </p:spTree>
    <p:extLst>
      <p:ext uri="{BB962C8B-B14F-4D97-AF65-F5344CB8AC3E}">
        <p14:creationId xmlns:p14="http://schemas.microsoft.com/office/powerpoint/2010/main" val="617395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9904679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031296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586627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95797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462903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4129536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878829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7823060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2103044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52902380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113255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11199024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7741129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8654714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72270650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2081819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891146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385354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600157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5AF44E-23C7-4362-A75A-63145092D1A3}"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804FB-6E94-4002-968C-671EC00BE075}" type="slidenum">
              <a:rPr lang="en-US" smtClean="0"/>
              <a:t>‹#›</a:t>
            </a:fld>
            <a:endParaRPr lang="en-US"/>
          </a:p>
        </p:txBody>
      </p:sp>
    </p:spTree>
    <p:extLst>
      <p:ext uri="{BB962C8B-B14F-4D97-AF65-F5344CB8AC3E}">
        <p14:creationId xmlns:p14="http://schemas.microsoft.com/office/powerpoint/2010/main" val="11672415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5AF44E-23C7-4362-A75A-63145092D1A3}"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804FB-6E94-4002-968C-671EC00BE075}" type="slidenum">
              <a:rPr lang="en-US" smtClean="0"/>
              <a:t>‹#›</a:t>
            </a:fld>
            <a:endParaRPr lang="en-US"/>
          </a:p>
        </p:txBody>
      </p:sp>
    </p:spTree>
    <p:extLst>
      <p:ext uri="{BB962C8B-B14F-4D97-AF65-F5344CB8AC3E}">
        <p14:creationId xmlns:p14="http://schemas.microsoft.com/office/powerpoint/2010/main" val="2082882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36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sz="2000"/>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BOLD</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42905981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Tree>
    <p:extLst>
      <p:ext uri="{BB962C8B-B14F-4D97-AF65-F5344CB8AC3E}">
        <p14:creationId xmlns:p14="http://schemas.microsoft.com/office/powerpoint/2010/main" val="540934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15335767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07809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3377784"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122300"/>
            <a:ext cx="4855464"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359084296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210296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20626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93844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2">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59019510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 id="2147483797" r:id="rId27"/>
    <p:sldLayoutId id="2147483798" r:id="rId28"/>
    <p:sldLayoutId id="2147483799" r:id="rId29"/>
  </p:sldLayoutIdLst>
  <p:timing>
    <p:tnLst>
      <p:par>
        <p:cTn id="1" dur="indefinite" restart="never" nodeType="tmRoot"/>
      </p:par>
    </p:tnLst>
  </p:timing>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8.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hyperlink" Target="https://www.guru99.com/test-case.html" TargetMode="External"/><Relationship Id="rId2" Type="http://schemas.openxmlformats.org/officeDocument/2006/relationships/hyperlink" Target="https://www.guru99.com/software-testing.html" TargetMode="Externa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 Selenium </a:t>
            </a:r>
            <a:r>
              <a:rPr lang="en-US" dirty="0"/>
              <a:t>Web Driver </a:t>
            </a:r>
          </a:p>
        </p:txBody>
      </p:sp>
    </p:spTree>
    <p:extLst>
      <p:ext uri="{BB962C8B-B14F-4D97-AF65-F5344CB8AC3E}">
        <p14:creationId xmlns:p14="http://schemas.microsoft.com/office/powerpoint/2010/main" val="843031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Throw: </a:t>
            </a:r>
            <a:r>
              <a:rPr lang="en-US" sz="1800" b="0" dirty="0" smtClean="0"/>
              <a:t>Sometimes </a:t>
            </a:r>
            <a:r>
              <a:rPr lang="en-US" sz="1800" b="0" dirty="0"/>
              <a:t>we want to generate exception explicitly in our code, for example in Selenium Automation Framework most of the time we print self-written logs, once we catch an exception and then we need to throw that exception back to the system so that the test case can be terminated. Throw keyword is used to throw exception to the runtime to handle it</a:t>
            </a:r>
            <a:r>
              <a:rPr lang="en-US" sz="1800" b="0" dirty="0" smtClean="0"/>
              <a:t>.</a:t>
            </a:r>
          </a:p>
          <a:p>
            <a:endParaRPr lang="en-US" sz="1800" b="0" dirty="0"/>
          </a:p>
          <a:p>
            <a:pPr marL="285750" indent="-285750">
              <a:buFont typeface="Wingdings" panose="05000000000000000000" pitchFamily="2" charset="2"/>
              <a:buChar char="§"/>
            </a:pPr>
            <a:r>
              <a:rPr lang="en-US" sz="1800" b="0" dirty="0"/>
              <a:t>Throws: When we are throwing any exception in a method and not handling it, then we need to use throws keyword in method signature to let caller program know the exceptions that might be thrown by the method.</a:t>
            </a:r>
          </a:p>
          <a:p>
            <a:endParaRPr lang="en-US" dirty="0"/>
          </a:p>
        </p:txBody>
      </p:sp>
    </p:spTree>
    <p:extLst>
      <p:ext uri="{BB962C8B-B14F-4D97-AF65-F5344CB8AC3E}">
        <p14:creationId xmlns:p14="http://schemas.microsoft.com/office/powerpoint/2010/main" val="253522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Selenium Frameworks</a:t>
            </a:r>
            <a:endParaRPr lang="en-US" dirty="0"/>
          </a:p>
        </p:txBody>
      </p:sp>
      <p:sp>
        <p:nvSpPr>
          <p:cNvPr id="3" name="Text Placeholder 2"/>
          <p:cNvSpPr>
            <a:spLocks noGrp="1"/>
          </p:cNvSpPr>
          <p:nvPr>
            <p:ph type="body" sz="quarter" idx="11"/>
          </p:nvPr>
        </p:nvSpPr>
        <p:spPr/>
        <p:txBody>
          <a:bodyPr/>
          <a:lstStyle/>
          <a:p>
            <a:pPr marL="342900" indent="-342900">
              <a:buFont typeface="Wingdings" panose="05000000000000000000" pitchFamily="2" charset="2"/>
              <a:buChar char="§"/>
            </a:pPr>
            <a:r>
              <a:rPr lang="en-US" sz="1800" b="0" dirty="0"/>
              <a:t>Selenium Framework is a code structure that helps to make code maintenance easy. Without frameworks, we will place the “code” as well as “data” in the same place which is neither re-usable nor readable. Using Frameworks, produce beneficial outcomes like increased code re-usage, higher portability, reduced script maintenance cost, higher code readability, etc.</a:t>
            </a:r>
            <a:endParaRPr lang="en-US" sz="1800" b="0" dirty="0" smtClean="0"/>
          </a:p>
          <a:p>
            <a:pPr marL="342900" indent="-342900">
              <a:buFont typeface="Wingdings" panose="05000000000000000000" pitchFamily="2" charset="2"/>
              <a:buChar char="§"/>
            </a:pPr>
            <a:r>
              <a:rPr lang="en-US" sz="1800" b="0" dirty="0"/>
              <a:t>There are mainly three type of frameworks created by Selenium WebDriver to automate </a:t>
            </a:r>
          </a:p>
          <a:p>
            <a:pPr marL="647700" lvl="1" indent="-342900">
              <a:buFont typeface="Arial" panose="020B0604020202020204" pitchFamily="34" charset="0"/>
              <a:buChar char="•"/>
            </a:pPr>
            <a:r>
              <a:rPr lang="en-US" sz="1600" b="0" dirty="0" smtClean="0"/>
              <a:t>Data Driven Test Framework:</a:t>
            </a:r>
          </a:p>
          <a:p>
            <a:pPr marL="647700" lvl="1" indent="-342900">
              <a:buFont typeface="Arial" panose="020B0604020202020204" pitchFamily="34" charset="0"/>
              <a:buChar char="•"/>
            </a:pPr>
            <a:r>
              <a:rPr lang="en-US" sz="1600" b="0" dirty="0" smtClean="0"/>
              <a:t>Keyword </a:t>
            </a:r>
            <a:r>
              <a:rPr lang="en-US" sz="1600" b="0" dirty="0"/>
              <a:t>Driven Test Framework</a:t>
            </a:r>
          </a:p>
          <a:p>
            <a:pPr marL="647700" lvl="1" indent="-342900">
              <a:buFont typeface="Arial" panose="020B0604020202020204" pitchFamily="34" charset="0"/>
              <a:buChar char="•"/>
            </a:pPr>
            <a:r>
              <a:rPr lang="en-US" sz="1600" b="0" dirty="0"/>
              <a:t>Hybrid Test Framework</a:t>
            </a:r>
          </a:p>
          <a:p>
            <a:endParaRPr lang="en-US" dirty="0"/>
          </a:p>
        </p:txBody>
      </p:sp>
    </p:spTree>
    <p:extLst>
      <p:ext uri="{BB962C8B-B14F-4D97-AF65-F5344CB8AC3E}">
        <p14:creationId xmlns:p14="http://schemas.microsoft.com/office/powerpoint/2010/main" val="102355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sz="1800" b="0" dirty="0"/>
              <a:t>Data Driven Test Framework:</a:t>
            </a:r>
          </a:p>
          <a:p>
            <a:r>
              <a:rPr lang="en-US" sz="1800" b="0" dirty="0"/>
              <a:t>While automating or testing any application, at times it may be required to test the same functionality multiple times with the different set of input data. Thus, in such cases, we can’t let the test data embedded in the test script. Hence it is advised to retain test data into some external database outside the test scripts.</a:t>
            </a:r>
          </a:p>
          <a:p>
            <a:r>
              <a:rPr lang="en-US" sz="1800" b="0" dirty="0"/>
              <a:t>Data Driven Testing Framework helps the user segregate the test script logic and the test data from each other. It lets the user store the test data into an external database. The external databases can be property files, xml files, excel files, text files, CSV files, ODBC repositories etc. The data is conventionally stored in “Key-Value” pairs. Thus, the key can be used to access and populate the data within the test scripts.</a:t>
            </a:r>
          </a:p>
          <a:p>
            <a:endParaRPr lang="en-US" sz="1800" b="0" dirty="0" smtClean="0"/>
          </a:p>
          <a:p>
            <a:endParaRPr lang="en-US" sz="1800" b="0" dirty="0"/>
          </a:p>
        </p:txBody>
      </p:sp>
    </p:spTree>
    <p:extLst>
      <p:ext uri="{BB962C8B-B14F-4D97-AF65-F5344CB8AC3E}">
        <p14:creationId xmlns:p14="http://schemas.microsoft.com/office/powerpoint/2010/main" val="423710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27" y="1295400"/>
            <a:ext cx="7466603" cy="3309938"/>
          </a:xfrm>
          <a:prstGeom prst="rect">
            <a:avLst/>
          </a:prstGeom>
        </p:spPr>
      </p:pic>
    </p:spTree>
    <p:extLst>
      <p:ext uri="{BB962C8B-B14F-4D97-AF65-F5344CB8AC3E}">
        <p14:creationId xmlns:p14="http://schemas.microsoft.com/office/powerpoint/2010/main" val="312278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sz="1800" b="0" dirty="0"/>
              <a:t>Keyword Driven Test Framework</a:t>
            </a:r>
          </a:p>
          <a:p>
            <a:r>
              <a:rPr lang="en-US" sz="1800" b="0" dirty="0"/>
              <a:t>The Keyword driven testing framework is an extension to Data driven Testing Framework in a sense that it not only segregates the test data from the scripts, it also keeps the certain set of code belonging to the test script into an external data file.</a:t>
            </a:r>
          </a:p>
          <a:p>
            <a:r>
              <a:rPr lang="en-US" sz="1800" b="0" dirty="0"/>
              <a:t>These set of code are known as Keywords and hence the framework is so named. Keywords are self-guiding as to what actions need to be performed on the application.</a:t>
            </a:r>
          </a:p>
          <a:p>
            <a:r>
              <a:rPr lang="en-US" sz="1800" b="0" dirty="0"/>
              <a:t>The keywords and the test data are stored in a tabular like structure and thus it is also popularly regarded as Table driven Framework. Take a notice that keywords and test data are entities independent of the automation tool being used.</a:t>
            </a:r>
          </a:p>
          <a:p>
            <a:endParaRPr lang="en-US" dirty="0"/>
          </a:p>
        </p:txBody>
      </p:sp>
    </p:spTree>
    <p:extLst>
      <p:ext uri="{BB962C8B-B14F-4D97-AF65-F5344CB8AC3E}">
        <p14:creationId xmlns:p14="http://schemas.microsoft.com/office/powerpoint/2010/main" val="2598512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623" y="1981200"/>
            <a:ext cx="8035545" cy="2352675"/>
          </a:xfrm>
          <a:prstGeom prst="rect">
            <a:avLst/>
          </a:prstGeom>
        </p:spPr>
      </p:pic>
    </p:spTree>
    <p:extLst>
      <p:ext uri="{BB962C8B-B14F-4D97-AF65-F5344CB8AC3E}">
        <p14:creationId xmlns:p14="http://schemas.microsoft.com/office/powerpoint/2010/main" val="3531030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endParaRPr lang="en-US" dirty="0" smtClean="0"/>
          </a:p>
          <a:p>
            <a:r>
              <a:rPr lang="en-US" dirty="0" smtClean="0"/>
              <a:t>Hybrid </a:t>
            </a:r>
            <a:r>
              <a:rPr lang="en-US" dirty="0"/>
              <a:t>Testing Framework</a:t>
            </a:r>
          </a:p>
          <a:p>
            <a:endParaRPr lang="en-US" dirty="0"/>
          </a:p>
        </p:txBody>
      </p:sp>
      <p:sp>
        <p:nvSpPr>
          <p:cNvPr id="3" name="Text Placeholder 2"/>
          <p:cNvSpPr>
            <a:spLocks noGrp="1"/>
          </p:cNvSpPr>
          <p:nvPr>
            <p:ph type="body" sz="quarter" idx="11"/>
          </p:nvPr>
        </p:nvSpPr>
        <p:spPr/>
        <p:txBody>
          <a:bodyPr/>
          <a:lstStyle/>
          <a:p>
            <a:r>
              <a:rPr lang="en-US" sz="1800" b="0" dirty="0" smtClean="0"/>
              <a:t>As </a:t>
            </a:r>
            <a:r>
              <a:rPr lang="en-US" sz="1800" b="0" dirty="0"/>
              <a:t>the name suggests, the Hybrid Testing Framework is a combination of more than one above mentioned frameworks. The best thing about such a setup is that it leverages the benefits of all kinds of associated frameworks.</a:t>
            </a:r>
          </a:p>
          <a:p>
            <a:endParaRPr lang="en-US" dirty="0"/>
          </a:p>
        </p:txBody>
      </p:sp>
    </p:spTree>
    <p:extLst>
      <p:ext uri="{BB962C8B-B14F-4D97-AF65-F5344CB8AC3E}">
        <p14:creationId xmlns:p14="http://schemas.microsoft.com/office/powerpoint/2010/main" val="92444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err="1"/>
              <a:t>AutoIT</a:t>
            </a:r>
            <a:endParaRPr lang="en-US" dirty="0"/>
          </a:p>
        </p:txBody>
      </p:sp>
      <p:sp>
        <p:nvSpPr>
          <p:cNvPr id="3" name="Content Placeholder 2"/>
          <p:cNvSpPr>
            <a:spLocks noGrp="1"/>
          </p:cNvSpPr>
          <p:nvPr>
            <p:ph idx="1"/>
          </p:nvPr>
        </p:nvSpPr>
        <p:spPr/>
        <p:txBody>
          <a:bodyPr>
            <a:normAutofit/>
          </a:bodyPr>
          <a:lstStyle/>
          <a:p>
            <a:pPr>
              <a:defRPr/>
            </a:pPr>
            <a:r>
              <a:rPr lang="en-US" b="0" dirty="0" err="1">
                <a:latin typeface="+mn-lt"/>
                <a:cs typeface="Times New Roman" pitchFamily="18" charset="0"/>
              </a:rPr>
              <a:t>AutoIt</a:t>
            </a:r>
            <a:r>
              <a:rPr lang="en-US" b="0" dirty="0">
                <a:latin typeface="+mn-lt"/>
                <a:cs typeface="Times New Roman" pitchFamily="18" charset="0"/>
              </a:rPr>
              <a:t> is a free scripting language designed to automate the windows component. </a:t>
            </a:r>
          </a:p>
          <a:p>
            <a:pPr>
              <a:defRPr/>
            </a:pPr>
            <a:endParaRPr lang="en-US" b="0" dirty="0">
              <a:latin typeface="+mn-lt"/>
              <a:cs typeface="Times New Roman" pitchFamily="18" charset="0"/>
            </a:endParaRPr>
          </a:p>
          <a:p>
            <a:pPr>
              <a:defRPr/>
            </a:pPr>
            <a:r>
              <a:rPr lang="en-US" b="0" dirty="0">
                <a:latin typeface="+mn-lt"/>
                <a:cs typeface="Times New Roman" pitchFamily="18" charset="0"/>
              </a:rPr>
              <a:t>It's just like an extensive VB Script and it allows you to convert the script in executable (exe).</a:t>
            </a:r>
          </a:p>
          <a:p>
            <a:pPr>
              <a:defRPr/>
            </a:pPr>
            <a:endParaRPr lang="en-US" b="0" dirty="0">
              <a:latin typeface="+mn-lt"/>
              <a:cs typeface="Times New Roman" pitchFamily="18" charset="0"/>
            </a:endParaRPr>
          </a:p>
          <a:p>
            <a:pPr>
              <a:defRPr/>
            </a:pPr>
            <a:r>
              <a:rPr lang="en-US" b="0" dirty="0">
                <a:latin typeface="+mn-lt"/>
                <a:cs typeface="Times New Roman" pitchFamily="18" charset="0"/>
              </a:rPr>
              <a:t>We have to write the script to handle dialog box using </a:t>
            </a:r>
            <a:r>
              <a:rPr lang="en-US" b="0" dirty="0" err="1">
                <a:latin typeface="+mn-lt"/>
                <a:cs typeface="Times New Roman" pitchFamily="18" charset="0"/>
              </a:rPr>
              <a:t>AutoIt</a:t>
            </a:r>
            <a:r>
              <a:rPr lang="en-US" b="0" dirty="0">
                <a:latin typeface="+mn-lt"/>
                <a:cs typeface="Times New Roman" pitchFamily="18" charset="0"/>
              </a:rPr>
              <a:t>, convert it into executable and then call the executable when required.</a:t>
            </a:r>
          </a:p>
          <a:p>
            <a:pPr>
              <a:defRPr/>
            </a:pPr>
            <a:endParaRPr lang="en-US" b="0" dirty="0">
              <a:latin typeface="+mn-lt"/>
              <a:cs typeface="Times New Roman" pitchFamily="18" charset="0"/>
            </a:endParaRPr>
          </a:p>
          <a:p>
            <a:pPr>
              <a:defRPr/>
            </a:pPr>
            <a:r>
              <a:rPr lang="en-US" b="0" dirty="0">
                <a:latin typeface="+mn-lt"/>
                <a:cs typeface="Times New Roman" pitchFamily="18" charset="0"/>
              </a:rPr>
              <a:t>Helps in </a:t>
            </a:r>
            <a:r>
              <a:rPr lang="en-US" dirty="0">
                <a:latin typeface="+mn-lt"/>
                <a:cs typeface="Times New Roman" pitchFamily="18" charset="0"/>
              </a:rPr>
              <a:t>Handing Modal Dialogs </a:t>
            </a:r>
            <a:r>
              <a:rPr lang="en-US" b="0" dirty="0">
                <a:latin typeface="+mn-lt"/>
                <a:cs typeface="Times New Roman" pitchFamily="18" charset="0"/>
              </a:rPr>
              <a:t>(if it appears, all the focus of that application will be on that dialog box only.</a:t>
            </a:r>
            <a:r>
              <a:rPr lang="en-US" b="0" dirty="0">
                <a:latin typeface="+mn-lt"/>
              </a:rPr>
              <a:t> It will not allow to access the parent window until its closed.</a:t>
            </a:r>
            <a:r>
              <a:rPr lang="en-US" b="0" dirty="0">
                <a:latin typeface="+mn-lt"/>
                <a:cs typeface="Times New Roman" pitchFamily="18" charset="0"/>
              </a:rPr>
              <a:t>)</a:t>
            </a:r>
          </a:p>
          <a:p>
            <a:pPr>
              <a:defRPr/>
            </a:pPr>
            <a:r>
              <a:rPr lang="en-US" b="0" dirty="0">
                <a:latin typeface="+mn-lt"/>
                <a:cs typeface="Times New Roman" pitchFamily="18" charset="0"/>
              </a:rPr>
              <a:t>	Such as : Save As Dialog box</a:t>
            </a:r>
            <a:r>
              <a:rPr lang="en-US" sz="1350" b="0" dirty="0"/>
              <a:t/>
            </a:r>
            <a:br>
              <a:rPr lang="en-US" sz="1350" b="0" dirty="0"/>
            </a:br>
            <a:r>
              <a:rPr lang="en-US" sz="1350" b="0" dirty="0"/>
              <a:t/>
            </a:r>
            <a:br>
              <a:rPr lang="en-US" sz="1350" b="0" dirty="0"/>
            </a:br>
            <a:endParaRPr lang="en-US" sz="1350" dirty="0">
              <a:latin typeface="Times New Roman" pitchFamily="18" charset="0"/>
              <a:cs typeface="Times New Roman" pitchFamily="18" charset="0"/>
            </a:endParaRPr>
          </a:p>
        </p:txBody>
      </p:sp>
    </p:spTree>
    <p:extLst>
      <p:ext uri="{BB962C8B-B14F-4D97-AF65-F5344CB8AC3E}">
        <p14:creationId xmlns:p14="http://schemas.microsoft.com/office/powerpoint/2010/main" val="3641772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Exercise:</a:t>
            </a:r>
          </a:p>
        </p:txBody>
      </p:sp>
      <p:sp>
        <p:nvSpPr>
          <p:cNvPr id="15363" name="Content Placeholder 2"/>
          <p:cNvSpPr>
            <a:spLocks noGrp="1"/>
          </p:cNvSpPr>
          <p:nvPr>
            <p:ph idx="1"/>
          </p:nvPr>
        </p:nvSpPr>
        <p:spPr/>
        <p:txBody>
          <a:bodyPr/>
          <a:lstStyle/>
          <a:p>
            <a:r>
              <a:rPr lang="en-US" b="0" dirty="0" smtClean="0">
                <a:latin typeface="+mn-lt"/>
                <a:cs typeface="Times New Roman" panose="02020603050405020304" pitchFamily="18" charset="0"/>
              </a:rPr>
              <a:t>1) Automate a scenario which is having a Windows dialogue box .Try automating a file download scenario from the web.</a:t>
            </a:r>
          </a:p>
        </p:txBody>
      </p:sp>
    </p:spTree>
    <p:extLst>
      <p:ext uri="{BB962C8B-B14F-4D97-AF65-F5344CB8AC3E}">
        <p14:creationId xmlns:p14="http://schemas.microsoft.com/office/powerpoint/2010/main" val="200665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WebDriver backed Selenium :</a:t>
            </a:r>
          </a:p>
        </p:txBody>
      </p:sp>
      <p:sp>
        <p:nvSpPr>
          <p:cNvPr id="16387" name="Content Placeholder 2"/>
          <p:cNvSpPr>
            <a:spLocks noGrp="1"/>
          </p:cNvSpPr>
          <p:nvPr>
            <p:ph idx="1"/>
          </p:nvPr>
        </p:nvSpPr>
        <p:spPr/>
        <p:txBody>
          <a:bodyPr/>
          <a:lstStyle/>
          <a:p>
            <a:pPr>
              <a:defRPr/>
            </a:pPr>
            <a:r>
              <a:rPr lang="en-US" b="0" dirty="0">
                <a:latin typeface="+mn-lt"/>
                <a:cs typeface="Times New Roman" pitchFamily="18" charset="0"/>
              </a:rPr>
              <a:t>WebDriver backed Selenium is an integrated version of Selenium RC and Selenium WebDriver API</a:t>
            </a:r>
          </a:p>
          <a:p>
            <a:pPr>
              <a:defRPr/>
            </a:pPr>
            <a:endParaRPr lang="en-US" dirty="0" smtClean="0">
              <a:latin typeface="+mn-lt"/>
            </a:endParaRPr>
          </a:p>
          <a:p>
            <a:pPr>
              <a:defRPr/>
            </a:pPr>
            <a:r>
              <a:rPr lang="en-US" dirty="0" smtClean="0">
                <a:latin typeface="+mn-lt"/>
              </a:rPr>
              <a:t>Syntax:</a:t>
            </a:r>
          </a:p>
          <a:p>
            <a:pPr lvl="1" indent="0">
              <a:buNone/>
              <a:defRPr/>
            </a:pPr>
            <a:r>
              <a:rPr lang="en-US" dirty="0">
                <a:cs typeface="Times New Roman" pitchFamily="18" charset="0"/>
              </a:rPr>
              <a:t>WebDriver driver = new </a:t>
            </a:r>
            <a:r>
              <a:rPr lang="en-US" dirty="0" err="1">
                <a:cs typeface="Times New Roman" pitchFamily="18" charset="0"/>
              </a:rPr>
              <a:t>FirefoxDriver</a:t>
            </a:r>
            <a:r>
              <a:rPr lang="en-US" dirty="0">
                <a:cs typeface="Times New Roman" pitchFamily="18" charset="0"/>
              </a:rPr>
              <a:t>();</a:t>
            </a:r>
          </a:p>
          <a:p>
            <a:pPr lvl="1" indent="0">
              <a:buNone/>
              <a:defRPr/>
            </a:pPr>
            <a:r>
              <a:rPr lang="en-US" dirty="0">
                <a:cs typeface="Times New Roman" pitchFamily="18" charset="0"/>
              </a:rPr>
              <a:t>String </a:t>
            </a:r>
            <a:r>
              <a:rPr lang="en-US" dirty="0" err="1">
                <a:cs typeface="Times New Roman" pitchFamily="18" charset="0"/>
              </a:rPr>
              <a:t>baseUrl</a:t>
            </a:r>
            <a:r>
              <a:rPr lang="en-US" dirty="0">
                <a:cs typeface="Times New Roman" pitchFamily="18" charset="0"/>
              </a:rPr>
              <a:t> = "http://www.google.co.in/";</a:t>
            </a:r>
          </a:p>
          <a:p>
            <a:pPr lvl="1" indent="0">
              <a:buNone/>
              <a:defRPr/>
            </a:pPr>
            <a:r>
              <a:rPr lang="en-US" dirty="0">
                <a:cs typeface="Times New Roman" pitchFamily="18" charset="0"/>
              </a:rPr>
              <a:t>selenium = new </a:t>
            </a:r>
            <a:r>
              <a:rPr lang="en-US" dirty="0" err="1">
                <a:cs typeface="Times New Roman" pitchFamily="18" charset="0"/>
              </a:rPr>
              <a:t>WebDriverBackedSelenium</a:t>
            </a:r>
            <a:r>
              <a:rPr lang="en-US" dirty="0">
                <a:cs typeface="Times New Roman" pitchFamily="18" charset="0"/>
              </a:rPr>
              <a:t>(driver, </a:t>
            </a:r>
            <a:r>
              <a:rPr lang="en-US" dirty="0" err="1">
                <a:cs typeface="Times New Roman" pitchFamily="18" charset="0"/>
              </a:rPr>
              <a:t>baseUrl</a:t>
            </a:r>
            <a:r>
              <a:rPr lang="en-US" dirty="0">
                <a:cs typeface="Times New Roman" pitchFamily="18" charset="0"/>
              </a:rPr>
              <a:t>);</a:t>
            </a:r>
          </a:p>
          <a:p>
            <a:pPr>
              <a:defRPr/>
            </a:pPr>
            <a:endParaRPr lang="en-US" dirty="0" smtClean="0"/>
          </a:p>
        </p:txBody>
      </p:sp>
    </p:spTree>
    <p:extLst>
      <p:ext uri="{BB962C8B-B14F-4D97-AF65-F5344CB8AC3E}">
        <p14:creationId xmlns:p14="http://schemas.microsoft.com/office/powerpoint/2010/main" val="633080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2796971"/>
              </p:ext>
            </p:extLst>
          </p:nvPr>
        </p:nvGraphicFramePr>
        <p:xfrm>
          <a:off x="2149434" y="1143000"/>
          <a:ext cx="4708566" cy="1219200"/>
        </p:xfrm>
        <a:graphic>
          <a:graphicData uri="http://schemas.openxmlformats.org/drawingml/2006/table">
            <a:tbl>
              <a:tblPr firstRow="1" bandRow="1">
                <a:tableStyleId>{5C22544A-7EE6-4342-B048-85BDC9FD1C3A}</a:tableStyleId>
              </a:tblPr>
              <a:tblGrid>
                <a:gridCol w="1569522">
                  <a:extLst>
                    <a:ext uri="{9D8B030D-6E8A-4147-A177-3AD203B41FA5}">
                      <a16:colId xmlns:a16="http://schemas.microsoft.com/office/drawing/2014/main" val="1911844891"/>
                    </a:ext>
                  </a:extLst>
                </a:gridCol>
                <a:gridCol w="1569522">
                  <a:extLst>
                    <a:ext uri="{9D8B030D-6E8A-4147-A177-3AD203B41FA5}">
                      <a16:colId xmlns:a16="http://schemas.microsoft.com/office/drawing/2014/main" val="1575950742"/>
                    </a:ext>
                  </a:extLst>
                </a:gridCol>
                <a:gridCol w="1569522">
                  <a:extLst>
                    <a:ext uri="{9D8B030D-6E8A-4147-A177-3AD203B41FA5}">
                      <a16:colId xmlns:a16="http://schemas.microsoft.com/office/drawing/2014/main" val="671011277"/>
                    </a:ext>
                  </a:extLst>
                </a:gridCol>
              </a:tblGrid>
              <a:tr h="304800">
                <a:tc>
                  <a:txBody>
                    <a:bodyPr/>
                    <a:lstStyle/>
                    <a:p>
                      <a:endParaRPr lang="en-US" sz="1100" dirty="0"/>
                    </a:p>
                  </a:txBody>
                  <a:tcPr marL="51435" marR="51435" marT="25718" marB="25718" anchor="ctr"/>
                </a:tc>
                <a:tc>
                  <a:txBody>
                    <a:bodyPr/>
                    <a:lstStyle/>
                    <a:p>
                      <a:pPr algn="ctr"/>
                      <a:r>
                        <a:rPr lang="en-US" sz="1100" dirty="0" smtClean="0"/>
                        <a:t>Name</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extLst>
                  <a:ext uri="{0D108BD9-81ED-4DB2-BD59-A6C34878D82A}">
                    <a16:rowId xmlns:a16="http://schemas.microsoft.com/office/drawing/2014/main" val="1364382642"/>
                  </a:ext>
                </a:extLst>
              </a:tr>
              <a:tr h="304800">
                <a:tc>
                  <a:txBody>
                    <a:bodyPr/>
                    <a:lstStyle/>
                    <a:p>
                      <a:pPr algn="ctr"/>
                      <a:r>
                        <a:rPr lang="en-US" sz="1100" b="1" dirty="0" smtClean="0">
                          <a:solidFill>
                            <a:schemeClr val="bg1"/>
                          </a:solidFill>
                        </a:rPr>
                        <a:t>Prepared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Manisha Mane </a:t>
                      </a:r>
                      <a:endParaRPr lang="en-US" sz="1100" dirty="0"/>
                    </a:p>
                  </a:txBody>
                  <a:tcPr marL="51435" marR="51435" marT="25718" marB="25718" anchor="ctr"/>
                </a:tc>
                <a:tc>
                  <a:txBody>
                    <a:bodyPr/>
                    <a:lstStyle/>
                    <a:p>
                      <a:pPr algn="ctr"/>
                      <a:r>
                        <a:rPr lang="en-US" sz="1100" dirty="0" smtClean="0"/>
                        <a:t>27-Jul-2018</a:t>
                      </a:r>
                      <a:endParaRPr lang="en-US" sz="1100" dirty="0"/>
                    </a:p>
                  </a:txBody>
                  <a:tcPr marL="51435" marR="51435" marT="25718" marB="25718" anchor="ctr"/>
                </a:tc>
                <a:extLst>
                  <a:ext uri="{0D108BD9-81ED-4DB2-BD59-A6C34878D82A}">
                    <a16:rowId xmlns:a16="http://schemas.microsoft.com/office/drawing/2014/main" val="2030142880"/>
                  </a:ext>
                </a:extLst>
              </a:tr>
              <a:tr h="304800">
                <a:tc>
                  <a:txBody>
                    <a:bodyPr/>
                    <a:lstStyle/>
                    <a:p>
                      <a:pPr algn="ctr"/>
                      <a:endParaRPr lang="en-US" sz="1100" b="1" dirty="0">
                        <a:solidFill>
                          <a:schemeClr val="bg1"/>
                        </a:solidFill>
                      </a:endParaRPr>
                    </a:p>
                  </a:txBody>
                  <a:tcPr marL="51435" marR="51435" marT="25718" marB="25718" anchor="ctr">
                    <a:solidFill>
                      <a:schemeClr val="accent1"/>
                    </a:solidFill>
                  </a:tcPr>
                </a:tc>
                <a:tc>
                  <a:txBody>
                    <a:bodyPr/>
                    <a:lstStyle/>
                    <a:p>
                      <a:pPr algn="ctr"/>
                      <a:endParaRPr lang="en-US" sz="1100" dirty="0"/>
                    </a:p>
                  </a:txBody>
                  <a:tcPr marL="51435" marR="51435" marT="25718" marB="25718"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51435" marR="51435" marT="25718" marB="25718" anchor="ctr"/>
                </a:tc>
                <a:extLst>
                  <a:ext uri="{0D108BD9-81ED-4DB2-BD59-A6C34878D82A}">
                    <a16:rowId xmlns:a16="http://schemas.microsoft.com/office/drawing/2014/main" val="198953261"/>
                  </a:ext>
                </a:extLst>
              </a:tr>
              <a:tr h="304800">
                <a:tc>
                  <a:txBody>
                    <a:bodyPr/>
                    <a:lstStyle/>
                    <a:p>
                      <a:pPr algn="ctr"/>
                      <a:r>
                        <a:rPr lang="en-US" sz="1100" b="1" dirty="0" smtClean="0">
                          <a:solidFill>
                            <a:schemeClr val="bg1"/>
                          </a:solidFill>
                        </a:rPr>
                        <a:t>Approved By</a:t>
                      </a:r>
                      <a:endParaRPr lang="en-US" sz="1100" b="1" dirty="0">
                        <a:solidFill>
                          <a:schemeClr val="bg1"/>
                        </a:solidFill>
                      </a:endParaRPr>
                    </a:p>
                  </a:txBody>
                  <a:tcPr marL="51435" marR="51435" marT="25718" marB="25718" anchor="ctr">
                    <a:solidFill>
                      <a:schemeClr val="accent1"/>
                    </a:solidFill>
                  </a:tcPr>
                </a:tc>
                <a:tc>
                  <a:txBody>
                    <a:bodyPr/>
                    <a:lstStyle/>
                    <a:p>
                      <a:pPr algn="ctr"/>
                      <a:endParaRPr lang="en-US" sz="1100" dirty="0"/>
                    </a:p>
                  </a:txBody>
                  <a:tcPr marL="51435" marR="51435" marT="25718" marB="25718"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51435" marR="51435" marT="25718" marB="25718"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838200" y="2684521"/>
          <a:ext cx="7908472" cy="1354079"/>
        </p:xfrm>
        <a:graphic>
          <a:graphicData uri="http://schemas.openxmlformats.org/drawingml/2006/table">
            <a:tbl>
              <a:tblPr firstRow="1" bandRow="1">
                <a:tableStyleId>{5C22544A-7EE6-4342-B048-85BDC9FD1C3A}</a:tableStyleId>
              </a:tblPr>
              <a:tblGrid>
                <a:gridCol w="1151719">
                  <a:extLst>
                    <a:ext uri="{9D8B030D-6E8A-4147-A177-3AD203B41FA5}">
                      <a16:colId xmlns:a16="http://schemas.microsoft.com/office/drawing/2014/main" val="980557498"/>
                    </a:ext>
                  </a:extLst>
                </a:gridCol>
                <a:gridCol w="1228502">
                  <a:extLst>
                    <a:ext uri="{9D8B030D-6E8A-4147-A177-3AD203B41FA5}">
                      <a16:colId xmlns:a16="http://schemas.microsoft.com/office/drawing/2014/main" val="214367020"/>
                    </a:ext>
                  </a:extLst>
                </a:gridCol>
                <a:gridCol w="1612406">
                  <a:extLst>
                    <a:ext uri="{9D8B030D-6E8A-4147-A177-3AD203B41FA5}">
                      <a16:colId xmlns:a16="http://schemas.microsoft.com/office/drawing/2014/main" val="2479592523"/>
                    </a:ext>
                  </a:extLst>
                </a:gridCol>
                <a:gridCol w="3915845">
                  <a:extLst>
                    <a:ext uri="{9D8B030D-6E8A-4147-A177-3AD203B41FA5}">
                      <a16:colId xmlns:a16="http://schemas.microsoft.com/office/drawing/2014/main" val="1814150058"/>
                    </a:ext>
                  </a:extLst>
                </a:gridCol>
              </a:tblGrid>
              <a:tr h="384410">
                <a:tc>
                  <a:txBody>
                    <a:bodyPr/>
                    <a:lstStyle/>
                    <a:p>
                      <a:pPr algn="ctr"/>
                      <a:r>
                        <a:rPr lang="en-US" sz="1100" dirty="0" smtClean="0"/>
                        <a:t>Version No.</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tc>
                  <a:txBody>
                    <a:bodyPr/>
                    <a:lstStyle/>
                    <a:p>
                      <a:pPr algn="ctr"/>
                      <a:r>
                        <a:rPr lang="en-US" sz="1100" dirty="0" smtClean="0"/>
                        <a:t>Section Affected</a:t>
                      </a:r>
                      <a:endParaRPr lang="en-US" sz="1100" dirty="0"/>
                    </a:p>
                  </a:txBody>
                  <a:tcPr marL="51435" marR="51435" marT="25718" marB="25718" anchor="ctr"/>
                </a:tc>
                <a:tc>
                  <a:txBody>
                    <a:bodyPr/>
                    <a:lstStyle/>
                    <a:p>
                      <a:pPr algn="ctr"/>
                      <a:r>
                        <a:rPr lang="en-US" sz="1100" dirty="0" smtClean="0"/>
                        <a:t>Highlight of Changes</a:t>
                      </a:r>
                      <a:endParaRPr lang="en-US" sz="1100" dirty="0"/>
                    </a:p>
                  </a:txBody>
                  <a:tcPr marL="51435" marR="51435" marT="25718" marB="25718" anchor="ctr"/>
                </a:tc>
                <a:extLst>
                  <a:ext uri="{0D108BD9-81ED-4DB2-BD59-A6C34878D82A}">
                    <a16:rowId xmlns:a16="http://schemas.microsoft.com/office/drawing/2014/main" val="1553383291"/>
                  </a:ext>
                </a:extLst>
              </a:tr>
              <a:tr h="231228">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38572" marR="3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b="0" kern="1200" dirty="0" smtClean="0">
                          <a:solidFill>
                            <a:schemeClr val="dk1"/>
                          </a:solidFill>
                          <a:effectLst/>
                          <a:latin typeface="Arial" charset="0"/>
                          <a:ea typeface="Times New Roman"/>
                          <a:cs typeface="+mn-cs"/>
                        </a:rPr>
                        <a:t>23-Mar-2017</a:t>
                      </a:r>
                      <a:endParaRPr lang="en-US" sz="1100" b="0" kern="1200" dirty="0">
                        <a:solidFill>
                          <a:schemeClr val="tx1"/>
                        </a:solidFill>
                        <a:effectLst/>
                        <a:latin typeface="Arial" charset="0"/>
                        <a:ea typeface="Times New Roman"/>
                        <a:cs typeface="+mn-cs"/>
                      </a:endParaRPr>
                    </a:p>
                  </a:txBody>
                  <a:tcPr marL="38572" marR="38572"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38572" marR="38572" marT="0" marB="0" anchor="ctr"/>
                </a:tc>
                <a:extLst>
                  <a:ext uri="{0D108BD9-81ED-4DB2-BD59-A6C34878D82A}">
                    <a16:rowId xmlns:a16="http://schemas.microsoft.com/office/drawing/2014/main" val="947943468"/>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mj-lt"/>
                          <a:cs typeface="Times New Roman" pitchFamily="18" charset="0"/>
                        </a:rPr>
                        <a:t>2.0.0</a:t>
                      </a:r>
                    </a:p>
                  </a:txBody>
                  <a:tcPr marL="38572" marR="38572" marT="0" marB="0" anchor="ctr" horzOverflow="overflow">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dirty="0" smtClean="0"/>
                        <a:t>27-Jul-2018</a:t>
                      </a:r>
                    </a:p>
                  </a:txBody>
                  <a:tcPr marL="38572" marR="38572" marT="0" marB="0" anchor="ctr" horzOverflow="overflow"/>
                </a:tc>
                <a:tc>
                  <a:txBody>
                    <a:bodyPr/>
                    <a:lstStyle/>
                    <a:p>
                      <a:pPr marL="0" marR="0" algn="ctr">
                        <a:spcBef>
                          <a:spcPts val="0"/>
                        </a:spcBef>
                        <a:spcAft>
                          <a:spcPts val="0"/>
                        </a:spcAft>
                      </a:pPr>
                      <a:r>
                        <a:rPr lang="en-US" sz="1100" b="0" dirty="0" smtClean="0">
                          <a:effectLst/>
                          <a:latin typeface="+mj-lt"/>
                          <a:ea typeface="Times New Roman"/>
                        </a:rPr>
                        <a:t>New</a:t>
                      </a:r>
                      <a:r>
                        <a:rPr lang="en-US" sz="1100" b="0" baseline="0" dirty="0" smtClean="0">
                          <a:effectLst/>
                          <a:latin typeface="+mj-lt"/>
                          <a:ea typeface="Times New Roman"/>
                        </a:rPr>
                        <a:t> topics added</a:t>
                      </a:r>
                      <a:endParaRPr lang="en-US" sz="1100" b="0" dirty="0">
                        <a:effectLst/>
                        <a:latin typeface="+mj-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j-lt"/>
                          <a:ea typeface="Times New Roman"/>
                        </a:rPr>
                        <a:t>Added Topics such as TestNG, Selenium with web driver</a:t>
                      </a:r>
                      <a:endParaRPr lang="en-US" sz="1100" b="0" dirty="0">
                        <a:effectLst/>
                        <a:latin typeface="+mj-lt"/>
                        <a:ea typeface="Times New Roman"/>
                      </a:endParaRPr>
                    </a:p>
                  </a:txBody>
                  <a:tcPr marL="38572" marR="38572" marT="0" marB="0" anchor="ctr"/>
                </a:tc>
                <a:extLst>
                  <a:ext uri="{0D108BD9-81ED-4DB2-BD59-A6C34878D82A}">
                    <a16:rowId xmlns:a16="http://schemas.microsoft.com/office/drawing/2014/main" val="2707371018"/>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3146481189"/>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4037739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Exercise:</a:t>
            </a:r>
          </a:p>
        </p:txBody>
      </p:sp>
      <p:sp>
        <p:nvSpPr>
          <p:cNvPr id="17411" name="Content Placeholder 2"/>
          <p:cNvSpPr>
            <a:spLocks noGrp="1"/>
          </p:cNvSpPr>
          <p:nvPr>
            <p:ph idx="1"/>
          </p:nvPr>
        </p:nvSpPr>
        <p:spPr/>
        <p:txBody>
          <a:bodyPr/>
          <a:lstStyle/>
          <a:p>
            <a:r>
              <a:rPr lang="en-US" b="0" dirty="0" smtClean="0">
                <a:latin typeface="+mn-lt"/>
                <a:cs typeface="Times New Roman" panose="02020603050405020304" pitchFamily="18" charset="0"/>
              </a:rPr>
              <a:t>1) Automate any scenario which should use both selenium &amp; driver instance’s.</a:t>
            </a:r>
          </a:p>
        </p:txBody>
      </p:sp>
    </p:spTree>
    <p:extLst>
      <p:ext uri="{BB962C8B-B14F-4D97-AF65-F5344CB8AC3E}">
        <p14:creationId xmlns:p14="http://schemas.microsoft.com/office/powerpoint/2010/main" val="4142502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en-US" altLang="en-US" sz="3000"/>
              <a:t>Questions</a:t>
            </a:r>
          </a:p>
        </p:txBody>
      </p:sp>
    </p:spTree>
    <p:extLst>
      <p:ext uri="{BB962C8B-B14F-4D97-AF65-F5344CB8AC3E}">
        <p14:creationId xmlns:p14="http://schemas.microsoft.com/office/powerpoint/2010/main" val="2801973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21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600" dirty="0"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3900843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Handling cookies</a:t>
            </a:r>
            <a:endParaRPr lang="en-US" dirty="0"/>
          </a:p>
        </p:txBody>
      </p:sp>
      <p:sp>
        <p:nvSpPr>
          <p:cNvPr id="3" name="Text Placeholder 2"/>
          <p:cNvSpPr>
            <a:spLocks noGrp="1"/>
          </p:cNvSpPr>
          <p:nvPr>
            <p:ph type="body" sz="quarter" idx="11"/>
          </p:nvPr>
        </p:nvSpPr>
        <p:spPr/>
        <p:txBody>
          <a:bodyPr/>
          <a:lstStyle/>
          <a:p>
            <a:r>
              <a:rPr lang="en-US" sz="1800" dirty="0"/>
              <a:t>What is Cookie?</a:t>
            </a:r>
          </a:p>
          <a:p>
            <a:pPr marL="285750" indent="-285750">
              <a:buFont typeface="Wingdings" panose="05000000000000000000" pitchFamily="2" charset="2"/>
              <a:buChar char="§"/>
            </a:pPr>
            <a:r>
              <a:rPr lang="en-US" sz="1800" b="0" dirty="0"/>
              <a:t>Cookie is a small piece of information that is stored in text file on user's (client) hard drive by web server. </a:t>
            </a:r>
            <a:endParaRPr lang="en-US" sz="1800" b="0" dirty="0" smtClean="0"/>
          </a:p>
          <a:p>
            <a:pPr marL="285750" indent="-285750">
              <a:buFont typeface="Wingdings" panose="05000000000000000000" pitchFamily="2" charset="2"/>
              <a:buChar char="§"/>
            </a:pPr>
            <a:r>
              <a:rPr lang="en-US" sz="1800" b="0" dirty="0" smtClean="0"/>
              <a:t>This </a:t>
            </a:r>
            <a:r>
              <a:rPr lang="en-US" sz="1800" b="0" dirty="0"/>
              <a:t>piece of information is then sent back to server each time the browser request a page from the server. </a:t>
            </a:r>
            <a:endParaRPr lang="en-US" sz="1800" b="0" dirty="0" smtClean="0"/>
          </a:p>
          <a:p>
            <a:pPr marL="285750" indent="-285750">
              <a:buFont typeface="Wingdings" panose="05000000000000000000" pitchFamily="2" charset="2"/>
              <a:buChar char="§"/>
            </a:pPr>
            <a:r>
              <a:rPr lang="en-US" sz="1800" b="0" dirty="0" smtClean="0"/>
              <a:t>Usually </a:t>
            </a:r>
            <a:r>
              <a:rPr lang="en-US" sz="1800" b="0" dirty="0"/>
              <a:t>cookie contains personalized user data or information that is used to communicate between different web </a:t>
            </a:r>
            <a:r>
              <a:rPr lang="en-US" sz="1800" b="0" dirty="0" smtClean="0"/>
              <a:t>pages</a:t>
            </a:r>
          </a:p>
          <a:p>
            <a:r>
              <a:rPr lang="en-US" sz="1800" dirty="0"/>
              <a:t>The cookie consists of mainly three things</a:t>
            </a:r>
          </a:p>
          <a:p>
            <a:pPr marL="285750" indent="-285750">
              <a:buFont typeface="Wingdings" panose="05000000000000000000" pitchFamily="2" charset="2"/>
              <a:buChar char="§"/>
            </a:pPr>
            <a:r>
              <a:rPr lang="en-US" sz="1800" b="0" dirty="0"/>
              <a:t>The name of the server the cookie was sent from</a:t>
            </a:r>
          </a:p>
          <a:p>
            <a:pPr marL="285750" indent="-285750">
              <a:buFont typeface="Wingdings" panose="05000000000000000000" pitchFamily="2" charset="2"/>
              <a:buChar char="§"/>
            </a:pPr>
            <a:r>
              <a:rPr lang="en-US" sz="1800" b="0" dirty="0"/>
              <a:t>Cookies Lifetime </a:t>
            </a:r>
          </a:p>
          <a:p>
            <a:pPr marL="285750" indent="-285750">
              <a:buFont typeface="Wingdings" panose="05000000000000000000" pitchFamily="2" charset="2"/>
              <a:buChar char="§"/>
            </a:pPr>
            <a:r>
              <a:rPr lang="en-US" sz="1800" b="0" dirty="0"/>
              <a:t>A value. This is usually a randomly generated unique number</a:t>
            </a:r>
          </a:p>
          <a:p>
            <a:r>
              <a:rPr lang="en-US" sz="1800" dirty="0"/>
              <a:t>It stores information using a key-value pair.</a:t>
            </a:r>
            <a:endParaRPr lang="en-US" sz="1800" b="0" dirty="0">
              <a:effectLst/>
            </a:endParaRPr>
          </a:p>
        </p:txBody>
      </p:sp>
    </p:spTree>
    <p:extLst>
      <p:ext uri="{BB962C8B-B14F-4D97-AF65-F5344CB8AC3E}">
        <p14:creationId xmlns:p14="http://schemas.microsoft.com/office/powerpoint/2010/main" val="175221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Why Handle Cookies in Selenium?</a:t>
            </a:r>
          </a:p>
        </p:txBody>
      </p:sp>
      <p:sp>
        <p:nvSpPr>
          <p:cNvPr id="3" name="Text Placeholder 2"/>
          <p:cNvSpPr>
            <a:spLocks noGrp="1"/>
          </p:cNvSpPr>
          <p:nvPr>
            <p:ph type="body" sz="quarter" idx="11"/>
          </p:nvPr>
        </p:nvSpPr>
        <p:spPr/>
        <p:txBody>
          <a:bodyPr/>
          <a:lstStyle/>
          <a:p>
            <a:r>
              <a:rPr lang="en-US" sz="1800" b="0" dirty="0"/>
              <a:t>When</a:t>
            </a:r>
            <a:r>
              <a:rPr lang="en-US" sz="1800" b="0" dirty="0">
                <a:hlinkClick r:id="rId2"/>
              </a:rPr>
              <a:t> </a:t>
            </a:r>
            <a:r>
              <a:rPr lang="en-US" sz="1800" b="0" dirty="0" smtClean="0"/>
              <a:t>a </a:t>
            </a:r>
            <a:r>
              <a:rPr lang="en-US" sz="1800" b="0" dirty="0"/>
              <a:t>web application using selenium web driver, you may need to create, update or delete a cookie. </a:t>
            </a:r>
          </a:p>
          <a:p>
            <a:r>
              <a:rPr lang="en-US" sz="1800" b="0" dirty="0"/>
              <a:t>For example, when automating Online Shopping Application, you many need to automate test scenarios like place order, View Cart, Payment Information, order confirmation, etc. </a:t>
            </a:r>
          </a:p>
          <a:p>
            <a:r>
              <a:rPr lang="en-US" sz="1800" b="0" dirty="0"/>
              <a:t>If cookies are not stored, you will need to perform login action every time before you execute above listed test scenarios. This will increase your coding effort and execution time. </a:t>
            </a:r>
          </a:p>
          <a:p>
            <a:r>
              <a:rPr lang="en-US" sz="1800" b="0" dirty="0"/>
              <a:t>The solution is to store cookies in a File. Later, retrieve the values of cookie from this file and add to it your current browser session. As a result, you can skip the login steps in every</a:t>
            </a:r>
            <a:r>
              <a:rPr lang="en-US" sz="1800" b="0" dirty="0">
                <a:hlinkClick r:id="rId3"/>
              </a:rPr>
              <a:t> </a:t>
            </a:r>
            <a:r>
              <a:rPr lang="en-US" sz="1800" b="0" dirty="0" smtClean="0"/>
              <a:t>because </a:t>
            </a:r>
            <a:r>
              <a:rPr lang="en-US" sz="1800" b="0" dirty="0"/>
              <a:t>your driver session has this information in it. </a:t>
            </a:r>
          </a:p>
          <a:p>
            <a:endParaRPr lang="en-US" dirty="0"/>
          </a:p>
        </p:txBody>
      </p:sp>
    </p:spTree>
    <p:extLst>
      <p:ext uri="{BB962C8B-B14F-4D97-AF65-F5344CB8AC3E}">
        <p14:creationId xmlns:p14="http://schemas.microsoft.com/office/powerpoint/2010/main" val="90324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Selenium Query Commands for cookies</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err="1" smtClean="0"/>
              <a:t>addCookie</a:t>
            </a:r>
            <a:r>
              <a:rPr lang="en-US" sz="1800" b="0" dirty="0" smtClean="0"/>
              <a:t>(Cookie cookie)</a:t>
            </a:r>
          </a:p>
          <a:p>
            <a:pPr marL="285750" indent="-285750">
              <a:buFont typeface="Wingdings" panose="05000000000000000000" pitchFamily="2" charset="2"/>
              <a:buChar char="§"/>
            </a:pPr>
            <a:r>
              <a:rPr lang="en-US" sz="1800" b="0" dirty="0" err="1" smtClean="0"/>
              <a:t>Syntax:driver.manage</a:t>
            </a:r>
            <a:r>
              <a:rPr lang="en-US" sz="1800" b="0" dirty="0"/>
              <a:t>().</a:t>
            </a:r>
            <a:r>
              <a:rPr lang="en-US" sz="1800" b="0" dirty="0" err="1"/>
              <a:t>addCookie</a:t>
            </a:r>
            <a:r>
              <a:rPr lang="en-US" sz="1800" b="0" dirty="0"/>
              <a:t>(arg0);</a:t>
            </a:r>
            <a:br>
              <a:rPr lang="en-US" sz="1800" b="0" dirty="0"/>
            </a:br>
            <a:r>
              <a:rPr lang="en-US" sz="1800" b="0" dirty="0" smtClean="0"/>
              <a:t>Purpose</a:t>
            </a:r>
            <a:r>
              <a:rPr lang="en-US" sz="1800" b="0" dirty="0"/>
              <a:t>: To add a specific cookie into cookies. If the cookie's domain name is left blank, it is assumed that the cookie is meant for the domain of the current </a:t>
            </a:r>
            <a:r>
              <a:rPr lang="en-US" sz="1800" b="0" dirty="0" smtClean="0"/>
              <a:t>document.</a:t>
            </a:r>
          </a:p>
          <a:p>
            <a:r>
              <a:rPr lang="en-US" sz="1800" b="0" dirty="0" err="1" smtClean="0"/>
              <a:t>deleteCookie</a:t>
            </a:r>
            <a:r>
              <a:rPr lang="en-US" sz="1800" b="0" dirty="0" smtClean="0"/>
              <a:t>(Cookie </a:t>
            </a:r>
            <a:r>
              <a:rPr lang="en-US" sz="1800" b="0" dirty="0"/>
              <a:t>cookie)</a:t>
            </a:r>
            <a:br>
              <a:rPr lang="en-US" sz="1800" b="0" dirty="0"/>
            </a:br>
            <a:r>
              <a:rPr lang="en-US" sz="1800" b="0" dirty="0"/>
              <a:t>Syntax: </a:t>
            </a:r>
            <a:r>
              <a:rPr lang="en-US" sz="1800" b="0" dirty="0" err="1"/>
              <a:t>driver.manage</a:t>
            </a:r>
            <a:r>
              <a:rPr lang="en-US" sz="1800" b="0" dirty="0"/>
              <a:t>().</a:t>
            </a:r>
            <a:r>
              <a:rPr lang="en-US" sz="1800" b="0" dirty="0" err="1"/>
              <a:t>deleteCookie</a:t>
            </a:r>
            <a:r>
              <a:rPr lang="en-US" sz="1800" b="0" dirty="0"/>
              <a:t>(arg0);</a:t>
            </a:r>
            <a:br>
              <a:rPr lang="en-US" sz="1800" b="0" dirty="0"/>
            </a:br>
            <a:r>
              <a:rPr lang="en-US" sz="1800" b="0" dirty="0"/>
              <a:t>Purpose: Delete a cookie from the browser's "cookie jar". The domain of the cookie will be ignored</a:t>
            </a:r>
            <a:r>
              <a:rPr lang="en-US" sz="1800" b="0" dirty="0" smtClean="0"/>
              <a:t>.</a:t>
            </a:r>
          </a:p>
          <a:p>
            <a:pPr marL="285750" indent="-285750">
              <a:buFont typeface="Wingdings" panose="05000000000000000000" pitchFamily="2" charset="2"/>
              <a:buChar char="§"/>
            </a:pPr>
            <a:r>
              <a:rPr lang="en-US" sz="1800" b="0" dirty="0" err="1"/>
              <a:t>getCookies</a:t>
            </a:r>
            <a:r>
              <a:rPr lang="en-US" sz="1800" b="0" dirty="0"/>
              <a:t>()</a:t>
            </a:r>
            <a:br>
              <a:rPr lang="en-US" sz="1800" b="0" dirty="0"/>
            </a:br>
            <a:r>
              <a:rPr lang="en-US" sz="1800" b="0" dirty="0"/>
              <a:t>Syntax: </a:t>
            </a:r>
            <a:r>
              <a:rPr lang="en-US" sz="1800" b="0" dirty="0" err="1"/>
              <a:t>driver.manage</a:t>
            </a:r>
            <a:r>
              <a:rPr lang="en-US" sz="1800" b="0" dirty="0"/>
              <a:t>().</a:t>
            </a:r>
            <a:r>
              <a:rPr lang="en-US" sz="1800" b="0" dirty="0" err="1"/>
              <a:t>getCookies</a:t>
            </a:r>
            <a:r>
              <a:rPr lang="en-US" sz="1800" b="0" dirty="0"/>
              <a:t>();</a:t>
            </a:r>
            <a:br>
              <a:rPr lang="en-US" sz="1800" b="0" dirty="0"/>
            </a:br>
            <a:r>
              <a:rPr lang="en-US" sz="1800" b="0" dirty="0"/>
              <a:t>Purpose: Get all the cookies for the current domain. This is the equivalent of calling "</a:t>
            </a:r>
            <a:r>
              <a:rPr lang="en-US" sz="1800" b="0" dirty="0" err="1"/>
              <a:t>document.cookie</a:t>
            </a:r>
            <a:r>
              <a:rPr lang="en-US" sz="1800" b="0" dirty="0"/>
              <a:t>" and parsing the result</a:t>
            </a:r>
            <a:r>
              <a:rPr lang="en-US" sz="1800" b="0" dirty="0" smtClean="0"/>
              <a:t>.</a:t>
            </a:r>
          </a:p>
          <a:p>
            <a:pPr marL="285750" indent="-285750">
              <a:buFont typeface="Wingdings" panose="05000000000000000000" pitchFamily="2" charset="2"/>
              <a:buChar char="§"/>
            </a:pPr>
            <a:r>
              <a:rPr lang="en-US" sz="1800" b="0" dirty="0" err="1" smtClean="0"/>
              <a:t>deleteAllCookies</a:t>
            </a:r>
            <a:r>
              <a:rPr lang="en-US" sz="1800" b="0" dirty="0"/>
              <a:t>()</a:t>
            </a:r>
            <a:br>
              <a:rPr lang="en-US" sz="1800" b="0" dirty="0"/>
            </a:br>
            <a:r>
              <a:rPr lang="en-US" sz="1800" b="0" dirty="0"/>
              <a:t>Syntax: </a:t>
            </a:r>
            <a:r>
              <a:rPr lang="en-US" sz="1800" b="0" dirty="0" err="1"/>
              <a:t>driver.manage</a:t>
            </a:r>
            <a:r>
              <a:rPr lang="en-US" sz="1800" b="0" dirty="0"/>
              <a:t>().</a:t>
            </a:r>
            <a:r>
              <a:rPr lang="en-US" sz="1800" b="0" dirty="0" err="1"/>
              <a:t>deleteAllCookies</a:t>
            </a:r>
            <a:r>
              <a:rPr lang="en-US" sz="1800" b="0" dirty="0"/>
              <a:t>();</a:t>
            </a:r>
            <a:br>
              <a:rPr lang="en-US" sz="1800" b="0" dirty="0"/>
            </a:br>
            <a:r>
              <a:rPr lang="en-US" sz="1800" b="0" dirty="0"/>
              <a:t>Purpose: It will delete all the cookies for the current domain.</a:t>
            </a:r>
          </a:p>
          <a:p>
            <a:endParaRPr lang="en-US" sz="1800" b="0" dirty="0"/>
          </a:p>
        </p:txBody>
      </p:sp>
    </p:spTree>
    <p:extLst>
      <p:ext uri="{BB962C8B-B14F-4D97-AF65-F5344CB8AC3E}">
        <p14:creationId xmlns:p14="http://schemas.microsoft.com/office/powerpoint/2010/main" val="91154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Exception Handling</a:t>
            </a:r>
            <a:endParaRPr lang="en-US" dirty="0"/>
          </a:p>
        </p:txBody>
      </p:sp>
      <p:sp>
        <p:nvSpPr>
          <p:cNvPr id="3" name="Text Placeholder 2"/>
          <p:cNvSpPr>
            <a:spLocks noGrp="1"/>
          </p:cNvSpPr>
          <p:nvPr>
            <p:ph type="body" sz="quarter" idx="11"/>
          </p:nvPr>
        </p:nvSpPr>
        <p:spPr/>
        <p:txBody>
          <a:bodyPr/>
          <a:lstStyle/>
          <a:p>
            <a:r>
              <a:rPr lang="en-US" sz="1800" dirty="0"/>
              <a:t>What is an Exception</a:t>
            </a:r>
          </a:p>
          <a:p>
            <a:r>
              <a:rPr lang="en-US" sz="1800" b="0" dirty="0"/>
              <a:t>An Exception is an event, which occurs during the execution of a program, that disrupts the normal flow of the program’s instructions or in simple words, any issue which makes your test case stop in between the execution is an Exception</a:t>
            </a:r>
            <a:r>
              <a:rPr lang="en-US" sz="1800" b="0" dirty="0" smtClean="0"/>
              <a:t>.</a:t>
            </a:r>
          </a:p>
          <a:p>
            <a:r>
              <a:rPr lang="en-US" sz="1800" dirty="0"/>
              <a:t>What is Exception Handling</a:t>
            </a:r>
          </a:p>
          <a:p>
            <a:r>
              <a:rPr lang="en-US" sz="1800" b="0" dirty="0"/>
              <a:t>Exception handling refers to the anticipation, detection, and resolution of programming application, and communications errors. It is the block of code that processes the exception object and helps us by giving us a chance to act on it.</a:t>
            </a:r>
          </a:p>
          <a:p>
            <a:endParaRPr lang="en-US" sz="1800" b="0" dirty="0"/>
          </a:p>
          <a:p>
            <a:endParaRPr lang="en-US" dirty="0"/>
          </a:p>
        </p:txBody>
      </p:sp>
    </p:spTree>
    <p:extLst>
      <p:ext uri="{BB962C8B-B14F-4D97-AF65-F5344CB8AC3E}">
        <p14:creationId xmlns:p14="http://schemas.microsoft.com/office/powerpoint/2010/main" val="143110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endParaRPr lang="en-US" dirty="0" smtClean="0"/>
          </a:p>
          <a:p>
            <a:r>
              <a:rPr lang="en-US" dirty="0" smtClean="0"/>
              <a:t>Different </a:t>
            </a:r>
            <a:r>
              <a:rPr lang="en-US" dirty="0"/>
              <a:t>Exceptions in Selenium</a:t>
            </a:r>
          </a:p>
          <a:p>
            <a:endParaRPr lang="en-US" dirty="0"/>
          </a:p>
        </p:txBody>
      </p:sp>
      <p:sp>
        <p:nvSpPr>
          <p:cNvPr id="3" name="Text Placeholder 2"/>
          <p:cNvSpPr>
            <a:spLocks noGrp="1"/>
          </p:cNvSpPr>
          <p:nvPr>
            <p:ph type="body" sz="quarter" idx="11"/>
          </p:nvPr>
        </p:nvSpPr>
        <p:spPr/>
        <p:txBody>
          <a:bodyPr/>
          <a:lstStyle/>
          <a:p>
            <a:r>
              <a:rPr lang="en-US" sz="1800" b="0" dirty="0" smtClean="0"/>
              <a:t>There </a:t>
            </a:r>
            <a:r>
              <a:rPr lang="en-US" sz="1800" b="0" dirty="0"/>
              <a:t>is a complete list of Exceptions mentioned on the Selenium Doc which you may or may not encounter in course of your  testing.</a:t>
            </a:r>
          </a:p>
          <a:p>
            <a:r>
              <a:rPr lang="en-US" sz="1800" b="0" dirty="0"/>
              <a:t>Most common Exceptions:</a:t>
            </a:r>
          </a:p>
          <a:p>
            <a:r>
              <a:rPr lang="en-US" sz="1800" b="0" dirty="0"/>
              <a:t>1) </a:t>
            </a:r>
            <a:r>
              <a:rPr lang="en-US" sz="1800" b="0" dirty="0" err="1"/>
              <a:t>NoSuchElementException</a:t>
            </a:r>
            <a:r>
              <a:rPr lang="en-US" sz="1800" b="0" dirty="0"/>
              <a:t> : </a:t>
            </a:r>
            <a:r>
              <a:rPr lang="en-US" sz="1800" b="0" dirty="0" err="1"/>
              <a:t>FindBy</a:t>
            </a:r>
            <a:r>
              <a:rPr lang="en-US" sz="1800" b="0" dirty="0"/>
              <a:t> method can’t find the element.</a:t>
            </a:r>
          </a:p>
          <a:p>
            <a:r>
              <a:rPr lang="en-US" sz="1800" b="0" dirty="0"/>
              <a:t>2) </a:t>
            </a:r>
            <a:r>
              <a:rPr lang="en-US" sz="1800" b="0" dirty="0" err="1"/>
              <a:t>StaleElementReferenceException</a:t>
            </a:r>
            <a:r>
              <a:rPr lang="en-US" sz="1800" b="0" dirty="0"/>
              <a:t> : This tells that element is no longer appearing on the DOM page.</a:t>
            </a:r>
          </a:p>
          <a:p>
            <a:r>
              <a:rPr lang="en-US" sz="1800" b="0" dirty="0"/>
              <a:t>3) </a:t>
            </a:r>
            <a:r>
              <a:rPr lang="en-US" sz="1800" b="0" dirty="0" err="1"/>
              <a:t>TimeoutException</a:t>
            </a:r>
            <a:r>
              <a:rPr lang="en-US" sz="1800" b="0" dirty="0"/>
              <a:t>: This tells that the execution is failed because the command did not complete in enough time.</a:t>
            </a:r>
          </a:p>
          <a:p>
            <a:r>
              <a:rPr lang="en-US" sz="1800" b="0" dirty="0"/>
              <a:t>4) </a:t>
            </a:r>
            <a:r>
              <a:rPr lang="en-US" sz="1800" b="0" dirty="0" err="1"/>
              <a:t>ElementNotVisibleException</a:t>
            </a:r>
            <a:r>
              <a:rPr lang="en-US" sz="1800" b="0" dirty="0"/>
              <a:t>: Thrown to indicate that although an element is present on the DOM, it is not visible, and so is not able to be interacted with</a:t>
            </a:r>
          </a:p>
          <a:p>
            <a:r>
              <a:rPr lang="en-US" sz="1800" b="0" dirty="0"/>
              <a:t>5) </a:t>
            </a:r>
            <a:r>
              <a:rPr lang="en-US" sz="1800" b="0" dirty="0" err="1"/>
              <a:t>ElementNotSelectableException</a:t>
            </a:r>
            <a:r>
              <a:rPr lang="en-US" sz="1800" b="0" dirty="0"/>
              <a:t>: Thrown to indicate that may be the element is disabled, and so is not able to select.</a:t>
            </a:r>
          </a:p>
          <a:p>
            <a:endParaRPr lang="en-US" dirty="0"/>
          </a:p>
        </p:txBody>
      </p:sp>
    </p:spTree>
    <p:extLst>
      <p:ext uri="{BB962C8B-B14F-4D97-AF65-F5344CB8AC3E}">
        <p14:creationId xmlns:p14="http://schemas.microsoft.com/office/powerpoint/2010/main" val="346753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endParaRPr lang="en-US" dirty="0" smtClean="0"/>
          </a:p>
          <a:p>
            <a:r>
              <a:rPr lang="en-US" dirty="0" smtClean="0"/>
              <a:t>How </a:t>
            </a:r>
            <a:r>
              <a:rPr lang="en-US" dirty="0"/>
              <a:t>to Handle Exception</a:t>
            </a:r>
          </a:p>
          <a:p>
            <a:endParaRPr lang="en-US" dirty="0"/>
          </a:p>
        </p:txBody>
      </p:sp>
      <p:sp>
        <p:nvSpPr>
          <p:cNvPr id="3" name="Text Placeholder 2"/>
          <p:cNvSpPr>
            <a:spLocks noGrp="1"/>
          </p:cNvSpPr>
          <p:nvPr>
            <p:ph type="body" sz="quarter" idx="11"/>
          </p:nvPr>
        </p:nvSpPr>
        <p:spPr/>
        <p:txBody>
          <a:bodyPr/>
          <a:lstStyle/>
          <a:p>
            <a:r>
              <a:rPr lang="en-US" sz="1800" b="0" dirty="0" smtClean="0"/>
              <a:t>Try/Catch</a:t>
            </a:r>
            <a:r>
              <a:rPr lang="en-US" sz="1800" b="0" dirty="0"/>
              <a:t>: </a:t>
            </a:r>
            <a:endParaRPr lang="en-US" sz="1800" b="0" dirty="0" smtClean="0"/>
          </a:p>
          <a:p>
            <a:pPr marL="285750" indent="-285750">
              <a:buFont typeface="Wingdings" panose="05000000000000000000" pitchFamily="2" charset="2"/>
              <a:buChar char="§"/>
            </a:pPr>
            <a:r>
              <a:rPr lang="en-US" sz="1800" b="0" dirty="0" smtClean="0"/>
              <a:t>A </a:t>
            </a:r>
            <a:r>
              <a:rPr lang="en-US" sz="1800" b="0" dirty="0"/>
              <a:t>method catches an exception using a combination of the try and catch keywords. Try is the start of the block and Catch is at the end of try block to handle the exceptions</a:t>
            </a:r>
            <a:r>
              <a:rPr lang="en-US" sz="1800" b="0" dirty="0" smtClean="0"/>
              <a:t>.</a:t>
            </a:r>
          </a:p>
          <a:p>
            <a:pPr marL="285750" indent="-285750">
              <a:buFont typeface="Wingdings" panose="05000000000000000000" pitchFamily="2" charset="2"/>
              <a:buChar char="§"/>
            </a:pPr>
            <a:r>
              <a:rPr lang="en-US" sz="1800" b="0" dirty="0"/>
              <a:t> A try/catch block is placed around the code that might generate an exception. </a:t>
            </a:r>
            <a:endParaRPr lang="en-US" sz="1800" b="0" dirty="0" smtClean="0"/>
          </a:p>
          <a:p>
            <a:pPr marL="285750" indent="-285750">
              <a:buFont typeface="Wingdings" panose="05000000000000000000" pitchFamily="2" charset="2"/>
              <a:buChar char="§"/>
            </a:pPr>
            <a:r>
              <a:rPr lang="en-US" sz="1800" b="0" dirty="0" smtClean="0"/>
              <a:t>Code </a:t>
            </a:r>
            <a:r>
              <a:rPr lang="en-US" sz="1800" b="0" dirty="0"/>
              <a:t>within a try/catch block is referred to as protected code, and the syntax for using try/catch looks like the following</a:t>
            </a:r>
            <a:r>
              <a:rPr lang="en-US" sz="1800" b="0" dirty="0" smtClean="0"/>
              <a:t>:</a:t>
            </a:r>
          </a:p>
          <a:p>
            <a:r>
              <a:rPr lang="en-US" sz="1800" dirty="0"/>
              <a:t>try</a:t>
            </a:r>
          </a:p>
          <a:p>
            <a:r>
              <a:rPr lang="en-US" sz="1800" dirty="0"/>
              <a:t> </a:t>
            </a:r>
            <a:r>
              <a:rPr lang="en-US" sz="1800" dirty="0" smtClean="0"/>
              <a:t>{</a:t>
            </a:r>
            <a:endParaRPr lang="en-US" sz="1800" dirty="0"/>
          </a:p>
          <a:p>
            <a:r>
              <a:rPr lang="en-US" sz="1800" dirty="0"/>
              <a:t> </a:t>
            </a:r>
            <a:r>
              <a:rPr lang="en-US" sz="1800" dirty="0" smtClean="0"/>
              <a:t>// </a:t>
            </a:r>
            <a:r>
              <a:rPr lang="en-US" sz="1800" dirty="0"/>
              <a:t>Some code</a:t>
            </a:r>
          </a:p>
          <a:p>
            <a:r>
              <a:rPr lang="en-US" sz="1800" dirty="0"/>
              <a:t> </a:t>
            </a:r>
            <a:r>
              <a:rPr lang="en-US" sz="1800" dirty="0" smtClean="0"/>
              <a:t>}</a:t>
            </a:r>
            <a:r>
              <a:rPr lang="en-US" sz="1800" dirty="0"/>
              <a:t>catch(Exception e){</a:t>
            </a:r>
          </a:p>
          <a:p>
            <a:r>
              <a:rPr lang="en-US" sz="1800" dirty="0"/>
              <a:t> </a:t>
            </a:r>
            <a:r>
              <a:rPr lang="en-US" sz="1800" dirty="0" smtClean="0"/>
              <a:t>// </a:t>
            </a:r>
            <a:r>
              <a:rPr lang="en-US" sz="1800" dirty="0"/>
              <a:t>Code for Handling the exception</a:t>
            </a:r>
          </a:p>
          <a:p>
            <a:r>
              <a:rPr lang="en-US" sz="1800" dirty="0"/>
              <a:t> </a:t>
            </a:r>
            <a:r>
              <a:rPr lang="en-US" sz="1800" dirty="0" smtClean="0"/>
              <a:t>}</a:t>
            </a:r>
            <a:endParaRPr lang="en-US" sz="1800" dirty="0"/>
          </a:p>
          <a:p>
            <a:pPr marL="285750" indent="-285750">
              <a:buFont typeface="Wingdings" panose="05000000000000000000" pitchFamily="2" charset="2"/>
              <a:buChar char="§"/>
            </a:pPr>
            <a:endParaRPr lang="en-US" sz="1800" b="0" dirty="0"/>
          </a:p>
          <a:p>
            <a:endParaRPr lang="en-US" dirty="0"/>
          </a:p>
        </p:txBody>
      </p:sp>
    </p:spTree>
    <p:extLst>
      <p:ext uri="{BB962C8B-B14F-4D97-AF65-F5344CB8AC3E}">
        <p14:creationId xmlns:p14="http://schemas.microsoft.com/office/powerpoint/2010/main" val="447145310"/>
      </p:ext>
    </p:extLst>
  </p:cSld>
  <p:clrMapOvr>
    <a:masterClrMapping/>
  </p:clrMapOvr>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9008</TotalTime>
  <Words>970</Words>
  <Application>Microsoft Office PowerPoint</Application>
  <PresentationFormat>On-screen Show (4:3)</PresentationFormat>
  <Paragraphs>118</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Lucida Sans Unicode</vt:lpstr>
      <vt:lpstr>Papyrus</vt:lpstr>
      <vt:lpstr>Times New Roman</vt:lpstr>
      <vt:lpstr>Verdana</vt:lpstr>
      <vt:lpstr>Wingdings</vt:lpstr>
      <vt:lpstr>Atos Syntel</vt:lpstr>
      <vt:lpstr>Advance Selenium Web Driver </vt:lpstr>
      <vt:lpstr>Version Control and Revision History</vt:lpstr>
      <vt:lpstr>Iconic Representations.......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AutoIT</vt:lpstr>
      <vt:lpstr>Exercise:</vt:lpstr>
      <vt:lpstr>WebDriver backed Selenium :</vt:lpstr>
      <vt:lpstr>Exercise:</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Iyer, Sanjana</cp:lastModifiedBy>
  <cp:revision>1296</cp:revision>
  <dcterms:created xsi:type="dcterms:W3CDTF">2002-09-04T12:32:15Z</dcterms:created>
  <dcterms:modified xsi:type="dcterms:W3CDTF">2019-10-03T10:36:58Z</dcterms:modified>
</cp:coreProperties>
</file>