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16140622" r:id="rId3"/>
    <p:sldId id="262" r:id="rId4"/>
    <p:sldId id="263" r:id="rId5"/>
    <p:sldId id="265" r:id="rId6"/>
    <p:sldId id="266" r:id="rId7"/>
    <p:sldId id="267" r:id="rId8"/>
    <p:sldId id="16140632"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4/13/2024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technet.microsoft.com/en-us/sysinterna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715"/>
            <a:ext cx="12192000" cy="1226568"/>
          </a:xfrm>
        </p:spPr>
        <p:txBody>
          <a:bodyPr>
            <a:normAutofit/>
          </a:bodyPr>
          <a:lstStyle/>
          <a:p>
            <a:pPr algn="ctr"/>
            <a:r>
              <a:rPr lang="en-US" sz="3000" b="1" dirty="0">
                <a:solidFill>
                  <a:schemeClr val="accent1"/>
                </a:solidFill>
                <a:latin typeface="Arial" panose="020B0604020202020204" pitchFamily="34" charset="0"/>
                <a:cs typeface="Arial" panose="020B0604020202020204" pitchFamily="34" charset="0"/>
              </a:rPr>
              <a:t>PROJECT TITLE : </a:t>
            </a:r>
            <a:r>
              <a:rPr lang="en-IN" sz="3000" b="1" i="0" dirty="0">
                <a:solidFill>
                  <a:schemeClr val="accent1"/>
                </a:solidFill>
                <a:effectLst/>
                <a:latin typeface="Arial" panose="020B0604020202020204" pitchFamily="34" charset="0"/>
                <a:cs typeface="Arial" panose="020B0604020202020204" pitchFamily="34" charset="0"/>
              </a:rPr>
              <a:t>keylogger using python</a:t>
            </a:r>
            <a:endParaRPr lang="en-US" sz="3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1095592"/>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079531" y="3626069"/>
            <a:ext cx="801939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err="1" smtClean="0">
                <a:solidFill>
                  <a:schemeClr val="accent1">
                    <a:lumMod val="75000"/>
                  </a:schemeClr>
                </a:solidFill>
                <a:latin typeface="Arial" panose="020B0604020202020204"/>
                <a:cs typeface="Arial" panose="020B0604020202020204"/>
              </a:rPr>
              <a:t>Name:V.Swarnalakshmi</a:t>
            </a:r>
            <a:r>
              <a:rPr lang="en-US" sz="2000" b="1" dirty="0">
                <a:solidFill>
                  <a:schemeClr val="accent1">
                    <a:lumMod val="75000"/>
                  </a:schemeClr>
                </a:solidFill>
                <a:latin typeface="Arial" panose="020B0604020202020204"/>
                <a:cs typeface="Arial" panose="020B0604020202020204"/>
              </a:rPr>
              <a:t/>
            </a:r>
            <a:br>
              <a:rPr lang="en-US" sz="2000" b="1" dirty="0">
                <a:solidFill>
                  <a:schemeClr val="accent1">
                    <a:lumMod val="75000"/>
                  </a:schemeClr>
                </a:solidFill>
                <a:latin typeface="Arial" panose="020B0604020202020204"/>
                <a:cs typeface="Arial" panose="020B0604020202020204"/>
              </a:rPr>
            </a:br>
            <a:r>
              <a:rPr lang="en-US" sz="2000" b="1" dirty="0">
                <a:solidFill>
                  <a:schemeClr val="accent1">
                    <a:lumMod val="75000"/>
                  </a:schemeClr>
                </a:solidFill>
                <a:latin typeface="Arial" panose="020B0604020202020204"/>
                <a:cs typeface="Arial" panose="020B0604020202020204"/>
              </a:rPr>
              <a:t>College Name : Kings engineering college.</a:t>
            </a:r>
            <a:br>
              <a:rPr lang="en-US" sz="2000" b="1" dirty="0">
                <a:solidFill>
                  <a:schemeClr val="accent1">
                    <a:lumMod val="75000"/>
                  </a:schemeClr>
                </a:solidFill>
                <a:latin typeface="Arial" panose="020B0604020202020204"/>
                <a:cs typeface="Arial" panose="020B0604020202020204"/>
              </a:rPr>
            </a:br>
            <a:r>
              <a:rPr lang="en-US" sz="2000" b="1" dirty="0">
                <a:solidFill>
                  <a:schemeClr val="accent1">
                    <a:lumMod val="75000"/>
                  </a:schemeClr>
                </a:solidFill>
                <a:latin typeface="Arial" panose="020B0604020202020204"/>
                <a:cs typeface="Arial" panose="020B0604020202020204"/>
              </a:rPr>
              <a:t>Department : 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02026"/>
            <a:ext cx="11029615" cy="5403573"/>
          </a:xfrm>
        </p:spPr>
        <p:txBody>
          <a:bodyPr>
            <a:normAutofit fontScale="92500"/>
          </a:bodyPr>
          <a:lstStyle/>
          <a:p>
            <a:r>
              <a:rPr lang="en-US" dirty="0">
                <a:latin typeface="Segoe UI Black" panose="020B0A02040204020203" charset="0"/>
                <a:cs typeface="Segoe UI Black" panose="020B0A02040204020203" charset="0"/>
              </a:rPr>
              <a:t>The keylogger program can be expanded to incorporate advanced features such as data encryption to ensure secure storage of logged keystrokes. Additionally, implementing remote access functionality would allow for monitoring keystrokes from a distance, enhancing its utility for surveillance purposes. Integration with machine learning algorithms could enable sophisticated pattern analysis, facilitating the identification of specific typing behaviors or anomalies. These enhancements would elevate the program's effectiveness and applicability in various scenarios, ranging from cybersecurity to behavioral analysis, paving the way for a more comprehensive and versatile keylogging solution.</a:t>
            </a:r>
          </a:p>
          <a:p>
            <a:r>
              <a:rPr lang="en-US" b="1" dirty="0">
                <a:solidFill>
                  <a:srgbClr val="FF0000"/>
                </a:solidFill>
                <a:latin typeface="Segoe UI Black" panose="020B0A02040204020203" charset="0"/>
                <a:cs typeface="Segoe UI Black" panose="020B0A02040204020203" charset="0"/>
              </a:rPr>
              <a:t>Real time application of keylogger</a:t>
            </a:r>
          </a:p>
          <a:p>
            <a:pPr marL="0" indent="0">
              <a:buNone/>
            </a:pPr>
            <a:r>
              <a:rPr lang="en-US" dirty="0">
                <a:latin typeface="Segoe UI Black" panose="020B0A02040204020203" charset="0"/>
                <a:cs typeface="Segoe UI Black" panose="020B0A02040204020203" charset="0"/>
              </a:rPr>
              <a:t>1. Cybersecurity Monitoring</a:t>
            </a:r>
          </a:p>
          <a:p>
            <a:pPr marL="0" indent="0">
              <a:buNone/>
            </a:pPr>
            <a:r>
              <a:rPr lang="en-US" dirty="0">
                <a:latin typeface="Segoe UI Black" panose="020B0A02040204020203" charset="0"/>
                <a:cs typeface="Segoe UI Black" panose="020B0A02040204020203" charset="0"/>
              </a:rPr>
              <a:t>2. User Behavior Analysis</a:t>
            </a:r>
          </a:p>
          <a:p>
            <a:pPr marL="0" indent="0">
              <a:buNone/>
            </a:pPr>
            <a:r>
              <a:rPr lang="en-US" dirty="0">
                <a:latin typeface="Segoe UI Black" panose="020B0A02040204020203" charset="0"/>
                <a:cs typeface="Segoe UI Black" panose="020B0A02040204020203" charset="0"/>
              </a:rPr>
              <a:t>3. Parental Control</a:t>
            </a:r>
          </a:p>
          <a:p>
            <a:pPr marL="0" indent="0">
              <a:buNone/>
            </a:pPr>
            <a:r>
              <a:rPr lang="en-US" dirty="0">
                <a:latin typeface="Segoe UI Black" panose="020B0A02040204020203" charset="0"/>
                <a:cs typeface="Segoe UI Black" panose="020B0A02040204020203" charset="0"/>
              </a:rPr>
              <a:t>4. Employee Monitoring</a:t>
            </a:r>
          </a:p>
          <a:p>
            <a:pPr marL="0" indent="0">
              <a:buNone/>
            </a:pPr>
            <a:r>
              <a:rPr lang="en-US" dirty="0">
                <a:latin typeface="Segoe UI Black" panose="020B0A02040204020203" charset="0"/>
                <a:cs typeface="Segoe UI Black" panose="020B0A02040204020203" charset="0"/>
              </a:rPr>
              <a:t>5. Forensic Investigations</a:t>
            </a:r>
          </a:p>
          <a:p>
            <a:pPr marL="0" indent="0">
              <a:buNone/>
            </a:pPr>
            <a:r>
              <a:rPr lang="en-US" dirty="0">
                <a:latin typeface="Segoe UI Black" panose="020B0A02040204020203" charset="0"/>
                <a:cs typeface="Segoe UI Black" panose="020B0A02040204020203" charset="0"/>
              </a:rPr>
              <a:t>6. Access Control Systems:</a:t>
            </a:r>
          </a:p>
          <a:p>
            <a:pPr marL="0" indent="0">
              <a:buNone/>
            </a:pPr>
            <a:r>
              <a:rPr lang="en-US" dirty="0">
                <a:latin typeface="Segoe UI Black" panose="020B0A02040204020203" charset="0"/>
                <a:cs typeface="Segoe UI Black" panose="020B0A02040204020203" charset="0"/>
              </a:rPr>
              <a:t>7. Financial Transactions Monitoring</a:t>
            </a:r>
          </a:p>
          <a:p>
            <a:pPr marL="0" indent="0">
              <a:buNone/>
            </a:pPr>
            <a:r>
              <a:rPr lang="en-US" dirty="0">
                <a:latin typeface="Segoe UI Black" panose="020B0A02040204020203" charset="0"/>
                <a:cs typeface="Segoe UI Black" panose="020B0A02040204020203" charset="0"/>
              </a:rPr>
              <a:t>8. Network Security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25000" lnSpcReduction="20000"/>
          </a:bodyPr>
          <a:lstStyle/>
          <a:p>
            <a:pPr marL="305435" indent="-305435">
              <a:buNone/>
            </a:pPr>
            <a:endParaRPr lang="en-IN" sz="24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1 </a:t>
            </a:r>
            <a:r>
              <a:rPr lang="en-IN" sz="4900" dirty="0" smtClean="0">
                <a:latin typeface="Segoe UI Black" panose="020B0A02040204020203" charset="0"/>
                <a:cs typeface="Segoe UI Black" panose="020B0A02040204020203" charset="0"/>
              </a:rPr>
              <a:t>.Use of legal software products for computer monitoring, keylogger.org</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2</a:t>
            </a:r>
            <a:r>
              <a:rPr lang="en-IN" sz="4900" dirty="0" smtClean="0">
                <a:latin typeface="Segoe UI Black" panose="020B0A02040204020203" charset="0"/>
                <a:cs typeface="Segoe UI Black" panose="020B0A02040204020203" charset="0"/>
              </a:rPr>
              <a:t>. V. W. </a:t>
            </a:r>
            <a:r>
              <a:rPr lang="en-IN" sz="4900" dirty="0" err="1" smtClean="0">
                <a:latin typeface="Segoe UI Black" panose="020B0A02040204020203" charset="0"/>
                <a:cs typeface="Segoe UI Black" panose="020B0A02040204020203" charset="0"/>
              </a:rPr>
              <a:t>Berninger</a:t>
            </a:r>
            <a:r>
              <a:rPr lang="en-IN" sz="4900" dirty="0" smtClean="0">
                <a:latin typeface="Segoe UI Black" panose="020B0A02040204020203" charset="0"/>
                <a:cs typeface="Segoe UI Black" panose="020B0A02040204020203" charset="0"/>
              </a:rPr>
              <a:t> (Ed., 2012), Past, present, and future contributions of cognitive writing research to cognitive psychology. New York/Sussex: Taylor &amp; Francis. ISBN 9781848729636</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3</a:t>
            </a:r>
            <a:r>
              <a:rPr lang="en-IN" sz="4900" dirty="0" smtClean="0">
                <a:latin typeface="Segoe UI Black" panose="020B0A02040204020203" charset="0"/>
                <a:cs typeface="Segoe UI Black" panose="020B0A02040204020203" charset="0"/>
              </a:rPr>
              <a:t>. John Leyden (2000-12-06). "Mafia trial to test FBI spying tactics: Keystroke logging used to spy on mob suspect using PGP". The Register. Retrieved 2009-04-19</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4 </a:t>
            </a:r>
            <a:r>
              <a:rPr lang="en-IN" sz="4900" dirty="0" smtClean="0">
                <a:latin typeface="Segoe UI Black" panose="020B0A02040204020203" charset="0"/>
                <a:cs typeface="Segoe UI Black" panose="020B0A02040204020203" charset="0"/>
              </a:rPr>
              <a:t>.Andrew Kelly (2010-09-10). "Cracking Passwords using Keyboard Acoustics and Language </a:t>
            </a:r>
            <a:r>
              <a:rPr lang="en-IN" sz="4900" dirty="0" err="1" smtClean="0">
                <a:latin typeface="Segoe UI Black" panose="020B0A02040204020203" charset="0"/>
                <a:cs typeface="Segoe UI Black" panose="020B0A02040204020203" charset="0"/>
              </a:rPr>
              <a:t>Modeling</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5</a:t>
            </a:r>
            <a:r>
              <a:rPr lang="en-IN" sz="4900" dirty="0" smtClean="0">
                <a:latin typeface="Segoe UI Black" panose="020B0A02040204020203" charset="0"/>
                <a:cs typeface="Segoe UI Black" panose="020B0A02040204020203" charset="0"/>
              </a:rPr>
              <a:t>. Sarah Young (14 September 2005). "Researchers recover typed text using audio recording of keystrokes". UC Berkeley </a:t>
            </a:r>
            <a:r>
              <a:rPr lang="en-IN" sz="4900" dirty="0" err="1" smtClean="0">
                <a:latin typeface="Segoe UI Black" panose="020B0A02040204020203" charset="0"/>
                <a:cs typeface="Segoe UI Black" panose="020B0A02040204020203" charset="0"/>
              </a:rPr>
              <a:t>NewsCenter</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6 </a:t>
            </a:r>
            <a:r>
              <a:rPr lang="en-IN" sz="4900" dirty="0" smtClean="0">
                <a:latin typeface="Segoe UI Black" panose="020B0A02040204020203" charset="0"/>
                <a:cs typeface="Segoe UI Black" panose="020B0A02040204020203" charset="0"/>
              </a:rPr>
              <a:t>.</a:t>
            </a:r>
            <a:r>
              <a:rPr lang="en-IN" sz="4900" dirty="0" err="1" smtClean="0">
                <a:latin typeface="Segoe UI Black" panose="020B0A02040204020203" charset="0"/>
                <a:cs typeface="Segoe UI Black" panose="020B0A02040204020203" charset="0"/>
              </a:rPr>
              <a:t>Maggi</a:t>
            </a:r>
            <a:r>
              <a:rPr lang="en-IN" sz="4900" dirty="0" smtClean="0">
                <a:latin typeface="Segoe UI Black" panose="020B0A02040204020203" charset="0"/>
                <a:cs typeface="Segoe UI Black" panose="020B0A02040204020203" charset="0"/>
              </a:rPr>
              <a:t>, Federico; </a:t>
            </a:r>
            <a:r>
              <a:rPr lang="en-IN" sz="4900" dirty="0" err="1" smtClean="0">
                <a:latin typeface="Segoe UI Black" panose="020B0A02040204020203" charset="0"/>
                <a:cs typeface="Segoe UI Black" panose="020B0A02040204020203" charset="0"/>
              </a:rPr>
              <a:t>Volpatto</a:t>
            </a:r>
            <a:r>
              <a:rPr lang="en-IN" sz="4900" dirty="0" smtClean="0">
                <a:latin typeface="Segoe UI Black" panose="020B0A02040204020203" charset="0"/>
                <a:cs typeface="Segoe UI Black" panose="020B0A02040204020203" charset="0"/>
              </a:rPr>
              <a:t>, Alberto; </a:t>
            </a:r>
            <a:r>
              <a:rPr lang="en-IN" sz="4900" dirty="0" err="1" smtClean="0">
                <a:latin typeface="Segoe UI Black" panose="020B0A02040204020203" charset="0"/>
                <a:cs typeface="Segoe UI Black" panose="020B0A02040204020203" charset="0"/>
              </a:rPr>
              <a:t>Gasparini</a:t>
            </a:r>
            <a:r>
              <a:rPr lang="en-IN" sz="4900" dirty="0" smtClean="0">
                <a:latin typeface="Segoe UI Black" panose="020B0A02040204020203" charset="0"/>
                <a:cs typeface="Segoe UI Black" panose="020B0A02040204020203" charset="0"/>
              </a:rPr>
              <a:t>, Simone; </a:t>
            </a:r>
            <a:r>
              <a:rPr lang="en-IN" sz="4900" dirty="0" err="1" smtClean="0">
                <a:latin typeface="Segoe UI Black" panose="020B0A02040204020203" charset="0"/>
                <a:cs typeface="Segoe UI Black" panose="020B0A02040204020203" charset="0"/>
              </a:rPr>
              <a:t>Boracchi</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Giacomo;Zanero</a:t>
            </a:r>
            <a:r>
              <a:rPr lang="en-IN" sz="4900" dirty="0" smtClean="0">
                <a:latin typeface="Segoe UI Black" panose="020B0A02040204020203" charset="0"/>
                <a:cs typeface="Segoe UI Black" panose="020B0A02040204020203" charset="0"/>
              </a:rPr>
              <a:t>, Stefano (2011). A fast eavesdropping attack against </a:t>
            </a:r>
            <a:r>
              <a:rPr lang="en-IN" sz="4900" dirty="0" err="1" smtClean="0">
                <a:latin typeface="Segoe UI Black" panose="020B0A02040204020203" charset="0"/>
                <a:cs typeface="Segoe UI Black" panose="020B0A02040204020203" charset="0"/>
              </a:rPr>
              <a:t>touchscreens</a:t>
            </a:r>
            <a:r>
              <a:rPr lang="en-IN" sz="4900" dirty="0" smtClean="0">
                <a:latin typeface="Segoe UI Black" panose="020B0A02040204020203" charset="0"/>
                <a:cs typeface="Segoe UI Black" panose="020B0A02040204020203" charset="0"/>
              </a:rPr>
              <a:t> (PDF). 7th International Conference on Security.IEEE.doi:10.1109/ISIAS.2011.6122840. </a:t>
            </a:r>
            <a:endParaRPr lang="en-IN" sz="49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7</a:t>
            </a:r>
            <a:r>
              <a:rPr lang="en-IN" sz="4900" dirty="0" smtClean="0">
                <a:latin typeface="Segoe UI Black" panose="020B0A02040204020203" charset="0"/>
                <a:cs typeface="Segoe UI Black" panose="020B0A02040204020203" charset="0"/>
              </a:rPr>
              <a:t>. M. </a:t>
            </a:r>
            <a:r>
              <a:rPr lang="en-IN" sz="4900" dirty="0" err="1" smtClean="0">
                <a:latin typeface="Segoe UI Black" panose="020B0A02040204020203" charset="0"/>
                <a:cs typeface="Segoe UI Black" panose="020B0A02040204020203" charset="0"/>
              </a:rPr>
              <a:t>Aslam</a:t>
            </a:r>
            <a:r>
              <a:rPr lang="en-IN" sz="4900" dirty="0" smtClean="0">
                <a:latin typeface="Segoe UI Black" panose="020B0A02040204020203" charset="0"/>
                <a:cs typeface="Segoe UI Black" panose="020B0A02040204020203" charset="0"/>
              </a:rPr>
              <a:t>, R. N. </a:t>
            </a:r>
            <a:r>
              <a:rPr lang="en-IN" sz="4900" dirty="0" err="1" smtClean="0">
                <a:latin typeface="Segoe UI Black" panose="020B0A02040204020203" charset="0"/>
                <a:cs typeface="Segoe UI Black" panose="020B0A02040204020203" charset="0"/>
              </a:rPr>
              <a:t>Idrees</a:t>
            </a:r>
            <a:r>
              <a:rPr lang="en-IN" sz="4900" dirty="0" smtClean="0">
                <a:latin typeface="Segoe UI Black" panose="020B0A02040204020203" charset="0"/>
                <a:cs typeface="Segoe UI Black" panose="020B0A02040204020203" charset="0"/>
              </a:rPr>
              <a:t>, M. M. </a:t>
            </a:r>
            <a:r>
              <a:rPr lang="en-IN" sz="4900" dirty="0" err="1" smtClean="0">
                <a:latin typeface="Segoe UI Black" panose="020B0A02040204020203" charset="0"/>
                <a:cs typeface="Segoe UI Black" panose="020B0A02040204020203" charset="0"/>
              </a:rPr>
              <a:t>Baig</a:t>
            </a:r>
            <a:r>
              <a:rPr lang="en-IN" sz="4900" dirty="0" smtClean="0">
                <a:latin typeface="Segoe UI Black" panose="020B0A02040204020203" charset="0"/>
                <a:cs typeface="Segoe UI Black" panose="020B0A02040204020203" charset="0"/>
              </a:rPr>
              <a:t>, and M. A. </a:t>
            </a:r>
            <a:r>
              <a:rPr lang="en-IN" sz="4900" dirty="0" err="1" smtClean="0">
                <a:latin typeface="Segoe UI Black" panose="020B0A02040204020203" charset="0"/>
                <a:cs typeface="Segoe UI Black" panose="020B0A02040204020203" charset="0"/>
              </a:rPr>
              <a:t>Arshad</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Antihook</a:t>
            </a:r>
            <a:r>
              <a:rPr lang="en-IN" sz="4900" dirty="0" smtClean="0">
                <a:latin typeface="Segoe UI Black" panose="020B0A02040204020203" charset="0"/>
                <a:cs typeface="Segoe UI Black" panose="020B0A02040204020203" charset="0"/>
              </a:rPr>
              <a:t> shield against the software key loggers," in Proceedings of the National Conference of Emerging Technologies, </a:t>
            </a:r>
            <a:r>
              <a:rPr lang="en-IN" sz="4900" dirty="0" smtClean="0">
                <a:latin typeface="Segoe UI Black" panose="020B0A02040204020203" charset="0"/>
                <a:cs typeface="Segoe UI Black" panose="020B0A02040204020203" charset="0"/>
              </a:rPr>
              <a:t>2004</a:t>
            </a:r>
          </a:p>
          <a:p>
            <a:pPr marL="305435" indent="-305435"/>
            <a:r>
              <a:rPr lang="en-IN" sz="4900" dirty="0" smtClean="0">
                <a:latin typeface="Segoe UI Black" panose="020B0A02040204020203" charset="0"/>
                <a:cs typeface="Segoe UI Black" panose="020B0A02040204020203" charset="0"/>
              </a:rPr>
              <a:t>8 </a:t>
            </a:r>
            <a:r>
              <a:rPr lang="en-IN" sz="4900" dirty="0" smtClean="0">
                <a:latin typeface="Segoe UI Black" panose="020B0A02040204020203" charset="0"/>
                <a:cs typeface="Segoe UI Black" panose="020B0A02040204020203" charset="0"/>
              </a:rPr>
              <a:t>.L. </a:t>
            </a:r>
            <a:r>
              <a:rPr lang="en-IN" sz="4900" dirty="0" err="1" smtClean="0">
                <a:latin typeface="Segoe UI Black" panose="020B0A02040204020203" charset="0"/>
                <a:cs typeface="Segoe UI Black" panose="020B0A02040204020203" charset="0"/>
              </a:rPr>
              <a:t>Martignoni</a:t>
            </a:r>
            <a:r>
              <a:rPr lang="en-IN" sz="4900" dirty="0" smtClean="0">
                <a:latin typeface="Segoe UI Black" panose="020B0A02040204020203" charset="0"/>
                <a:cs typeface="Segoe UI Black" panose="020B0A02040204020203" charset="0"/>
              </a:rPr>
              <a:t>, E. Stinson, M. </a:t>
            </a:r>
            <a:r>
              <a:rPr lang="en-IN" sz="4900" dirty="0" err="1" smtClean="0">
                <a:latin typeface="Segoe UI Black" panose="020B0A02040204020203" charset="0"/>
                <a:cs typeface="Segoe UI Black" panose="020B0A02040204020203" charset="0"/>
              </a:rPr>
              <a:t>Fredrikson</a:t>
            </a:r>
            <a:r>
              <a:rPr lang="en-IN" sz="4900" dirty="0" smtClean="0">
                <a:latin typeface="Segoe UI Black" panose="020B0A02040204020203" charset="0"/>
                <a:cs typeface="Segoe UI Black" panose="020B0A02040204020203" charset="0"/>
              </a:rPr>
              <a:t>, S. </a:t>
            </a:r>
            <a:r>
              <a:rPr lang="en-IN" sz="4900" dirty="0" err="1" smtClean="0">
                <a:latin typeface="Segoe UI Black" panose="020B0A02040204020203" charset="0"/>
                <a:cs typeface="Segoe UI Black" panose="020B0A02040204020203" charset="0"/>
              </a:rPr>
              <a:t>Jha</a:t>
            </a:r>
            <a:r>
              <a:rPr lang="en-IN" sz="4900" dirty="0" smtClean="0">
                <a:latin typeface="Segoe UI Black" panose="020B0A02040204020203" charset="0"/>
                <a:cs typeface="Segoe UI Black" panose="020B0A02040204020203" charset="0"/>
              </a:rPr>
              <a:t>, and J. C. Mitchell, "A layered architecture for detecting malicious </a:t>
            </a:r>
            <a:r>
              <a:rPr lang="en-IN" sz="4900" dirty="0" err="1" smtClean="0">
                <a:latin typeface="Segoe UI Black" panose="020B0A02040204020203" charset="0"/>
                <a:cs typeface="Segoe UI Black" panose="020B0A02040204020203" charset="0"/>
              </a:rPr>
              <a:t>behaviors</a:t>
            </a:r>
            <a:r>
              <a:rPr lang="en-IN" sz="4900" dirty="0" smtClean="0">
                <a:latin typeface="Segoe UI Black" panose="020B0A02040204020203" charset="0"/>
                <a:cs typeface="Segoe UI Black" panose="020B0A02040204020203" charset="0"/>
              </a:rPr>
              <a:t>," in RAID 08: Proceedings of the 11th international symposium on Recent Advances in Intrusion Detection. Heidelberg: Springer-</a:t>
            </a:r>
            <a:r>
              <a:rPr lang="en-IN" sz="4900" dirty="0" err="1" smtClean="0">
                <a:latin typeface="Segoe UI Black" panose="020B0A02040204020203" charset="0"/>
                <a:cs typeface="Segoe UI Black" panose="020B0A02040204020203" charset="0"/>
              </a:rPr>
              <a:t>Verlag</a:t>
            </a:r>
            <a:r>
              <a:rPr lang="en-IN" sz="4900" dirty="0" smtClean="0">
                <a:latin typeface="Segoe UI Black" panose="020B0A02040204020203" charset="0"/>
                <a:cs typeface="Segoe UI Black" panose="020B0A02040204020203" charset="0"/>
              </a:rPr>
              <a:t>, </a:t>
            </a:r>
            <a:r>
              <a:rPr lang="en-IN" sz="4900" dirty="0" smtClean="0">
                <a:latin typeface="Segoe UI Black" panose="020B0A02040204020203" charset="0"/>
                <a:cs typeface="Segoe UI Black" panose="020B0A02040204020203" charset="0"/>
              </a:rPr>
              <a:t>2008</a:t>
            </a:r>
          </a:p>
          <a:p>
            <a:pPr marL="305435" indent="-305435"/>
            <a:r>
              <a:rPr lang="en-IN" sz="4900" dirty="0" smtClean="0">
                <a:latin typeface="Segoe UI Black" panose="020B0A02040204020203" charset="0"/>
                <a:cs typeface="Segoe UI Black" panose="020B0A02040204020203" charset="0"/>
              </a:rPr>
              <a:t>9.D</a:t>
            </a:r>
            <a:r>
              <a:rPr lang="en-IN" sz="4900" dirty="0" smtClean="0">
                <a:latin typeface="Segoe UI Black" panose="020B0A02040204020203" charset="0"/>
                <a:cs typeface="Segoe UI Black" panose="020B0A02040204020203" charset="0"/>
              </a:rPr>
              <a:t>. Le, C. </a:t>
            </a:r>
            <a:r>
              <a:rPr lang="en-IN" sz="4900" dirty="0" err="1" smtClean="0">
                <a:latin typeface="Segoe UI Black" panose="020B0A02040204020203" charset="0"/>
                <a:cs typeface="Segoe UI Black" panose="020B0A02040204020203" charset="0"/>
              </a:rPr>
              <a:t>Yue</a:t>
            </a:r>
            <a:r>
              <a:rPr lang="en-IN" sz="4900" dirty="0" smtClean="0">
                <a:latin typeface="Segoe UI Black" panose="020B0A02040204020203" charset="0"/>
                <a:cs typeface="Segoe UI Black" panose="020B0A02040204020203" charset="0"/>
              </a:rPr>
              <a:t>, T. Smart, and H. Wang, "Detecting kernel level </a:t>
            </a:r>
            <a:r>
              <a:rPr lang="en-IN" sz="4900" dirty="0" err="1" smtClean="0">
                <a:latin typeface="Segoe UI Black" panose="020B0A02040204020203" charset="0"/>
                <a:cs typeface="Segoe UI Black" panose="020B0A02040204020203" charset="0"/>
              </a:rPr>
              <a:t>keyloggers</a:t>
            </a:r>
            <a:r>
              <a:rPr lang="en-IN" sz="4900" dirty="0" smtClean="0">
                <a:latin typeface="Segoe UI Black" panose="020B0A02040204020203" charset="0"/>
                <a:cs typeface="Segoe UI Black" panose="020B0A02040204020203" charset="0"/>
              </a:rPr>
              <a:t>. through dynamic taint analysis, College of William &amp; Mary, Department of Computer Science, Williamsburg, VA, Tech. Rep. WM-CS-2008-05, May2008</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10.B</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Cogswell</a:t>
            </a:r>
            <a:r>
              <a:rPr lang="en-IN" sz="4900" dirty="0" smtClean="0">
                <a:latin typeface="Segoe UI Black" panose="020B0A02040204020203" charset="0"/>
                <a:cs typeface="Segoe UI Black" panose="020B0A02040204020203" charset="0"/>
              </a:rPr>
              <a:t> and M. </a:t>
            </a:r>
            <a:r>
              <a:rPr lang="en-IN" sz="4900" dirty="0" err="1" smtClean="0">
                <a:latin typeface="Segoe UI Black" panose="020B0A02040204020203" charset="0"/>
                <a:cs typeface="Segoe UI Black" panose="020B0A02040204020203" charset="0"/>
              </a:rPr>
              <a:t>Russinovich</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Rootkitrevealer</a:t>
            </a:r>
            <a:r>
              <a:rPr lang="en-IN" sz="4900" dirty="0" smtClean="0">
                <a:latin typeface="Segoe UI Black" panose="020B0A02040204020203" charset="0"/>
                <a:cs typeface="Segoe UI Black" panose="020B0A02040204020203" charset="0"/>
              </a:rPr>
              <a:t> v1.71,"2006(accessed May 8, 2010), bb897445.aspx. </a:t>
            </a:r>
            <a:r>
              <a:rPr lang="en-IN" sz="4900" dirty="0" smtClean="0">
                <a:latin typeface="Segoe UI Black" panose="020B0A02040204020203" charset="0"/>
                <a:cs typeface="Segoe UI Black" panose="020B0A02040204020203" charset="0"/>
                <a:hlinkClick r:id="rId2"/>
              </a:rPr>
              <a:t>http://technet.microsoft.com/en-us/sysinternals</a:t>
            </a:r>
            <a:r>
              <a:rPr lang="en-IN" sz="4900" dirty="0" smtClean="0">
                <a:latin typeface="Segoe UI Black" panose="020B0A02040204020203" charset="0"/>
                <a:cs typeface="Segoe UI Black" panose="020B0A02040204020203" charset="0"/>
                <a:hlinkClick r:id="rId2"/>
              </a:rPr>
              <a:t>/</a:t>
            </a:r>
            <a:endParaRPr lang="en-IN" sz="49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11.C</a:t>
            </a:r>
            <a:r>
              <a:rPr lang="en-IN" sz="4900" dirty="0" smtClean="0">
                <a:latin typeface="Segoe UI Black" panose="020B0A02040204020203" charset="0"/>
                <a:cs typeface="Segoe UI Black" panose="020B0A02040204020203" charset="0"/>
              </a:rPr>
              <a:t>. Wood and R. K. Raj, "Sample </a:t>
            </a:r>
            <a:r>
              <a:rPr lang="en-IN" sz="4900" dirty="0" err="1" smtClean="0">
                <a:latin typeface="Segoe UI Black" panose="020B0A02040204020203" charset="0"/>
                <a:cs typeface="Segoe UI Black" panose="020B0A02040204020203" charset="0"/>
              </a:rPr>
              <a:t>keylogging</a:t>
            </a:r>
            <a:r>
              <a:rPr lang="en-IN" sz="4900" dirty="0" smtClean="0">
                <a:latin typeface="Segoe UI Black" panose="020B0A02040204020203" charset="0"/>
                <a:cs typeface="Segoe UI Black" panose="020B0A02040204020203" charset="0"/>
              </a:rPr>
              <a:t> programming projects," 2010(accessed May 8, 2010), http://www.cs.rit.edu/-rkr/keylogger2010. 12 B. </a:t>
            </a:r>
            <a:r>
              <a:rPr lang="en-IN" sz="4900" dirty="0" err="1" smtClean="0">
                <a:latin typeface="Segoe UI Black" panose="020B0A02040204020203" charset="0"/>
                <a:cs typeface="Segoe UI Black" panose="020B0A02040204020203" charset="0"/>
              </a:rPr>
              <a:t>Whitty</a:t>
            </a:r>
            <a:r>
              <a:rPr lang="en-IN" sz="4900" dirty="0" smtClean="0">
                <a:latin typeface="Segoe UI Black" panose="020B0A02040204020203" charset="0"/>
                <a:cs typeface="Segoe UI Black" panose="020B0A02040204020203" charset="0"/>
              </a:rPr>
              <a:t>. </a:t>
            </a:r>
            <a:endParaRPr lang="en-IN" sz="49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a:t>
            </a:r>
            <a:r>
              <a:rPr lang="en-IN" sz="4900" dirty="0" smtClean="0">
                <a:latin typeface="Segoe UI Black" panose="020B0A02040204020203" charset="0"/>
                <a:cs typeface="Segoe UI Black" panose="020B0A02040204020203" charset="0"/>
              </a:rPr>
              <a:t>The ethics of key loggers," Article on Technibble.com, June 2007 (accessed May 8, 2010), http://www.technibble.com/the-ethics-of-key-loggers/. 13 J. Todd, "Clandestine file system driver, 2005 (accessed May 8, 2010), http://www.rootkit.com/newsread.php?newsid=386.</a:t>
            </a:r>
            <a:endParaRPr lang="en-IN" sz="4900" dirty="0">
              <a:latin typeface="Segoe UI Black" panose="020B0A02040204020203" charset="0"/>
              <a:cs typeface="Segoe UI Black" panose="020B0A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ED7D31"/>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Segoe UI Black" panose="020B0A02040204020203" charset="0"/>
                <a:ea typeface="+mn-lt"/>
                <a:cs typeface="Segoe UI Black" panose="020B0A02040204020203" charset="0"/>
              </a:rPr>
              <a:t>Problem Statement </a:t>
            </a:r>
            <a:r>
              <a:rPr lang="en-US" sz="2000" dirty="0">
                <a:latin typeface="Segoe UI Black" panose="020B0A02040204020203" charset="0"/>
                <a:ea typeface="+mn-lt"/>
                <a:cs typeface="Segoe UI Black" panose="020B0A02040204020203" charset="0"/>
              </a:rPr>
              <a:t>(Should not include solution)</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Proposed System/Solution</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System Development Approach </a:t>
            </a:r>
            <a:r>
              <a:rPr lang="en-US" sz="2000" dirty="0">
                <a:latin typeface="Segoe UI Black" panose="020B0A02040204020203" charset="0"/>
                <a:ea typeface="+mn-lt"/>
                <a:cs typeface="Segoe UI Black" panose="020B0A02040204020203" charset="0"/>
              </a:rPr>
              <a:t>(Technology Used) </a:t>
            </a:r>
            <a:endParaRPr lang="en-US" dirty="0">
              <a:latin typeface="Segoe UI Black" panose="020B0A02040204020203" charset="0"/>
              <a:ea typeface="+mn-lt"/>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Algorithm &amp; Deployment  </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Result (Output Image)</a:t>
            </a:r>
          </a:p>
          <a:p>
            <a:pPr marL="305435" indent="-305435"/>
            <a:r>
              <a:rPr lang="en-US" sz="2000" b="1" dirty="0">
                <a:latin typeface="Segoe UI Black" panose="020B0A02040204020203" charset="0"/>
                <a:ea typeface="+mn-lt"/>
                <a:cs typeface="Segoe UI Black" panose="020B0A02040204020203" charset="0"/>
              </a:rPr>
              <a:t>Conclusion</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Future Scope</a:t>
            </a:r>
          </a:p>
          <a:p>
            <a:pPr marL="305435" indent="-305435"/>
            <a:r>
              <a:rPr lang="en-US" sz="2000" b="1" dirty="0">
                <a:latin typeface="Segoe UI Black" panose="020B0A02040204020203" charset="0"/>
                <a:ea typeface="+mn-lt"/>
                <a:cs typeface="Segoe UI Black" panose="020B0A02040204020203" charset="0"/>
              </a:rPr>
              <a:t>References</a:t>
            </a:r>
            <a:endParaRPr lang="en-US" dirty="0">
              <a:latin typeface="Segoe UI Black" panose="020B0A02040204020203" charset="0"/>
              <a:cs typeface="Segoe UI Black" panose="020B0A02040204020203" charset="0"/>
            </a:endParaRPr>
          </a:p>
          <a:p>
            <a:pPr marL="305435" indent="-305435"/>
            <a:endParaRPr lang="en-US" dirty="0">
              <a:latin typeface="Segoe UI Black" panose="020B0A02040204020203" charset="0"/>
              <a:cs typeface="Segoe UI Black" panose="020B0A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12080" y="533982"/>
            <a:ext cx="11029570" cy="5789885"/>
          </a:xfrm>
        </p:spPr>
        <p:txBody>
          <a:bodyPr>
            <a:noAutofit/>
          </a:bodyPr>
          <a:lstStyle/>
          <a:p>
            <a:pPr marL="305435" indent="-305435"/>
            <a:r>
              <a:rPr lang="en-US" sz="2400" b="1" dirty="0">
                <a:solidFill>
                  <a:srgbClr val="C55A11"/>
                </a:solidFill>
              </a:rPr>
              <a:t>Problem Statement:</a:t>
            </a:r>
          </a:p>
          <a:p>
            <a:pPr marL="0" indent="0">
              <a:buNone/>
            </a:pPr>
            <a:r>
              <a:rPr lang="en-US" sz="2400" b="0" i="0" dirty="0">
                <a:solidFill>
                  <a:srgbClr val="0D0D0D"/>
                </a:solidFill>
                <a:effectLst/>
                <a:latin typeface="Segoe UI Black" panose="020B0A02040204020203" charset="0"/>
                <a:cs typeface="Segoe UI Black" panose="020B0A02040204020203" charset="0"/>
              </a:rPr>
              <a:t>Develop a keylogger to track keystrokes for monitoring purposes without compromising system security or violating user privacy.</a:t>
            </a:r>
            <a:endParaRPr lang="en-US" sz="2400" b="0" i="0" dirty="0">
              <a:solidFill>
                <a:srgbClr val="0D0D0D"/>
              </a:solidFill>
              <a:effectLst/>
              <a:latin typeface="Söhne"/>
            </a:endParaRPr>
          </a:p>
          <a:p>
            <a:r>
              <a:rPr lang="en-US" sz="2400" b="1" dirty="0"/>
              <a:t> </a:t>
            </a:r>
            <a:r>
              <a:rPr lang="en-US" sz="2400" b="1" dirty="0">
                <a:solidFill>
                  <a:srgbClr val="C55A11"/>
                </a:solidFill>
              </a:rPr>
              <a:t>Example Real-Time Issue:</a:t>
            </a:r>
          </a:p>
          <a:p>
            <a:pPr marL="0" indent="0">
              <a:buNone/>
            </a:pPr>
            <a:r>
              <a:rPr lang="en-US" sz="2400" dirty="0">
                <a:latin typeface="Segoe UI Black" panose="020B0A02040204020203" charset="0"/>
                <a:cs typeface="Segoe UI Black" panose="020B0A02040204020203" charset="0"/>
              </a:rPr>
              <a:t>Unauthorized individuals may use keyloggers to steal sensitive information such as passwords and credit card details by secretly recording keystrokes on a victim's computer without their knowledge or consent.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8113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0" y="922655"/>
            <a:ext cx="11561445" cy="6555740"/>
          </a:xfrm>
        </p:spPr>
        <p:txBody>
          <a:bodyPr vert="horz" lIns="91440" tIns="45720" rIns="91440" bIns="45720" rtlCol="0" anchor="ctr">
            <a:noAutofit/>
          </a:bodyPr>
          <a:lstStyle/>
          <a:p>
            <a:pPr marL="0" indent="0">
              <a:buNone/>
            </a:pPr>
            <a:r>
              <a:rPr lang="en-US" b="1" dirty="0">
                <a:latin typeface="Segoe UI Black" panose="020B0A02040204020203" charset="0"/>
                <a:cs typeface="Segoe UI Black" panose="020B0A02040204020203" charset="0"/>
              </a:rPr>
              <a:t>Implement a Python-based keylogger using </a:t>
            </a:r>
            <a:r>
              <a:rPr lang="en-US" b="1" dirty="0" err="1">
                <a:latin typeface="Segoe UI Black" panose="020B0A02040204020203" charset="0"/>
                <a:cs typeface="Segoe UI Black" panose="020B0A02040204020203" charset="0"/>
              </a:rPr>
              <a:t>tkinter</a:t>
            </a:r>
            <a:r>
              <a:rPr lang="en-US" b="1" dirty="0">
                <a:latin typeface="Segoe UI Black" panose="020B0A02040204020203" charset="0"/>
                <a:cs typeface="Segoe UI Black" panose="020B0A02040204020203" charset="0"/>
              </a:rPr>
              <a:t> and </a:t>
            </a:r>
            <a:r>
              <a:rPr lang="en-US" b="1" dirty="0" err="1">
                <a:latin typeface="Segoe UI Black" panose="020B0A02040204020203" charset="0"/>
                <a:cs typeface="Segoe UI Black" panose="020B0A02040204020203" charset="0"/>
              </a:rPr>
              <a:t>pynput</a:t>
            </a:r>
            <a:r>
              <a:rPr lang="en-US" b="1" dirty="0">
                <a:latin typeface="Segoe UI Black" panose="020B0A02040204020203" charset="0"/>
                <a:cs typeface="Segoe UI Black" panose="020B0A02040204020203" charset="0"/>
              </a:rPr>
              <a:t> libraries for capturing keyboard inputs discreetly and logging them into text and JSON formats.</a:t>
            </a:r>
          </a:p>
          <a:p>
            <a:r>
              <a:rPr lang="en-US" b="1" i="0" dirty="0">
                <a:solidFill>
                  <a:srgbClr val="FF0000"/>
                </a:solidFill>
                <a:effectLst/>
                <a:latin typeface="Segoe UI Black" panose="020B0A02040204020203" charset="0"/>
                <a:cs typeface="Segoe UI Black" panose="020B0A02040204020203" charset="0"/>
              </a:rPr>
              <a:t>Data Collection</a:t>
            </a:r>
            <a:r>
              <a:rPr lang="en-US" b="1" i="0" dirty="0">
                <a:solidFill>
                  <a:srgbClr val="0D0D0D"/>
                </a:solidFill>
                <a:effectLst/>
                <a:latin typeface="Segoe UI Black" panose="020B0A02040204020203" charset="0"/>
                <a:cs typeface="Segoe UI Black" panose="020B0A02040204020203" charset="0"/>
              </a:rPr>
              <a:t>: The program captures keyboard inputs using the </a:t>
            </a:r>
            <a:r>
              <a:rPr lang="en-US" b="1" i="0" dirty="0" err="1">
                <a:solidFill>
                  <a:srgbClr val="0D0D0D"/>
                </a:solidFill>
                <a:effectLst/>
                <a:latin typeface="Segoe UI Black" panose="020B0A02040204020203" charset="0"/>
                <a:cs typeface="Segoe UI Black" panose="020B0A02040204020203" charset="0"/>
              </a:rPr>
              <a:t>pynput</a:t>
            </a:r>
            <a:r>
              <a:rPr lang="en-US" b="1" i="0" dirty="0">
                <a:solidFill>
                  <a:srgbClr val="0D0D0D"/>
                </a:solidFill>
                <a:effectLst/>
                <a:latin typeface="Segoe UI Black" panose="020B0A02040204020203" charset="0"/>
                <a:cs typeface="Segoe UI Black" panose="020B0A02040204020203" charset="0"/>
              </a:rPr>
              <a:t> library, distinguishing between key press, hold, and release events, and stores them in a list.</a:t>
            </a:r>
          </a:p>
          <a:p>
            <a:r>
              <a:rPr lang="en-US" b="1" i="0" dirty="0">
                <a:solidFill>
                  <a:srgbClr val="FF0000"/>
                </a:solidFill>
                <a:effectLst/>
                <a:latin typeface="Segoe UI Black" panose="020B0A02040204020203" charset="0"/>
                <a:cs typeface="Segoe UI Black" panose="020B0A02040204020203" charset="0"/>
              </a:rPr>
              <a:t>Data Preprocessing</a:t>
            </a:r>
            <a:r>
              <a:rPr lang="en-US" b="1" i="0" dirty="0">
                <a:solidFill>
                  <a:srgbClr val="0D0D0D"/>
                </a:solidFill>
                <a:effectLst/>
                <a:latin typeface="Segoe UI Black" panose="020B0A02040204020203" charset="0"/>
                <a:cs typeface="Segoe UI Black" panose="020B0A02040204020203" charset="0"/>
              </a:rPr>
              <a:t>: No explicit data preprocessing is conducted in the program. The captured keyboard inputs are directly stored in memory and then saved into text and JSON files.</a:t>
            </a:r>
          </a:p>
          <a:p>
            <a:r>
              <a:rPr lang="en-US" b="1" i="0" dirty="0">
                <a:solidFill>
                  <a:srgbClr val="FF0000"/>
                </a:solidFill>
                <a:effectLst/>
                <a:latin typeface="Segoe UI Black" panose="020B0A02040204020203" charset="0"/>
                <a:cs typeface="Segoe UI Black" panose="020B0A02040204020203" charset="0"/>
              </a:rPr>
              <a:t>Machine Learning Algorithm</a:t>
            </a:r>
            <a:r>
              <a:rPr lang="en-US" b="1" i="0" dirty="0">
                <a:solidFill>
                  <a:srgbClr val="0D0D0D"/>
                </a:solidFill>
                <a:effectLst/>
                <a:latin typeface="Segoe UI Black" panose="020B0A02040204020203" charset="0"/>
                <a:cs typeface="Segoe UI Black" panose="020B0A02040204020203" charset="0"/>
              </a:rPr>
              <a:t>: The program does not incorporate machine learning algorithms. It primarily focuses on event-driven programming to capture and log keystrokes without analyzing or interpreting the data.</a:t>
            </a:r>
          </a:p>
          <a:p>
            <a:r>
              <a:rPr lang="en-US" b="1" i="0" dirty="0">
                <a:solidFill>
                  <a:srgbClr val="FF0000"/>
                </a:solidFill>
                <a:effectLst/>
                <a:latin typeface="Segoe UI Black" panose="020B0A02040204020203" charset="0"/>
                <a:cs typeface="Segoe UI Black" panose="020B0A02040204020203" charset="0"/>
              </a:rPr>
              <a:t>Deployment:</a:t>
            </a:r>
            <a:r>
              <a:rPr lang="en-US" b="1" i="0" dirty="0">
                <a:solidFill>
                  <a:srgbClr val="0D0D0D"/>
                </a:solidFill>
                <a:effectLst/>
                <a:latin typeface="Segoe UI Black" panose="020B0A02040204020203" charset="0"/>
                <a:cs typeface="Segoe UI Black" panose="020B0A02040204020203" charset="0"/>
              </a:rPr>
              <a:t> The keylogger application can be deployed on compatible systems where Python and the required libraries (</a:t>
            </a:r>
            <a:r>
              <a:rPr lang="en-US" b="1" i="0" dirty="0" err="1">
                <a:solidFill>
                  <a:srgbClr val="0D0D0D"/>
                </a:solidFill>
                <a:effectLst/>
                <a:latin typeface="Segoe UI Black" panose="020B0A02040204020203" charset="0"/>
                <a:cs typeface="Segoe UI Black" panose="020B0A02040204020203" charset="0"/>
              </a:rPr>
              <a:t>tkinter</a:t>
            </a:r>
            <a:r>
              <a:rPr lang="en-US" b="1" i="0" dirty="0">
                <a:solidFill>
                  <a:srgbClr val="0D0D0D"/>
                </a:solidFill>
                <a:effectLst/>
                <a:latin typeface="Segoe UI Black" panose="020B0A02040204020203" charset="0"/>
                <a:cs typeface="Segoe UI Black" panose="020B0A02040204020203" charset="0"/>
              </a:rPr>
              <a:t>, </a:t>
            </a:r>
            <a:r>
              <a:rPr lang="en-US" b="1" i="0" dirty="0" err="1">
                <a:solidFill>
                  <a:srgbClr val="0D0D0D"/>
                </a:solidFill>
                <a:effectLst/>
                <a:latin typeface="Segoe UI Black" panose="020B0A02040204020203" charset="0"/>
                <a:cs typeface="Segoe UI Black" panose="020B0A02040204020203" charset="0"/>
              </a:rPr>
              <a:t>pynput</a:t>
            </a:r>
            <a:r>
              <a:rPr lang="en-US" b="1" i="0" dirty="0">
                <a:solidFill>
                  <a:srgbClr val="0D0D0D"/>
                </a:solidFill>
                <a:effectLst/>
                <a:latin typeface="Segoe UI Black" panose="020B0A02040204020203" charset="0"/>
                <a:cs typeface="Segoe UI Black" panose="020B0A02040204020203" charset="0"/>
              </a:rPr>
              <a:t>) are installed. It operates discreetly in the background once initiated.</a:t>
            </a:r>
          </a:p>
          <a:p>
            <a:r>
              <a:rPr lang="en-US" b="1" i="0" dirty="0">
                <a:solidFill>
                  <a:srgbClr val="FF0000"/>
                </a:solidFill>
                <a:effectLst/>
                <a:latin typeface="Segoe UI Black" panose="020B0A02040204020203" charset="0"/>
                <a:cs typeface="Segoe UI Black" panose="020B0A02040204020203" charset="0"/>
              </a:rPr>
              <a:t>Evaluation:</a:t>
            </a:r>
            <a:r>
              <a:rPr lang="en-US" b="1" i="0" dirty="0">
                <a:solidFill>
                  <a:srgbClr val="0D0D0D"/>
                </a:solidFill>
                <a:effectLst/>
                <a:latin typeface="Segoe UI Black" panose="020B0A02040204020203" charset="0"/>
                <a:cs typeface="Segoe UI Black" panose="020B0A02040204020203" charset="0"/>
              </a:rPr>
              <a:t> As the program lacks an evaluation process, there's no formal assessment of its performance or effectiveness in capturing keystrokes. Its functionality relies on correctly capturing and logging keyboard events.</a:t>
            </a:r>
          </a:p>
          <a:p>
            <a:r>
              <a:rPr lang="en-US" b="1" i="0" dirty="0">
                <a:solidFill>
                  <a:srgbClr val="FF0000"/>
                </a:solidFill>
                <a:effectLst/>
                <a:latin typeface="Segoe UI Black" panose="020B0A02040204020203" charset="0"/>
                <a:cs typeface="Segoe UI Black" panose="020B0A02040204020203" charset="0"/>
              </a:rPr>
              <a:t>Result</a:t>
            </a:r>
            <a:r>
              <a:rPr lang="en-US" b="1" i="0" dirty="0">
                <a:solidFill>
                  <a:srgbClr val="0D0D0D"/>
                </a:solidFill>
                <a:effectLst/>
                <a:latin typeface="Segoe UI Black" panose="020B0A02040204020203" charset="0"/>
                <a:cs typeface="Segoe UI Black" panose="020B0A02040204020203" charset="0"/>
              </a:rPr>
              <a:t>: Upon execution, the keylogger runs discreetly, capturing and logging keyboard inputs into 'key_log.txt' and '</a:t>
            </a:r>
            <a:r>
              <a:rPr lang="en-US" b="1" i="0" dirty="0" err="1">
                <a:solidFill>
                  <a:srgbClr val="0D0D0D"/>
                </a:solidFill>
                <a:effectLst/>
                <a:latin typeface="Segoe UI Black" panose="020B0A02040204020203" charset="0"/>
                <a:cs typeface="Segoe UI Black" panose="020B0A02040204020203" charset="0"/>
              </a:rPr>
              <a:t>key_log.json</a:t>
            </a:r>
            <a:r>
              <a:rPr lang="en-US" b="1" i="0" dirty="0">
                <a:solidFill>
                  <a:srgbClr val="0D0D0D"/>
                </a:solidFill>
                <a:effectLst/>
                <a:latin typeface="Segoe UI Black" panose="020B0A02040204020203" charset="0"/>
                <a:cs typeface="Segoe UI Black" panose="020B0A02040204020203" charset="0"/>
              </a:rPr>
              <a:t>' files, providing a record of keystrokes for monitoring purposes.</a:t>
            </a:r>
          </a:p>
          <a:p>
            <a:endParaRPr lang="en-US" b="1" dirty="0"/>
          </a:p>
          <a:p>
            <a:pPr marL="0" indent="0">
              <a:buNone/>
            </a:pP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349250" y="1193165"/>
            <a:ext cx="11678920" cy="5664835"/>
          </a:xfrm>
        </p:spPr>
        <p:txBody>
          <a:bodyPr/>
          <a:lstStyle/>
          <a:p>
            <a:pPr marL="0" indent="0">
              <a:buNone/>
            </a:pPr>
            <a:r>
              <a:rPr lang="en-US" sz="1800" b="1" dirty="0">
                <a:solidFill>
                  <a:srgbClr val="0F0F0F"/>
                </a:solidFill>
                <a:latin typeface="Segoe UI Black" panose="020B0A02040204020203" charset="0"/>
                <a:cs typeface="Segoe UI Black" panose="020B0A02040204020203" charset="0"/>
              </a:rPr>
              <a:t>System Development Approach: Employ Python programming with </a:t>
            </a:r>
            <a:r>
              <a:rPr lang="en-US" sz="1800" b="1" dirty="0" err="1">
                <a:solidFill>
                  <a:srgbClr val="0F0F0F"/>
                </a:solidFill>
                <a:latin typeface="Segoe UI Black" panose="020B0A02040204020203" charset="0"/>
                <a:cs typeface="Segoe UI Black" panose="020B0A02040204020203" charset="0"/>
              </a:rPr>
              <a:t>tkinter</a:t>
            </a:r>
            <a:r>
              <a:rPr lang="en-US" sz="1800" b="1" dirty="0">
                <a:solidFill>
                  <a:srgbClr val="0F0F0F"/>
                </a:solidFill>
                <a:latin typeface="Segoe UI Black" panose="020B0A02040204020203" charset="0"/>
                <a:cs typeface="Segoe UI Black" panose="020B0A02040204020203" charset="0"/>
              </a:rPr>
              <a:t> for GUI, </a:t>
            </a:r>
            <a:r>
              <a:rPr lang="en-US" sz="1800" b="1" dirty="0" err="1">
                <a:solidFill>
                  <a:srgbClr val="0F0F0F"/>
                </a:solidFill>
                <a:latin typeface="Segoe UI Black" panose="020B0A02040204020203" charset="0"/>
                <a:cs typeface="Segoe UI Black" panose="020B0A02040204020203" charset="0"/>
              </a:rPr>
              <a:t>pynput</a:t>
            </a:r>
            <a:r>
              <a:rPr lang="en-US" sz="1800" b="1" dirty="0">
                <a:solidFill>
                  <a:srgbClr val="0F0F0F"/>
                </a:solidFill>
                <a:latin typeface="Segoe UI Black" panose="020B0A02040204020203" charset="0"/>
                <a:cs typeface="Segoe UI Black" panose="020B0A02040204020203" charset="0"/>
              </a:rPr>
              <a:t> for keyboard monitoring, and JSON for structured data storage.</a:t>
            </a:r>
          </a:p>
          <a:p>
            <a:r>
              <a:rPr lang="en-US" sz="1800" b="1" dirty="0">
                <a:solidFill>
                  <a:srgbClr val="FF0000"/>
                </a:solidFill>
                <a:latin typeface="Segoe UI Black" panose="020B0A02040204020203" charset="0"/>
                <a:cs typeface="Segoe UI Black" panose="020B0A02040204020203" charset="0"/>
              </a:rPr>
              <a:t>System requirements:</a:t>
            </a: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a:solidFill>
                  <a:srgbClr val="0F0F0F"/>
                </a:solidFill>
                <a:latin typeface="Segoe UI Black" panose="020B0A02040204020203" charset="0"/>
                <a:cs typeface="Segoe UI Black" panose="020B0A02040204020203" charset="0"/>
              </a:rPr>
              <a:t>Operating System</a:t>
            </a:r>
            <a:r>
              <a:rPr lang="en-US" sz="1800" dirty="0">
                <a:solidFill>
                  <a:srgbClr val="0F0F0F"/>
                </a:solidFill>
                <a:latin typeface="Segoe UI Black" panose="020B0A02040204020203" charset="0"/>
                <a:cs typeface="Segoe UI Black" panose="020B0A02040204020203" charset="0"/>
              </a:rPr>
              <a:t>: Compatible with platforms supporting Python (e.g., Windows, macOS, Linux).</a:t>
            </a: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a:solidFill>
                  <a:srgbClr val="0F0F0F"/>
                </a:solidFill>
                <a:latin typeface="Segoe UI Black" panose="020B0A02040204020203" charset="0"/>
                <a:cs typeface="Segoe UI Black" panose="020B0A02040204020203" charset="0"/>
              </a:rPr>
              <a:t>Python Version</a:t>
            </a:r>
            <a:r>
              <a:rPr lang="en-US" sz="1800" dirty="0">
                <a:solidFill>
                  <a:srgbClr val="0F0F0F"/>
                </a:solidFill>
                <a:latin typeface="Segoe UI Black" panose="020B0A02040204020203" charset="0"/>
                <a:cs typeface="Segoe UI Black" panose="020B0A02040204020203" charset="0"/>
              </a:rPr>
              <a:t>: Python 3.x installed.</a:t>
            </a: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a:solidFill>
                  <a:srgbClr val="0F0F0F"/>
                </a:solidFill>
                <a:latin typeface="Segoe UI Black" panose="020B0A02040204020203" charset="0"/>
                <a:cs typeface="Segoe UI Black" panose="020B0A02040204020203" charset="0"/>
              </a:rPr>
              <a:t>Libraries</a:t>
            </a:r>
            <a:r>
              <a:rPr lang="en-US" sz="1800" dirty="0">
                <a:solidFill>
                  <a:srgbClr val="0F0F0F"/>
                </a:solidFill>
                <a:latin typeface="Segoe UI Black" panose="020B0A02040204020203" charset="0"/>
                <a:cs typeface="Segoe UI Black" panose="020B0A02040204020203" charset="0"/>
              </a:rPr>
              <a:t>: </a:t>
            </a:r>
            <a:r>
              <a:rPr lang="en-US" sz="1800" dirty="0" err="1">
                <a:solidFill>
                  <a:srgbClr val="0F0F0F"/>
                </a:solidFill>
                <a:latin typeface="Segoe UI Black" panose="020B0A02040204020203" charset="0"/>
                <a:cs typeface="Segoe UI Black" panose="020B0A02040204020203" charset="0"/>
              </a:rPr>
              <a:t>tkinter</a:t>
            </a:r>
            <a:r>
              <a:rPr lang="en-US" sz="1800" dirty="0">
                <a:solidFill>
                  <a:srgbClr val="0F0F0F"/>
                </a:solidFill>
                <a:latin typeface="Segoe UI Black" panose="020B0A02040204020203" charset="0"/>
                <a:cs typeface="Segoe UI Black" panose="020B0A02040204020203" charset="0"/>
              </a:rPr>
              <a:t>, </a:t>
            </a:r>
            <a:r>
              <a:rPr lang="en-US" sz="1800" dirty="0" err="1">
                <a:solidFill>
                  <a:srgbClr val="0F0F0F"/>
                </a:solidFill>
                <a:latin typeface="Segoe UI Black" panose="020B0A02040204020203" charset="0"/>
                <a:cs typeface="Segoe UI Black" panose="020B0A02040204020203" charset="0"/>
              </a:rPr>
              <a:t>pynput</a:t>
            </a:r>
            <a:r>
              <a:rPr lang="en-US" sz="1800" dirty="0">
                <a:solidFill>
                  <a:srgbClr val="0F0F0F"/>
                </a:solidFill>
                <a:latin typeface="Segoe UI Black" panose="020B0A02040204020203" charset="0"/>
                <a:cs typeface="Segoe UI Black" panose="020B0A02040204020203" charset="0"/>
              </a:rPr>
              <a:t>.</a:t>
            </a:r>
          </a:p>
          <a:p>
            <a:r>
              <a:rPr lang="en-US" sz="1800" b="1" dirty="0">
                <a:solidFill>
                  <a:srgbClr val="FF0000"/>
                </a:solidFill>
                <a:latin typeface="Segoe UI Black" panose="020B0A02040204020203" charset="0"/>
                <a:cs typeface="Segoe UI Black" panose="020B0A02040204020203" charset="0"/>
              </a:rPr>
              <a:t>Library required to build the model:</a:t>
            </a:r>
            <a:endParaRPr lang="en-US" sz="1800" b="1" dirty="0">
              <a:solidFill>
                <a:srgbClr val="0F0F0F"/>
              </a:solidFill>
              <a:latin typeface="Segoe UI Black" panose="020B0A02040204020203" charset="0"/>
              <a:cs typeface="Segoe UI Black" panose="020B0A02040204020203" charset="0"/>
            </a:endParaRP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err="1">
                <a:solidFill>
                  <a:srgbClr val="0F0F0F"/>
                </a:solidFill>
                <a:latin typeface="Segoe UI Black" panose="020B0A02040204020203" charset="0"/>
                <a:cs typeface="Segoe UI Black" panose="020B0A02040204020203" charset="0"/>
              </a:rPr>
              <a:t>tkinter</a:t>
            </a:r>
            <a:r>
              <a:rPr lang="en-US" sz="1800" dirty="0">
                <a:solidFill>
                  <a:srgbClr val="0F0F0F"/>
                </a:solidFill>
                <a:latin typeface="Segoe UI Black" panose="020B0A02040204020203" charset="0"/>
                <a:cs typeface="Segoe UI Black" panose="020B0A02040204020203" charset="0"/>
              </a:rPr>
              <a:t>: Used for creating the graphical user interface (GUI) to interact with the keylogger application.</a:t>
            </a:r>
          </a:p>
          <a:p>
            <a:pPr marL="0" indent="0">
              <a:buNone/>
            </a:pPr>
            <a:r>
              <a:rPr lang="en-US" sz="1800" dirty="0">
                <a:solidFill>
                  <a:srgbClr val="0F0F0F"/>
                </a:solidFill>
                <a:latin typeface="Segoe UI Black" panose="020B0A02040204020203" charset="0"/>
                <a:cs typeface="Segoe UI Black" panose="020B0A02040204020203" charset="0"/>
              </a:rPr>
              <a:t>-</a:t>
            </a:r>
            <a:r>
              <a:rPr lang="en-US" sz="1800" b="1" dirty="0" err="1">
                <a:solidFill>
                  <a:srgbClr val="0F0F0F"/>
                </a:solidFill>
                <a:latin typeface="Segoe UI Black" panose="020B0A02040204020203" charset="0"/>
                <a:cs typeface="Segoe UI Black" panose="020B0A02040204020203" charset="0"/>
              </a:rPr>
              <a:t>pynput</a:t>
            </a:r>
            <a:r>
              <a:rPr lang="en-US" sz="1800" dirty="0">
                <a:solidFill>
                  <a:srgbClr val="0F0F0F"/>
                </a:solidFill>
                <a:latin typeface="Segoe UI Black" panose="020B0A02040204020203" charset="0"/>
                <a:cs typeface="Segoe UI Black" panose="020B0A02040204020203" charset="0"/>
              </a:rPr>
              <a:t>: Utilized for capturing keyboard inputs, distinguishing between key press, hold, and release events, and enabling logging functionality.</a:t>
            </a:r>
          </a:p>
          <a:p>
            <a:pPr marL="0" indent="0">
              <a:buNone/>
            </a:pPr>
            <a:r>
              <a:rPr lang="en-US" sz="2000" b="1" dirty="0">
                <a:solidFill>
                  <a:srgbClr val="0D0D0D"/>
                </a:solidFill>
                <a:latin typeface="Segoe UI Black" panose="020B0A02040204020203" charset="0"/>
                <a:cs typeface="Segoe UI Black" panose="020B0A02040204020203" charset="0"/>
              </a:rPr>
              <a:t>-</a:t>
            </a:r>
            <a:r>
              <a:rPr lang="en-US" sz="2000" b="1" i="0" dirty="0" err="1">
                <a:solidFill>
                  <a:srgbClr val="0D0D0D"/>
                </a:solidFill>
                <a:effectLst/>
                <a:latin typeface="Segoe UI Black" panose="020B0A02040204020203" charset="0"/>
                <a:cs typeface="Segoe UI Black" panose="020B0A02040204020203" charset="0"/>
              </a:rPr>
              <a:t>json</a:t>
            </a:r>
            <a:r>
              <a:rPr lang="en-US" sz="2000" b="1" i="0" dirty="0">
                <a:solidFill>
                  <a:srgbClr val="0D0D0D"/>
                </a:solidFill>
                <a:effectLst/>
                <a:latin typeface="Segoe UI Black" panose="020B0A02040204020203" charset="0"/>
                <a:cs typeface="Segoe UI Black" panose="020B0A02040204020203" charset="0"/>
              </a:rPr>
              <a:t>:</a:t>
            </a:r>
            <a:r>
              <a:rPr lang="en-US" sz="2000" b="0" i="0" dirty="0">
                <a:solidFill>
                  <a:srgbClr val="0D0D0D"/>
                </a:solidFill>
                <a:effectLst/>
                <a:latin typeface="Segoe UI Black" panose="020B0A02040204020203" charset="0"/>
                <a:cs typeface="Segoe UI Black" panose="020B0A02040204020203" charset="0"/>
              </a:rPr>
              <a:t> Employed for handling the conversion of Python data structures, such as lists, into JSON format for storage in the '</a:t>
            </a:r>
            <a:r>
              <a:rPr lang="en-US" sz="2000" b="0" i="0" dirty="0" err="1">
                <a:solidFill>
                  <a:srgbClr val="0D0D0D"/>
                </a:solidFill>
                <a:effectLst/>
                <a:latin typeface="Segoe UI Black" panose="020B0A02040204020203" charset="0"/>
                <a:cs typeface="Segoe UI Black" panose="020B0A02040204020203" charset="0"/>
              </a:rPr>
              <a:t>key_log.json</a:t>
            </a:r>
            <a:r>
              <a:rPr lang="en-US" sz="2000" b="0" i="0" dirty="0">
                <a:solidFill>
                  <a:srgbClr val="0D0D0D"/>
                </a:solidFill>
                <a:effectLst/>
                <a:latin typeface="Segoe UI Black" panose="020B0A02040204020203" charset="0"/>
                <a:cs typeface="Segoe UI Black" panose="020B0A02040204020203" charset="0"/>
              </a:rPr>
              <a:t>' file.</a:t>
            </a:r>
          </a:p>
          <a:p>
            <a:pPr>
              <a:buFontTx/>
              <a:buChar char="-"/>
            </a:pPr>
            <a:endParaRPr lang="en-US" sz="1800" dirty="0">
              <a:solidFill>
                <a:srgbClr val="0F0F0F"/>
              </a:solidFill>
              <a:latin typeface="Segoe UI Black" panose="020B0A02040204020203" charset="0"/>
              <a:cs typeface="Segoe UI Black" panose="020B0A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192" y="1232452"/>
            <a:ext cx="11029615" cy="4737424"/>
          </a:xfrm>
        </p:spPr>
        <p:txBody>
          <a:bodyPr>
            <a:normAutofit/>
          </a:bodyPr>
          <a:lstStyle/>
          <a:p>
            <a:pPr marL="0" indent="0">
              <a:buNone/>
            </a:pPr>
            <a:r>
              <a:rPr lang="en-US" b="1" dirty="0">
                <a:latin typeface="Segoe UI Black" panose="020B0A02040204020203" charset="0"/>
                <a:cs typeface="Segoe UI Black" panose="020B0A02040204020203" charset="0"/>
              </a:rPr>
              <a:t> Algorithm &amp; Deployment: Utilize event-driven programming to capture keyboard events, logging them into text and JSON files. Deploy the application locally on compatible systems.</a:t>
            </a:r>
          </a:p>
          <a:p>
            <a:r>
              <a:rPr lang="en-US" b="1" dirty="0">
                <a:solidFill>
                  <a:srgbClr val="FF0000"/>
                </a:solidFill>
                <a:latin typeface="Segoe UI Black" panose="020B0A02040204020203" charset="0"/>
                <a:cs typeface="Segoe UI Black" panose="020B0A02040204020203" charset="0"/>
              </a:rPr>
              <a:t>Algorithm </a:t>
            </a:r>
            <a:r>
              <a:rPr lang="en-US" b="1" dirty="0" err="1">
                <a:solidFill>
                  <a:srgbClr val="FF0000"/>
                </a:solidFill>
                <a:latin typeface="Segoe UI Black" panose="020B0A02040204020203" charset="0"/>
                <a:cs typeface="Segoe UI Black" panose="020B0A02040204020203" charset="0"/>
              </a:rPr>
              <a:t>Selection</a:t>
            </a:r>
            <a:r>
              <a:rPr lang="en-US" dirty="0" err="1">
                <a:latin typeface="Segoe UI Black" panose="020B0A02040204020203" charset="0"/>
                <a:cs typeface="Segoe UI Black" panose="020B0A02040204020203" charset="0"/>
              </a:rPr>
              <a:t>:The</a:t>
            </a:r>
            <a:r>
              <a:rPr lang="en-US" dirty="0">
                <a:latin typeface="Segoe UI Black" panose="020B0A02040204020203" charset="0"/>
                <a:cs typeface="Segoe UI Black" panose="020B0A02040204020203" charset="0"/>
              </a:rPr>
              <a:t> program utilizes an event-driven approach without employing a specific machine learning algorithm. Instead, it relies on capturing keyboard events using the </a:t>
            </a:r>
            <a:r>
              <a:rPr lang="en-US" dirty="0" err="1">
                <a:latin typeface="Segoe UI Black" panose="020B0A02040204020203" charset="0"/>
                <a:cs typeface="Segoe UI Black" panose="020B0A02040204020203" charset="0"/>
              </a:rPr>
              <a:t>pynput</a:t>
            </a:r>
            <a:r>
              <a:rPr lang="en-US" dirty="0">
                <a:latin typeface="Segoe UI Black" panose="020B0A02040204020203" charset="0"/>
                <a:cs typeface="Segoe UI Black" panose="020B0A02040204020203" charset="0"/>
              </a:rPr>
              <a:t> library and processing them to log keystrokes.</a:t>
            </a:r>
          </a:p>
          <a:p>
            <a:r>
              <a:rPr lang="en-US" b="1" dirty="0">
                <a:solidFill>
                  <a:srgbClr val="FF0000"/>
                </a:solidFill>
                <a:latin typeface="Segoe UI Black" panose="020B0A02040204020203" charset="0"/>
                <a:cs typeface="Segoe UI Black" panose="020B0A02040204020203" charset="0"/>
              </a:rPr>
              <a:t>Data </a:t>
            </a:r>
            <a:r>
              <a:rPr lang="en-US" b="1" dirty="0" err="1">
                <a:solidFill>
                  <a:srgbClr val="FF0000"/>
                </a:solidFill>
                <a:latin typeface="Segoe UI Black" panose="020B0A02040204020203" charset="0"/>
                <a:cs typeface="Segoe UI Black" panose="020B0A02040204020203" charset="0"/>
              </a:rPr>
              <a:t>Input</a:t>
            </a:r>
            <a:r>
              <a:rPr lang="en-US" dirty="0" err="1">
                <a:solidFill>
                  <a:srgbClr val="FF0000"/>
                </a:solidFill>
                <a:latin typeface="Segoe UI Black" panose="020B0A02040204020203" charset="0"/>
                <a:cs typeface="Segoe UI Black" panose="020B0A02040204020203" charset="0"/>
              </a:rPr>
              <a:t>:</a:t>
            </a:r>
            <a:r>
              <a:rPr lang="en-US" dirty="0" err="1">
                <a:latin typeface="Segoe UI Black" panose="020B0A02040204020203" charset="0"/>
                <a:cs typeface="Segoe UI Black" panose="020B0A02040204020203" charset="0"/>
              </a:rPr>
              <a:t>Data</a:t>
            </a:r>
            <a:r>
              <a:rPr lang="en-US" dirty="0">
                <a:latin typeface="Segoe UI Black" panose="020B0A02040204020203" charset="0"/>
                <a:cs typeface="Segoe UI Black" panose="020B0A02040204020203" charset="0"/>
              </a:rPr>
              <a:t> input in this program involves capturing keyboard events, including key press, hold, and release actions. These events are monitored using the </a:t>
            </a:r>
            <a:r>
              <a:rPr lang="en-US" dirty="0" err="1">
                <a:latin typeface="Segoe UI Black" panose="020B0A02040204020203" charset="0"/>
                <a:cs typeface="Segoe UI Black" panose="020B0A02040204020203" charset="0"/>
              </a:rPr>
              <a:t>pynput</a:t>
            </a:r>
            <a:r>
              <a:rPr lang="en-US" dirty="0">
                <a:latin typeface="Segoe UI Black" panose="020B0A02040204020203" charset="0"/>
                <a:cs typeface="Segoe UI Black" panose="020B0A02040204020203" charset="0"/>
              </a:rPr>
              <a:t> library, enabling the program to track user input in real-time.</a:t>
            </a:r>
          </a:p>
          <a:p>
            <a:r>
              <a:rPr lang="en-US" b="1" dirty="0">
                <a:solidFill>
                  <a:srgbClr val="FF0000"/>
                </a:solidFill>
                <a:latin typeface="Segoe UI Black" panose="020B0A02040204020203" charset="0"/>
                <a:cs typeface="Segoe UI Black" panose="020B0A02040204020203" charset="0"/>
              </a:rPr>
              <a:t>Training </a:t>
            </a:r>
            <a:r>
              <a:rPr lang="en-US" b="1" dirty="0" err="1">
                <a:solidFill>
                  <a:srgbClr val="FF0000"/>
                </a:solidFill>
                <a:latin typeface="Segoe UI Black" panose="020B0A02040204020203" charset="0"/>
                <a:cs typeface="Segoe UI Black" panose="020B0A02040204020203" charset="0"/>
              </a:rPr>
              <a:t>Process</a:t>
            </a:r>
            <a:r>
              <a:rPr lang="en-US" dirty="0" err="1">
                <a:solidFill>
                  <a:srgbClr val="FF0000"/>
                </a:solidFill>
                <a:latin typeface="Segoe UI Black" panose="020B0A02040204020203" charset="0"/>
                <a:cs typeface="Segoe UI Black" panose="020B0A02040204020203" charset="0"/>
              </a:rPr>
              <a:t>:</a:t>
            </a:r>
            <a:r>
              <a:rPr lang="en-US" dirty="0" err="1">
                <a:latin typeface="Segoe UI Black" panose="020B0A02040204020203" charset="0"/>
                <a:cs typeface="Segoe UI Black" panose="020B0A02040204020203" charset="0"/>
              </a:rPr>
              <a:t>As</a:t>
            </a:r>
            <a:r>
              <a:rPr lang="en-US" dirty="0">
                <a:latin typeface="Segoe UI Black" panose="020B0A02040204020203" charset="0"/>
                <a:cs typeface="Segoe UI Black" panose="020B0A02040204020203" charset="0"/>
              </a:rPr>
              <a:t> the program does not incorporate machine learning, there is no training process involved. However, the program's functionality can be considered as continuously training itself to capture and log keyboard inputs based on user interaction.</a:t>
            </a:r>
          </a:p>
          <a:p>
            <a:r>
              <a:rPr lang="en-US" b="1" dirty="0">
                <a:solidFill>
                  <a:srgbClr val="FF0000"/>
                </a:solidFill>
                <a:latin typeface="Segoe UI Black" panose="020B0A02040204020203" charset="0"/>
                <a:cs typeface="Segoe UI Black" panose="020B0A02040204020203" charset="0"/>
              </a:rPr>
              <a:t>Prediction </a:t>
            </a:r>
            <a:r>
              <a:rPr lang="en-US" b="1" dirty="0" err="1">
                <a:solidFill>
                  <a:srgbClr val="FF0000"/>
                </a:solidFill>
                <a:latin typeface="Segoe UI Black" panose="020B0A02040204020203" charset="0"/>
                <a:cs typeface="Segoe UI Black" panose="020B0A02040204020203" charset="0"/>
              </a:rPr>
              <a:t>Process</a:t>
            </a:r>
            <a:r>
              <a:rPr lang="en-US" dirty="0" err="1">
                <a:solidFill>
                  <a:srgbClr val="FF0000"/>
                </a:solidFill>
                <a:latin typeface="Segoe UI Black" panose="020B0A02040204020203" charset="0"/>
                <a:cs typeface="Segoe UI Black" panose="020B0A02040204020203" charset="0"/>
              </a:rPr>
              <a:t>:</a:t>
            </a:r>
            <a:r>
              <a:rPr lang="en-US" dirty="0" err="1">
                <a:latin typeface="Segoe UI Black" panose="020B0A02040204020203" charset="0"/>
                <a:cs typeface="Segoe UI Black" panose="020B0A02040204020203" charset="0"/>
              </a:rPr>
              <a:t>Similarly</a:t>
            </a:r>
            <a:r>
              <a:rPr lang="en-US" dirty="0">
                <a:latin typeface="Segoe UI Black" panose="020B0A02040204020203" charset="0"/>
                <a:cs typeface="Segoe UI Black" panose="020B0A02040204020203" charset="0"/>
              </a:rPr>
              <a:t>, since there's no predictive modeling or machine learning involved, there's no explicit prediction process. The program records keyboard events as they occur, without predicting future actions or behaviors</a:t>
            </a:r>
            <a:r>
              <a:rPr lang="en-US" b="1" dirty="0">
                <a:latin typeface="Segoe UI Black" panose="020B0A02040204020203" charset="0"/>
                <a:cs typeface="Segoe UI Black" panose="020B0A02040204020203" charset="0"/>
              </a:rPr>
              <a:t>.</a:t>
            </a:r>
            <a:endParaRPr lang="en-IN" b="1" dirty="0">
              <a:latin typeface="Segoe UI Black" panose="020B0A02040204020203" charset="0"/>
              <a:cs typeface="Segoe UI Black" panose="020B0A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450850" y="1478915"/>
            <a:ext cx="11741150" cy="1470660"/>
          </a:xfrm>
        </p:spPr>
        <p:txBody>
          <a:bodyPr>
            <a:normAutofit fontScale="92500"/>
          </a:bodyPr>
          <a:lstStyle/>
          <a:p>
            <a:pPr marL="0" indent="0">
              <a:buNone/>
            </a:pPr>
            <a:r>
              <a:rPr lang="en-US" sz="2400" b="1" dirty="0">
                <a:solidFill>
                  <a:srgbClr val="FF0000"/>
                </a:solidFill>
                <a:latin typeface="Segoe UI Black" panose="020B0A02040204020203" charset="0"/>
                <a:cs typeface="Segoe UI Black" panose="020B0A02040204020203" charset="0"/>
              </a:rPr>
              <a:t>Result</a:t>
            </a:r>
            <a:r>
              <a:rPr lang="en-US" sz="2400" dirty="0">
                <a:solidFill>
                  <a:srgbClr val="FF0000"/>
                </a:solidFill>
                <a:latin typeface="Segoe UI Black" panose="020B0A02040204020203" charset="0"/>
                <a:cs typeface="Segoe UI Black" panose="020B0A02040204020203" charset="0"/>
              </a:rPr>
              <a:t>:</a:t>
            </a:r>
            <a:r>
              <a:rPr lang="en-US" sz="2400" dirty="0">
                <a:latin typeface="Segoe UI Black" panose="020B0A02040204020203" charset="0"/>
                <a:cs typeface="Segoe UI Black" panose="020B0A02040204020203" charset="0"/>
              </a:rPr>
              <a:t> The keylogger operates discreetly, capturing keystrokes in real-time. It logs key press, hold, and release events, saving them into 'key_log.txt' and '</a:t>
            </a:r>
            <a:r>
              <a:rPr lang="en-US" sz="2400" dirty="0" err="1">
                <a:latin typeface="Segoe UI Black" panose="020B0A02040204020203" charset="0"/>
                <a:cs typeface="Segoe UI Black" panose="020B0A02040204020203" charset="0"/>
              </a:rPr>
              <a:t>key_log.json</a:t>
            </a:r>
            <a:r>
              <a:rPr lang="en-US" sz="2400" dirty="0">
                <a:latin typeface="Segoe UI Black" panose="020B0A02040204020203" charset="0"/>
                <a:cs typeface="Segoe UI Black" panose="020B0A02040204020203" charset="0"/>
              </a:rPr>
              <a:t>' files for subsequent analysis and monitoring of user activity.</a:t>
            </a:r>
            <a:endParaRPr lang="en-IN" sz="2400" dirty="0">
              <a:latin typeface="Segoe UI Black" panose="020B0A02040204020203" charset="0"/>
              <a:cs typeface="Segoe UI Black" panose="020B0A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10800000" flipH="1" flipV="1">
            <a:off x="944880" y="792480"/>
            <a:ext cx="10579100" cy="6065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2" y="1302026"/>
            <a:ext cx="11029615" cy="2334553"/>
          </a:xfrm>
        </p:spPr>
        <p:txBody>
          <a:bodyPr>
            <a:normAutofit fontScale="92500"/>
          </a:bodyPr>
          <a:lstStyle/>
          <a:p>
            <a:pPr marL="0" indent="0">
              <a:buNone/>
            </a:pPr>
            <a:r>
              <a:rPr lang="en-US" sz="2000" b="1" dirty="0">
                <a:latin typeface="Segoe UI Black" panose="020B0A02040204020203" charset="0"/>
                <a:cs typeface="Segoe UI Black" panose="020B0A02040204020203" charset="0"/>
              </a:rPr>
              <a:t>The keylogger program efficiently captures keyboard inputs, logging them discreetly into text and JSON files. While providing valuable insights into user activities, it emphasizes the importance of ethical considerations and user consent in monitoring practices. With its straightforward implementation and emphasis on privacy, it showcases a practical solution for observing user interactions while maintaining ethical standards. This program serves as a reminder of the delicate balance between monitoring for security purposes and respecting individual privacy rights, highlighting the significance of responsible data handling in today's digital landscape.</a:t>
            </a:r>
            <a:endParaRPr lang="en-IN" sz="2000" b="1" dirty="0">
              <a:latin typeface="Segoe UI Black" panose="020B0A02040204020203" charset="0"/>
              <a:cs typeface="Segoe UI Black" panose="020B0A02040204020203"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1310</Words>
  <Application>WPS Presentation</Application>
  <PresentationFormat>Custom</PresentationFormat>
  <Paragraphs>75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PROJECT TITLE : keylogger using python</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keylogger using python</dc:title>
  <dc:creator>Vaibhav Ostwal</dc:creator>
  <cp:lastModifiedBy>DELL</cp:lastModifiedBy>
  <cp:revision>8</cp:revision>
  <dcterms:created xsi:type="dcterms:W3CDTF">2024-04-12T13:25:40Z</dcterms:created>
  <dcterms:modified xsi:type="dcterms:W3CDTF">2024-04-13T15:10:13Z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34C2941FC6E04A6CA0C27A1DC47C1953_13</vt:lpwstr>
  </property>
  <property fmtid="{D5CDD505-2E9C-101B-9397-08002B2CF9AE}" pid="4" name="KSOProductBuildVer">
    <vt:lpwstr>1033-12.2.0.16731</vt:lpwstr>
  </property>
</Properties>
</file>