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7" r:id="rId2"/>
  </p:sldMasterIdLst>
  <p:notesMasterIdLst>
    <p:notesMasterId r:id="rId32"/>
  </p:notesMasterIdLst>
  <p:sldIdLst>
    <p:sldId id="259" r:id="rId3"/>
    <p:sldId id="288" r:id="rId4"/>
    <p:sldId id="292" r:id="rId5"/>
    <p:sldId id="294" r:id="rId6"/>
    <p:sldId id="262" r:id="rId7"/>
    <p:sldId id="295" r:id="rId8"/>
    <p:sldId id="296" r:id="rId9"/>
    <p:sldId id="271" r:id="rId10"/>
    <p:sldId id="297" r:id="rId11"/>
    <p:sldId id="264" r:id="rId12"/>
    <p:sldId id="308" r:id="rId13"/>
    <p:sldId id="278" r:id="rId14"/>
    <p:sldId id="298" r:id="rId15"/>
    <p:sldId id="283" r:id="rId16"/>
    <p:sldId id="305" r:id="rId17"/>
    <p:sldId id="302" r:id="rId18"/>
    <p:sldId id="291" r:id="rId19"/>
    <p:sldId id="265" r:id="rId20"/>
    <p:sldId id="306" r:id="rId21"/>
    <p:sldId id="303" r:id="rId22"/>
    <p:sldId id="285" r:id="rId23"/>
    <p:sldId id="307" r:id="rId24"/>
    <p:sldId id="304" r:id="rId25"/>
    <p:sldId id="263" r:id="rId26"/>
    <p:sldId id="286" r:id="rId27"/>
    <p:sldId id="290" r:id="rId28"/>
    <p:sldId id="274" r:id="rId29"/>
    <p:sldId id="287" r:id="rId30"/>
    <p:sldId id="30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9F"/>
    <a:srgbClr val="CA047A"/>
    <a:srgbClr val="05C92A"/>
    <a:srgbClr val="0BB1C3"/>
    <a:srgbClr val="5A7274"/>
    <a:srgbClr val="B95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6" autoAdjust="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>
        <p:guide orient="horz" pos="2160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0:51:59.55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0,'7'1,"0"0,0 1,0 0,0 0,0 0,-1 1,1 0,-1 0,0 1,2 1,10 4,179 90,185 64,-297-132,3 4,3-5,74 14,-106-38,-56-6,0-1,-1 1,1 0,0-1,-1 1,1-1,0 0,-1 0,1 0,-1 0,0-1,1 1,-1 0,0-1,0 0,0 1,0-1,0 0,0 0,0 0,0-1,12-30,-1-7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48.4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34,'508'0,"-488"-1,1-1,-1-1,0-1,3-1,0-1,1 2,22-2,-11 5,-3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49.4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0,'857'0,"-834"1,1 1,-1 1,18 4,-10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50.08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0,'21'0,"24"0,19 6,15 11,11 9,5 1,-3 5,0-2,-6-1,-7-6,-11-6,-12-7,-15-4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50.42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  <inkml:trace contextRef="#ctx0" brushRef="#br0" timeOffset="1">32 1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51.4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1 103,'5'0,"13"-6,14-6,6-2,3 2,-1 2,-1 4,-8-3,-4 0,-1-3,-5-1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52.9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1071 100,'1'-1,"1"1,-1-1,1 0,-1 0,1 0,-1 0,0 0,0 0,1 0,-1 0,0 0,0-1,0 1,0 0,0-1,0 1,-1-1,1 1,0-1,-1 1,1-1,-1 0,0 1,1-1,-1 0,9-45,-8 44,-1 2,0 1,0-1,0 1,1-1,-1 1,0-1,0 0,0 1,0-1,0 1,0-1,-1 1,1-1,0 0,0 1,0-1,0 1,-1-1,1 1,0-1,0 1,-1-1,1 1,-1-1,1 1,0 0,-1-1,1 1,-1 0,1-1,-1 1,-18 2,-24 20,39-19,-42 25,20-10,-2-1,0-2,-1 0,-1-2,0-1,-1-2,-1 0,-4-2,18-3,0-1,0-1,-9 0,22-2,-1-1,1 0,-1-1,1 1,-1-1,1 0,0 0,-1-1,1 0,0 0,0 0,0 0,-3-3,-3-1,0 0,-1 0,1 2,-1-1,0 1,-1 1,1 0,-1 1,1 0,-1 1,-10 0,-6 2,1 1,0 1,0 2,-22 6,18-5,-1-2,1-1,0-1,-23-3,35 1,-18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53.4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3:00.3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113 310,'1'11,"-1"0,-1-1,0 1,-1 0,0-1,0 1,-1-1,0 0,-2 3,0-12,2-11,-1-13,1-30,2 0,3 0,2 1,2-1,11-41,-8 67,-9 27,1 0,-1 0,0 0,0 0,1 0,-1 0,0 0,0 0,1 0,-1 0,0 0,0 0,0 0,1 1,-1-1,0 0,0 0,0 0,1 0,-1 1,0-1,0 0,0 0,0 0,0 1,0-1,1 0,-1 0,0 1,0-1,0 0,0 0,0 0,0 1,0-1,0 0,0 0,0 1,0-1,0 0,0 0,0 1,0-1,0 0,0 0,0 1,-1-1,0 60,-35 295,16-138,-43 189,62-391,9-40,1-2,24-57,3 1,4 2,3 1,3 3,45-55,-82 120,1-1,1 1,0 1,1 0,0 0,1 1,0 1,1 0,0 1,0 1,0 0,1 0,8-1,-10 4,0 0,-1-1,1-1,-1 0,0-1,-1 0,1 0,-1-1,-1-1,0 0,0-1,-1 0,9-10,-7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0:52:07.91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0:52:13.47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0:52:30.16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1698 624,'0'-106,"0"62,0 34,0 11,0 11,1 4,-1-1,-1 1,-1-1,0 1,-3 10,4-24,1 1,-1-1,0 0,1 0,-1 1,0-1,0 0,0 0,-1 0,1 0,0 0,-1-1,0 1,1 0,-1-1,0 1,0-1,1 1,-1-1,0 0,-1 0,1 0,0 0,0 0,0 0,-1-1,1 1,0-1,0 1,-1-1,1 0,0 0,-1 0,1 0,-1-1,1 1,0 0,0-1,-1 0,-1 0,2 0,-1-1,1 1,0 0,-1-1,1 0,0 1,0-1,0 0,0 0,0 0,1 0,-1-1,0 1,1 0,0-1,0 1,0-1,0 1,0-1,0 1,0-1,1-2,-1 2,0 0,0 0,0 1,0-1,0 0,0 0,-1 1,1-1,-1 0,0 1,0 0,0-1,0 1,0 0,-3-2,4 4,0 0,0 0,-1-1,1 1,0 0,0 0,-1 1,1-1,0 0,0 0,-1 0,1 1,0-1,0 1,0-1,0 1,0-1,0 1,0 0,0 0,0-1,0 1,0 0,0 0,0 0,0 0,1 0,-1 1,-15 10,16-11,-1-1,1 0,-1 0,1 0,0 0,-1 0,1 0,-1 0,1 0,-1 0,1 0,-1 0,1 0,-1 0,1 0,0 0,-1 0,1 0,-1 0,1-1,-1 1,1 0,0 0,-1-1,1 1,-1 0,1 0,0-1,-1 1,1 0,0-1,0 1,-1-1,1 1,-4-7,0 0,0 0,1 0,0 0,-2-8,3 8,0 0,-1 1,0-1,0 0,-1 1,0 0,-2-3,6 9,0 0,0-1,0 1,-1 0,1-1,0 1,-1 0,1 0,0-1,0 1,-1 0,1 0,0 0,-1-1,1 1,0 0,-1 0,1 0,-1 0,1 0,0 0,-1 0,1 0,0 0,-1 0,1 0,0 0,-1 0,1 0,-1 0,1 0,0 0,-1 0,1 1,-1-1,-9 14,-4 28,12-35,-5 20,4-14,0 0,-1 0,-1 0,0 0,-3 4,7-15,-1 1,1-1,-1 0,1 0,-1 0,1 0,-1 0,0 0,0 0,0 0,0-1,-1 1,1-1,0 0,-1 0,1 0,0 0,-1 0,1 0,-1 0,0-1,1 1,-1-1,0 0,1 0,-1 0,1 0,-1 0,-1-1,2 0,-1 0,1 0,-1-1,1 1,-1-1,1 0,0 1,0-1,0 0,0 0,0 0,0-1,1 1,-1 0,1-1,-1 1,1-1,0 1,0-1,0 0,0 0,0 1,1-1,0 0,-1 0,1 0,0 0,-2-12,1 1,1 0,0-1,2-9,-2 23,0-1,0 1,0 0,0-1,0 1,0 0,0 0,1-1,-1 1,0 0,1 0,-1-1,1 1,0 0,-1 0,1 0,0 0,-1 0,1 0,0 0,0 0,0 0,0 1,0-1,0 1,0 0,0 0,0 0,0 1,0-1,0 0,0 1,0-1,0 1,0-1,0 1,0-1,0 1,0 0,0-1,-1 1,1 0,0 0,-1 0,1-1,0 2,37 61,-35-57,9 20,-9-19,-1 0,2-1,-1 1,0 0,1-1,1 0,-1 0,1 0,0-1,0 0,2 2,-6-6,0-1,0 0,-1 0,1 0,0 0,-1 1,1-1,0 0,0 0,-1-1,1 1,0 0,-1 0,1 0,0 0,-1-1,1 1,0 0,-1 0,1-1,0 1,-1-1,1 1,-1 0,1-1,0 1,-1-1,0 0,1 1,-1-1,1 1,-1-1,0 0,1 1,-1-1,0 0,1 1,-1-1,0 0,0 1,0-1,0 0,0 0,0 1,0-1,0 0,0 1,0-1,3-38,-2 37,-1 0,0 0,0 0,-1 0,1 0,0 0,-1 0,1 0,-1 0,0 0,0 1,1-1,-1 0,0 0,-1 1,1-1,0 0,0 1,-2-2,2 3,0-1,-1 0,1 1,0 0,0-1,-1 1,1 0,0-1,-1 1,1 0,-1 0,1 0,0 0,-1 1,1-1,0 0,-1 0,1 1,0-1,0 1,-2 0,-3 2,0 0,0 1,0 0,1 0,0 1,-1-1,1 1,1 0,-1 0,-1 3,-3 5,1-1,0 0,-1-1,-1 0,0-1,-7 7,15-16,0 1,0 0,0-1,0 1,-1-1,1 0,0 1,-1-1,1 0,-1-1,0 1,1 0,-1-1,0 1,1-1,-1 0,0 0,1 0,-1 0,0-1,1 1,-1-1,1 1,-1-1,0 0,1 0,0 0,-1 0,1-1,-1 1,1-1,-1 0,0-1,0 0,0 0,0-1,1 1,-1 0,1-1,0 0,0 0,0 1,1-1,0 0,-1 0,1 0,0 0,1-1,-1 1,1-1,0-81,2 37,-3 39,0 1,-1-1,0 1,-1-1,-3-6,6 14,-1-1,1 1,-1 0,0 0,0 0,0 0,0 0,0 0,-1 0,1 1,-1-1,1 0,-1 1,1-1,-1 1,0-1,0 1,0 0,0 0,0-1,0 2,0-1,0 0,0 0,0 1,-2-1,3 1,-1 1,0 0,1-1,-1 1,1 0,-1 0,1 0,0-1,-1 2,1-1,0 0,0 0,-1 0,1 1,0-1,0 0,0 1,1-1,-1 1,0-1,1 1,-1-1,1 1,-1 0,1-1,-1 1,1 0,0 0,-6 53,6-49,1 59,1-51,-1 0,-1 1,0-1,-1 0,-1 1,0-1,-3 10,5-23,0 1,-1-1,1 1,0-1,-1 1,1-1,-1 1,0-1,0 0,1 1,-1-1,0 0,0 0,0 0,0 1,0-1,-1 0,1 0,0-1,0 1,-1 0,1 0,0-1,-1 1,1 0,-1-1,1 0,-1 1,1-1,-1 0,1 0,-1 1,1-1,-1-1,0 1,1 0,-1 0,1 0,-1-1,1 1,-2-2,0 1,1-1,-1 0,1 0,0 0,0 0,-1 0,1 0,1-1,-1 1,0 0,0-1,1 0,0 1,-1-1,1 0,0 0,0 0,1 0,-1-1,-5-45,6 34,-2 0,0 1,-1-1,-2-6,4 17,0 1,0-1,-1 1,0-1,1 1,-1 0,-1 0,1 0,0 0,-1 0,1 0,-1 1,0-1,0 1,0 0,0 0,0 0,0 0,-2-1,3 3,1-1,-1 1,1-1,-1 1,0-1,1 1,-1 0,0 0,1 0,-1 0,1 0,-1 0,0 0,1 0,-1 1,0-1,1 0,-1 1,1 0,-1-1,1 1,-2 1,0 0,1 0,-1 1,1-1,-1 1,1 0,0-1,0 1,0 0,1 0,-1 0,1 1,-6 13,1-1,1 1,1 1,0 5,1-7,1-12,1 0,-1 0,1 1,-1-1,0 0,-1 0,1-1,-1 1,0 0,0-1,0 0,0 1,0-1,-1-1,1 1,-1 0,0-1,0 0,2-1,1 0,-1 0,0 0,0-1,0 1,0-1,0 1,0-1,0 0,0 0,0 0,0 0,0 0,0 0,0 0,0-1,1 1,-1-1,0 0,0 1,0-1,0 0,1 0,-1 0,0 0,1 0,-1-1,1 1,-1 0,1-1,0 1,-1-1,1 1,0-1,0 0,0 1,0-1,1 0,-1 0,0 0,1 0,-5-11,2 0,-1 0,2-1,-1-7,-13-54,15 72,0-1,-1 0,1 1,-1-1,0 1,0-1,0 1,0 0,-1 0,0 0,1 0,-1 0,0 1,0-1,0 1,-1 0,2 1,0-1,-1 1,1 0,-1 0,1 1,-1-1,1 0,-1 1,1 0,-1-1,1 1,-1 0,0 0,1 1,-1-1,1 0,-1 1,1 0,-1-1,1 1,-1 0,1 0,0 0,0 1,-1-1,1 1,0-1,0 1,0 0,0-1,-1 3,-1 0,1 1,-1 0,1 0,0 0,0 0,1 1,-1-1,1 1,0-1,1 1,-1 0,1 0,0 1,0-2,0 0,0 0,-1 0,1 0,-1 0,-1 0,1 0,-1-1,0 1,0-1,0 0,0 1,-1-2,0 1,0 0,-2 1,-4 3,0-1,0 0,0-1,-1 0,0-1,-8 3,18-8,0 1,0-1,-1 0,1 1,0-1,0 0,0 0,0 0,0 0,0 0,0 0,0 0,0 0,0 0,-1-1,1 1,0 0,0-1,0 1,0-1,0 1,0-1,1 1,-1-1,0 0,0 0,0 1,0-1,1 0,-1 0,0 0,1 0,-1 0,1 0,-1 1,1-2,-14-45,7 21,6 22,-1 1,1 0,-1 0,0 0,0 0,0 1,-1-1,1 0,-1 1,0-1,1 1,-1 0,0 0,0 0,0 1,-1-1,1 1,-3-2,4 3,0-1,0 1,1 0,-1-1,0 1,0 0,0 0,0 0,0 1,0-1,0 0,0 1,0-1,1 1,-1-1,0 1,0 0,1 0,-1 0,0 0,1 0,-1 0,1 0,-1 1,1-1,0 1,0-1,-1 1,1-1,0 1,0-1,0 1,1 0,-2 1,-4 12,1-3,0-1,-1 1,0-2,0 1,-6 6,9-14,1-1,0 1,-1-1,0 1,1-1,-1 0,0 0,0-1,0 1,-1 0,1-1,0 0,0 0,-1 0,1 0,-1 0,1-1,-1 0,1 1,-1-1,1 0,-3-1,3 0,0 0,-1 0,1 0,0-1,0 0,0 1,0-1,1 0,-1 0,0 0,1-1,0 1,-1-1,1 1,0-1,0 0,0 0,1 0,-1 0,1 0,0 0,-1 0,1 0,0-1,-4-12,1 0,0-1,1 1,0-5,2 13,-3-45,4 50,0 0,0 0,0 0,1 0,-1 0,1 0,-1 1,1-1,0 0,0 0,1 1,-1-1,0 1,1-1,1-1,-3 4,0 0,1 0,-1-1,1 1,-1 0,0 0,1 0,-1 0,0 0,1 0,-1 0,1 0,-1 0,0 0,1 0,-1 0,0 0,1 1,-1-1,1 0,-1 0,0 0,1 0,-1 1,0-1,0 0,1 0,-1 1,0-1,1 0,-1 1,0-1,0 0,0 1,1-1,-1 0,0 1,0-1,0 0,0 1,0-1,0 0,1 1,-1-1,0 1,0-1,0 0,0 1,0-1,-1 1,7 21,-3 15,-3-21,2 0,0-1,0 1,1-1,1 1,4 8,-7-22,0 0,0 0,0 0,0 0,0 0,1 0,-1-1,1 1,-1 0,1-1,0 1,0-1,0 1,0-1,0 0,0 0,0 0,0 0,0 0,2-1,-1 1,0-1,1 0,-1 0,0 0,1-1,-1 1,0-1,0 0,0 0,1 0,-1 0,0-1,0 1,0-1,-1 0,2 0,10-8,-1 0,0 0,-1-1,0-1,-1 0,5-6,61-86,-48 63,-10 14,7-7,-1-2,-1 0,-2-2,-2 0,-2-1,3-12,-17 40,0-1,1 1,0 0,1 0,0 1,4-5,-9 14,0-1,0 0,0 1,0-1,1 0,-1 1,1 0,-1-1,1 1,-1 0,1 0,0 0,-1 0,1 0,0 0,0 0,0 0,0 1,-1-1,1 1,0-1,0 1,0 0,0 0,0 0,0 0,0 0,0 1,0-1,0 0,0 1,0 0,0-1,0 1,0 0,-1 0,1 0,0 0,-1 0,1 0,0 1,0 0,1 2,1 0,-1 0,-1 0,1 0,-1 1,1-1,-1 1,-1-1,1 1,0 0,-1 0,0 0,-1 0,1 2,3 80,-4-61,-1 317,-2-125,3-209,0 0,1 0,0 0,0-1,2 5,4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0:52:40.116"/>
    </inkml:context>
    <inkml:brush xml:id="br0">
      <inkml:brushProperty name="width" value="0.2" units="cm"/>
      <inkml:brushProperty name="height" value="0.2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22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0,'697'0,"-663"0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46.9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47.28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7T22:02:47.8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2,'169'-2,"188"5,-229 16,-96-14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67E3-005B-4A5B-A64B-4E620D6532D3}" type="datetimeFigureOut">
              <a:rPr lang="nl-NL" smtClean="0"/>
              <a:t>29-1-2020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EB55-D046-4316-A421-6DEA4C9E9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2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dirty="0"/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3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 userDrawn="1"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1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7174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9C1FF40-58B0-436F-9163-CA133FDD71D0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81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079ADA-1C1E-4C9D-B3FE-C30B06DDA3AB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44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0B0-799A-4906-8777-0EC0213D7765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10C6CB5-575B-413D-9008-A1B8D428AB77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29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27BAE8-4658-4BCF-AD7E-80F8EC04C863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1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8D1E-D49A-4C9B-A755-BF3DF16147BC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6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161-DA14-4F1F-BDD3-1752EECE4CB2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EE6-3D54-4D63-9DA5-CA8A9B745F01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A763-2903-498B-BF73-09A3731123CE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3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387F-1790-4333-BCAE-2E4220FED053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D5E30A0-065B-45AC-AEDF-41538065E585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pic>
        <p:nvPicPr>
          <p:cNvPr id="14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7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FAE80C5-D046-4CD0-9D84-E0AAF0594224}" type="datetime1">
              <a:rPr lang="nl-BE" smtClean="0"/>
              <a:t>29/01/2020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4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image" Target="../media/image120.PNG"/><Relationship Id="rId12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11.jp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7.png"/><Relationship Id="rId18" Type="http://schemas.openxmlformats.org/officeDocument/2006/relationships/customXml" Target="../ink/ink14.xml"/><Relationship Id="rId3" Type="http://schemas.openxmlformats.org/officeDocument/2006/relationships/customXml" Target="../ink/ink6.xml"/><Relationship Id="rId21" Type="http://schemas.openxmlformats.org/officeDocument/2006/relationships/image" Target="../media/image31.png"/><Relationship Id="rId7" Type="http://schemas.openxmlformats.org/officeDocument/2006/relationships/customXml" Target="../ink/ink8.xml"/><Relationship Id="rId12" Type="http://schemas.openxmlformats.org/officeDocument/2006/relationships/customXml" Target="../ink/ink11.xml"/><Relationship Id="rId17" Type="http://schemas.openxmlformats.org/officeDocument/2006/relationships/image" Target="../media/image29.png"/><Relationship Id="rId2" Type="http://schemas.openxmlformats.org/officeDocument/2006/relationships/image" Target="../media/image22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24" Type="http://schemas.openxmlformats.org/officeDocument/2006/relationships/image" Target="../media/image32.png"/><Relationship Id="rId5" Type="http://schemas.openxmlformats.org/officeDocument/2006/relationships/customXml" Target="../ink/ink7.xml"/><Relationship Id="rId15" Type="http://schemas.openxmlformats.org/officeDocument/2006/relationships/image" Target="../media/image28.png"/><Relationship Id="rId23" Type="http://schemas.openxmlformats.org/officeDocument/2006/relationships/customXml" Target="../ink/ink17.xml"/><Relationship Id="rId10" Type="http://schemas.openxmlformats.org/officeDocument/2006/relationships/customXml" Target="../ink/ink10.xml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8297067" cy="4024798"/>
          </a:xfrm>
        </p:spPr>
        <p:txBody>
          <a:bodyPr/>
          <a:lstStyle/>
          <a:p>
            <a:r>
              <a:rPr lang="en-US" dirty="0"/>
              <a:t>“Multimodal detection of </a:t>
            </a:r>
            <a:br>
              <a:rPr lang="en-US" dirty="0"/>
            </a:br>
            <a:r>
              <a:rPr lang="en-US" dirty="0"/>
              <a:t>glaucoma using deep learning on data from the UK Biobank”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714044" y="5486400"/>
            <a:ext cx="5258299" cy="117875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>
                <a:latin typeface="+mj-lt"/>
              </a:rPr>
              <a:t>Swarnalata Patra</a:t>
            </a:r>
          </a:p>
          <a:p>
            <a:pPr algn="r"/>
            <a:r>
              <a:rPr lang="nl-NL">
                <a:latin typeface="+mj-lt"/>
              </a:rPr>
              <a:t>Masters in Artificial Intelligence</a:t>
            </a:r>
          </a:p>
          <a:p>
            <a:pPr algn="r"/>
            <a:r>
              <a:rPr lang="nl-NL">
                <a:latin typeface="+mj-lt"/>
              </a:rPr>
              <a:t>Computer Science Dept., Leuven.</a:t>
            </a:r>
            <a:endParaRPr lang="nl-NL" dirty="0">
              <a:latin typeface="+mj-lt"/>
            </a:endParaRPr>
          </a:p>
        </p:txBody>
      </p:sp>
      <p:pic>
        <p:nvPicPr>
          <p:cNvPr id="5" name="Picture 4" descr="A picture containing doughnut, donut, sitting, looking&#10;&#10;Description automatically generated">
            <a:extLst>
              <a:ext uri="{FF2B5EF4-FFF2-40B4-BE49-F238E27FC236}">
                <a16:creationId xmlns:a16="http://schemas.microsoft.com/office/drawing/2014/main" id="{F0B01DDC-3372-4F03-9C6E-F7DF1634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68" y="656418"/>
            <a:ext cx="2448132" cy="21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3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fgeronde rechthoek 5">
            <a:extLst>
              <a:ext uri="{FF2B5EF4-FFF2-40B4-BE49-F238E27FC236}">
                <a16:creationId xmlns:a16="http://schemas.microsoft.com/office/drawing/2014/main" id="{2FE8B349-DD90-49E2-91DB-50F23F5D9AEC}"/>
              </a:ext>
            </a:extLst>
          </p:cNvPr>
          <p:cNvSpPr/>
          <p:nvPr/>
        </p:nvSpPr>
        <p:spPr>
          <a:xfrm>
            <a:off x="551488" y="1433274"/>
            <a:ext cx="3995869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</p:spTree>
    <p:extLst>
      <p:ext uri="{BB962C8B-B14F-4D97-AF65-F5344CB8AC3E}">
        <p14:creationId xmlns:p14="http://schemas.microsoft.com/office/powerpoint/2010/main" val="23874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0" name="Afgeronde rechthoek 5">
            <a:extLst>
              <a:ext uri="{FF2B5EF4-FFF2-40B4-BE49-F238E27FC236}">
                <a16:creationId xmlns:a16="http://schemas.microsoft.com/office/drawing/2014/main" id="{694D1C4A-F0E1-4825-9955-0EEB9D9A341D}"/>
              </a:ext>
            </a:extLst>
          </p:cNvPr>
          <p:cNvSpPr/>
          <p:nvPr/>
        </p:nvSpPr>
        <p:spPr>
          <a:xfrm>
            <a:off x="555702" y="1443830"/>
            <a:ext cx="3987444" cy="846520"/>
          </a:xfrm>
          <a:prstGeom prst="round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7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4DBB2-CD94-4C41-B8F1-07A67F5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3C82-5CC9-467B-8290-F0BE8E8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0CD34-DDC5-4495-87DA-93816642AB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3115733"/>
            <a:ext cx="7991475" cy="293264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Why Union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minimize the chance of missing glaucoma patients.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claiming glaucoma patients as healthy is more    dangerous.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less imbalance in class distribution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Huge Imbalance Ratio:</a:t>
            </a:r>
            <a:r>
              <a:rPr lang="en-IN" dirty="0"/>
              <a:t> 	2253 glaucoma patients </a:t>
            </a:r>
          </a:p>
          <a:p>
            <a:pPr marL="0" indent="0">
              <a:buNone/>
            </a:pPr>
            <a:r>
              <a:rPr lang="en-IN" dirty="0"/>
              <a:t>				83477 healthy participants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63BFD-BA94-4E66-945C-EC4A39EA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014489"/>
          </a:xfrm>
        </p:spPr>
        <p:txBody>
          <a:bodyPr/>
          <a:lstStyle/>
          <a:p>
            <a:pPr algn="ctr"/>
            <a:r>
              <a:rPr lang="en-IN" dirty="0"/>
              <a:t>Ground truth Creation</a:t>
            </a:r>
          </a:p>
        </p:txBody>
      </p:sp>
      <p:pic>
        <p:nvPicPr>
          <p:cNvPr id="7" name="Picture 6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7B1F1669-2DB7-49F8-B01C-C0BE2C81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91" y="1288016"/>
            <a:ext cx="4760264" cy="166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DF812-F47D-474A-8CDF-E5EA3F47DCA2}"/>
              </a:ext>
            </a:extLst>
          </p:cNvPr>
          <p:cNvSpPr txBox="1"/>
          <p:nvPr/>
        </p:nvSpPr>
        <p:spPr>
          <a:xfrm>
            <a:off x="2679114" y="1916109"/>
            <a:ext cx="61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ICD10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53D03-FDCC-45BC-A4F1-390057B002C2}"/>
              </a:ext>
            </a:extLst>
          </p:cNvPr>
          <p:cNvSpPr txBox="1"/>
          <p:nvPr/>
        </p:nvSpPr>
        <p:spPr>
          <a:xfrm>
            <a:off x="3838446" y="1839166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Self-</a:t>
            </a:r>
          </a:p>
          <a:p>
            <a:r>
              <a:rPr lang="en-IN" sz="1100" dirty="0"/>
              <a:t>reported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45BA7-983F-4B97-B1BC-53C4696574E6}"/>
              </a:ext>
            </a:extLst>
          </p:cNvPr>
          <p:cNvSpPr txBox="1"/>
          <p:nvPr/>
        </p:nvSpPr>
        <p:spPr>
          <a:xfrm>
            <a:off x="2987735" y="97112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2092E-AA41-46AC-ADBB-289F9CB3A605}"/>
              </a:ext>
            </a:extLst>
          </p:cNvPr>
          <p:cNvSpPr txBox="1"/>
          <p:nvPr/>
        </p:nvSpPr>
        <p:spPr>
          <a:xfrm>
            <a:off x="5578536" y="971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18B17-FEB9-4D19-898B-4FD3665EE635}"/>
              </a:ext>
            </a:extLst>
          </p:cNvPr>
          <p:cNvSpPr txBox="1"/>
          <p:nvPr/>
        </p:nvSpPr>
        <p:spPr>
          <a:xfrm>
            <a:off x="5089384" y="1991805"/>
            <a:ext cx="61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ICD10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6F890-C659-4C39-9102-A4B64591784D}"/>
              </a:ext>
            </a:extLst>
          </p:cNvPr>
          <p:cNvSpPr txBox="1"/>
          <p:nvPr/>
        </p:nvSpPr>
        <p:spPr>
          <a:xfrm>
            <a:off x="6228268" y="1821733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Self-</a:t>
            </a:r>
          </a:p>
          <a:p>
            <a:r>
              <a:rPr lang="en-IN" sz="1100" dirty="0"/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75107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fgeronde rechthoek 5">
            <a:extLst>
              <a:ext uri="{FF2B5EF4-FFF2-40B4-BE49-F238E27FC236}">
                <a16:creationId xmlns:a16="http://schemas.microsoft.com/office/drawing/2014/main" id="{FC5D5FC8-BBEB-419B-92A3-ED58A2FA9B4B}"/>
              </a:ext>
            </a:extLst>
          </p:cNvPr>
          <p:cNvSpPr/>
          <p:nvPr/>
        </p:nvSpPr>
        <p:spPr>
          <a:xfrm>
            <a:off x="551488" y="1433274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</p:spTree>
    <p:extLst>
      <p:ext uri="{BB962C8B-B14F-4D97-AF65-F5344CB8AC3E}">
        <p14:creationId xmlns:p14="http://schemas.microsoft.com/office/powerpoint/2010/main" val="30294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485BA-C720-40AD-BCBF-1F7A3B7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50E91-4054-41AF-A5B2-09EA7E89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0C9D-3D93-4716-AD6B-C1C75B8065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368000"/>
            <a:ext cx="7991475" cy="4680375"/>
          </a:xfrm>
        </p:spPr>
        <p:txBody>
          <a:bodyPr/>
          <a:lstStyle/>
          <a:p>
            <a:r>
              <a:rPr lang="en-IN" dirty="0"/>
              <a:t>Train-validation-test split (60-20-20) for meta information and fundus images on a patient level.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F5960E-E13F-4E70-A2FB-3F3B55D6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Pre-processing(1/2)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4C4BD2-A36D-4118-B240-6DB09B90A81D}"/>
              </a:ext>
            </a:extLst>
          </p:cNvPr>
          <p:cNvSpPr/>
          <p:nvPr/>
        </p:nvSpPr>
        <p:spPr>
          <a:xfrm>
            <a:off x="2094621" y="2144889"/>
            <a:ext cx="4498090" cy="3903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Meta-data:</a:t>
            </a:r>
          </a:p>
          <a:p>
            <a:pPr algn="ctr"/>
            <a:endParaRPr lang="en-IN" b="1" u="sng" dirty="0"/>
          </a:p>
          <a:p>
            <a:pPr marL="342900" indent="-342900">
              <a:buAutoNum type="arabicPeriod"/>
            </a:pPr>
            <a:r>
              <a:rPr lang="en-IN" dirty="0"/>
              <a:t>One-hot label encoding.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13 columns giving definite glaucoma information are dropped. </a:t>
            </a:r>
          </a:p>
          <a:p>
            <a:r>
              <a:rPr lang="en-IN" dirty="0"/>
              <a:t>Ex – which eye had glaucoma, whether patient had glaucoma surgery, etc.</a:t>
            </a:r>
          </a:p>
        </p:txBody>
      </p:sp>
    </p:spTree>
    <p:extLst>
      <p:ext uri="{BB962C8B-B14F-4D97-AF65-F5344CB8AC3E}">
        <p14:creationId xmlns:p14="http://schemas.microsoft.com/office/powerpoint/2010/main" val="158546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42291F-5242-4DAA-9B2B-F6C274B1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5C4E9-6BCD-4E73-B558-78D6E9B4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C4F95E-4597-477E-907C-A6E6B9C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Pre-processing(2/2)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7CD1A6-2F06-46B5-84A8-0D6D84FAAB9B}"/>
              </a:ext>
            </a:extLst>
          </p:cNvPr>
          <p:cNvSpPr/>
          <p:nvPr/>
        </p:nvSpPr>
        <p:spPr>
          <a:xfrm>
            <a:off x="3268060" y="1065344"/>
            <a:ext cx="2816651" cy="1380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Fundus Images:</a:t>
            </a:r>
          </a:p>
        </p:txBody>
      </p:sp>
      <p:pic>
        <p:nvPicPr>
          <p:cNvPr id="7" name="Picture 6" descr="A picture containing light, lit, dark, orange&#10;&#10;Description automatically generated">
            <a:extLst>
              <a:ext uri="{FF2B5EF4-FFF2-40B4-BE49-F238E27FC236}">
                <a16:creationId xmlns:a16="http://schemas.microsoft.com/office/drawing/2014/main" id="{3DDA5BE9-DA14-4511-9B86-A3E516705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34" y="2666484"/>
            <a:ext cx="1842561" cy="138077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20EC4E0-7FF6-4FD3-9140-D55A0D1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30" y="2666484"/>
            <a:ext cx="1418690" cy="137179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555973-583A-47D0-A68F-662BD5110A3D}"/>
              </a:ext>
            </a:extLst>
          </p:cNvPr>
          <p:cNvSpPr/>
          <p:nvPr/>
        </p:nvSpPr>
        <p:spPr>
          <a:xfrm>
            <a:off x="4571869" y="3247398"/>
            <a:ext cx="577943" cy="234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picture containing object, light, lit, lamp&#10;&#10;Description automatically generated">
            <a:extLst>
              <a:ext uri="{FF2B5EF4-FFF2-40B4-BE49-F238E27FC236}">
                <a16:creationId xmlns:a16="http://schemas.microsoft.com/office/drawing/2014/main" id="{67AB9503-B8BA-482B-9525-B30F889D1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9" y="4567371"/>
            <a:ext cx="4301199" cy="1266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79E131-605B-4E50-80B7-DC77BAA8A235}"/>
              </a:ext>
            </a:extLst>
          </p:cNvPr>
          <p:cNvSpPr txBox="1"/>
          <p:nvPr/>
        </p:nvSpPr>
        <p:spPr>
          <a:xfrm>
            <a:off x="5739330" y="23375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(250x250x3)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39E8C-AD18-4D35-9CF8-2A1F3EB94A30}"/>
              </a:ext>
            </a:extLst>
          </p:cNvPr>
          <p:cNvSpPr txBox="1"/>
          <p:nvPr/>
        </p:nvSpPr>
        <p:spPr>
          <a:xfrm>
            <a:off x="7747538" y="283517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Opencv </a:t>
            </a:r>
          </a:p>
          <a:p>
            <a:r>
              <a:rPr lang="en-IN" dirty="0"/>
              <a:t>contours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82AFF-7B89-4A6A-8F79-2348B956BACA}"/>
              </a:ext>
            </a:extLst>
          </p:cNvPr>
          <p:cNvSpPr txBox="1"/>
          <p:nvPr/>
        </p:nvSpPr>
        <p:spPr>
          <a:xfrm>
            <a:off x="7875779" y="47640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imgaug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A5B8-0369-4154-9EBE-C5BBB9C2065A}"/>
              </a:ext>
            </a:extLst>
          </p:cNvPr>
          <p:cNvSpPr txBox="1"/>
          <p:nvPr/>
        </p:nvSpPr>
        <p:spPr>
          <a:xfrm>
            <a:off x="1224000" y="494868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(224x224x3)</a:t>
            </a:r>
          </a:p>
          <a:p>
            <a:pPr algn="ctr"/>
            <a:r>
              <a:rPr lang="en-IN" dirty="0"/>
              <a:t>each</a:t>
            </a:r>
          </a:p>
        </p:txBody>
      </p:sp>
    </p:spTree>
    <p:extLst>
      <p:ext uri="{BB962C8B-B14F-4D97-AF65-F5344CB8AC3E}">
        <p14:creationId xmlns:p14="http://schemas.microsoft.com/office/powerpoint/2010/main" val="200609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fgeronde rechthoek 5">
            <a:extLst>
              <a:ext uri="{FF2B5EF4-FFF2-40B4-BE49-F238E27FC236}">
                <a16:creationId xmlns:a16="http://schemas.microsoft.com/office/drawing/2014/main" id="{FC5D5FC8-BBEB-419B-92A3-ED58A2FA9B4B}"/>
              </a:ext>
            </a:extLst>
          </p:cNvPr>
          <p:cNvSpPr/>
          <p:nvPr/>
        </p:nvSpPr>
        <p:spPr>
          <a:xfrm>
            <a:off x="551488" y="1433274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</p:spTree>
    <p:extLst>
      <p:ext uri="{BB962C8B-B14F-4D97-AF65-F5344CB8AC3E}">
        <p14:creationId xmlns:p14="http://schemas.microsoft.com/office/powerpoint/2010/main" val="302018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9ADB23-D246-4ADC-A2DC-16BF0D1B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F6F8-DFA4-4239-9F7B-21FE1D9F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2A9-5A57-4C54-8FB9-DDE7CB7BD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443686"/>
            <a:ext cx="7991475" cy="850134"/>
          </a:xfrm>
        </p:spPr>
        <p:txBody>
          <a:bodyPr>
            <a:normAutofit/>
          </a:bodyPr>
          <a:lstStyle/>
          <a:p>
            <a:r>
              <a:rPr lang="en-IN" b="1" dirty="0"/>
              <a:t>Aim</a:t>
            </a:r>
            <a:r>
              <a:rPr lang="en-IN" dirty="0"/>
              <a:t>: Find out features that are important for glaucoma detection.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766E31-0C49-486D-9E3F-FD6C1D38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dirty="0"/>
              <a:t>Feature Importance(1/3)</a:t>
            </a:r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98DF11F-0DB3-46DA-8E35-F5EA2D3DF4AA}"/>
              </a:ext>
            </a:extLst>
          </p:cNvPr>
          <p:cNvSpPr/>
          <p:nvPr/>
        </p:nvSpPr>
        <p:spPr>
          <a:xfrm>
            <a:off x="2313744" y="2433988"/>
            <a:ext cx="2415822" cy="970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RFC trained with 585 features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04C09C2-9E56-418A-8A22-1970696812E2}"/>
              </a:ext>
            </a:extLst>
          </p:cNvPr>
          <p:cNvSpPr/>
          <p:nvPr/>
        </p:nvSpPr>
        <p:spPr>
          <a:xfrm>
            <a:off x="2358712" y="3635907"/>
            <a:ext cx="2415822" cy="970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Importance values computed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65DD2C43-F2A9-4121-8DFC-E011490239DC}"/>
              </a:ext>
            </a:extLst>
          </p:cNvPr>
          <p:cNvSpPr/>
          <p:nvPr/>
        </p:nvSpPr>
        <p:spPr>
          <a:xfrm>
            <a:off x="2358712" y="4816600"/>
            <a:ext cx="2415822" cy="970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 most important features selected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51664CD-B243-4427-882F-B51BFF000675}"/>
              </a:ext>
            </a:extLst>
          </p:cNvPr>
          <p:cNvSpPr/>
          <p:nvPr/>
        </p:nvSpPr>
        <p:spPr>
          <a:xfrm>
            <a:off x="5453163" y="4760261"/>
            <a:ext cx="2415822" cy="970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RFC trained with 40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E96FB-4753-4DC2-A340-A22D4E1FA0AD}"/>
              </a:ext>
            </a:extLst>
          </p:cNvPr>
          <p:cNvSpPr txBox="1"/>
          <p:nvPr/>
        </p:nvSpPr>
        <p:spPr>
          <a:xfrm>
            <a:off x="4697187" y="270726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AUC = 0.519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0FE49-F74C-4137-9585-D386D1EFD780}"/>
              </a:ext>
            </a:extLst>
          </p:cNvPr>
          <p:cNvSpPr txBox="1"/>
          <p:nvPr/>
        </p:nvSpPr>
        <p:spPr>
          <a:xfrm>
            <a:off x="6029313" y="578744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AUC = 0.527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44FF-C970-4B17-8A6A-18ACACDE97B4}"/>
              </a:ext>
            </a:extLst>
          </p:cNvPr>
          <p:cNvSpPr txBox="1"/>
          <p:nvPr/>
        </p:nvSpPr>
        <p:spPr>
          <a:xfrm>
            <a:off x="4742972" y="3766393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(ranks features by how well</a:t>
            </a:r>
          </a:p>
          <a:p>
            <a:r>
              <a:rPr lang="en-IN" dirty="0"/>
              <a:t>they improve node purity.)</a:t>
            </a:r>
          </a:p>
        </p:txBody>
      </p:sp>
    </p:spTree>
    <p:extLst>
      <p:ext uri="{BB962C8B-B14F-4D97-AF65-F5344CB8AC3E}">
        <p14:creationId xmlns:p14="http://schemas.microsoft.com/office/powerpoint/2010/main" val="391832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FC131679-B2F1-43F1-BA24-7CFA32550BEF}"/>
              </a:ext>
            </a:extLst>
          </p:cNvPr>
          <p:cNvSpPr txBox="1">
            <a:spLocks/>
          </p:cNvSpPr>
          <p:nvPr/>
        </p:nvSpPr>
        <p:spPr>
          <a:xfrm>
            <a:off x="576000" y="395110"/>
            <a:ext cx="7991738" cy="972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      Feature Importance (2/3)</a:t>
            </a:r>
          </a:p>
        </p:txBody>
      </p:sp>
      <p:pic>
        <p:nvPicPr>
          <p:cNvPr id="5" name="Picture 4" descr="A picture containing comb&#10;&#10;Description automatically generated">
            <a:extLst>
              <a:ext uri="{FF2B5EF4-FFF2-40B4-BE49-F238E27FC236}">
                <a16:creationId xmlns:a16="http://schemas.microsoft.com/office/drawing/2014/main" id="{C4E13A86-1393-42C5-BAA9-3BDEEFC8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7" y="971796"/>
            <a:ext cx="7735130" cy="5405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E57DC-4866-4F0D-ACAF-393A09765AE6}"/>
              </a:ext>
            </a:extLst>
          </p:cNvPr>
          <p:cNvSpPr txBox="1"/>
          <p:nvPr/>
        </p:nvSpPr>
        <p:spPr>
          <a:xfrm>
            <a:off x="5134724" y="194468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Feature importance plot </a:t>
            </a:r>
          </a:p>
        </p:txBody>
      </p:sp>
    </p:spTree>
    <p:extLst>
      <p:ext uri="{BB962C8B-B14F-4D97-AF65-F5344CB8AC3E}">
        <p14:creationId xmlns:p14="http://schemas.microsoft.com/office/powerpoint/2010/main" val="73252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E7097-37BD-424E-A749-9EBF8C52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2E34C-B714-4A0D-9961-4EA1DECD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D6216F-98EC-48A2-8F54-BAC73771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Feature Importance(3/3)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0FD8BC-A2F9-4E54-847F-EF850E7E9F53}"/>
              </a:ext>
            </a:extLst>
          </p:cNvPr>
          <p:cNvSpPr/>
          <p:nvPr/>
        </p:nvSpPr>
        <p:spPr>
          <a:xfrm>
            <a:off x="403368" y="1264355"/>
            <a:ext cx="4168632" cy="216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1. Present in ophthalmologists records: </a:t>
            </a:r>
          </a:p>
          <a:p>
            <a:pPr algn="ctr"/>
            <a:r>
              <a:rPr lang="en-IN" dirty="0"/>
              <a:t>Age, IOP, corneal hysteresis, corneal resistance factor.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F7DAC8-94A5-4618-A519-999E76419355}"/>
              </a:ext>
            </a:extLst>
          </p:cNvPr>
          <p:cNvSpPr/>
          <p:nvPr/>
        </p:nvSpPr>
        <p:spPr>
          <a:xfrm>
            <a:off x="4572000" y="3885598"/>
            <a:ext cx="3043871" cy="20986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4.Not so relevant:</a:t>
            </a:r>
          </a:p>
          <a:p>
            <a:pPr algn="ctr"/>
            <a:r>
              <a:rPr lang="en-IN" dirty="0"/>
              <a:t>Duration of screen displayed, wears glasses, spherical power, meridian angle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A9000A-3843-4BE1-947A-C20C9AD5E683}"/>
              </a:ext>
            </a:extLst>
          </p:cNvPr>
          <p:cNvSpPr/>
          <p:nvPr/>
        </p:nvSpPr>
        <p:spPr>
          <a:xfrm>
            <a:off x="4744632" y="1144459"/>
            <a:ext cx="4209365" cy="2625729"/>
          </a:xfrm>
          <a:prstGeom prst="ellipse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2. Relevant features not in specialists records:</a:t>
            </a:r>
          </a:p>
          <a:p>
            <a:pPr algn="ctr"/>
            <a:r>
              <a:rPr lang="en-IN" dirty="0"/>
              <a:t>Waist circumference, blood pressure, age when started smoking, peak expiratory flow(PEF), force vital capacity(FVC)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3588EB-7757-40C5-B3B4-70F2C5E2FA22}"/>
              </a:ext>
            </a:extLst>
          </p:cNvPr>
          <p:cNvSpPr/>
          <p:nvPr/>
        </p:nvSpPr>
        <p:spPr>
          <a:xfrm>
            <a:off x="900000" y="3885598"/>
            <a:ext cx="2963608" cy="2098624"/>
          </a:xfrm>
          <a:prstGeom prst="ellipse">
            <a:avLst/>
          </a:prstGeom>
          <a:solidFill>
            <a:srgbClr val="B11D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3.Probably implies Glaucoma: </a:t>
            </a:r>
          </a:p>
          <a:p>
            <a:pPr algn="ctr"/>
            <a:r>
              <a:rPr lang="en-IN" dirty="0"/>
              <a:t>Other prescription medications, long standing illness. </a:t>
            </a:r>
          </a:p>
        </p:txBody>
      </p:sp>
    </p:spTree>
    <p:extLst>
      <p:ext uri="{BB962C8B-B14F-4D97-AF65-F5344CB8AC3E}">
        <p14:creationId xmlns:p14="http://schemas.microsoft.com/office/powerpoint/2010/main" val="282771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45E9F-34CF-4794-8C02-1FB79AB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81C3A-FB10-44A2-B370-12977357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D340B6-DB26-4AA9-A932-15D4A619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Internship in VITO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E8FE63-633E-4889-8BB6-3E732B57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9" y="1338464"/>
            <a:ext cx="3829050" cy="119062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603DDC-81FA-4A17-8FC7-9AAC3B9AB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892931"/>
            <a:ext cx="3016387" cy="107213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3E54BB-C3D2-4BAC-9474-4156A224F07D}"/>
              </a:ext>
            </a:extLst>
          </p:cNvPr>
          <p:cNvSpPr/>
          <p:nvPr/>
        </p:nvSpPr>
        <p:spPr>
          <a:xfrm>
            <a:off x="2271702" y="4461518"/>
            <a:ext cx="4600334" cy="1561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 on solutions for better and earlier detection of retinal diseases such as diabetic retinopathy, glaucoma, etc.</a:t>
            </a:r>
          </a:p>
        </p:txBody>
      </p:sp>
      <p:sp>
        <p:nvSpPr>
          <p:cNvPr id="19" name="Scroll: Horizontal 18">
            <a:extLst>
              <a:ext uri="{FF2B5EF4-FFF2-40B4-BE49-F238E27FC236}">
                <a16:creationId xmlns:a16="http://schemas.microsoft.com/office/drawing/2014/main" id="{5DDADC6E-5CAC-49DD-9990-BBE23AC70FC1}"/>
              </a:ext>
            </a:extLst>
          </p:cNvPr>
          <p:cNvSpPr/>
          <p:nvPr/>
        </p:nvSpPr>
        <p:spPr>
          <a:xfrm>
            <a:off x="4738688" y="1196620"/>
            <a:ext cx="3160889" cy="156104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Flemish research organisation in Mol, Belgium.</a:t>
            </a:r>
            <a:endParaRPr lang="en-IN" dirty="0"/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709DF003-E52F-410A-B8F0-9E5F91055DD7}"/>
              </a:ext>
            </a:extLst>
          </p:cNvPr>
          <p:cNvSpPr/>
          <p:nvPr/>
        </p:nvSpPr>
        <p:spPr>
          <a:xfrm>
            <a:off x="5365220" y="2892931"/>
            <a:ext cx="1907823" cy="12074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Health unit of VITO</a:t>
            </a:r>
          </a:p>
        </p:txBody>
      </p:sp>
    </p:spTree>
    <p:extLst>
      <p:ext uri="{BB962C8B-B14F-4D97-AF65-F5344CB8AC3E}">
        <p14:creationId xmlns:p14="http://schemas.microsoft.com/office/powerpoint/2010/main" val="221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fgeronde rechthoek 5">
            <a:extLst>
              <a:ext uri="{FF2B5EF4-FFF2-40B4-BE49-F238E27FC236}">
                <a16:creationId xmlns:a16="http://schemas.microsoft.com/office/drawing/2014/main" id="{FC5D5FC8-BBEB-419B-92A3-ED58A2FA9B4B}"/>
              </a:ext>
            </a:extLst>
          </p:cNvPr>
          <p:cNvSpPr/>
          <p:nvPr/>
        </p:nvSpPr>
        <p:spPr>
          <a:xfrm>
            <a:off x="551488" y="1433274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</p:spTree>
    <p:extLst>
      <p:ext uri="{BB962C8B-B14F-4D97-AF65-F5344CB8AC3E}">
        <p14:creationId xmlns:p14="http://schemas.microsoft.com/office/powerpoint/2010/main" val="195478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A77A2-F3E1-459E-A19E-6CDF5AD2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00" y="4263308"/>
            <a:ext cx="6739200" cy="1784691"/>
          </a:xfrm>
        </p:spPr>
        <p:txBody>
          <a:bodyPr>
            <a:normAutofit/>
          </a:bodyPr>
          <a:lstStyle/>
          <a:p>
            <a:r>
              <a:rPr lang="en-IN" sz="2000" dirty="0"/>
              <a:t>Trained using left and right eye fundus images.</a:t>
            </a:r>
          </a:p>
          <a:p>
            <a:r>
              <a:rPr lang="en-IN" sz="2000" dirty="0"/>
              <a:t>Binary cross-entropy, Adam optimizer.</a:t>
            </a:r>
          </a:p>
          <a:p>
            <a:r>
              <a:rPr lang="en-IN" sz="2000" dirty="0"/>
              <a:t>Model trained multiple times –  with gradually imbalance data and class weights.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2B27-6BE6-45A5-91A1-E9DD58F7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6539D-27AC-4E4E-B698-6447468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96F46A-9306-42E6-937D-3536C8F1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CNN Model (1/2)</a:t>
            </a:r>
          </a:p>
        </p:txBody>
      </p:sp>
      <p:pic>
        <p:nvPicPr>
          <p:cNvPr id="9" name="Picture 8" descr="A picture containing light, lit, orange, sitting&#10;&#10;Description automatically generated">
            <a:extLst>
              <a:ext uri="{FF2B5EF4-FFF2-40B4-BE49-F238E27FC236}">
                <a16:creationId xmlns:a16="http://schemas.microsoft.com/office/drawing/2014/main" id="{02A87021-2C12-4666-94FF-654D1E818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5" y="1632200"/>
            <a:ext cx="1209957" cy="1193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65376-D91E-4CB3-BC28-4B4A68BEBFBA}"/>
              </a:ext>
            </a:extLst>
          </p:cNvPr>
          <p:cNvSpPr txBox="1"/>
          <p:nvPr/>
        </p:nvSpPr>
        <p:spPr>
          <a:xfrm>
            <a:off x="576000" y="1262868"/>
            <a:ext cx="14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(224x224x3)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FEBF95-5F6F-407E-945E-AF93BF193B42}"/>
              </a:ext>
            </a:extLst>
          </p:cNvPr>
          <p:cNvCxnSpPr>
            <a:cxnSpLocks/>
          </p:cNvCxnSpPr>
          <p:nvPr/>
        </p:nvCxnSpPr>
        <p:spPr>
          <a:xfrm>
            <a:off x="1977068" y="2165798"/>
            <a:ext cx="399710" cy="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B83EDA-704C-44C8-846C-9A36033EF520}"/>
              </a:ext>
            </a:extLst>
          </p:cNvPr>
          <p:cNvSpPr txBox="1"/>
          <p:nvPr/>
        </p:nvSpPr>
        <p:spPr>
          <a:xfrm>
            <a:off x="3042330" y="1270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Mobile-net v2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A04014-DEBC-41A4-A1CF-546B077E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90" y="2304735"/>
            <a:ext cx="1851265" cy="935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AA37AF-7325-4203-BB24-5A6DEADA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198" y="1996521"/>
            <a:ext cx="2588310" cy="286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0C35FE-203C-4E60-9ECE-80DA174E15A0}"/>
              </a:ext>
            </a:extLst>
          </p:cNvPr>
          <p:cNvSpPr txBox="1"/>
          <p:nvPr/>
        </p:nvSpPr>
        <p:spPr>
          <a:xfrm>
            <a:off x="2731910" y="283837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78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D9E808-FE6E-481D-AF87-FF19C3BB0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04" y="1696668"/>
            <a:ext cx="835870" cy="895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D3228F-2C81-4220-A70D-CEA915B0E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508" y="2082717"/>
            <a:ext cx="571500" cy="114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C0C9AA0-E446-4751-920E-E5A1B9B6F10F}"/>
              </a:ext>
            </a:extLst>
          </p:cNvPr>
          <p:cNvSpPr/>
          <p:nvPr/>
        </p:nvSpPr>
        <p:spPr>
          <a:xfrm>
            <a:off x="5756964" y="2024660"/>
            <a:ext cx="57150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7x7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x1024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DDBB54-799C-45D9-BABE-94DFF7F14CA4}"/>
              </a:ext>
            </a:extLst>
          </p:cNvPr>
          <p:cNvCxnSpPr>
            <a:cxnSpLocks/>
          </p:cNvCxnSpPr>
          <p:nvPr/>
        </p:nvCxnSpPr>
        <p:spPr>
          <a:xfrm>
            <a:off x="6443733" y="2133573"/>
            <a:ext cx="399710" cy="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416A5FA-E2BF-43BE-88D3-E1D85E98A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932" y="999499"/>
            <a:ext cx="1068173" cy="24588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47F57F-325D-4851-A55B-0E6AF9A26F0A}"/>
              </a:ext>
            </a:extLst>
          </p:cNvPr>
          <p:cNvSpPr txBox="1"/>
          <p:nvPr/>
        </p:nvSpPr>
        <p:spPr>
          <a:xfrm>
            <a:off x="7082370" y="1317965"/>
            <a:ext cx="153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  <a:p>
            <a:r>
              <a:rPr lang="en-IN" sz="2000" dirty="0"/>
              <a:t>..</a:t>
            </a:r>
          </a:p>
          <a:p>
            <a:r>
              <a:rPr lang="en-IN" sz="2000" dirty="0"/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A5A092-E9C0-4F4F-82C4-521264143DB5}"/>
              </a:ext>
            </a:extLst>
          </p:cNvPr>
          <p:cNvSpPr/>
          <p:nvPr/>
        </p:nvSpPr>
        <p:spPr>
          <a:xfrm>
            <a:off x="8439445" y="1632200"/>
            <a:ext cx="401262" cy="35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A704F-20A7-4DB4-A276-5B1BC612CF54}"/>
              </a:ext>
            </a:extLst>
          </p:cNvPr>
          <p:cNvSpPr/>
          <p:nvPr/>
        </p:nvSpPr>
        <p:spPr>
          <a:xfrm>
            <a:off x="8439445" y="2334360"/>
            <a:ext cx="593685" cy="2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FA2250-E8B8-4B1A-A8DB-04A0CC86AF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68" y="3740759"/>
            <a:ext cx="2418288" cy="972151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FE4B2-D324-4CA5-8956-3D769128F3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4" y="4851918"/>
            <a:ext cx="865950" cy="9721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10CB69-D790-4F97-A0CD-52EBAA4584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6229" y="3829256"/>
            <a:ext cx="813847" cy="868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62777-831B-4112-BB82-BE5F4989F1A9}"/>
              </a:ext>
            </a:extLst>
          </p:cNvPr>
          <p:cNvSpPr/>
          <p:nvPr/>
        </p:nvSpPr>
        <p:spPr>
          <a:xfrm rot="16200000">
            <a:off x="5647276" y="1881313"/>
            <a:ext cx="2692154" cy="28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Global 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240472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13263C-124B-4AB2-93C0-36460F15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93295-485F-47CA-B7E9-D093DD87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2484E-4FD3-44D0-9234-87ADCCF7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CNN Model 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59AE8-1914-476D-B042-D59256137D09}"/>
              </a:ext>
            </a:extLst>
          </p:cNvPr>
          <p:cNvSpPr/>
          <p:nvPr/>
        </p:nvSpPr>
        <p:spPr>
          <a:xfrm>
            <a:off x="750711" y="1368000"/>
            <a:ext cx="76482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AUC of </a:t>
            </a:r>
            <a:r>
              <a:rPr lang="en-IN" b="1" dirty="0"/>
              <a:t>0.694</a:t>
            </a:r>
            <a:r>
              <a:rPr lang="en-IN" dirty="0"/>
              <a:t> on validation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 level predictions to patient level. </a:t>
            </a:r>
          </a:p>
          <a:p>
            <a:r>
              <a:rPr lang="en-IN" dirty="0"/>
              <a:t>     AUC of </a:t>
            </a:r>
            <a:r>
              <a:rPr lang="en-IN" b="1" dirty="0"/>
              <a:t>0.496</a:t>
            </a:r>
            <a:r>
              <a:rPr lang="en-IN" dirty="0"/>
              <a:t>, which is below the performance of a random predictor.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misclassification in image-level is penalized twice in patient level.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46F75-8709-47A5-9964-7D4058CE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52" y="3429000"/>
            <a:ext cx="2408523" cy="246781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2226AD-5F50-4E84-9766-397FCB22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0" y="3438620"/>
            <a:ext cx="2408523" cy="2467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B8B91E-3DD9-4E32-A5DD-F293E806DE14}"/>
              </a:ext>
            </a:extLst>
          </p:cNvPr>
          <p:cNvSpPr txBox="1"/>
          <p:nvPr/>
        </p:nvSpPr>
        <p:spPr>
          <a:xfrm>
            <a:off x="1866717" y="3069636"/>
            <a:ext cx="137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Image-level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A0B1D-98C9-4D24-A249-E4D75E191910}"/>
              </a:ext>
            </a:extLst>
          </p:cNvPr>
          <p:cNvSpPr txBox="1"/>
          <p:nvPr/>
        </p:nvSpPr>
        <p:spPr>
          <a:xfrm>
            <a:off x="5190861" y="3059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Patient-level</a:t>
            </a:r>
          </a:p>
        </p:txBody>
      </p:sp>
    </p:spTree>
    <p:extLst>
      <p:ext uri="{BB962C8B-B14F-4D97-AF65-F5344CB8AC3E}">
        <p14:creationId xmlns:p14="http://schemas.microsoft.com/office/powerpoint/2010/main" val="27124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8DDD98-4A22-40E1-85C4-6C733E631E5E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Implementation strategy:</a:t>
            </a: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C6F74006-B7D9-49AB-A468-B291F199086E}"/>
              </a:ext>
            </a:extLst>
          </p:cNvPr>
          <p:cNvSpPr/>
          <p:nvPr/>
        </p:nvSpPr>
        <p:spPr>
          <a:xfrm>
            <a:off x="555702" y="3849844"/>
            <a:ext cx="4016166" cy="84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3. Feature Importance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E2D14F5-AC19-4337-9D07-DA07E5C2B2B5}"/>
              </a:ext>
            </a:extLst>
          </p:cNvPr>
          <p:cNvSpPr/>
          <p:nvPr/>
        </p:nvSpPr>
        <p:spPr>
          <a:xfrm>
            <a:off x="576000" y="4894306"/>
            <a:ext cx="4016166" cy="84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4. CNN Model</a:t>
            </a:r>
          </a:p>
        </p:txBody>
      </p:sp>
      <p:sp>
        <p:nvSpPr>
          <p:cNvPr id="7" name="Afgeronde rechthoek 5">
            <a:extLst>
              <a:ext uri="{FF2B5EF4-FFF2-40B4-BE49-F238E27FC236}">
                <a16:creationId xmlns:a16="http://schemas.microsoft.com/office/drawing/2014/main" id="{D5F894DD-74E3-4EE4-960A-787C9C24095C}"/>
              </a:ext>
            </a:extLst>
          </p:cNvPr>
          <p:cNvSpPr/>
          <p:nvPr/>
        </p:nvSpPr>
        <p:spPr>
          <a:xfrm>
            <a:off x="5573318" y="4128978"/>
            <a:ext cx="3402199" cy="1530656"/>
          </a:xfrm>
          <a:prstGeom prst="round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5. Multi-modal Approach:</a:t>
            </a:r>
          </a:p>
          <a:p>
            <a:endParaRPr lang="nl-BE" b="1" u="sng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Combining important features with CNN model predictions</a:t>
            </a:r>
          </a:p>
        </p:txBody>
      </p:sp>
      <p:sp>
        <p:nvSpPr>
          <p:cNvPr id="11" name="Afgeronde rechthoek 5">
            <a:extLst>
              <a:ext uri="{FF2B5EF4-FFF2-40B4-BE49-F238E27FC236}">
                <a16:creationId xmlns:a16="http://schemas.microsoft.com/office/drawing/2014/main" id="{BE666E70-E86F-4A5B-9850-41AA0F7C4957}"/>
              </a:ext>
            </a:extLst>
          </p:cNvPr>
          <p:cNvSpPr/>
          <p:nvPr/>
        </p:nvSpPr>
        <p:spPr>
          <a:xfrm>
            <a:off x="551489" y="2687552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2. Data pre-processing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E8EDD-6749-4575-ACF4-5966A9E6FFE1}"/>
              </a:ext>
            </a:extLst>
          </p:cNvPr>
          <p:cNvSpPr/>
          <p:nvPr/>
        </p:nvSpPr>
        <p:spPr>
          <a:xfrm>
            <a:off x="4807304" y="3864793"/>
            <a:ext cx="530578" cy="19227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fgeronde rechthoek 5">
            <a:extLst>
              <a:ext uri="{FF2B5EF4-FFF2-40B4-BE49-F238E27FC236}">
                <a16:creationId xmlns:a16="http://schemas.microsoft.com/office/drawing/2014/main" id="{FC5D5FC8-BBEB-419B-92A3-ED58A2FA9B4B}"/>
              </a:ext>
            </a:extLst>
          </p:cNvPr>
          <p:cNvSpPr/>
          <p:nvPr/>
        </p:nvSpPr>
        <p:spPr>
          <a:xfrm>
            <a:off x="551488" y="1433274"/>
            <a:ext cx="3995869" cy="80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bg1"/>
                </a:solidFill>
              </a:rPr>
              <a:t>1. Ground truth creation</a:t>
            </a:r>
          </a:p>
        </p:txBody>
      </p:sp>
    </p:spTree>
    <p:extLst>
      <p:ext uri="{BB962C8B-B14F-4D97-AF65-F5344CB8AC3E}">
        <p14:creationId xmlns:p14="http://schemas.microsoft.com/office/powerpoint/2010/main" val="61504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5830BDC-733C-4E30-A5B3-B2542B5E7949}"/>
              </a:ext>
            </a:extLst>
          </p:cNvPr>
          <p:cNvSpPr txBox="1">
            <a:spLocks/>
          </p:cNvSpPr>
          <p:nvPr/>
        </p:nvSpPr>
        <p:spPr>
          <a:xfrm>
            <a:off x="576000" y="372532"/>
            <a:ext cx="7991738" cy="995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Multimodal deep learning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C18AA6-D7E4-4C2E-BD83-D6BE308DA0D8}"/>
              </a:ext>
            </a:extLst>
          </p:cNvPr>
          <p:cNvSpPr/>
          <p:nvPr/>
        </p:nvSpPr>
        <p:spPr>
          <a:xfrm>
            <a:off x="807056" y="1367999"/>
            <a:ext cx="1857980" cy="120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CNN model output.</a:t>
            </a:r>
          </a:p>
          <a:p>
            <a:pPr algn="ctr"/>
            <a:r>
              <a:rPr lang="en-IN" sz="1400" dirty="0"/>
              <a:t>AUC = </a:t>
            </a:r>
            <a:r>
              <a:rPr lang="en-IN" sz="1400" b="1" dirty="0"/>
              <a:t>0.496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E1BDAC-3FD3-4833-BBEB-96F69532C210}"/>
              </a:ext>
            </a:extLst>
          </p:cNvPr>
          <p:cNvSpPr/>
          <p:nvPr/>
        </p:nvSpPr>
        <p:spPr>
          <a:xfrm>
            <a:off x="3233670" y="1411833"/>
            <a:ext cx="1876785" cy="120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– imp. features like age, IOP, etc</a:t>
            </a:r>
          </a:p>
          <a:p>
            <a:pPr algn="ctr"/>
            <a:r>
              <a:rPr lang="en-IN" sz="1400" dirty="0"/>
              <a:t>AUC = </a:t>
            </a:r>
            <a:r>
              <a:rPr lang="en-IN" sz="1400" b="1" dirty="0"/>
              <a:t>0.527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7B213BB6-E03A-4F7C-8483-9307580A311A}"/>
              </a:ext>
            </a:extLst>
          </p:cNvPr>
          <p:cNvSpPr/>
          <p:nvPr/>
        </p:nvSpPr>
        <p:spPr>
          <a:xfrm>
            <a:off x="2730605" y="1714528"/>
            <a:ext cx="437496" cy="4977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B3E798DE-6D42-4A58-9AFE-4446FE7CF14D}"/>
              </a:ext>
            </a:extLst>
          </p:cNvPr>
          <p:cNvSpPr/>
          <p:nvPr/>
        </p:nvSpPr>
        <p:spPr>
          <a:xfrm>
            <a:off x="5257847" y="1670994"/>
            <a:ext cx="609600" cy="43608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F06239-A98A-495B-891F-653B531D1D90}"/>
              </a:ext>
            </a:extLst>
          </p:cNvPr>
          <p:cNvSpPr/>
          <p:nvPr/>
        </p:nvSpPr>
        <p:spPr>
          <a:xfrm>
            <a:off x="6061603" y="1411833"/>
            <a:ext cx="2934199" cy="116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with AUC </a:t>
            </a:r>
            <a:r>
              <a:rPr lang="en-IN" sz="1400" b="1" dirty="0"/>
              <a:t>0.611</a:t>
            </a:r>
            <a:r>
              <a:rPr lang="en-IN" sz="1400" dirty="0"/>
              <a:t> with 11.5% improvement in performance over CNN model.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FACD1-58C1-4264-B558-54392A820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8" y="3128230"/>
            <a:ext cx="2825333" cy="2894880"/>
          </a:xfrm>
          <a:prstGeom prst="rect">
            <a:avLst/>
          </a:prstGeom>
        </p:spPr>
      </p:pic>
      <p:pic>
        <p:nvPicPr>
          <p:cNvPr id="8" name="Picture 7" descr="A picture containing sitting, man, black, white&#10;&#10;Description automatically generated">
            <a:extLst>
              <a:ext uri="{FF2B5EF4-FFF2-40B4-BE49-F238E27FC236}">
                <a16:creationId xmlns:a16="http://schemas.microsoft.com/office/drawing/2014/main" id="{BC9B310B-C2FF-49E3-AADD-EEB231909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22" y="3128230"/>
            <a:ext cx="2934199" cy="28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B3F35A-FDDB-4D2D-9719-063DA5FC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E49BF-DE5A-4A77-A45E-6A7037DC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D976103-645E-4201-955A-C61EA7F6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5748" y="-1471319"/>
            <a:ext cx="6366933" cy="930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620A1-742A-42C7-A00F-CA48CD284353}"/>
              </a:ext>
            </a:extLst>
          </p:cNvPr>
          <p:cNvSpPr txBox="1"/>
          <p:nvPr/>
        </p:nvSpPr>
        <p:spPr>
          <a:xfrm>
            <a:off x="5636226" y="167900"/>
            <a:ext cx="303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Feature importance plot </a:t>
            </a:r>
          </a:p>
          <a:p>
            <a:pPr algn="ctr"/>
            <a:r>
              <a:rPr lang="en-IN" dirty="0"/>
              <a:t>with CNN model predictions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6EB90-5285-4245-85C2-78B11477A11A}"/>
              </a:ext>
            </a:extLst>
          </p:cNvPr>
          <p:cNvSpPr/>
          <p:nvPr/>
        </p:nvSpPr>
        <p:spPr>
          <a:xfrm>
            <a:off x="5636226" y="1444978"/>
            <a:ext cx="3031600" cy="165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CNN predictions have less </a:t>
            </a:r>
          </a:p>
          <a:p>
            <a:pPr algn="ctr"/>
            <a:r>
              <a:rPr lang="en-IN"/>
              <a:t>Importance value than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7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DF6DEB-A68F-43B6-AEC7-D440D222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F8338-0466-4F75-B163-4D4CE1BD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056DC-BEE9-4999-8779-87BB1B5D0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219200"/>
            <a:ext cx="7991475" cy="4990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900" b="1" u="sng" dirty="0"/>
              <a:t>Challenges</a:t>
            </a:r>
            <a:r>
              <a:rPr lang="en-IN" b="1" u="sng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b="1" u="sng" dirty="0"/>
              <a:t>Scope for Future Work:</a:t>
            </a:r>
          </a:p>
          <a:p>
            <a:pPr marL="0" indent="0">
              <a:buNone/>
            </a:pPr>
            <a:endParaRPr lang="en-IN" b="1" u="sng" dirty="0"/>
          </a:p>
          <a:p>
            <a:r>
              <a:rPr lang="en-IN" dirty="0"/>
              <a:t>We can filter out correlated features for computing feature importance.</a:t>
            </a:r>
          </a:p>
          <a:p>
            <a:r>
              <a:rPr lang="en-IN" dirty="0"/>
              <a:t>Hyper-parameter tuning for improving CNN model predictions.</a:t>
            </a:r>
          </a:p>
          <a:p>
            <a:r>
              <a:rPr lang="en-IN" dirty="0"/>
              <a:t>Better ground truths by hiring specialists.</a:t>
            </a:r>
          </a:p>
          <a:p>
            <a:r>
              <a:rPr lang="en-IN" dirty="0"/>
              <a:t>OCT images and fundus images together.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DFFA5-486A-4F7E-B512-4CC21BE2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 &amp; Future work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6B7E8AA4-C87B-4A97-97F7-55B7EE6A0571}"/>
              </a:ext>
            </a:extLst>
          </p:cNvPr>
          <p:cNvSpPr/>
          <p:nvPr/>
        </p:nvSpPr>
        <p:spPr>
          <a:xfrm>
            <a:off x="900000" y="1871371"/>
            <a:ext cx="324000" cy="364671"/>
          </a:xfrm>
          <a:prstGeom prst="flowChartDecision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8BB395B-FF1D-4E70-B8CB-987622F6EAC0}"/>
              </a:ext>
            </a:extLst>
          </p:cNvPr>
          <p:cNvSpPr/>
          <p:nvPr/>
        </p:nvSpPr>
        <p:spPr>
          <a:xfrm>
            <a:off x="890400" y="2422361"/>
            <a:ext cx="324000" cy="364671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4796D88A-9596-4DD1-A2A4-A74505FE4DD1}"/>
              </a:ext>
            </a:extLst>
          </p:cNvPr>
          <p:cNvSpPr/>
          <p:nvPr/>
        </p:nvSpPr>
        <p:spPr>
          <a:xfrm>
            <a:off x="890400" y="3001303"/>
            <a:ext cx="324000" cy="364671"/>
          </a:xfrm>
          <a:prstGeom prst="flowChartDecision">
            <a:avLst/>
          </a:prstGeom>
          <a:solidFill>
            <a:srgbClr val="B11D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1DAC9-5A0E-45A5-8AD5-5271E082CF95}"/>
              </a:ext>
            </a:extLst>
          </p:cNvPr>
          <p:cNvSpPr/>
          <p:nvPr/>
        </p:nvSpPr>
        <p:spPr>
          <a:xfrm>
            <a:off x="1280762" y="1871371"/>
            <a:ext cx="3510844" cy="364671"/>
          </a:xfrm>
          <a:prstGeom prst="rect">
            <a:avLst/>
          </a:prstGeom>
          <a:solidFill>
            <a:srgbClr val="05C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Poor CNN model performance.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BAA19-E8FD-447C-AC61-5E70938093EB}"/>
              </a:ext>
            </a:extLst>
          </p:cNvPr>
          <p:cNvSpPr/>
          <p:nvPr/>
        </p:nvSpPr>
        <p:spPr>
          <a:xfrm>
            <a:off x="1280762" y="2422361"/>
            <a:ext cx="3510844" cy="364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Unreliable Ground truth.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5A8B-212A-493B-8E4F-0120296BE2F7}"/>
              </a:ext>
            </a:extLst>
          </p:cNvPr>
          <p:cNvSpPr/>
          <p:nvPr/>
        </p:nvSpPr>
        <p:spPr>
          <a:xfrm>
            <a:off x="1280762" y="3001303"/>
            <a:ext cx="3510844" cy="364671"/>
          </a:xfrm>
          <a:prstGeom prst="rect">
            <a:avLst/>
          </a:prstGeom>
          <a:solidFill>
            <a:srgbClr val="CA04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Imbalance class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58737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8C3175-8585-4FC7-BABE-439A1B0B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A7353-7627-4933-8DAB-46447E76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F8278-FF76-4B6C-9117-0C388023AA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3160889"/>
            <a:ext cx="7991475" cy="2887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u="sng" dirty="0"/>
          </a:p>
          <a:p>
            <a:pPr marL="0" indent="0">
              <a:buNone/>
            </a:pPr>
            <a:r>
              <a:rPr lang="en-IN" sz="2000" b="1" u="sng" dirty="0"/>
              <a:t>Contributions:</a:t>
            </a:r>
          </a:p>
          <a:p>
            <a:r>
              <a:rPr lang="en-IN" sz="2000" dirty="0"/>
              <a:t>Interesting meta-information helpful for glaucoma detection.</a:t>
            </a:r>
          </a:p>
          <a:p>
            <a:r>
              <a:rPr lang="en-IN" sz="2000" dirty="0"/>
              <a:t>Glaucoma detection in screening context.</a:t>
            </a:r>
          </a:p>
          <a:p>
            <a:r>
              <a:rPr lang="en-IN" sz="2000" dirty="0"/>
              <a:t>Reducing loads on doctors by multimodal approach.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B5CC67-3A71-409F-A5A8-F62DF8A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&amp; Remarks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216BF-3346-4096-9814-FD8BAB31E629}"/>
              </a:ext>
            </a:extLst>
          </p:cNvPr>
          <p:cNvSpPr/>
          <p:nvPr/>
        </p:nvSpPr>
        <p:spPr>
          <a:xfrm>
            <a:off x="462844" y="1418333"/>
            <a:ext cx="8104893" cy="158044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dirty="0"/>
              <a:t>Hypothesis proved: </a:t>
            </a:r>
          </a:p>
          <a:p>
            <a:pPr algn="ctr"/>
            <a:endParaRPr lang="en-IN" sz="2000" b="1" u="sng" dirty="0"/>
          </a:p>
          <a:p>
            <a:r>
              <a:rPr lang="en-IN" sz="2000" dirty="0"/>
              <a:t>Combining meta information with CNN model predictions with fundus images, improves the performance from an </a:t>
            </a:r>
            <a:r>
              <a:rPr lang="en-IN" sz="2000" b="1" dirty="0"/>
              <a:t>AUC</a:t>
            </a:r>
            <a:r>
              <a:rPr lang="en-IN" sz="2000" dirty="0"/>
              <a:t> of </a:t>
            </a:r>
            <a:r>
              <a:rPr lang="en-IN" sz="2000" b="1" dirty="0"/>
              <a:t>0.496</a:t>
            </a:r>
            <a:r>
              <a:rPr lang="en-IN" sz="2000" dirty="0"/>
              <a:t> to </a:t>
            </a:r>
            <a:r>
              <a:rPr lang="en-IN" sz="2000" b="1" dirty="0"/>
              <a:t>0.611</a:t>
            </a:r>
            <a:r>
              <a:rPr lang="en-I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879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E7B113-6346-4C04-B590-7A6A53AA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03966-27CD-4B4E-8F5E-99546B0A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D861F-7FF8-4FE6-8333-3F0CBA6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00" y="2688266"/>
            <a:ext cx="7991738" cy="1152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Thank you </a:t>
            </a:r>
            <a:br>
              <a:rPr lang="en-IN" dirty="0"/>
            </a:br>
            <a:r>
              <a:rPr lang="en-IN" dirty="0"/>
              <a:t>for listening !!</a:t>
            </a:r>
            <a:br>
              <a:rPr lang="en-IN" dirty="0"/>
            </a:b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85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8297067" cy="4024798"/>
          </a:xfrm>
        </p:spPr>
        <p:txBody>
          <a:bodyPr/>
          <a:lstStyle/>
          <a:p>
            <a:r>
              <a:rPr lang="en-US" dirty="0"/>
              <a:t>“Multimodal detection of glaucoma using deep learning on data from the UK Biobank”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714044" y="5486400"/>
            <a:ext cx="5258299" cy="117875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dirty="0">
                <a:latin typeface="+mj-lt"/>
              </a:rPr>
              <a:t>Swarnalata Patra</a:t>
            </a:r>
          </a:p>
          <a:p>
            <a:pPr algn="r"/>
            <a:r>
              <a:rPr lang="nl-NL" dirty="0">
                <a:latin typeface="+mj-lt"/>
              </a:rPr>
              <a:t>Masters in Artificial Intelligence</a:t>
            </a:r>
          </a:p>
          <a:p>
            <a:pPr algn="r"/>
            <a:r>
              <a:rPr lang="nl-NL" dirty="0">
                <a:latin typeface="+mj-lt"/>
              </a:rPr>
              <a:t>Computer Science Dept., Leuven.</a:t>
            </a:r>
          </a:p>
        </p:txBody>
      </p:sp>
    </p:spTree>
    <p:extLst>
      <p:ext uri="{BB962C8B-B14F-4D97-AF65-F5344CB8AC3E}">
        <p14:creationId xmlns:p14="http://schemas.microsoft.com/office/powerpoint/2010/main" val="252736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13EECA-F319-4E64-A89F-924CAEC9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3F9F9-1181-4119-9BFE-D56DF06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7" name="Content Placeholder 6" descr="A picture containing toy&#10;&#10;Description automatically generated">
            <a:extLst>
              <a:ext uri="{FF2B5EF4-FFF2-40B4-BE49-F238E27FC236}">
                <a16:creationId xmlns:a16="http://schemas.microsoft.com/office/drawing/2014/main" id="{120F462E-593B-44E0-A9B9-25572F1537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9" y="1779826"/>
            <a:ext cx="1415210" cy="1415210"/>
          </a:xfrm>
        </p:spPr>
      </p:pic>
      <p:pic>
        <p:nvPicPr>
          <p:cNvPr id="11" name="Picture 10" descr="A picture containing light, lit, orange, sitting&#10;&#10;Description automatically generated">
            <a:extLst>
              <a:ext uri="{FF2B5EF4-FFF2-40B4-BE49-F238E27FC236}">
                <a16:creationId xmlns:a16="http://schemas.microsoft.com/office/drawing/2014/main" id="{135C17F2-61B6-482F-A2F3-EA17239C8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3" y="1900707"/>
            <a:ext cx="1237994" cy="1221066"/>
          </a:xfrm>
          <a:prstGeom prst="rect">
            <a:avLst/>
          </a:prstGeom>
        </p:spPr>
      </p:pic>
      <p:sp>
        <p:nvSpPr>
          <p:cNvPr id="23" name="Plus Sign 22">
            <a:extLst>
              <a:ext uri="{FF2B5EF4-FFF2-40B4-BE49-F238E27FC236}">
                <a16:creationId xmlns:a16="http://schemas.microsoft.com/office/drawing/2014/main" id="{FD620F36-C350-49C4-A25C-B228C528F3B8}"/>
              </a:ext>
            </a:extLst>
          </p:cNvPr>
          <p:cNvSpPr/>
          <p:nvPr/>
        </p:nvSpPr>
        <p:spPr>
          <a:xfrm>
            <a:off x="5206996" y="2152263"/>
            <a:ext cx="524900" cy="5531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8BFC664-523B-415C-A17D-35932F9E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39" y="3159240"/>
            <a:ext cx="4993520" cy="2496760"/>
          </a:xfrm>
          <a:prstGeom prst="rect">
            <a:avLst/>
          </a:prstGeom>
        </p:spPr>
      </p:pic>
      <p:pic>
        <p:nvPicPr>
          <p:cNvPr id="29" name="Picture 28" descr="A picture containing light, lit, orange, sitting&#10;&#10;Description automatically generated">
            <a:extLst>
              <a:ext uri="{FF2B5EF4-FFF2-40B4-BE49-F238E27FC236}">
                <a16:creationId xmlns:a16="http://schemas.microsoft.com/office/drawing/2014/main" id="{8098BE60-022B-450A-97EB-2961F5EE6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31" y="3950597"/>
            <a:ext cx="1237994" cy="122106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3C82C8-D4AA-43ED-96DD-2982B0883B47}"/>
              </a:ext>
            </a:extLst>
          </p:cNvPr>
          <p:cNvSpPr/>
          <p:nvPr/>
        </p:nvSpPr>
        <p:spPr>
          <a:xfrm>
            <a:off x="389931" y="3862152"/>
            <a:ext cx="2590710" cy="1309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State-of-the-art performance of accuracy 98% with deep CNN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34170-F21C-4605-B4C0-5BBAC4173C95}"/>
              </a:ext>
            </a:extLst>
          </p:cNvPr>
          <p:cNvSpPr txBox="1"/>
          <p:nvPr/>
        </p:nvSpPr>
        <p:spPr>
          <a:xfrm>
            <a:off x="265129" y="5656001"/>
            <a:ext cx="8878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References: </a:t>
            </a:r>
          </a:p>
          <a:p>
            <a:r>
              <a:rPr lang="en-IN" sz="1000" dirty="0"/>
              <a:t>[1] U. Raghavendra, H. Fujita, S. V. </a:t>
            </a:r>
            <a:r>
              <a:rPr lang="en-IN" sz="1000" dirty="0" err="1"/>
              <a:t>Bhandary</a:t>
            </a:r>
            <a:r>
              <a:rPr lang="en-IN" sz="1000" dirty="0"/>
              <a:t>, A. </a:t>
            </a:r>
            <a:r>
              <a:rPr lang="en-IN" sz="1000" dirty="0" err="1"/>
              <a:t>Gudigar</a:t>
            </a:r>
            <a:r>
              <a:rPr lang="en-IN" sz="1000" dirty="0"/>
              <a:t>, J. H. Tan, and U. R. Acharya. Deep convolution neural network for accurate diagnosis of glaucoma using digital fundus images.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E56598E0-2028-4E80-9A0F-8210069DD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10" y="1011343"/>
            <a:ext cx="2809049" cy="2647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14BF21-9C21-4BB4-AEDD-9BA13DCA14A5}"/>
                  </a:ext>
                </a:extLst>
              </p14:cNvPr>
              <p14:cNvContentPartPr/>
              <p14:nvPr/>
            </p14:nvContentPartPr>
            <p14:xfrm>
              <a:off x="1173760" y="3318476"/>
              <a:ext cx="446400" cy="160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14BF21-9C21-4BB4-AEDD-9BA13DCA14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120" y="3282476"/>
                <a:ext cx="518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6AD55E-BB68-4378-A7C9-3B627A9304F0}"/>
                  </a:ext>
                </a:extLst>
              </p14:cNvPr>
              <p14:cNvContentPartPr/>
              <p14:nvPr/>
            </p14:nvContentPartPr>
            <p14:xfrm>
              <a:off x="8511640" y="457163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6AD55E-BB68-4378-A7C9-3B627A9304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6000" y="45356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F9133E-65F8-41A6-8BFA-294999332432}"/>
                  </a:ext>
                </a:extLst>
              </p14:cNvPr>
              <p14:cNvContentPartPr/>
              <p14:nvPr/>
            </p14:nvContentPartPr>
            <p14:xfrm>
              <a:off x="8500120" y="457163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F9133E-65F8-41A6-8BFA-2949993324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4480" y="45356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C956B6B-EAA5-4C60-B678-F95CD9136E4F}"/>
                  </a:ext>
                </a:extLst>
              </p14:cNvPr>
              <p14:cNvContentPartPr/>
              <p14:nvPr/>
            </p14:nvContentPartPr>
            <p14:xfrm>
              <a:off x="8182600" y="4358516"/>
              <a:ext cx="611640" cy="30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C956B6B-EAA5-4C60-B678-F95CD9136E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6960" y="4322516"/>
                <a:ext cx="6832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75814D1-5489-4DFA-95F4-40EB8B4F5916}"/>
                  </a:ext>
                </a:extLst>
              </p14:cNvPr>
              <p14:cNvContentPartPr/>
              <p14:nvPr/>
            </p14:nvContentPartPr>
            <p14:xfrm>
              <a:off x="-1197200" y="9932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75814D1-5489-4DFA-95F4-40EB8B4F59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32840" y="957236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742684D-3C51-4678-8C85-0860C9C35145}"/>
              </a:ext>
            </a:extLst>
          </p:cNvPr>
          <p:cNvSpPr/>
          <p:nvPr/>
        </p:nvSpPr>
        <p:spPr>
          <a:xfrm>
            <a:off x="6172731" y="2340342"/>
            <a:ext cx="1499189" cy="854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Corneal hysteresis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9C3E42BE-A33B-4F0B-A62C-4CFB274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</p:spPr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715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EFA969-BFC8-4704-B3F7-58D029E7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8181B-D9B8-434E-8593-32E99249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60CF-C2F3-4C68-A135-D45E7D8219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11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Combining meta-information along with fundus images will improve the performance of glaucoma detection. </a:t>
            </a:r>
          </a:p>
          <a:p>
            <a:endParaRPr lang="en-IN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342AE9-5291-4BF9-A8C0-68D853B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Hypothesis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6443EF7-7A96-481B-B51C-E612E003A264}"/>
              </a:ext>
            </a:extLst>
          </p:cNvPr>
          <p:cNvSpPr/>
          <p:nvPr/>
        </p:nvSpPr>
        <p:spPr>
          <a:xfrm>
            <a:off x="1065344" y="3864121"/>
            <a:ext cx="2060915" cy="21025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Multi-modal Approach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4376A6-C33E-4ECA-93BA-22E429D95D38}"/>
              </a:ext>
            </a:extLst>
          </p:cNvPr>
          <p:cNvSpPr/>
          <p:nvPr/>
        </p:nvSpPr>
        <p:spPr>
          <a:xfrm>
            <a:off x="3606134" y="2543266"/>
            <a:ext cx="2060915" cy="21025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metadata are most useful ?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70879A2-1C04-48D7-8243-D993B707602B}"/>
              </a:ext>
            </a:extLst>
          </p:cNvPr>
          <p:cNvSpPr/>
          <p:nvPr/>
        </p:nvSpPr>
        <p:spPr>
          <a:xfrm>
            <a:off x="6146925" y="3864121"/>
            <a:ext cx="2060915" cy="21025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Screening Context</a:t>
            </a:r>
          </a:p>
        </p:txBody>
      </p:sp>
    </p:spTree>
    <p:extLst>
      <p:ext uri="{BB962C8B-B14F-4D97-AF65-F5344CB8AC3E}">
        <p14:creationId xmlns:p14="http://schemas.microsoft.com/office/powerpoint/2010/main" val="184265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51819-E041-4A0F-A473-F03ED2B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74D24-459A-4012-8DD5-E134A22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9AE867A6-2A85-4AB8-8413-D494D6306982}"/>
              </a:ext>
            </a:extLst>
          </p:cNvPr>
          <p:cNvSpPr txBox="1">
            <a:spLocks/>
          </p:cNvSpPr>
          <p:nvPr/>
        </p:nvSpPr>
        <p:spPr>
          <a:xfrm>
            <a:off x="545941" y="767823"/>
            <a:ext cx="7991475" cy="5344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1800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0463AFE-7EA6-44C4-8220-5C6B5E994FEA}"/>
              </a:ext>
            </a:extLst>
          </p:cNvPr>
          <p:cNvSpPr txBox="1">
            <a:spLocks/>
          </p:cNvSpPr>
          <p:nvPr/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What is Glaucoma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BC4B4-2489-439C-9063-3C486706FC51}"/>
              </a:ext>
            </a:extLst>
          </p:cNvPr>
          <p:cNvSpPr txBox="1"/>
          <p:nvPr/>
        </p:nvSpPr>
        <p:spPr>
          <a:xfrm>
            <a:off x="776599" y="5690067"/>
            <a:ext cx="759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References:</a:t>
            </a:r>
          </a:p>
          <a:p>
            <a:r>
              <a:rPr lang="en-IN" sz="1000" dirty="0"/>
              <a:t>R. et al. Who | glaucoma is second leading cause of blindness globally. https://www.who.int/bulletin/volumes/82/11/feature1104/en/.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A18EC-4911-4187-A00D-CF4E998A6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62" y="1266825"/>
            <a:ext cx="6732138" cy="38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E76D84-5B94-4483-8124-EB0175C3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9D694-322D-4822-BFC4-B930CCD1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B574D4-3843-4C5A-A320-C5A6AD10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Causes of Glaucoma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2D8D4-250E-49E0-B5A1-694D70C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885464"/>
            <a:ext cx="3596374" cy="2110486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E9184-3B6E-46A8-8817-8873F5F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28" y="1885464"/>
            <a:ext cx="3487327" cy="2110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DA210E-2227-4CCB-8A7B-EEA4B1F4B31C}"/>
              </a:ext>
            </a:extLst>
          </p:cNvPr>
          <p:cNvSpPr/>
          <p:nvPr/>
        </p:nvSpPr>
        <p:spPr>
          <a:xfrm>
            <a:off x="576000" y="4769204"/>
            <a:ext cx="7991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Detection using color Fundus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Larger CDR value indicates increased risk of glaucoma.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Structure Driven ~vs~ Data driven</a:t>
            </a:r>
          </a:p>
        </p:txBody>
      </p:sp>
    </p:spTree>
    <p:extLst>
      <p:ext uri="{BB962C8B-B14F-4D97-AF65-F5344CB8AC3E}">
        <p14:creationId xmlns:p14="http://schemas.microsoft.com/office/powerpoint/2010/main" val="347938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9A5BED-3B8D-4207-9B99-0BA3A03C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92F33-6FB6-4DD8-B13E-F414CFCF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423850-1380-401C-9AD1-C53F355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UK Biobank Data (1/3)</a:t>
            </a: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5CD84F-221B-49B6-BB78-491813352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953309"/>
            <a:ext cx="2239539" cy="194135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E2DB6-B1EB-4858-B3FC-2023BC3F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230488"/>
            <a:ext cx="2229427" cy="722822"/>
          </a:xfrm>
          <a:prstGeom prst="rect">
            <a:avLst/>
          </a:prstGeom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9788504-7BDB-4B9B-8E71-1EB5BC1361FC}"/>
              </a:ext>
            </a:extLst>
          </p:cNvPr>
          <p:cNvSpPr/>
          <p:nvPr/>
        </p:nvSpPr>
        <p:spPr>
          <a:xfrm>
            <a:off x="97261" y="1309843"/>
            <a:ext cx="2576294" cy="115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Supported by the National Health Service (NHS).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E0E388A-5678-4D7E-B0B0-28B7CC9DA43D}"/>
              </a:ext>
            </a:extLst>
          </p:cNvPr>
          <p:cNvSpPr/>
          <p:nvPr/>
        </p:nvSpPr>
        <p:spPr>
          <a:xfrm>
            <a:off x="2836754" y="1309843"/>
            <a:ext cx="3874624" cy="115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Aims to improve the prevention, diagnosis and treatment of a wide range of serious and life-threatening illnesses.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BB5A2-0443-4795-ACA5-8426FCC3B977}"/>
              </a:ext>
            </a:extLst>
          </p:cNvPr>
          <p:cNvSpPr/>
          <p:nvPr/>
        </p:nvSpPr>
        <p:spPr>
          <a:xfrm>
            <a:off x="338149" y="2962834"/>
            <a:ext cx="6383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85730 participants (UK Residents, age-group 40-69).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collected from 22 assessment centres over a span of multiple visits.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598 unique features for each patient.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66E67BD-3BE0-439B-BA01-243978EDA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6" y="4163163"/>
            <a:ext cx="2779626" cy="1976904"/>
          </a:xfrm>
          <a:prstGeom prst="rect">
            <a:avLst/>
          </a:prstGeom>
        </p:spPr>
      </p:pic>
      <p:pic>
        <p:nvPicPr>
          <p:cNvPr id="13" name="Picture 12" descr="A picture containing light, lit, dark, orange&#10;&#10;Description automatically generated">
            <a:extLst>
              <a:ext uri="{FF2B5EF4-FFF2-40B4-BE49-F238E27FC236}">
                <a16:creationId xmlns:a16="http://schemas.microsoft.com/office/drawing/2014/main" id="{932C0657-C1CC-446A-8CEB-A6E7966CE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02" y="4612434"/>
            <a:ext cx="1616967" cy="1211720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CF4EF42-BF95-47A8-ACC6-484F4FD74F54}"/>
              </a:ext>
            </a:extLst>
          </p:cNvPr>
          <p:cNvSpPr/>
          <p:nvPr/>
        </p:nvSpPr>
        <p:spPr>
          <a:xfrm>
            <a:off x="1306385" y="4761138"/>
            <a:ext cx="977947" cy="787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Meta-data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828CB74-346B-46A9-9CAB-FC959B28D4E4}"/>
              </a:ext>
            </a:extLst>
          </p:cNvPr>
          <p:cNvSpPr/>
          <p:nvPr/>
        </p:nvSpPr>
        <p:spPr>
          <a:xfrm>
            <a:off x="4748956" y="4333171"/>
            <a:ext cx="1881156" cy="160833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Diagnosed diseases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D92B9F9-3887-44B5-B0B2-A132FBD89EC3}"/>
              </a:ext>
            </a:extLst>
          </p:cNvPr>
          <p:cNvSpPr/>
          <p:nvPr/>
        </p:nvSpPr>
        <p:spPr>
          <a:xfrm>
            <a:off x="6807199" y="4333171"/>
            <a:ext cx="2449689" cy="160833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Self-reported Questionnaires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FD84AF-F49B-4EA4-88E3-380B920E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4CAB1-AC21-4C19-AEDB-C9C22DD4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872B19-6289-4B8B-8DE7-8448BC5F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968259"/>
          </a:xfrm>
        </p:spPr>
        <p:txBody>
          <a:bodyPr/>
          <a:lstStyle/>
          <a:p>
            <a:pPr algn="ctr"/>
            <a:r>
              <a:rPr lang="en-US" dirty="0"/>
              <a:t>UK Biobank Data (2/3)</a:t>
            </a:r>
            <a:endParaRPr lang="en-B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8F2F3A2-764D-4902-A242-967D7DCC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78" y="2316591"/>
            <a:ext cx="6671127" cy="353105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C1896-57AE-4077-80EF-AED57E8491A4}"/>
              </a:ext>
            </a:extLst>
          </p:cNvPr>
          <p:cNvSpPr txBox="1"/>
          <p:nvPr/>
        </p:nvSpPr>
        <p:spPr>
          <a:xfrm>
            <a:off x="1748018" y="1458037"/>
            <a:ext cx="5647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Most Frequently Occurring Diseases (Diagnosed):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</a:rPr>
              <a:t>International Statistical Classification of Diseases (ICD10)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B91C78-4D1B-4464-A2C3-950B9DE57B0B}"/>
              </a:ext>
            </a:extLst>
          </p:cNvPr>
          <p:cNvSpPr/>
          <p:nvPr/>
        </p:nvSpPr>
        <p:spPr>
          <a:xfrm>
            <a:off x="573495" y="4859867"/>
            <a:ext cx="648000" cy="1467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96295B-B65A-42AE-87EA-B782A2F115A3}"/>
                  </a:ext>
                </a:extLst>
              </p14:cNvPr>
              <p14:cNvContentPartPr/>
              <p14:nvPr/>
            </p14:nvContentPartPr>
            <p14:xfrm>
              <a:off x="7540720" y="4910396"/>
              <a:ext cx="2635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96295B-B65A-42AE-87EA-B782A2F115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6720" y="4802396"/>
                <a:ext cx="371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15A7272-28BF-426B-AE6A-F60FF99DBE14}"/>
              </a:ext>
            </a:extLst>
          </p:cNvPr>
          <p:cNvGrpSpPr/>
          <p:nvPr/>
        </p:nvGrpSpPr>
        <p:grpSpPr>
          <a:xfrm>
            <a:off x="5147440" y="5485316"/>
            <a:ext cx="1447200" cy="92880"/>
            <a:chOff x="5147440" y="5485316"/>
            <a:chExt cx="144720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660AE0-F5B1-4B8C-8EDD-992574AA18AC}"/>
                    </a:ext>
                  </a:extLst>
                </p14:cNvPr>
                <p14:cNvContentPartPr/>
                <p14:nvPr/>
              </p14:nvContentPartPr>
              <p14:xfrm>
                <a:off x="5147440" y="5486036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660AE0-F5B1-4B8C-8EDD-992574AA18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4440" y="5423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F3E928-724F-4740-832D-E5FB27D185E7}"/>
                    </a:ext>
                  </a:extLst>
                </p14:cNvPr>
                <p14:cNvContentPartPr/>
                <p14:nvPr/>
              </p14:nvContentPartPr>
              <p14:xfrm>
                <a:off x="5147440" y="548603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F3E928-724F-4740-832D-E5FB27D18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4440" y="5423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735503-4675-470F-94CB-ACE864E20BDC}"/>
                    </a:ext>
                  </a:extLst>
                </p14:cNvPr>
                <p14:cNvContentPartPr/>
                <p14:nvPr/>
              </p14:nvContentPartPr>
              <p14:xfrm>
                <a:off x="5147440" y="5485316"/>
                <a:ext cx="24732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735503-4675-470F-94CB-ACE864E20B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4440" y="5422316"/>
                  <a:ext cx="372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38CD82-6921-461A-A198-F8F21FCA589B}"/>
                    </a:ext>
                  </a:extLst>
                </p14:cNvPr>
                <p14:cNvContentPartPr/>
                <p14:nvPr/>
              </p14:nvContentPartPr>
              <p14:xfrm>
                <a:off x="5407360" y="5485316"/>
                <a:ext cx="278280" cy="1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38CD82-6921-461A-A198-F8F21FCA58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44360" y="5422676"/>
                  <a:ext cx="403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EE7D83-D3E9-4A3C-B34A-6AB07C16394E}"/>
                    </a:ext>
                  </a:extLst>
                </p14:cNvPr>
                <p14:cNvContentPartPr/>
                <p14:nvPr/>
              </p14:nvContentPartPr>
              <p14:xfrm>
                <a:off x="5700400" y="5486036"/>
                <a:ext cx="359640" cy="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EE7D83-D3E9-4A3C-B34A-6AB07C1639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7400" y="5423036"/>
                  <a:ext cx="485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F2B36B-184C-40A0-A898-2732E0070E7C}"/>
                    </a:ext>
                  </a:extLst>
                </p14:cNvPr>
                <p14:cNvContentPartPr/>
                <p14:nvPr/>
              </p14:nvContentPartPr>
              <p14:xfrm>
                <a:off x="6073360" y="5497556"/>
                <a:ext cx="326880" cy="8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F2B36B-184C-40A0-A898-2732E0070E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10360" y="5434556"/>
                  <a:ext cx="452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6DC69B-669C-4C8F-8F7B-4DCE2EB50342}"/>
                    </a:ext>
                  </a:extLst>
                </p14:cNvPr>
                <p14:cNvContentPartPr/>
                <p14:nvPr/>
              </p14:nvContentPartPr>
              <p14:xfrm>
                <a:off x="6411760" y="5576396"/>
                <a:ext cx="1188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6DC69B-669C-4C8F-8F7B-4DCE2EB503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48760" y="5513756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0EAEDE-7C69-4B1C-83A3-344DE60AF371}"/>
                    </a:ext>
                  </a:extLst>
                </p14:cNvPr>
                <p14:cNvContentPartPr/>
                <p14:nvPr/>
              </p14:nvContentPartPr>
              <p14:xfrm>
                <a:off x="6456760" y="5539676"/>
                <a:ext cx="115200" cy="3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0EAEDE-7C69-4B1C-83A3-344DE60AF3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4120" y="5476676"/>
                  <a:ext cx="24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C1BFCC-EB3D-4C82-9F9E-5FF3EA47208A}"/>
                    </a:ext>
                  </a:extLst>
                </p14:cNvPr>
                <p14:cNvContentPartPr/>
                <p14:nvPr/>
              </p14:nvContentPartPr>
              <p14:xfrm>
                <a:off x="6195760" y="5495396"/>
                <a:ext cx="39888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C1BFCC-EB3D-4C82-9F9E-5FF3EA4720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32760" y="5432756"/>
                  <a:ext cx="524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4D13B-6746-4DA2-9AF1-8093945EB771}"/>
                    </a:ext>
                  </a:extLst>
                </p14:cNvPr>
                <p14:cNvContentPartPr/>
                <p14:nvPr/>
              </p14:nvContentPartPr>
              <p14:xfrm>
                <a:off x="6186040" y="553103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4D13B-6746-4DA2-9AF1-8093945EB7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3040" y="5468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FE29A1-B798-4F27-A7A8-CB34D4657226}"/>
                  </a:ext>
                </a:extLst>
              </p14:cNvPr>
              <p14:cNvContentPartPr/>
              <p14:nvPr/>
            </p14:nvContentPartPr>
            <p14:xfrm>
              <a:off x="3187600" y="5374436"/>
              <a:ext cx="241200" cy="38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FE29A1-B798-4F27-A7A8-CB34D46572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4960" y="5311796"/>
                <a:ext cx="366840" cy="5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2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0E2F96-72B0-4E69-BD96-B590E428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 Department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58B0E-456D-45CD-8BAA-64347E40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70405B-DFD4-4289-9D94-BBEC0E8C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UK Biobank Data (3/3)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2D16D-16DE-4F43-BA45-F8F25F83FA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711" y="2728707"/>
            <a:ext cx="3692550" cy="3059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1783 patients reported glaucoma.</a:t>
            </a:r>
          </a:p>
          <a:p>
            <a:r>
              <a:rPr lang="en-IN" sz="1400" dirty="0"/>
              <a:t>1653 of those reported an age when glaucoma was diagnosed.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1975 reported which eye was infected by glaucoma.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26 patients reported at least one of their eyes was operated for glaucoma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CC793A-E470-4F17-84F3-CEFB24685B08}"/>
              </a:ext>
            </a:extLst>
          </p:cNvPr>
          <p:cNvSpPr/>
          <p:nvPr/>
        </p:nvSpPr>
        <p:spPr>
          <a:xfrm>
            <a:off x="5061422" y="1484930"/>
            <a:ext cx="3811646" cy="4303340"/>
          </a:xfrm>
          <a:prstGeom prst="roundRect">
            <a:avLst/>
          </a:prstGeom>
          <a:solidFill>
            <a:srgbClr val="CA04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Possible Explanations: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Missing / poor-quality fundus images – incorrect diagnosis.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Diagnosis was not performed.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Glaucoma surgeries.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416FFCE-886D-4BEE-A83A-BB3468F9644F}"/>
              </a:ext>
            </a:extLst>
          </p:cNvPr>
          <p:cNvSpPr/>
          <p:nvPr/>
        </p:nvSpPr>
        <p:spPr>
          <a:xfrm>
            <a:off x="458544" y="1484930"/>
            <a:ext cx="2611731" cy="1568889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“</a:t>
            </a:r>
            <a:r>
              <a:rPr lang="en-US" b="1"/>
              <a:t>Has a doctor told you that you have following problem with your eyes?</a:t>
            </a:r>
            <a:r>
              <a:rPr lang="en-US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163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1309</Words>
  <Application>Microsoft Office PowerPoint</Application>
  <PresentationFormat>On-screen Show (4:3)</PresentationFormat>
  <Paragraphs>277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KU Leuven</vt:lpstr>
      <vt:lpstr>KU Leuven sedes</vt:lpstr>
      <vt:lpstr>“Multimodal detection of  glaucoma using deep learning on data from the UK Biobank”</vt:lpstr>
      <vt:lpstr>Internship in VITO</vt:lpstr>
      <vt:lpstr>Motivation</vt:lpstr>
      <vt:lpstr>Hypothesis</vt:lpstr>
      <vt:lpstr>PowerPoint Presentation</vt:lpstr>
      <vt:lpstr>Causes of Glaucoma</vt:lpstr>
      <vt:lpstr>UK Biobank Data (1/3)</vt:lpstr>
      <vt:lpstr>UK Biobank Data (2/3)</vt:lpstr>
      <vt:lpstr>UK Biobank Data (3/3)</vt:lpstr>
      <vt:lpstr>PowerPoint Presentation</vt:lpstr>
      <vt:lpstr>PowerPoint Presentation</vt:lpstr>
      <vt:lpstr>Ground truth Creation</vt:lpstr>
      <vt:lpstr>PowerPoint Presentation</vt:lpstr>
      <vt:lpstr>Data Pre-processing(1/2)</vt:lpstr>
      <vt:lpstr>Data Pre-processing(2/2)</vt:lpstr>
      <vt:lpstr>PowerPoint Presentation</vt:lpstr>
      <vt:lpstr>Feature Importance(1/3)</vt:lpstr>
      <vt:lpstr>PowerPoint Presentation</vt:lpstr>
      <vt:lpstr>Feature Importance(3/3)</vt:lpstr>
      <vt:lpstr>PowerPoint Presentation</vt:lpstr>
      <vt:lpstr>CNN Model (1/2)</vt:lpstr>
      <vt:lpstr>CNN Model (2/2)</vt:lpstr>
      <vt:lpstr>PowerPoint Presentation</vt:lpstr>
      <vt:lpstr>PowerPoint Presentation</vt:lpstr>
      <vt:lpstr>PowerPoint Presentation</vt:lpstr>
      <vt:lpstr>Challenges &amp; Future work</vt:lpstr>
      <vt:lpstr>Conclusion &amp; Remarks</vt:lpstr>
      <vt:lpstr>Thank you  for listening !! </vt:lpstr>
      <vt:lpstr>“Multimodal detection of glaucoma using deep learning on data from the UK Biobank”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2017-09-13T11:56:44Z</dcterms:created>
  <dcterms:modified xsi:type="dcterms:W3CDTF">2020-01-29T07:06:31Z</dcterms:modified>
</cp:coreProperties>
</file>