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DM Serif Display" pitchFamily="2" charset="0"/>
      <p:regular r:id="rId13"/>
    </p:embeddedFont>
    <p:embeddedFont>
      <p:font typeface="Inria Serif"/>
      <p:regular r:id="rId14"/>
    </p:embeddedFont>
    <p:embeddedFont>
      <p:font typeface="Inria Serif Bold"/>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grpSp>
        <p:nvGrpSpPr>
          <p:cNvPr id="2" name="Group 2"/>
          <p:cNvGrpSpPr/>
          <p:nvPr/>
        </p:nvGrpSpPr>
        <p:grpSpPr>
          <a:xfrm>
            <a:off x="-664786" y="2992457"/>
            <a:ext cx="19581159" cy="2688984"/>
            <a:chOff x="0" y="0"/>
            <a:chExt cx="5157178" cy="708210"/>
          </a:xfrm>
        </p:grpSpPr>
        <p:sp>
          <p:nvSpPr>
            <p:cNvPr id="3" name="Freeform 3"/>
            <p:cNvSpPr/>
            <p:nvPr/>
          </p:nvSpPr>
          <p:spPr>
            <a:xfrm>
              <a:off x="0" y="0"/>
              <a:ext cx="5157177" cy="708210"/>
            </a:xfrm>
            <a:custGeom>
              <a:avLst/>
              <a:gdLst/>
              <a:ahLst/>
              <a:cxnLst/>
              <a:rect l="l" t="t" r="r" b="b"/>
              <a:pathLst>
                <a:path w="5157177" h="708210">
                  <a:moveTo>
                    <a:pt x="0" y="0"/>
                  </a:moveTo>
                  <a:lnTo>
                    <a:pt x="5157177" y="0"/>
                  </a:lnTo>
                  <a:lnTo>
                    <a:pt x="5157177" y="708210"/>
                  </a:lnTo>
                  <a:lnTo>
                    <a:pt x="0" y="708210"/>
                  </a:lnTo>
                  <a:close/>
                </a:path>
              </a:pathLst>
            </a:custGeom>
            <a:solidFill>
              <a:srgbClr val="F1B6B0"/>
            </a:solidFill>
          </p:spPr>
        </p:sp>
        <p:sp>
          <p:nvSpPr>
            <p:cNvPr id="4" name="TextBox 4"/>
            <p:cNvSpPr txBox="1"/>
            <p:nvPr/>
          </p:nvSpPr>
          <p:spPr>
            <a:xfrm>
              <a:off x="0" y="-38100"/>
              <a:ext cx="5157178" cy="74631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348889" y="3070302"/>
            <a:ext cx="13590222" cy="2179186"/>
          </a:xfrm>
          <a:prstGeom prst="rect">
            <a:avLst/>
          </a:prstGeom>
        </p:spPr>
        <p:txBody>
          <a:bodyPr lIns="0" tIns="0" rIns="0" bIns="0" rtlCol="0" anchor="t">
            <a:spAutoFit/>
          </a:bodyPr>
          <a:lstStyle/>
          <a:p>
            <a:pPr algn="ctr">
              <a:lnSpc>
                <a:spcPts val="18792"/>
              </a:lnSpc>
            </a:pPr>
            <a:r>
              <a:rPr lang="en-US" sz="13423" dirty="0" err="1">
                <a:solidFill>
                  <a:srgbClr val="423734"/>
                </a:solidFill>
                <a:latin typeface="Arial" panose="020B0604020202020204" pitchFamily="34" charset="0"/>
                <a:ea typeface="DM Serif Display"/>
                <a:cs typeface="Arial" panose="020B0604020202020204" pitchFamily="34" charset="0"/>
                <a:sym typeface="DM Serif Display"/>
              </a:rPr>
              <a:t>SheSecure</a:t>
            </a:r>
            <a:endParaRPr lang="en-US" sz="13423" dirty="0">
              <a:solidFill>
                <a:srgbClr val="423734"/>
              </a:solidFill>
              <a:latin typeface="Arial" panose="020B0604020202020204" pitchFamily="34" charset="0"/>
              <a:ea typeface="DM Serif Display"/>
              <a:cs typeface="Arial" panose="020B0604020202020204" pitchFamily="34" charset="0"/>
              <a:sym typeface="DM Serif Display"/>
            </a:endParaRPr>
          </a:p>
        </p:txBody>
      </p:sp>
      <p:sp>
        <p:nvSpPr>
          <p:cNvPr id="6" name="TextBox 6"/>
          <p:cNvSpPr txBox="1"/>
          <p:nvPr/>
        </p:nvSpPr>
        <p:spPr>
          <a:xfrm>
            <a:off x="3494892" y="6075315"/>
            <a:ext cx="11442700" cy="3356112"/>
          </a:xfrm>
          <a:prstGeom prst="rect">
            <a:avLst/>
          </a:prstGeom>
        </p:spPr>
        <p:txBody>
          <a:bodyPr lIns="0" tIns="0" rIns="0" bIns="0" rtlCol="0" anchor="t">
            <a:spAutoFit/>
          </a:bodyPr>
          <a:lstStyle/>
          <a:p>
            <a:pPr algn="ctr">
              <a:lnSpc>
                <a:spcPts val="5280"/>
              </a:lnSpc>
            </a:pPr>
            <a:r>
              <a:rPr lang="en-US" sz="3771" dirty="0">
                <a:solidFill>
                  <a:srgbClr val="423734"/>
                </a:solidFill>
                <a:latin typeface="Inria Serif"/>
                <a:ea typeface="Inria Serif"/>
                <a:cs typeface="Inria Serif"/>
                <a:sym typeface="Inria Serif"/>
              </a:rPr>
              <a:t>By : </a:t>
            </a:r>
            <a:r>
              <a:rPr lang="en-US" sz="3771" dirty="0" err="1">
                <a:solidFill>
                  <a:srgbClr val="423734"/>
                </a:solidFill>
                <a:latin typeface="Inria Serif"/>
                <a:ea typeface="Inria Serif"/>
                <a:cs typeface="Inria Serif"/>
                <a:sym typeface="Inria Serif"/>
              </a:rPr>
              <a:t>M.Shiny</a:t>
            </a:r>
            <a:r>
              <a:rPr lang="en-US" sz="3771" dirty="0">
                <a:solidFill>
                  <a:srgbClr val="423734"/>
                </a:solidFill>
                <a:latin typeface="Inria Serif"/>
                <a:ea typeface="Inria Serif"/>
                <a:cs typeface="Inria Serif"/>
                <a:sym typeface="Inria Serif"/>
              </a:rPr>
              <a:t> </a:t>
            </a:r>
            <a:r>
              <a:rPr lang="en-US" sz="3771" dirty="0" err="1">
                <a:solidFill>
                  <a:srgbClr val="423734"/>
                </a:solidFill>
                <a:latin typeface="Inria Serif"/>
                <a:ea typeface="Inria Serif"/>
                <a:cs typeface="Inria Serif"/>
                <a:sym typeface="Inria Serif"/>
              </a:rPr>
              <a:t>sankalpa</a:t>
            </a:r>
            <a:r>
              <a:rPr lang="en-US" sz="3771" dirty="0">
                <a:solidFill>
                  <a:srgbClr val="423734"/>
                </a:solidFill>
                <a:latin typeface="Inria Serif"/>
                <a:ea typeface="Inria Serif"/>
                <a:cs typeface="Inria Serif"/>
                <a:sym typeface="Inria Serif"/>
              </a:rPr>
              <a:t> (AP22211210022)</a:t>
            </a:r>
          </a:p>
          <a:p>
            <a:pPr algn="ctr">
              <a:lnSpc>
                <a:spcPts val="5280"/>
              </a:lnSpc>
            </a:pPr>
            <a:r>
              <a:rPr lang="en-US" sz="3771" dirty="0">
                <a:solidFill>
                  <a:srgbClr val="423734"/>
                </a:solidFill>
                <a:latin typeface="Inria Serif"/>
                <a:ea typeface="Inria Serif"/>
                <a:cs typeface="Inria Serif"/>
                <a:sym typeface="Inria Serif"/>
              </a:rPr>
              <a:t>Suhana (</a:t>
            </a:r>
            <a:r>
              <a:rPr lang="en-US" sz="3771" dirty="0">
                <a:solidFill>
                  <a:srgbClr val="423734"/>
                </a:solidFill>
                <a:ea typeface="Inria Serif"/>
                <a:cs typeface="Inria Serif"/>
                <a:sym typeface="Inria Serif"/>
              </a:rPr>
              <a:t>AP22211210008</a:t>
            </a:r>
            <a:r>
              <a:rPr lang="en-US" sz="3771" dirty="0">
                <a:solidFill>
                  <a:srgbClr val="423734"/>
                </a:solidFill>
                <a:latin typeface="Inria Serif"/>
                <a:ea typeface="Inria Serif"/>
                <a:cs typeface="Inria Serif"/>
                <a:sym typeface="Inria Serif"/>
              </a:rPr>
              <a:t>)</a:t>
            </a:r>
          </a:p>
          <a:p>
            <a:pPr algn="ctr">
              <a:lnSpc>
                <a:spcPts val="5280"/>
              </a:lnSpc>
            </a:pPr>
            <a:r>
              <a:rPr lang="en-US" sz="3771" dirty="0">
                <a:solidFill>
                  <a:srgbClr val="423734"/>
                </a:solidFill>
                <a:latin typeface="Inria Serif"/>
                <a:ea typeface="Inria Serif"/>
                <a:cs typeface="Inria Serif"/>
                <a:sym typeface="Inria Serif"/>
              </a:rPr>
              <a:t>Andy Mahima (AP22211210018)</a:t>
            </a:r>
          </a:p>
          <a:p>
            <a:pPr algn="ctr">
              <a:lnSpc>
                <a:spcPts val="5280"/>
              </a:lnSpc>
            </a:pPr>
            <a:r>
              <a:rPr lang="en-US" sz="3771" dirty="0" err="1">
                <a:solidFill>
                  <a:srgbClr val="423734"/>
                </a:solidFill>
                <a:latin typeface="Inria Serif"/>
                <a:ea typeface="Inria Serif"/>
                <a:cs typeface="Inria Serif"/>
                <a:sym typeface="Inria Serif"/>
              </a:rPr>
              <a:t>Sk</a:t>
            </a:r>
            <a:r>
              <a:rPr lang="en-US" sz="3771" dirty="0">
                <a:solidFill>
                  <a:srgbClr val="423734"/>
                </a:solidFill>
                <a:latin typeface="Inria Serif"/>
                <a:ea typeface="Inria Serif"/>
                <a:cs typeface="Inria Serif"/>
                <a:sym typeface="Inria Serif"/>
              </a:rPr>
              <a:t> Roshanara (AP22211210013)</a:t>
            </a:r>
          </a:p>
          <a:p>
            <a:pPr algn="ctr">
              <a:lnSpc>
                <a:spcPts val="5280"/>
              </a:lnSpc>
            </a:pPr>
            <a:r>
              <a:rPr lang="en-US" sz="3771" dirty="0" err="1">
                <a:solidFill>
                  <a:srgbClr val="423734"/>
                </a:solidFill>
                <a:latin typeface="Inria Serif"/>
                <a:ea typeface="Inria Serif"/>
                <a:cs typeface="Inria Serif"/>
                <a:sym typeface="Inria Serif"/>
              </a:rPr>
              <a:t>Manideep</a:t>
            </a:r>
            <a:r>
              <a:rPr lang="en-US" sz="3771" dirty="0">
                <a:solidFill>
                  <a:srgbClr val="423734"/>
                </a:solidFill>
                <a:latin typeface="Inria Serif"/>
                <a:ea typeface="Inria Serif"/>
                <a:cs typeface="Inria Serif"/>
                <a:sym typeface="Inria Serif"/>
              </a:rPr>
              <a:t> (AP22211210024)</a:t>
            </a:r>
          </a:p>
        </p:txBody>
      </p:sp>
      <p:sp>
        <p:nvSpPr>
          <p:cNvPr id="7" name="Freeform 7"/>
          <p:cNvSpPr/>
          <p:nvPr/>
        </p:nvSpPr>
        <p:spPr>
          <a:xfrm flipH="1">
            <a:off x="2501993" y="8856325"/>
            <a:ext cx="1458698" cy="4135485"/>
          </a:xfrm>
          <a:custGeom>
            <a:avLst/>
            <a:gdLst/>
            <a:ahLst/>
            <a:cxnLst/>
            <a:rect l="l" t="t" r="r" b="b"/>
            <a:pathLst>
              <a:path w="1458698" h="4135485">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66918" y="8065692"/>
            <a:ext cx="3463913" cy="4114800"/>
          </a:xfrm>
          <a:custGeom>
            <a:avLst/>
            <a:gdLst/>
            <a:ahLst/>
            <a:cxnLst/>
            <a:rect l="l" t="t" r="r" b="b"/>
            <a:pathLst>
              <a:path w="3463913" h="4114800">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4702591" flipV="1">
            <a:off x="-2417166" y="5963280"/>
            <a:ext cx="3549007" cy="3255080"/>
          </a:xfrm>
          <a:custGeom>
            <a:avLst/>
            <a:gdLst/>
            <a:ahLst/>
            <a:cxnLst/>
            <a:rect l="l" t="t" r="r" b="b"/>
            <a:pathLst>
              <a:path w="3549007" h="3255080">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5768689" y="-1352055"/>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5018448">
            <a:off x="13099502" y="-2438006"/>
            <a:ext cx="4683794" cy="4114800"/>
          </a:xfrm>
          <a:custGeom>
            <a:avLst/>
            <a:gdLst/>
            <a:ahLst/>
            <a:cxnLst/>
            <a:rect l="l" t="t" r="r" b="b"/>
            <a:pathLst>
              <a:path w="4683794" h="4114800">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2341897" y="3100859"/>
            <a:ext cx="14812783" cy="5158015"/>
          </a:xfrm>
          <a:prstGeom prst="rect">
            <a:avLst/>
          </a:prstGeom>
        </p:spPr>
        <p:txBody>
          <a:bodyPr lIns="0" tIns="0" rIns="0" bIns="0" rtlCol="0" anchor="t">
            <a:spAutoFit/>
          </a:bodyPr>
          <a:lstStyle/>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Empowering Communities: </a:t>
            </a:r>
            <a:r>
              <a:rPr lang="en-US" sz="3206" dirty="0" err="1">
                <a:solidFill>
                  <a:srgbClr val="423734"/>
                </a:solidFill>
                <a:ea typeface="Inria Serif"/>
                <a:cs typeface="Inria Serif"/>
                <a:sym typeface="Inria Serif"/>
              </a:rPr>
              <a:t>SheSecure</a:t>
            </a:r>
            <a:r>
              <a:rPr lang="en-US" sz="3206" dirty="0">
                <a:solidFill>
                  <a:srgbClr val="423734"/>
                </a:solidFill>
                <a:ea typeface="Inria Serif"/>
                <a:cs typeface="Inria Serif"/>
                <a:sym typeface="Inria Serif"/>
              </a:rPr>
              <a:t> is not just a product provider; it’s a movement toward empowering women in rural areas through accessible menstrual hygiene solutions.</a:t>
            </a:r>
          </a:p>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Innovative &amp; Sustainable: </a:t>
            </a:r>
            <a:r>
              <a:rPr lang="en-US" sz="3206" dirty="0">
                <a:solidFill>
                  <a:srgbClr val="423734"/>
                </a:solidFill>
                <a:ea typeface="Inria Serif"/>
                <a:cs typeface="Inria Serif"/>
                <a:sym typeface="Inria Serif"/>
              </a:rPr>
              <a:t>By utilizing biodegradable materials, local production, and education, we make menstrual hygiene affordable, eco-friendly, and impactful.</a:t>
            </a:r>
          </a:p>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Future Goals:</a:t>
            </a:r>
            <a:r>
              <a:rPr lang="en-US" sz="3206" dirty="0">
                <a:solidFill>
                  <a:srgbClr val="423734"/>
                </a:solidFill>
                <a:ea typeface="Inria Serif"/>
                <a:cs typeface="Inria Serif"/>
                <a:sym typeface="Inria Serif"/>
              </a:rPr>
              <a:t> To expand our reach, create more job opportunities for local women, and normalize conversations around menstrual health nationwide.</a:t>
            </a:r>
          </a:p>
          <a:p>
            <a:pPr algn="l">
              <a:lnSpc>
                <a:spcPts val="4488"/>
              </a:lnSpc>
            </a:pPr>
            <a:endParaRPr lang="en-US" sz="3206" dirty="0">
              <a:solidFill>
                <a:srgbClr val="423734"/>
              </a:solidFill>
              <a:latin typeface="Inria Serif"/>
              <a:ea typeface="Inria Serif"/>
              <a:cs typeface="Inria Serif"/>
              <a:sym typeface="Inria Serif"/>
            </a:endParaRPr>
          </a:p>
          <a:p>
            <a:pPr algn="l">
              <a:lnSpc>
                <a:spcPts val="4488"/>
              </a:lnSpc>
            </a:pPr>
            <a:endParaRPr lang="en-US" sz="3206" dirty="0">
              <a:solidFill>
                <a:srgbClr val="423734"/>
              </a:solidFill>
              <a:latin typeface="Inria Serif"/>
              <a:ea typeface="Inria Serif"/>
              <a:cs typeface="Inria Serif"/>
              <a:sym typeface="Inria Serif"/>
            </a:endParaRPr>
          </a:p>
        </p:txBody>
      </p:sp>
      <p:sp>
        <p:nvSpPr>
          <p:cNvPr id="7" name="TextBox 7"/>
          <p:cNvSpPr txBox="1"/>
          <p:nvPr/>
        </p:nvSpPr>
        <p:spPr>
          <a:xfrm>
            <a:off x="2341897" y="846368"/>
            <a:ext cx="10771764" cy="1732910"/>
          </a:xfrm>
          <a:prstGeom prst="rect">
            <a:avLst/>
          </a:prstGeom>
        </p:spPr>
        <p:txBody>
          <a:bodyPr lIns="0" tIns="0" rIns="0" bIns="0" rtlCol="0" anchor="t">
            <a:spAutoFit/>
          </a:bodyPr>
          <a:lstStyle/>
          <a:p>
            <a:pPr algn="l">
              <a:lnSpc>
                <a:spcPts val="14842"/>
              </a:lnSpc>
            </a:pPr>
            <a:r>
              <a:rPr lang="en-US" sz="10602" dirty="0">
                <a:solidFill>
                  <a:srgbClr val="423734"/>
                </a:solidFill>
                <a:latin typeface="Arial" panose="020B0604020202020204" pitchFamily="34" charset="0"/>
                <a:ea typeface="DM Serif Display"/>
                <a:cs typeface="Arial" panose="020B0604020202020204" pitchFamily="34" charset="0"/>
                <a:sym typeface="DM Serif Display"/>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TextBox 2"/>
          <p:cNvSpPr txBox="1"/>
          <p:nvPr/>
        </p:nvSpPr>
        <p:spPr>
          <a:xfrm>
            <a:off x="1747583" y="3275455"/>
            <a:ext cx="14792835" cy="4240915"/>
          </a:xfrm>
          <a:prstGeom prst="rect">
            <a:avLst/>
          </a:prstGeom>
        </p:spPr>
        <p:txBody>
          <a:bodyPr lIns="0" tIns="0" rIns="0" bIns="0" rtlCol="0" anchor="t">
            <a:spAutoFit/>
          </a:bodyPr>
          <a:lstStyle/>
          <a:p>
            <a:pPr algn="ctr">
              <a:lnSpc>
                <a:spcPts val="16021"/>
              </a:lnSpc>
            </a:pPr>
            <a:r>
              <a:rPr lang="en-US" sz="17801" dirty="0">
                <a:solidFill>
                  <a:srgbClr val="423734"/>
                </a:solidFill>
                <a:latin typeface="Arial" panose="020B0604020202020204" pitchFamily="34" charset="0"/>
                <a:ea typeface="DM Serif Display"/>
                <a:cs typeface="Arial" panose="020B0604020202020204" pitchFamily="34" charset="0"/>
                <a:sym typeface="DM Serif Display"/>
              </a:rPr>
              <a:t>Thank</a:t>
            </a:r>
          </a:p>
          <a:p>
            <a:pPr algn="ctr">
              <a:lnSpc>
                <a:spcPts val="16021"/>
              </a:lnSpc>
            </a:pPr>
            <a:r>
              <a:rPr lang="en-US" sz="17801" dirty="0">
                <a:solidFill>
                  <a:srgbClr val="423734"/>
                </a:solidFill>
                <a:latin typeface="Arial" panose="020B0604020202020204" pitchFamily="34" charset="0"/>
                <a:ea typeface="DM Serif Display"/>
                <a:cs typeface="Arial" panose="020B0604020202020204" pitchFamily="34" charset="0"/>
                <a:sym typeface="DM Serif Display"/>
              </a:rPr>
              <a:t>You</a:t>
            </a:r>
          </a:p>
        </p:txBody>
      </p:sp>
      <p:sp>
        <p:nvSpPr>
          <p:cNvPr id="3" name="Freeform 3"/>
          <p:cNvSpPr/>
          <p:nvPr/>
        </p:nvSpPr>
        <p:spPr>
          <a:xfrm flipH="1">
            <a:off x="2762974" y="7991533"/>
            <a:ext cx="1458698" cy="4135485"/>
          </a:xfrm>
          <a:custGeom>
            <a:avLst/>
            <a:gdLst/>
            <a:ahLst/>
            <a:cxnLst/>
            <a:rect l="l" t="t" r="r" b="b"/>
            <a:pathLst>
              <a:path w="1458698" h="4135485">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4702591" flipV="1">
            <a:off x="-2156185" y="5098488"/>
            <a:ext cx="3549007" cy="3255080"/>
          </a:xfrm>
          <a:custGeom>
            <a:avLst/>
            <a:gdLst/>
            <a:ahLst/>
            <a:cxnLst/>
            <a:rect l="l" t="t" r="r" b="b"/>
            <a:pathLst>
              <a:path w="3549007" h="3255080">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768689" y="-1352055"/>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018448">
            <a:off x="13099502" y="-2438006"/>
            <a:ext cx="4683794" cy="4114800"/>
          </a:xfrm>
          <a:custGeom>
            <a:avLst/>
            <a:gdLst/>
            <a:ahLst/>
            <a:cxnLst/>
            <a:rect l="l" t="t" r="r" b="b"/>
            <a:pathLst>
              <a:path w="4683794" h="4114800">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2343022" flipH="1" flipV="1">
            <a:off x="17680160" y="702888"/>
            <a:ext cx="1458698" cy="4135485"/>
          </a:xfrm>
          <a:custGeom>
            <a:avLst/>
            <a:gdLst/>
            <a:ahLst/>
            <a:cxnLst/>
            <a:rect l="l" t="t" r="r" b="b"/>
            <a:pathLst>
              <a:path w="1458698" h="4135485">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3503974" y="3563620"/>
            <a:ext cx="13040104" cy="5735096"/>
          </a:xfrm>
          <a:prstGeom prst="rect">
            <a:avLst/>
          </a:prstGeom>
        </p:spPr>
        <p:txBody>
          <a:bodyPr lIns="0" tIns="0" rIns="0" bIns="0" rtlCol="0" anchor="t">
            <a:spAutoFit/>
          </a:bodyPr>
          <a:lstStyle/>
          <a:p>
            <a:pPr algn="l">
              <a:lnSpc>
                <a:spcPts val="4488"/>
              </a:lnSpc>
            </a:pPr>
            <a:r>
              <a:rPr lang="en-US" sz="3206" dirty="0">
                <a:solidFill>
                  <a:srgbClr val="423734"/>
                </a:solidFill>
                <a:latin typeface="Inria Serif"/>
                <a:ea typeface="Inria Serif"/>
                <a:cs typeface="Inria Serif"/>
                <a:sym typeface="Inria Serif"/>
              </a:rPr>
              <a:t>“</a:t>
            </a:r>
            <a:r>
              <a:rPr lang="en-US" sz="3206" dirty="0" err="1">
                <a:solidFill>
                  <a:srgbClr val="423734"/>
                </a:solidFill>
                <a:ea typeface="Inria Serif"/>
                <a:cs typeface="Inria Serif"/>
                <a:sym typeface="Inria Serif"/>
              </a:rPr>
              <a:t>SheSecure</a:t>
            </a:r>
            <a:r>
              <a:rPr lang="en-US" sz="3206" dirty="0">
                <a:solidFill>
                  <a:srgbClr val="423734"/>
                </a:solidFill>
                <a:ea typeface="Inria Serif"/>
                <a:cs typeface="Inria Serif"/>
                <a:sym typeface="Inria Serif"/>
              </a:rPr>
              <a:t>" is a dedicated social enterprise focused on enhancing women’s safety and health through addressing menstrual hygiene challenges in rural areas. We aim to combat the pressing issues of limited access to affordable and sustainable sanitary products and to bridge the knowledge gap around menstrual health. By leveraging eco-friendly, locally sourced materials and empowering communities with education and resources, </a:t>
            </a:r>
            <a:r>
              <a:rPr lang="en-US" sz="3206" dirty="0" err="1">
                <a:solidFill>
                  <a:srgbClr val="423734"/>
                </a:solidFill>
                <a:ea typeface="Inria Serif"/>
                <a:cs typeface="Inria Serif"/>
                <a:sym typeface="Inria Serif"/>
              </a:rPr>
              <a:t>SheSecure</a:t>
            </a:r>
            <a:r>
              <a:rPr lang="en-US" sz="3206" dirty="0">
                <a:solidFill>
                  <a:srgbClr val="423734"/>
                </a:solidFill>
                <a:ea typeface="Inria Serif"/>
                <a:cs typeface="Inria Serif"/>
                <a:sym typeface="Inria Serif"/>
              </a:rPr>
              <a:t> envisions a future where all women have the freedom and means to manage their menstrual health with dignity, regardless of their geographical location or economic status.</a:t>
            </a:r>
          </a:p>
          <a:p>
            <a:pPr algn="l">
              <a:lnSpc>
                <a:spcPts val="4488"/>
              </a:lnSpc>
            </a:pPr>
            <a:endParaRPr lang="en-US" sz="3206" dirty="0">
              <a:solidFill>
                <a:srgbClr val="423734"/>
              </a:solidFill>
              <a:latin typeface="Inria Serif"/>
              <a:ea typeface="Inria Serif"/>
              <a:cs typeface="Inria Serif"/>
              <a:sym typeface="Inria Serif"/>
            </a:endParaRPr>
          </a:p>
        </p:txBody>
      </p:sp>
      <p:sp>
        <p:nvSpPr>
          <p:cNvPr id="8" name="TextBox 8"/>
          <p:cNvSpPr txBox="1"/>
          <p:nvPr/>
        </p:nvSpPr>
        <p:spPr>
          <a:xfrm>
            <a:off x="4909931" y="1480339"/>
            <a:ext cx="9865465" cy="1822102"/>
          </a:xfrm>
          <a:prstGeom prst="rect">
            <a:avLst/>
          </a:prstGeom>
        </p:spPr>
        <p:txBody>
          <a:bodyPr lIns="0" tIns="0" rIns="0" bIns="0" rtlCol="0" anchor="t">
            <a:spAutoFit/>
          </a:bodyPr>
          <a:lstStyle/>
          <a:p>
            <a:pPr algn="ctr">
              <a:lnSpc>
                <a:spcPts val="14842"/>
              </a:lnSpc>
            </a:pPr>
            <a:r>
              <a:rPr lang="en-US" sz="8000" dirty="0">
                <a:solidFill>
                  <a:srgbClr val="423734"/>
                </a:solidFill>
                <a:latin typeface="Arial" panose="020B0604020202020204" pitchFamily="34" charset="0"/>
                <a:ea typeface="DM Serif Display"/>
                <a:cs typeface="Arial" panose="020B0604020202020204" pitchFamily="34" charset="0"/>
                <a:sym typeface="DM Serif Display"/>
              </a:rPr>
              <a:t>INTRODUCTION</a:t>
            </a:r>
            <a:r>
              <a:rPr lang="en-US" sz="10602" dirty="0">
                <a:solidFill>
                  <a:srgbClr val="423734"/>
                </a:solidFill>
                <a:latin typeface="DM Serif Display"/>
                <a:ea typeface="DM Serif Display"/>
                <a:cs typeface="DM Serif Display"/>
                <a:sym typeface="DM Serif Display"/>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4909931" y="3675971"/>
            <a:ext cx="11634146" cy="4003853"/>
          </a:xfrm>
          <a:prstGeom prst="rect">
            <a:avLst/>
          </a:prstGeom>
        </p:spPr>
        <p:txBody>
          <a:bodyPr lIns="0" tIns="0" rIns="0" bIns="0" rtlCol="0" anchor="t">
            <a:spAutoFit/>
          </a:bodyPr>
          <a:lstStyle/>
          <a:p>
            <a:pPr algn="l">
              <a:lnSpc>
                <a:spcPts val="4488"/>
              </a:lnSpc>
            </a:pPr>
            <a:r>
              <a:rPr lang="en-US" sz="3206" dirty="0">
                <a:solidFill>
                  <a:srgbClr val="423734"/>
                </a:solidFill>
                <a:ea typeface="Inria Serif"/>
                <a:cs typeface="Inria Serif"/>
                <a:sym typeface="Inria Serif"/>
              </a:rPr>
              <a:t>Our mission is to provide affordable, sustainable menstrual hygiene products and essential health education to women in rural communities. We are dedicated to improving access to sanitary products, raising awareness, and reducing stigma around menstruation, empowering women to live healthier lives with dignity and comfort.</a:t>
            </a:r>
          </a:p>
          <a:p>
            <a:pPr algn="l">
              <a:lnSpc>
                <a:spcPts val="4488"/>
              </a:lnSpc>
            </a:pPr>
            <a:endParaRPr lang="en-US" sz="3206" dirty="0">
              <a:solidFill>
                <a:srgbClr val="423734"/>
              </a:solidFill>
              <a:latin typeface="Inria Serif"/>
              <a:ea typeface="Inria Serif"/>
              <a:cs typeface="Inria Serif"/>
              <a:sym typeface="Inria Serif"/>
            </a:endParaRPr>
          </a:p>
        </p:txBody>
      </p:sp>
      <p:sp>
        <p:nvSpPr>
          <p:cNvPr id="8" name="TextBox 8"/>
          <p:cNvSpPr txBox="1"/>
          <p:nvPr/>
        </p:nvSpPr>
        <p:spPr>
          <a:xfrm>
            <a:off x="4909931" y="1559440"/>
            <a:ext cx="10771764" cy="1816682"/>
          </a:xfrm>
          <a:prstGeom prst="rect">
            <a:avLst/>
          </a:prstGeom>
        </p:spPr>
        <p:txBody>
          <a:bodyPr lIns="0" tIns="0" rIns="0" bIns="0" rtlCol="0" anchor="t">
            <a:spAutoFit/>
          </a:bodyPr>
          <a:lstStyle/>
          <a:p>
            <a:pPr algn="l">
              <a:lnSpc>
                <a:spcPts val="14842"/>
              </a:lnSpc>
            </a:pPr>
            <a:r>
              <a:rPr lang="en-US" sz="10602" dirty="0">
                <a:solidFill>
                  <a:srgbClr val="423734"/>
                </a:solidFill>
                <a:latin typeface="Arial" panose="020B0604020202020204" pitchFamily="34" charset="0"/>
                <a:ea typeface="DM Serif Display"/>
                <a:cs typeface="Arial" panose="020B0604020202020204" pitchFamily="34" charset="0"/>
                <a:sym typeface="DM Serif Display"/>
              </a:rPr>
              <a:t>MISSION</a:t>
            </a:r>
            <a:r>
              <a:rPr lang="en-US" sz="10602" dirty="0">
                <a:solidFill>
                  <a:srgbClr val="423734"/>
                </a:solidFill>
                <a:latin typeface="DM Serif Display"/>
                <a:ea typeface="DM Serif Display"/>
                <a:cs typeface="DM Serif Display"/>
                <a:sym typeface="DM Serif Display"/>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4047549" y="4358516"/>
            <a:ext cx="11808134" cy="3724121"/>
          </a:xfrm>
          <a:prstGeom prst="rect">
            <a:avLst/>
          </a:prstGeom>
        </p:spPr>
        <p:txBody>
          <a:bodyPr lIns="0" tIns="0" rIns="0" bIns="0" rtlCol="0" anchor="t">
            <a:spAutoFit/>
          </a:bodyPr>
          <a:lstStyle/>
          <a:p>
            <a:pPr algn="l">
              <a:lnSpc>
                <a:spcPts val="4208"/>
              </a:lnSpc>
            </a:pPr>
            <a:r>
              <a:rPr lang="en-US" sz="3006" dirty="0">
                <a:solidFill>
                  <a:srgbClr val="423734"/>
                </a:solidFill>
                <a:ea typeface="Inria Serif"/>
                <a:cs typeface="Inria Serif"/>
                <a:sym typeface="Inria Serif"/>
              </a:rPr>
              <a:t>We envision a world where every woman, regardless of location or income, has access to safe, affordable, and eco-friendly menstrual hygiene solutions. By promoting education, community involvement, and sustainable practices, we aim to foster healthier, empowered communities and a society that supports women’s health as an essential foundation for overall well-being.</a:t>
            </a:r>
          </a:p>
          <a:p>
            <a:pPr algn="l">
              <a:lnSpc>
                <a:spcPts val="4208"/>
              </a:lnSpc>
            </a:pPr>
            <a:endParaRPr lang="en-US" sz="3006" dirty="0">
              <a:solidFill>
                <a:srgbClr val="423734"/>
              </a:solidFill>
              <a:ea typeface="Inria Serif"/>
              <a:cs typeface="Inria Serif"/>
              <a:sym typeface="Inria Serif"/>
            </a:endParaRPr>
          </a:p>
        </p:txBody>
      </p:sp>
      <p:sp>
        <p:nvSpPr>
          <p:cNvPr id="8" name="TextBox 8"/>
          <p:cNvSpPr txBox="1"/>
          <p:nvPr/>
        </p:nvSpPr>
        <p:spPr>
          <a:xfrm>
            <a:off x="3758118" y="2100202"/>
            <a:ext cx="10771764" cy="1732910"/>
          </a:xfrm>
          <a:prstGeom prst="rect">
            <a:avLst/>
          </a:prstGeom>
        </p:spPr>
        <p:txBody>
          <a:bodyPr lIns="0" tIns="0" rIns="0" bIns="0" rtlCol="0" anchor="t">
            <a:spAutoFit/>
          </a:bodyPr>
          <a:lstStyle/>
          <a:p>
            <a:pPr algn="l">
              <a:lnSpc>
                <a:spcPts val="14842"/>
              </a:lnSpc>
            </a:pPr>
            <a:r>
              <a:rPr lang="en-US" sz="10602" dirty="0">
                <a:solidFill>
                  <a:srgbClr val="423734"/>
                </a:solidFill>
                <a:latin typeface="Arial" panose="020B0604020202020204" pitchFamily="34" charset="0"/>
                <a:ea typeface="DM Serif Display"/>
                <a:cs typeface="Arial" panose="020B0604020202020204" pitchFamily="34" charset="0"/>
                <a:sym typeface="DM Serif Display"/>
              </a:rPr>
              <a:t>VISION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a:off x="-2285289" y="7041938"/>
            <a:ext cx="3463913" cy="4114800"/>
          </a:xfrm>
          <a:custGeom>
            <a:avLst/>
            <a:gdLst/>
            <a:ahLst/>
            <a:cxnLst/>
            <a:rect l="l" t="t" r="r" b="b"/>
            <a:pathLst>
              <a:path w="3463913" h="4114800">
                <a:moveTo>
                  <a:pt x="0" y="0"/>
                </a:moveTo>
                <a:lnTo>
                  <a:pt x="3463913" y="0"/>
                </a:lnTo>
                <a:lnTo>
                  <a:pt x="34639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13672" y="-2650471"/>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78624" y="758245"/>
            <a:ext cx="15395982" cy="1216359"/>
          </a:xfrm>
          <a:prstGeom prst="rect">
            <a:avLst/>
          </a:prstGeom>
        </p:spPr>
        <p:txBody>
          <a:bodyPr lIns="0" tIns="0" rIns="0" bIns="0" rtlCol="0" anchor="t">
            <a:spAutoFit/>
          </a:bodyPr>
          <a:lstStyle/>
          <a:p>
            <a:pPr algn="l">
              <a:lnSpc>
                <a:spcPts val="10363"/>
              </a:lnSpc>
            </a:pPr>
            <a:r>
              <a:rPr lang="en-US" sz="7402" dirty="0">
                <a:solidFill>
                  <a:srgbClr val="423734"/>
                </a:solidFill>
                <a:latin typeface="Arial" panose="020B0604020202020204" pitchFamily="34" charset="0"/>
                <a:ea typeface="DM Serif Display"/>
                <a:cs typeface="Arial" panose="020B0604020202020204" pitchFamily="34" charset="0"/>
                <a:sym typeface="DM Serif Display"/>
              </a:rPr>
              <a:t>VALUE PREPOSITION CANVAS</a:t>
            </a:r>
          </a:p>
        </p:txBody>
      </p:sp>
      <p:sp>
        <p:nvSpPr>
          <p:cNvPr id="6" name="TextBox 6"/>
          <p:cNvSpPr txBox="1"/>
          <p:nvPr/>
        </p:nvSpPr>
        <p:spPr>
          <a:xfrm>
            <a:off x="1178624" y="2276066"/>
            <a:ext cx="15644086" cy="7457921"/>
          </a:xfrm>
          <a:prstGeom prst="rect">
            <a:avLst/>
          </a:prstGeom>
        </p:spPr>
        <p:txBody>
          <a:bodyPr lIns="0" tIns="0" rIns="0" bIns="0" rtlCol="0" anchor="t">
            <a:spAutoFit/>
          </a:bodyPr>
          <a:lstStyle/>
          <a:p>
            <a:pPr algn="l">
              <a:lnSpc>
                <a:spcPts val="4208"/>
              </a:lnSpc>
            </a:pPr>
            <a:r>
              <a:rPr lang="en-US" sz="3006" dirty="0">
                <a:solidFill>
                  <a:srgbClr val="423734"/>
                </a:solidFill>
                <a:ea typeface="Inria Serif"/>
                <a:cs typeface="Inria Serif"/>
                <a:sym typeface="Inria Serif"/>
              </a:rPr>
              <a:t>The Value Proposition Canvas for </a:t>
            </a:r>
            <a:r>
              <a:rPr lang="en-US" sz="3006" dirty="0" err="1">
                <a:solidFill>
                  <a:srgbClr val="423734"/>
                </a:solidFill>
                <a:ea typeface="Inria Serif"/>
                <a:cs typeface="Inria Serif"/>
                <a:sym typeface="Inria Serif"/>
              </a:rPr>
              <a:t>SheSecure</a:t>
            </a:r>
            <a:r>
              <a:rPr lang="en-US" sz="3006" dirty="0">
                <a:solidFill>
                  <a:srgbClr val="423734"/>
                </a:solidFill>
                <a:ea typeface="Inria Serif"/>
                <a:cs typeface="Inria Serif"/>
                <a:sym typeface="Inria Serif"/>
              </a:rPr>
              <a:t> highlights the needs of rural women facing challenges in menstrual hygiene. </a:t>
            </a:r>
          </a:p>
          <a:p>
            <a:pPr algn="l">
              <a:lnSpc>
                <a:spcPts val="4208"/>
              </a:lnSpc>
            </a:pPr>
            <a:endParaRPr lang="en-US" sz="3006" dirty="0">
              <a:solidFill>
                <a:srgbClr val="423734"/>
              </a:solidFill>
              <a:ea typeface="Inria Serif"/>
              <a:cs typeface="Inria Serif"/>
              <a:sym typeface="Inria Serif"/>
            </a:endParaRPr>
          </a:p>
          <a:p>
            <a:pPr algn="l">
              <a:lnSpc>
                <a:spcPts val="4208"/>
              </a:lnSpc>
            </a:pPr>
            <a:r>
              <a:rPr lang="en-US" sz="3006" dirty="0" err="1">
                <a:solidFill>
                  <a:srgbClr val="423734"/>
                </a:solidFill>
                <a:ea typeface="Inria Serif"/>
                <a:cs typeface="Inria Serif"/>
                <a:sym typeface="Inria Serif"/>
              </a:rPr>
              <a:t>SheSecure’s</a:t>
            </a:r>
            <a:r>
              <a:rPr lang="en-US" sz="3006" dirty="0">
                <a:solidFill>
                  <a:srgbClr val="423734"/>
                </a:solidFill>
                <a:ea typeface="Inria Serif"/>
                <a:cs typeface="Inria Serif"/>
                <a:sym typeface="Inria Serif"/>
              </a:rPr>
              <a:t> offerings include affordable and accessible sanitary products, coupled with culturally sensitive education and discreet distribution to reduce stigma. </a:t>
            </a:r>
          </a:p>
          <a:p>
            <a:pPr algn="l">
              <a:lnSpc>
                <a:spcPts val="4208"/>
              </a:lnSpc>
            </a:pPr>
            <a:endParaRPr lang="en-US" sz="3006" dirty="0">
              <a:solidFill>
                <a:srgbClr val="423734"/>
              </a:solidFill>
              <a:ea typeface="Inria Serif"/>
              <a:cs typeface="Inria Serif"/>
              <a:sym typeface="Inria Serif"/>
            </a:endParaRPr>
          </a:p>
          <a:p>
            <a:pPr algn="l">
              <a:lnSpc>
                <a:spcPts val="4208"/>
              </a:lnSpc>
            </a:pPr>
            <a:r>
              <a:rPr lang="en-US" sz="3006" dirty="0">
                <a:solidFill>
                  <a:srgbClr val="423734"/>
                </a:solidFill>
                <a:ea typeface="Inria Serif"/>
                <a:cs typeface="Inria Serif"/>
                <a:sym typeface="Inria Serif"/>
              </a:rPr>
              <a:t>The initiative addresses financial, social, and health pains by providing low-cost, safe, and community-supported products that improve health and comfort. </a:t>
            </a:r>
          </a:p>
          <a:p>
            <a:pPr algn="l">
              <a:lnSpc>
                <a:spcPts val="4208"/>
              </a:lnSpc>
            </a:pPr>
            <a:endParaRPr lang="en-US" sz="3006" dirty="0">
              <a:solidFill>
                <a:srgbClr val="423734"/>
              </a:solidFill>
              <a:ea typeface="Inria Serif"/>
              <a:cs typeface="Inria Serif"/>
              <a:sym typeface="Inria Serif"/>
            </a:endParaRPr>
          </a:p>
          <a:p>
            <a:pPr algn="l">
              <a:lnSpc>
                <a:spcPts val="4208"/>
              </a:lnSpc>
            </a:pPr>
            <a:r>
              <a:rPr lang="en-US" sz="3006" dirty="0">
                <a:solidFill>
                  <a:srgbClr val="423734"/>
                </a:solidFill>
                <a:ea typeface="Inria Serif"/>
                <a:cs typeface="Inria Serif"/>
                <a:sym typeface="Inria Serif"/>
              </a:rPr>
              <a:t>Key gain creators include educational empowerment, community engagement, and enhanced self-esteem through hygienic practices. </a:t>
            </a:r>
          </a:p>
          <a:p>
            <a:pPr algn="l">
              <a:lnSpc>
                <a:spcPts val="4208"/>
              </a:lnSpc>
            </a:pPr>
            <a:endParaRPr lang="en-US" sz="3006" dirty="0">
              <a:solidFill>
                <a:srgbClr val="423734"/>
              </a:solidFill>
              <a:ea typeface="Inria Serif"/>
              <a:cs typeface="Inria Serif"/>
              <a:sym typeface="Inria Serif"/>
            </a:endParaRPr>
          </a:p>
          <a:p>
            <a:pPr algn="l">
              <a:lnSpc>
                <a:spcPts val="4208"/>
              </a:lnSpc>
            </a:pPr>
            <a:r>
              <a:rPr lang="en-US" sz="3006" dirty="0" err="1">
                <a:solidFill>
                  <a:srgbClr val="423734"/>
                </a:solidFill>
                <a:ea typeface="Inria Serif"/>
                <a:cs typeface="Inria Serif"/>
                <a:sym typeface="Inria Serif"/>
              </a:rPr>
              <a:t>SheSecure</a:t>
            </a:r>
            <a:r>
              <a:rPr lang="en-US" sz="3006" dirty="0">
                <a:solidFill>
                  <a:srgbClr val="423734"/>
                </a:solidFill>
                <a:ea typeface="Inria Serif"/>
                <a:cs typeface="Inria Serif"/>
                <a:sym typeface="Inria Serif"/>
              </a:rPr>
              <a:t> uniquely positions itself to meet these needs by prioritizing affordability, accessibility, and dignity in menstrual hygiene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TextBox 2"/>
          <p:cNvSpPr txBox="1"/>
          <p:nvPr/>
        </p:nvSpPr>
        <p:spPr>
          <a:xfrm>
            <a:off x="1013952" y="2493996"/>
            <a:ext cx="15670485" cy="6866752"/>
          </a:xfrm>
          <a:prstGeom prst="rect">
            <a:avLst/>
          </a:prstGeom>
        </p:spPr>
        <p:txBody>
          <a:bodyPr lIns="0" tIns="0" rIns="0" bIns="0" rtlCol="0" anchor="t">
            <a:spAutoFit/>
          </a:bodyPr>
          <a:lstStyle/>
          <a:p>
            <a:pPr algn="l">
              <a:lnSpc>
                <a:spcPct val="150000"/>
              </a:lnSpc>
            </a:pPr>
            <a:r>
              <a:rPr lang="en-US" sz="3006" b="1" dirty="0">
                <a:solidFill>
                  <a:srgbClr val="423734"/>
                </a:solidFill>
                <a:ea typeface="Inria Serif Bold"/>
                <a:cs typeface="Inria Serif Bold"/>
                <a:sym typeface="Inria Serif Bold"/>
              </a:rPr>
              <a:t>Problem</a:t>
            </a:r>
            <a:r>
              <a:rPr lang="en-US" sz="3006" dirty="0">
                <a:solidFill>
                  <a:srgbClr val="423734"/>
                </a:solidFill>
                <a:ea typeface="Inria Serif"/>
                <a:cs typeface="Inria Serif"/>
                <a:sym typeface="Inria Serif"/>
              </a:rPr>
              <a:t>: Limited awareness and access to affordable sanitary products in rural areas.</a:t>
            </a:r>
          </a:p>
          <a:p>
            <a:pPr algn="l">
              <a:lnSpc>
                <a:spcPct val="150000"/>
              </a:lnSpc>
            </a:pPr>
            <a:r>
              <a:rPr lang="en-US" sz="3006" b="1" dirty="0">
                <a:solidFill>
                  <a:srgbClr val="423734"/>
                </a:solidFill>
                <a:ea typeface="Inria Serif Bold"/>
                <a:cs typeface="Inria Serif Bold"/>
                <a:sym typeface="Inria Serif Bold"/>
              </a:rPr>
              <a:t>Fast Ideas:</a:t>
            </a:r>
          </a:p>
          <a:p>
            <a:pPr algn="l">
              <a:lnSpc>
                <a:spcPct val="150000"/>
              </a:lnSpc>
            </a:pPr>
            <a:r>
              <a:rPr lang="en-US" sz="3006" dirty="0">
                <a:solidFill>
                  <a:srgbClr val="423734"/>
                </a:solidFill>
                <a:ea typeface="Inria Serif"/>
                <a:cs typeface="Inria Serif"/>
                <a:sym typeface="Inria Serif"/>
              </a:rPr>
              <a:t>1. </a:t>
            </a:r>
            <a:r>
              <a:rPr lang="en-US" sz="3006" b="1" dirty="0">
                <a:solidFill>
                  <a:srgbClr val="423734"/>
                </a:solidFill>
                <a:ea typeface="Inria Serif Bold"/>
                <a:cs typeface="Inria Serif Bold"/>
                <a:sym typeface="Inria Serif Bold"/>
              </a:rPr>
              <a:t>Substitute</a:t>
            </a:r>
            <a:r>
              <a:rPr lang="en-US" sz="3006" dirty="0">
                <a:solidFill>
                  <a:srgbClr val="423734"/>
                </a:solidFill>
                <a:ea typeface="Inria Serif"/>
                <a:cs typeface="Inria Serif"/>
                <a:sym typeface="Inria Serif"/>
              </a:rPr>
              <a:t>: Use biodegradable materials like bamboo fiber; distribute through local cooperatives.</a:t>
            </a:r>
          </a:p>
          <a:p>
            <a:pPr algn="l">
              <a:lnSpc>
                <a:spcPct val="150000"/>
              </a:lnSpc>
            </a:pPr>
            <a:r>
              <a:rPr lang="en-US" sz="3006" dirty="0">
                <a:solidFill>
                  <a:srgbClr val="423734"/>
                </a:solidFill>
                <a:ea typeface="Inria Serif"/>
                <a:cs typeface="Inria Serif"/>
                <a:sym typeface="Inria Serif"/>
              </a:rPr>
              <a:t>2. </a:t>
            </a:r>
            <a:r>
              <a:rPr lang="en-US" sz="3006" b="1" dirty="0">
                <a:solidFill>
                  <a:srgbClr val="423734"/>
                </a:solidFill>
                <a:ea typeface="Inria Serif Bold"/>
                <a:cs typeface="Inria Serif Bold"/>
                <a:sym typeface="Inria Serif Bold"/>
              </a:rPr>
              <a:t>Combine</a:t>
            </a:r>
            <a:r>
              <a:rPr lang="en-US" sz="3006" dirty="0">
                <a:solidFill>
                  <a:srgbClr val="423734"/>
                </a:solidFill>
                <a:ea typeface="Inria Serif"/>
                <a:cs typeface="Inria Serif"/>
                <a:sym typeface="Inria Serif"/>
              </a:rPr>
              <a:t>: Pair product delivery with reproductive health education and healthcare partnerships.</a:t>
            </a:r>
          </a:p>
          <a:p>
            <a:pPr algn="l">
              <a:lnSpc>
                <a:spcPct val="150000"/>
              </a:lnSpc>
            </a:pPr>
            <a:r>
              <a:rPr lang="en-US" sz="3006" dirty="0">
                <a:solidFill>
                  <a:srgbClr val="423734"/>
                </a:solidFill>
                <a:ea typeface="Inria Serif"/>
                <a:cs typeface="Inria Serif"/>
                <a:sym typeface="Inria Serif"/>
              </a:rPr>
              <a:t>3. </a:t>
            </a:r>
            <a:r>
              <a:rPr lang="en-US" sz="3006" b="1" dirty="0">
                <a:solidFill>
                  <a:srgbClr val="423734"/>
                </a:solidFill>
                <a:ea typeface="Inria Serif Bold"/>
                <a:cs typeface="Inria Serif Bold"/>
                <a:sym typeface="Inria Serif Bold"/>
              </a:rPr>
              <a:t>Adapt</a:t>
            </a:r>
            <a:r>
              <a:rPr lang="en-US" sz="3006" dirty="0">
                <a:solidFill>
                  <a:srgbClr val="423734"/>
                </a:solidFill>
                <a:ea typeface="Inria Serif"/>
                <a:cs typeface="Inria Serif"/>
                <a:sym typeface="Inria Serif"/>
              </a:rPr>
              <a:t>: Design for rural needs—durable, comfortable, inspired by traditional methods.</a:t>
            </a:r>
          </a:p>
          <a:p>
            <a:pPr algn="l">
              <a:lnSpc>
                <a:spcPct val="150000"/>
              </a:lnSpc>
            </a:pPr>
            <a:r>
              <a:rPr lang="en-US" sz="3006" dirty="0">
                <a:solidFill>
                  <a:srgbClr val="423734"/>
                </a:solidFill>
                <a:ea typeface="Inria Serif"/>
                <a:cs typeface="Inria Serif"/>
                <a:sym typeface="Inria Serif"/>
              </a:rPr>
              <a:t>4. </a:t>
            </a:r>
            <a:r>
              <a:rPr lang="en-US" sz="3006" b="1" dirty="0">
                <a:solidFill>
                  <a:srgbClr val="423734"/>
                </a:solidFill>
                <a:ea typeface="Inria Serif Bold"/>
                <a:cs typeface="Inria Serif Bold"/>
                <a:sym typeface="Inria Serif Bold"/>
              </a:rPr>
              <a:t>Magnify</a:t>
            </a:r>
            <a:r>
              <a:rPr lang="en-US" sz="3006" dirty="0">
                <a:solidFill>
                  <a:srgbClr val="423734"/>
                </a:solidFill>
                <a:ea typeface="Inria Serif"/>
                <a:cs typeface="Inria Serif"/>
                <a:sym typeface="Inria Serif"/>
              </a:rPr>
              <a:t>: Engage local influencers and schools; brand as eco-friendly and health-conscious.</a:t>
            </a:r>
          </a:p>
          <a:p>
            <a:pPr algn="l">
              <a:lnSpc>
                <a:spcPct val="150000"/>
              </a:lnSpc>
            </a:pPr>
            <a:r>
              <a:rPr lang="en-US" sz="3006" dirty="0">
                <a:solidFill>
                  <a:srgbClr val="423734"/>
                </a:solidFill>
                <a:ea typeface="Inria Serif"/>
                <a:cs typeface="Inria Serif"/>
                <a:sym typeface="Inria Serif"/>
              </a:rPr>
              <a:t>5. </a:t>
            </a:r>
            <a:r>
              <a:rPr lang="en-US" sz="3006" b="1" dirty="0">
                <a:solidFill>
                  <a:srgbClr val="423734"/>
                </a:solidFill>
                <a:ea typeface="Inria Serif Bold"/>
                <a:cs typeface="Inria Serif Bold"/>
                <a:sym typeface="Inria Serif Bold"/>
              </a:rPr>
              <a:t>Other Uses</a:t>
            </a:r>
            <a:r>
              <a:rPr lang="en-US" sz="3006" dirty="0">
                <a:solidFill>
                  <a:srgbClr val="423734"/>
                </a:solidFill>
                <a:ea typeface="Inria Serif"/>
                <a:cs typeface="Inria Serif"/>
                <a:sym typeface="Inria Serif"/>
              </a:rPr>
              <a:t>: Biodegradable waste for compost; create "period kits" for emergency use.</a:t>
            </a:r>
          </a:p>
          <a:p>
            <a:pPr algn="l">
              <a:lnSpc>
                <a:spcPct val="150000"/>
              </a:lnSpc>
            </a:pPr>
            <a:r>
              <a:rPr lang="en-US" sz="3006" dirty="0">
                <a:solidFill>
                  <a:srgbClr val="423734"/>
                </a:solidFill>
                <a:ea typeface="Inria Serif"/>
                <a:cs typeface="Inria Serif"/>
                <a:sym typeface="Inria Serif"/>
              </a:rPr>
              <a:t>6. </a:t>
            </a:r>
            <a:r>
              <a:rPr lang="en-US" sz="3006" b="1" dirty="0">
                <a:solidFill>
                  <a:srgbClr val="423734"/>
                </a:solidFill>
                <a:ea typeface="Inria Serif Bold"/>
                <a:cs typeface="Inria Serif Bold"/>
                <a:sym typeface="Inria Serif Bold"/>
              </a:rPr>
              <a:t>Eliminate</a:t>
            </a:r>
            <a:r>
              <a:rPr lang="en-US" sz="3006" dirty="0">
                <a:solidFill>
                  <a:srgbClr val="423734"/>
                </a:solidFill>
                <a:ea typeface="Inria Serif"/>
                <a:cs typeface="Inria Serif"/>
                <a:sym typeface="Inria Serif"/>
              </a:rPr>
              <a:t>: Remove middlemen; simplify packaging for affordability and eco-friendliness.</a:t>
            </a:r>
          </a:p>
          <a:p>
            <a:pPr algn="l">
              <a:lnSpc>
                <a:spcPct val="150000"/>
              </a:lnSpc>
            </a:pPr>
            <a:r>
              <a:rPr lang="en-US" sz="3006" dirty="0">
                <a:solidFill>
                  <a:srgbClr val="423734"/>
                </a:solidFill>
                <a:ea typeface="Inria Serif"/>
                <a:cs typeface="Inria Serif"/>
                <a:sym typeface="Inria Serif"/>
              </a:rPr>
              <a:t>7. </a:t>
            </a:r>
            <a:r>
              <a:rPr lang="en-US" sz="3006" b="1" dirty="0">
                <a:solidFill>
                  <a:srgbClr val="423734"/>
                </a:solidFill>
                <a:ea typeface="Inria Serif Bold"/>
                <a:cs typeface="Inria Serif Bold"/>
                <a:sym typeface="Inria Serif Bold"/>
              </a:rPr>
              <a:t>Reverse/Rearrange</a:t>
            </a:r>
            <a:r>
              <a:rPr lang="en-US" sz="3006" dirty="0">
                <a:solidFill>
                  <a:srgbClr val="423734"/>
                </a:solidFill>
                <a:ea typeface="Inria Serif"/>
                <a:cs typeface="Inria Serif"/>
                <a:sym typeface="Inria Serif"/>
              </a:rPr>
              <a:t>: Set up mobile health units; establish village production employing local women.</a:t>
            </a:r>
          </a:p>
        </p:txBody>
      </p:sp>
      <p:sp>
        <p:nvSpPr>
          <p:cNvPr id="3" name="TextBox 3"/>
          <p:cNvSpPr txBox="1"/>
          <p:nvPr/>
        </p:nvSpPr>
        <p:spPr>
          <a:xfrm>
            <a:off x="920416" y="876300"/>
            <a:ext cx="15157784" cy="1263551"/>
          </a:xfrm>
          <a:prstGeom prst="rect">
            <a:avLst/>
          </a:prstGeom>
        </p:spPr>
        <p:txBody>
          <a:bodyPr lIns="0" tIns="0" rIns="0" bIns="0" rtlCol="0" anchor="t">
            <a:spAutoFit/>
          </a:bodyPr>
          <a:lstStyle/>
          <a:p>
            <a:pPr algn="l">
              <a:lnSpc>
                <a:spcPts val="10783"/>
              </a:lnSpc>
            </a:pPr>
            <a:r>
              <a:rPr lang="en-US" sz="7702" dirty="0">
                <a:solidFill>
                  <a:srgbClr val="423734"/>
                </a:solidFill>
                <a:latin typeface="Arial" panose="020B0604020202020204" pitchFamily="34" charset="0"/>
                <a:ea typeface="DM Serif Display"/>
                <a:cs typeface="Arial" panose="020B0604020202020204" pitchFamily="34" charset="0"/>
                <a:sym typeface="DM Serif Display"/>
              </a:rPr>
              <a:t>FAST IDEA GENERATOR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a:off x="-3616994" y="638402"/>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49416" y="-2057400"/>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505052"/>
            <a:ext cx="15395982" cy="1226747"/>
          </a:xfrm>
          <a:prstGeom prst="rect">
            <a:avLst/>
          </a:prstGeom>
        </p:spPr>
        <p:txBody>
          <a:bodyPr lIns="0" tIns="0" rIns="0" bIns="0" rtlCol="0" anchor="t">
            <a:spAutoFit/>
          </a:bodyPr>
          <a:lstStyle/>
          <a:p>
            <a:pPr algn="l">
              <a:lnSpc>
                <a:spcPts val="10084"/>
              </a:lnSpc>
            </a:pPr>
            <a:r>
              <a:rPr lang="en-US" sz="7202" dirty="0">
                <a:solidFill>
                  <a:srgbClr val="423734"/>
                </a:solidFill>
                <a:latin typeface="Arial" panose="020B0604020202020204" pitchFamily="34" charset="0"/>
                <a:ea typeface="DM Serif Display"/>
                <a:cs typeface="Arial" panose="020B0604020202020204" pitchFamily="34" charset="0"/>
                <a:sym typeface="DM Serif Display"/>
              </a:rPr>
              <a:t>VALUE CURVE</a:t>
            </a:r>
          </a:p>
        </p:txBody>
      </p:sp>
      <p:sp>
        <p:nvSpPr>
          <p:cNvPr id="5" name="TextBox 5"/>
          <p:cNvSpPr txBox="1"/>
          <p:nvPr/>
        </p:nvSpPr>
        <p:spPr>
          <a:xfrm>
            <a:off x="1028700" y="1990725"/>
            <a:ext cx="16989494" cy="8267700"/>
          </a:xfrm>
          <a:prstGeom prst="rect">
            <a:avLst/>
          </a:prstGeom>
        </p:spPr>
        <p:txBody>
          <a:bodyPr lIns="0" tIns="0" rIns="0" bIns="0" rtlCol="0" anchor="t">
            <a:spAutoFit/>
          </a:bodyPr>
          <a:lstStyle/>
          <a:p>
            <a:pPr marL="582932" lvl="1" indent="-291466" algn="l">
              <a:lnSpc>
                <a:spcPts val="3969"/>
              </a:lnSpc>
              <a:buFont typeface="Arial"/>
              <a:buChar char="•"/>
            </a:pPr>
            <a:r>
              <a:rPr lang="en-US" sz="2700" dirty="0">
                <a:solidFill>
                  <a:srgbClr val="423734"/>
                </a:solidFill>
                <a:ea typeface="Inria Serif"/>
                <a:cs typeface="Inria Serif"/>
                <a:sym typeface="Inria Serif"/>
              </a:rPr>
              <a:t>The value curve for </a:t>
            </a:r>
            <a:r>
              <a:rPr lang="en-US" sz="2700" dirty="0" err="1">
                <a:solidFill>
                  <a:srgbClr val="423734"/>
                </a:solidFill>
                <a:ea typeface="Inria Serif"/>
                <a:cs typeface="Inria Serif"/>
                <a:sym typeface="Inria Serif"/>
              </a:rPr>
              <a:t>SheSecure</a:t>
            </a:r>
            <a:r>
              <a:rPr lang="en-US" sz="2700" dirty="0">
                <a:solidFill>
                  <a:srgbClr val="423734"/>
                </a:solidFill>
                <a:ea typeface="Inria Serif"/>
                <a:cs typeface="Inria Serif"/>
                <a:sym typeface="Inria Serif"/>
              </a:rPr>
              <a:t> highlights a distinctive approach in the menstrual hygiene sector, particularly in rural areas. </a:t>
            </a:r>
          </a:p>
          <a:p>
            <a:pPr algn="l">
              <a:lnSpc>
                <a:spcPts val="3969"/>
              </a:lnSpc>
            </a:pPr>
            <a:endParaRPr lang="en-US" sz="2700" dirty="0">
              <a:solidFill>
                <a:srgbClr val="423734"/>
              </a:solidFill>
              <a:ea typeface="Inria Serif"/>
              <a:cs typeface="Inria Serif"/>
              <a:sym typeface="Inria Serif"/>
            </a:endParaRPr>
          </a:p>
          <a:p>
            <a:pPr marL="582932" lvl="1" indent="-291466" algn="l">
              <a:lnSpc>
                <a:spcPts val="3969"/>
              </a:lnSpc>
              <a:buFont typeface="Arial"/>
              <a:buChar char="•"/>
            </a:pPr>
            <a:r>
              <a:rPr lang="en-US" sz="2700" dirty="0">
                <a:solidFill>
                  <a:srgbClr val="423734"/>
                </a:solidFill>
                <a:ea typeface="Inria Serif"/>
                <a:cs typeface="Inria Serif"/>
                <a:sym typeface="Inria Serif"/>
              </a:rPr>
              <a:t>While maintaining affordability and accessibility similar to typical providers, </a:t>
            </a:r>
            <a:r>
              <a:rPr lang="en-US" sz="2700" dirty="0" err="1">
                <a:solidFill>
                  <a:srgbClr val="423734"/>
                </a:solidFill>
                <a:ea typeface="Inria Serif"/>
                <a:cs typeface="Inria Serif"/>
                <a:sym typeface="Inria Serif"/>
              </a:rPr>
              <a:t>SheSecure</a:t>
            </a:r>
            <a:r>
              <a:rPr lang="en-US" sz="2700" dirty="0">
                <a:solidFill>
                  <a:srgbClr val="423734"/>
                </a:solidFill>
                <a:ea typeface="Inria Serif"/>
                <a:cs typeface="Inria Serif"/>
                <a:sym typeface="Inria Serif"/>
              </a:rPr>
              <a:t> significantly stands out in areas like educational impact, environmental responsibility, and community empowerment. </a:t>
            </a:r>
          </a:p>
          <a:p>
            <a:pPr algn="l">
              <a:lnSpc>
                <a:spcPts val="3969"/>
              </a:lnSpc>
            </a:pPr>
            <a:endParaRPr lang="en-US" sz="2700" dirty="0">
              <a:solidFill>
                <a:srgbClr val="423734"/>
              </a:solidFill>
              <a:ea typeface="Inria Serif"/>
              <a:cs typeface="Inria Serif"/>
              <a:sym typeface="Inria Serif"/>
            </a:endParaRPr>
          </a:p>
          <a:p>
            <a:pPr marL="582932" lvl="1" indent="-291466" algn="l">
              <a:lnSpc>
                <a:spcPts val="3969"/>
              </a:lnSpc>
              <a:buFont typeface="Arial"/>
              <a:buChar char="•"/>
            </a:pPr>
            <a:r>
              <a:rPr lang="en-US" sz="2700" dirty="0">
                <a:solidFill>
                  <a:srgbClr val="423734"/>
                </a:solidFill>
                <a:ea typeface="Inria Serif"/>
                <a:cs typeface="Inria Serif"/>
                <a:sym typeface="Inria Serif"/>
              </a:rPr>
              <a:t>The company’s commitment to menstrual hygiene education sets it apart, as it actively conducts workshops, awareness campaigns, and distributes educational materials, building lasting awareness. </a:t>
            </a:r>
          </a:p>
          <a:p>
            <a:pPr algn="l">
              <a:lnSpc>
                <a:spcPts val="3969"/>
              </a:lnSpc>
            </a:pPr>
            <a:endParaRPr lang="en-US" sz="2700" dirty="0">
              <a:solidFill>
                <a:srgbClr val="423734"/>
              </a:solidFill>
              <a:ea typeface="Inria Serif"/>
              <a:cs typeface="Inria Serif"/>
              <a:sym typeface="Inria Serif"/>
            </a:endParaRPr>
          </a:p>
          <a:p>
            <a:pPr marL="582932" lvl="1" indent="-291466" algn="l">
              <a:lnSpc>
                <a:spcPts val="3969"/>
              </a:lnSpc>
              <a:buFont typeface="Arial"/>
              <a:buChar char="•"/>
            </a:pPr>
            <a:r>
              <a:rPr lang="en-US" sz="2700" dirty="0">
                <a:solidFill>
                  <a:srgbClr val="423734"/>
                </a:solidFill>
                <a:ea typeface="Inria Serif"/>
                <a:cs typeface="Inria Serif"/>
                <a:sym typeface="Inria Serif"/>
              </a:rPr>
              <a:t>Additionally, </a:t>
            </a:r>
            <a:r>
              <a:rPr lang="en-US" sz="2700" dirty="0" err="1">
                <a:solidFill>
                  <a:srgbClr val="423734"/>
                </a:solidFill>
                <a:ea typeface="Inria Serif"/>
                <a:cs typeface="Inria Serif"/>
                <a:sym typeface="Inria Serif"/>
              </a:rPr>
              <a:t>SheSecure</a:t>
            </a:r>
            <a:r>
              <a:rPr lang="en-US" sz="2700" dirty="0">
                <a:solidFill>
                  <a:srgbClr val="423734"/>
                </a:solidFill>
                <a:ea typeface="Inria Serif"/>
                <a:cs typeface="Inria Serif"/>
                <a:sym typeface="Inria Serif"/>
              </a:rPr>
              <a:t> leads in environmental responsibility by using eco-friendly products and sustainable practices, appealing to communities concerned about waste reduction. </a:t>
            </a:r>
          </a:p>
          <a:p>
            <a:pPr algn="l">
              <a:lnSpc>
                <a:spcPts val="3969"/>
              </a:lnSpc>
            </a:pPr>
            <a:endParaRPr lang="en-US" sz="2700" dirty="0">
              <a:solidFill>
                <a:srgbClr val="423734"/>
              </a:solidFill>
              <a:ea typeface="Inria Serif"/>
              <a:cs typeface="Inria Serif"/>
              <a:sym typeface="Inria Serif"/>
            </a:endParaRPr>
          </a:p>
          <a:p>
            <a:pPr marL="582932" lvl="1" indent="-291466" algn="l">
              <a:lnSpc>
                <a:spcPts val="3969"/>
              </a:lnSpc>
              <a:buFont typeface="Arial"/>
              <a:buChar char="•"/>
            </a:pPr>
            <a:r>
              <a:rPr lang="en-US" sz="2700" dirty="0">
                <a:solidFill>
                  <a:srgbClr val="423734"/>
                </a:solidFill>
                <a:ea typeface="Inria Serif"/>
                <a:cs typeface="Inria Serif"/>
                <a:sym typeface="Inria Serif"/>
              </a:rPr>
              <a:t>The company's strong emphasis on community empowerment also differentiates it, as it engages local women in its operations, providing both employment and a sense of ownership.</a:t>
            </a:r>
          </a:p>
          <a:p>
            <a:pPr algn="l">
              <a:lnSpc>
                <a:spcPts val="3381"/>
              </a:lnSpc>
            </a:pPr>
            <a:endParaRPr lang="en-US" sz="2700" dirty="0">
              <a:solidFill>
                <a:srgbClr val="423734"/>
              </a:solidFill>
              <a:latin typeface="Inria Serif"/>
              <a:ea typeface="Inria Serif"/>
              <a:cs typeface="Inria Serif"/>
              <a:sym typeface="Inria Serif"/>
            </a:endParaRPr>
          </a:p>
          <a:p>
            <a:pPr algn="l">
              <a:lnSpc>
                <a:spcPts val="3381"/>
              </a:lnSpc>
            </a:pPr>
            <a:endParaRPr lang="en-US" sz="2700" dirty="0">
              <a:solidFill>
                <a:srgbClr val="423734"/>
              </a:solidFill>
              <a:latin typeface="Inria Serif"/>
              <a:ea typeface="Inria Serif"/>
              <a:cs typeface="Inria Serif"/>
              <a:sym typeface="Inria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3326927" y="3354266"/>
            <a:ext cx="11634146" cy="5158015"/>
          </a:xfrm>
          <a:prstGeom prst="rect">
            <a:avLst/>
          </a:prstGeom>
        </p:spPr>
        <p:txBody>
          <a:bodyPr lIns="0" tIns="0" rIns="0" bIns="0" rtlCol="0" anchor="t">
            <a:spAutoFit/>
          </a:bodyPr>
          <a:lstStyle/>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Saathi Pads: </a:t>
            </a:r>
            <a:r>
              <a:rPr lang="en-US" sz="3206" dirty="0">
                <a:solidFill>
                  <a:srgbClr val="423734"/>
                </a:solidFill>
                <a:ea typeface="Inria Serif"/>
                <a:cs typeface="Inria Serif"/>
                <a:sym typeface="Inria Serif"/>
              </a:rPr>
              <a:t>Biodegradable pads from banana fiber, eco-friendly, locally sourced.</a:t>
            </a:r>
          </a:p>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Sakhi Pads:</a:t>
            </a:r>
            <a:r>
              <a:rPr lang="en-US" sz="3206" dirty="0">
                <a:solidFill>
                  <a:srgbClr val="423734"/>
                </a:solidFill>
                <a:ea typeface="Inria Serif"/>
                <a:cs typeface="Inria Serif"/>
                <a:sym typeface="Inria Serif"/>
              </a:rPr>
              <a:t> Trains rural women to produce low-cost, eco-friendly pads.</a:t>
            </a:r>
          </a:p>
          <a:p>
            <a:pPr marL="692192" lvl="1" indent="-346096" algn="l">
              <a:lnSpc>
                <a:spcPts val="4488"/>
              </a:lnSpc>
              <a:buFont typeface="Arial"/>
              <a:buChar char="•"/>
            </a:pPr>
            <a:r>
              <a:rPr lang="en-US" sz="3206" b="1" dirty="0" err="1">
                <a:solidFill>
                  <a:srgbClr val="423734"/>
                </a:solidFill>
                <a:ea typeface="Inria Serif Bold"/>
                <a:cs typeface="Inria Serif Bold"/>
                <a:sym typeface="Inria Serif Bold"/>
              </a:rPr>
              <a:t>Aakar</a:t>
            </a:r>
            <a:r>
              <a:rPr lang="en-US" sz="3206" b="1" dirty="0">
                <a:solidFill>
                  <a:srgbClr val="423734"/>
                </a:solidFill>
                <a:ea typeface="Inria Serif Bold"/>
                <a:cs typeface="Inria Serif Bold"/>
                <a:sym typeface="Inria Serif Bold"/>
              </a:rPr>
              <a:t> Innovations: </a:t>
            </a:r>
            <a:r>
              <a:rPr lang="en-US" sz="3206" dirty="0">
                <a:solidFill>
                  <a:srgbClr val="423734"/>
                </a:solidFill>
                <a:ea typeface="Inria Serif"/>
                <a:cs typeface="Inria Serif"/>
                <a:sym typeface="Inria Serif"/>
              </a:rPr>
              <a:t>Compostable pads, menstrual education, local women entrepreneurs.</a:t>
            </a:r>
          </a:p>
          <a:p>
            <a:pPr marL="692192" lvl="1" indent="-346096" algn="l">
              <a:lnSpc>
                <a:spcPts val="4488"/>
              </a:lnSpc>
              <a:buFont typeface="Arial"/>
              <a:buChar char="•"/>
            </a:pPr>
            <a:r>
              <a:rPr lang="en-US" sz="3206" b="1" dirty="0">
                <a:solidFill>
                  <a:srgbClr val="423734"/>
                </a:solidFill>
                <a:ea typeface="Inria Serif Bold"/>
                <a:cs typeface="Inria Serif Bold"/>
                <a:sym typeface="Inria Serif Bold"/>
              </a:rPr>
              <a:t>Eco Femme: </a:t>
            </a:r>
            <a:r>
              <a:rPr lang="en-US" sz="3206" dirty="0">
                <a:solidFill>
                  <a:srgbClr val="423734"/>
                </a:solidFill>
                <a:ea typeface="Inria Serif"/>
                <a:cs typeface="Inria Serif"/>
                <a:sym typeface="Inria Serif"/>
              </a:rPr>
              <a:t>Reusable cloth pads, menstrual education, subsidized pricing for low-income groups.</a:t>
            </a:r>
          </a:p>
          <a:p>
            <a:pPr algn="l">
              <a:lnSpc>
                <a:spcPts val="4488"/>
              </a:lnSpc>
            </a:pPr>
            <a:endParaRPr lang="en-US" sz="3206" dirty="0">
              <a:solidFill>
                <a:srgbClr val="423734"/>
              </a:solidFill>
              <a:latin typeface="Inria Serif"/>
              <a:ea typeface="Inria Serif"/>
              <a:cs typeface="Inria Serif"/>
              <a:sym typeface="Inria Serif"/>
            </a:endParaRPr>
          </a:p>
        </p:txBody>
      </p:sp>
      <p:sp>
        <p:nvSpPr>
          <p:cNvPr id="8" name="TextBox 8"/>
          <p:cNvSpPr txBox="1"/>
          <p:nvPr/>
        </p:nvSpPr>
        <p:spPr>
          <a:xfrm>
            <a:off x="2341897" y="1176465"/>
            <a:ext cx="13921504" cy="1497589"/>
          </a:xfrm>
          <a:prstGeom prst="rect">
            <a:avLst/>
          </a:prstGeom>
        </p:spPr>
        <p:txBody>
          <a:bodyPr lIns="0" tIns="0" rIns="0" bIns="0" rtlCol="0" anchor="t">
            <a:spAutoFit/>
          </a:bodyPr>
          <a:lstStyle/>
          <a:p>
            <a:pPr algn="l">
              <a:lnSpc>
                <a:spcPts val="12883"/>
              </a:lnSpc>
            </a:pPr>
            <a:r>
              <a:rPr lang="en-US" sz="8800" dirty="0">
                <a:solidFill>
                  <a:srgbClr val="423734"/>
                </a:solidFill>
                <a:latin typeface="Arial" panose="020B0604020202020204" pitchFamily="34" charset="0"/>
                <a:ea typeface="DM Serif Display"/>
                <a:cs typeface="Arial" panose="020B0604020202020204" pitchFamily="34" charset="0"/>
                <a:sym typeface="DM Serif Display"/>
              </a:rPr>
              <a:t>INDUSTRY LANDSCAPE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a:off x="-2116870" y="8248390"/>
            <a:ext cx="3549007" cy="3255080"/>
          </a:xfrm>
          <a:custGeom>
            <a:avLst/>
            <a:gdLst/>
            <a:ahLst/>
            <a:cxnLst/>
            <a:rect l="l" t="t" r="r" b="b"/>
            <a:pathLst>
              <a:path w="3549007" h="3255080">
                <a:moveTo>
                  <a:pt x="0" y="0"/>
                </a:moveTo>
                <a:lnTo>
                  <a:pt x="3549007" y="0"/>
                </a:lnTo>
                <a:lnTo>
                  <a:pt x="3549007" y="3255080"/>
                </a:lnTo>
                <a:lnTo>
                  <a:pt x="0" y="32550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51658" y="-2355256"/>
            <a:ext cx="4683794" cy="4114800"/>
          </a:xfrm>
          <a:custGeom>
            <a:avLst/>
            <a:gdLst/>
            <a:ahLst/>
            <a:cxnLst/>
            <a:rect l="l" t="t" r="r" b="b"/>
            <a:pathLst>
              <a:path w="4683794" h="4114800">
                <a:moveTo>
                  <a:pt x="0" y="0"/>
                </a:moveTo>
                <a:lnTo>
                  <a:pt x="4683795" y="0"/>
                </a:lnTo>
                <a:lnTo>
                  <a:pt x="468379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639182" y="2379245"/>
            <a:ext cx="14484675" cy="5475410"/>
          </a:xfrm>
          <a:prstGeom prst="rect">
            <a:avLst/>
          </a:prstGeom>
        </p:spPr>
        <p:txBody>
          <a:bodyPr lIns="0" tIns="0" rIns="0" bIns="0" rtlCol="0" anchor="t">
            <a:spAutoFit/>
          </a:bodyPr>
          <a:lstStyle/>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Eco-friendly Products: </a:t>
            </a:r>
            <a:r>
              <a:rPr lang="en-US" sz="3206" dirty="0">
                <a:solidFill>
                  <a:srgbClr val="423734"/>
                </a:solidFill>
                <a:ea typeface="Inria Serif"/>
                <a:cs typeface="Inria Serif"/>
                <a:sym typeface="Inria Serif"/>
              </a:rPr>
              <a:t>Compostable pads or "period kits."</a:t>
            </a:r>
          </a:p>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Local Health Ambassadors: </a:t>
            </a:r>
            <a:r>
              <a:rPr lang="en-US" sz="3206" dirty="0">
                <a:solidFill>
                  <a:srgbClr val="423734"/>
                </a:solidFill>
                <a:ea typeface="Inria Serif"/>
                <a:cs typeface="Inria Serif"/>
                <a:sym typeface="Inria Serif"/>
              </a:rPr>
              <a:t>Train women to provide trusted, community-based education.</a:t>
            </a:r>
          </a:p>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Mobile Health Units:</a:t>
            </a:r>
            <a:r>
              <a:rPr lang="en-US" sz="3206" dirty="0">
                <a:solidFill>
                  <a:srgbClr val="423734"/>
                </a:solidFill>
                <a:ea typeface="Inria Serif"/>
                <a:cs typeface="Inria Serif"/>
                <a:sym typeface="Inria Serif"/>
              </a:rPr>
              <a:t> Regular visits for product distribution and education.</a:t>
            </a:r>
          </a:p>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Comprehensive Health Programs: </a:t>
            </a:r>
            <a:r>
              <a:rPr lang="en-US" sz="3206" dirty="0">
                <a:solidFill>
                  <a:srgbClr val="423734"/>
                </a:solidFill>
                <a:ea typeface="Inria Serif"/>
                <a:cs typeface="Inria Serif"/>
                <a:sym typeface="Inria Serif"/>
              </a:rPr>
              <a:t>Include broader reproductive health topics.</a:t>
            </a:r>
          </a:p>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Subscription Packages: </a:t>
            </a:r>
            <a:r>
              <a:rPr lang="en-US" sz="3206" dirty="0">
                <a:solidFill>
                  <a:srgbClr val="423734"/>
                </a:solidFill>
                <a:ea typeface="Inria Serif"/>
                <a:cs typeface="Inria Serif"/>
                <a:sym typeface="Inria Serif"/>
              </a:rPr>
              <a:t>Monthly, customizable hygiene packages.</a:t>
            </a:r>
          </a:p>
          <a:p>
            <a:pPr marL="692192" lvl="1" indent="-346096" algn="l">
              <a:lnSpc>
                <a:spcPts val="5418"/>
              </a:lnSpc>
              <a:buFont typeface="Arial"/>
              <a:buChar char="•"/>
            </a:pPr>
            <a:r>
              <a:rPr lang="en-US" sz="3206" b="1" dirty="0">
                <a:solidFill>
                  <a:srgbClr val="423734"/>
                </a:solidFill>
                <a:ea typeface="Inria Serif Bold"/>
                <a:cs typeface="Inria Serif Bold"/>
                <a:sym typeface="Inria Serif Bold"/>
              </a:rPr>
              <a:t>Eco-focused Branding: </a:t>
            </a:r>
            <a:r>
              <a:rPr lang="en-US" sz="3206" dirty="0">
                <a:solidFill>
                  <a:srgbClr val="423734"/>
                </a:solidFill>
                <a:ea typeface="Inria Serif"/>
                <a:cs typeface="Inria Serif"/>
                <a:sym typeface="Inria Serif"/>
              </a:rPr>
              <a:t>Minimal plastic, eco-conscious messaging.</a:t>
            </a:r>
          </a:p>
          <a:p>
            <a:pPr marL="692192" lvl="1" indent="-346096" algn="l">
              <a:lnSpc>
                <a:spcPts val="5418"/>
              </a:lnSpc>
              <a:buFont typeface="Arial"/>
              <a:buChar char="•"/>
            </a:pPr>
            <a:r>
              <a:rPr lang="en-US" sz="3206" dirty="0">
                <a:solidFill>
                  <a:srgbClr val="423734"/>
                </a:solidFill>
                <a:ea typeface="Inria Serif"/>
                <a:cs typeface="Inria Serif"/>
                <a:sym typeface="Inria Serif"/>
              </a:rPr>
              <a:t> </a:t>
            </a:r>
            <a:r>
              <a:rPr lang="en-US" sz="3206" b="1" dirty="0">
                <a:solidFill>
                  <a:srgbClr val="423734"/>
                </a:solidFill>
                <a:ea typeface="Inria Serif Bold"/>
                <a:cs typeface="Inria Serif Bold"/>
                <a:sym typeface="Inria Serif Bold"/>
              </a:rPr>
              <a:t>Local Employment:</a:t>
            </a:r>
            <a:r>
              <a:rPr lang="en-US" sz="3206" dirty="0">
                <a:solidFill>
                  <a:srgbClr val="423734"/>
                </a:solidFill>
                <a:ea typeface="Inria Serif"/>
                <a:cs typeface="Inria Serif"/>
                <a:sym typeface="Inria Serif"/>
              </a:rPr>
              <a:t> Village-based production units employing local women.</a:t>
            </a:r>
          </a:p>
        </p:txBody>
      </p:sp>
      <p:sp>
        <p:nvSpPr>
          <p:cNvPr id="6" name="TextBox 6"/>
          <p:cNvSpPr txBox="1"/>
          <p:nvPr/>
        </p:nvSpPr>
        <p:spPr>
          <a:xfrm>
            <a:off x="1185788" y="904875"/>
            <a:ext cx="15391463" cy="1077603"/>
          </a:xfrm>
          <a:prstGeom prst="rect">
            <a:avLst/>
          </a:prstGeom>
        </p:spPr>
        <p:txBody>
          <a:bodyPr lIns="0" tIns="0" rIns="0" bIns="0" rtlCol="0" anchor="t">
            <a:spAutoFit/>
          </a:bodyPr>
          <a:lstStyle/>
          <a:p>
            <a:pPr algn="l">
              <a:lnSpc>
                <a:spcPts val="9244"/>
              </a:lnSpc>
            </a:pPr>
            <a:r>
              <a:rPr lang="en-US" sz="6602" dirty="0">
                <a:solidFill>
                  <a:srgbClr val="423734"/>
                </a:solidFill>
                <a:latin typeface="Arial" panose="020B0604020202020204" pitchFamily="34" charset="0"/>
                <a:ea typeface="DM Serif Display"/>
                <a:cs typeface="Arial" panose="020B0604020202020204" pitchFamily="34" charset="0"/>
                <a:sym typeface="DM Serif Display"/>
              </a:rPr>
              <a:t>COMPETITION DIFFERENTIATION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822</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Serif Display</vt:lpstr>
      <vt:lpstr>Arial</vt:lpstr>
      <vt:lpstr>Calibri</vt:lpstr>
      <vt:lpstr>Inria Serif Bold</vt:lpstr>
      <vt:lpstr>Inria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shesecure</dc:title>
  <cp:lastModifiedBy>roshanara shaik</cp:lastModifiedBy>
  <cp:revision>4</cp:revision>
  <dcterms:created xsi:type="dcterms:W3CDTF">2006-08-16T00:00:00Z</dcterms:created>
  <dcterms:modified xsi:type="dcterms:W3CDTF">2024-11-10T12:10:00Z</dcterms:modified>
  <dc:identifier>DAGWC0dNpKs</dc:identifier>
</cp:coreProperties>
</file>