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3" r:id="rId1"/>
  </p:sldMasterIdLst>
  <p:sldIdLst>
    <p:sldId id="270" r:id="rId2"/>
    <p:sldId id="284" r:id="rId3"/>
    <p:sldId id="285" r:id="rId4"/>
    <p:sldId id="256" r:id="rId5"/>
    <p:sldId id="287" r:id="rId6"/>
    <p:sldId id="286" r:id="rId7"/>
    <p:sldId id="288" r:id="rId8"/>
    <p:sldId id="257" r:id="rId9"/>
    <p:sldId id="258" r:id="rId10"/>
    <p:sldId id="260" r:id="rId11"/>
    <p:sldId id="261" r:id="rId12"/>
    <p:sldId id="259" r:id="rId13"/>
    <p:sldId id="262" r:id="rId14"/>
    <p:sldId id="263" r:id="rId15"/>
    <p:sldId id="264" r:id="rId16"/>
    <p:sldId id="268" r:id="rId17"/>
    <p:sldId id="267" r:id="rId18"/>
    <p:sldId id="266" r:id="rId19"/>
    <p:sldId id="291" r:id="rId20"/>
    <p:sldId id="265" r:id="rId21"/>
    <p:sldId id="272" r:id="rId22"/>
    <p:sldId id="271" r:id="rId23"/>
    <p:sldId id="273" r:id="rId24"/>
    <p:sldId id="274" r:id="rId25"/>
    <p:sldId id="292" r:id="rId26"/>
    <p:sldId id="275" r:id="rId27"/>
    <p:sldId id="276" r:id="rId28"/>
    <p:sldId id="277" r:id="rId29"/>
    <p:sldId id="278" r:id="rId30"/>
    <p:sldId id="279" r:id="rId31"/>
    <p:sldId id="283" r:id="rId32"/>
    <p:sldId id="280" r:id="rId33"/>
    <p:sldId id="281" r:id="rId34"/>
    <p:sldId id="290"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60"/>
    <p:restoredTop sz="96181"/>
  </p:normalViewPr>
  <p:slideViewPr>
    <p:cSldViewPr snapToGrid="0">
      <p:cViewPr varScale="1">
        <p:scale>
          <a:sx n="123" d="100"/>
          <a:sy n="123" d="100"/>
        </p:scale>
        <p:origin x="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308634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205136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818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3994501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7697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3941924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730182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424996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275370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D16BAB-3633-D44F-9E2B-54C1FA4225DB}" type="datetimeFigureOut">
              <a:rPr lang="en-US" smtClean="0"/>
              <a:t>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152006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4D16BAB-3633-D44F-9E2B-54C1FA4225DB}"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358625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4D16BAB-3633-D44F-9E2B-54C1FA4225DB}" type="datetimeFigureOut">
              <a:rPr lang="en-US" smtClean="0"/>
              <a:t>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2433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D16BAB-3633-D44F-9E2B-54C1FA4225DB}" type="datetimeFigureOut">
              <a:rPr lang="en-US" smtClean="0"/>
              <a:t>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267231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16BAB-3633-D44F-9E2B-54C1FA4225DB}" type="datetimeFigureOut">
              <a:rPr lang="en-US" smtClean="0"/>
              <a:t>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108658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4D16BAB-3633-D44F-9E2B-54C1FA4225DB}"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155470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4D16BAB-3633-D44F-9E2B-54C1FA4225DB}" type="datetimeFigureOut">
              <a:rPr lang="en-US" smtClean="0"/>
              <a:t>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F1D4-A13C-E743-8C61-BB541E69C673}" type="slidenum">
              <a:rPr lang="en-US" smtClean="0"/>
              <a:t>‹#›</a:t>
            </a:fld>
            <a:endParaRPr lang="en-US"/>
          </a:p>
        </p:txBody>
      </p:sp>
    </p:spTree>
    <p:extLst>
      <p:ext uri="{BB962C8B-B14F-4D97-AF65-F5344CB8AC3E}">
        <p14:creationId xmlns:p14="http://schemas.microsoft.com/office/powerpoint/2010/main" val="92598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D16BAB-3633-D44F-9E2B-54C1FA4225DB}" type="datetimeFigureOut">
              <a:rPr lang="en-US" smtClean="0"/>
              <a:t>1/4/23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F4F1D4-A13C-E743-8C61-BB541E69C673}" type="slidenum">
              <a:rPr lang="en-US" smtClean="0"/>
              <a:t>‹#›</a:t>
            </a:fld>
            <a:endParaRPr lang="en-US"/>
          </a:p>
        </p:txBody>
      </p:sp>
    </p:spTree>
    <p:extLst>
      <p:ext uri="{BB962C8B-B14F-4D97-AF65-F5344CB8AC3E}">
        <p14:creationId xmlns:p14="http://schemas.microsoft.com/office/powerpoint/2010/main" val="311355644"/>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 id="2147484235" r:id="rId12"/>
    <p:sldLayoutId id="2147484236" r:id="rId13"/>
    <p:sldLayoutId id="2147484237" r:id="rId14"/>
    <p:sldLayoutId id="2147484238" r:id="rId15"/>
    <p:sldLayoutId id="21474842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warnamber/RAIT/tree/master" TargetMode="External"/><Relationship Id="rId2" Type="http://schemas.openxmlformats.org/officeDocument/2006/relationships/hyperlink" Target="https://www.linkedin.com/in/swarnamber/" TargetMode="External"/><Relationship Id="rId1" Type="http://schemas.openxmlformats.org/officeDocument/2006/relationships/slideLayout" Target="../slideLayouts/slideLayout12.xml"/><Relationship Id="rId5" Type="http://schemas.openxmlformats.org/officeDocument/2006/relationships/image" Target="../media/image25.sv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stackshare.io/hepsiburada/hepsiburada" TargetMode="External"/><Relationship Id="rId18" Type="http://schemas.openxmlformats.org/officeDocument/2006/relationships/image" Target="../media/image13.png"/><Relationship Id="rId26" Type="http://schemas.openxmlformats.org/officeDocument/2006/relationships/image" Target="../media/image17.png"/><Relationship Id="rId3" Type="http://schemas.openxmlformats.org/officeDocument/2006/relationships/image" Target="../media/image5.png"/><Relationship Id="rId21" Type="http://schemas.openxmlformats.org/officeDocument/2006/relationships/hyperlink" Target="https://stackshare.io/n26/n26" TargetMode="External"/><Relationship Id="rId7" Type="http://schemas.openxmlformats.org/officeDocument/2006/relationships/hyperlink" Target="https://stackshare.io/cred/cred" TargetMode="External"/><Relationship Id="rId12" Type="http://schemas.openxmlformats.org/officeDocument/2006/relationships/image" Target="../media/image10.png"/><Relationship Id="rId17" Type="http://schemas.openxmlformats.org/officeDocument/2006/relationships/hyperlink" Target="https://stackshare.io/alibaba-group/alibaba-travels" TargetMode="External"/><Relationship Id="rId25" Type="http://schemas.openxmlformats.org/officeDocument/2006/relationships/hyperlink" Target="https://stackshare.io/dkb-ag/deutsche-kreditbank-ag" TargetMode="External"/><Relationship Id="rId2" Type="http://schemas.openxmlformats.org/officeDocument/2006/relationships/image" Target="../media/image4.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hyperlink" Target="https://stackshare.io/accenture/accenture" TargetMode="External"/><Relationship Id="rId24" Type="http://schemas.openxmlformats.org/officeDocument/2006/relationships/image" Target="../media/image16.png"/><Relationship Id="rId5" Type="http://schemas.openxmlformats.org/officeDocument/2006/relationships/hyperlink" Target="https://stackshare.io/delivery-hero-se/delivery-hero" TargetMode="External"/><Relationship Id="rId15" Type="http://schemas.openxmlformats.org/officeDocument/2006/relationships/hyperlink" Target="https://stackshare.io/trivago/trivago" TargetMode="External"/><Relationship Id="rId23" Type="http://schemas.openxmlformats.org/officeDocument/2006/relationships/hyperlink" Target="https://stackshare.io/practo/practo" TargetMode="External"/><Relationship Id="rId10" Type="http://schemas.openxmlformats.org/officeDocument/2006/relationships/image" Target="../media/image9.png"/><Relationship Id="rId19" Type="http://schemas.openxmlformats.org/officeDocument/2006/relationships/hyperlink" Target="https://stackshare.io/intuit/intuit" TargetMode="External"/><Relationship Id="rId4" Type="http://schemas.openxmlformats.org/officeDocument/2006/relationships/image" Target="../media/image6.png"/><Relationship Id="rId9" Type="http://schemas.openxmlformats.org/officeDocument/2006/relationships/hyperlink" Target="https://stackshare.io/bitpanda-gmbh/bitpanda" TargetMode="External"/><Relationship Id="rId14" Type="http://schemas.openxmlformats.org/officeDocument/2006/relationships/image" Target="../media/image11.png"/><Relationship Id="rId22"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eleniumHQ/selenium/releases/download/selenium-4.7.0/selenium-server-4.7.2.ja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racle.com/java/technologies/downloads/#jdk19-windows" TargetMode="External"/><Relationship Id="rId7" Type="http://schemas.openxmlformats.org/officeDocument/2006/relationships/hyperlink" Target="https://github.com/mozilla/geckodriver/releases" TargetMode="External"/><Relationship Id="rId2" Type="http://schemas.openxmlformats.org/officeDocument/2006/relationships/hyperlink" Target="https://www.oracle.com/java/technologies/downloads/#jdk19-mac" TargetMode="External"/><Relationship Id="rId1" Type="http://schemas.openxmlformats.org/officeDocument/2006/relationships/slideLayout" Target="../slideLayouts/slideLayout2.xml"/><Relationship Id="rId6" Type="http://schemas.openxmlformats.org/officeDocument/2006/relationships/hyperlink" Target="https://chromedriver.storage.googleapis.com/index.html?path=108.0.5359.71/" TargetMode="External"/><Relationship Id="rId5" Type="http://schemas.openxmlformats.org/officeDocument/2006/relationships/hyperlink" Target="https://www.selenium.dev/downloads/" TargetMode="External"/><Relationship Id="rId4" Type="http://schemas.openxmlformats.org/officeDocument/2006/relationships/hyperlink" Target="https://www.eclipse.org/downloads/download.php?file=/oomph/epp/2022-12/R/eclipse-inst-jre-win64.ex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8CA7-6FEF-FED5-7294-8D90C60CF978}"/>
              </a:ext>
            </a:extLst>
          </p:cNvPr>
          <p:cNvSpPr>
            <a:spLocks noGrp="1"/>
          </p:cNvSpPr>
          <p:nvPr>
            <p:ph type="ctrTitle"/>
          </p:nvPr>
        </p:nvSpPr>
        <p:spPr/>
        <p:txBody>
          <a:bodyPr/>
          <a:lstStyle/>
          <a:p>
            <a:r>
              <a:rPr lang="en-IN" sz="4400" dirty="0" err="1">
                <a:solidFill>
                  <a:srgbClr val="3B3B3B"/>
                </a:solidFill>
                <a:effectLst/>
                <a:latin typeface="Helvetica Neue" panose="02000503000000020004" pitchFamily="2" charset="0"/>
              </a:rPr>
              <a:t>STTP_DevOps</a:t>
            </a:r>
            <a:r>
              <a:rPr lang="en-IN" sz="4400" dirty="0">
                <a:solidFill>
                  <a:srgbClr val="3B3B3B"/>
                </a:solidFill>
                <a:effectLst/>
                <a:latin typeface="Helvetica Neue" panose="02000503000000020004" pitchFamily="2" charset="0"/>
              </a:rPr>
              <a:t> </a:t>
            </a:r>
            <a:r>
              <a:rPr lang="en-IN" sz="4400" dirty="0" err="1">
                <a:solidFill>
                  <a:srgbClr val="3B3B3B"/>
                </a:solidFill>
                <a:effectLst/>
                <a:latin typeface="Helvetica Neue" panose="02000503000000020004" pitchFamily="2" charset="0"/>
              </a:rPr>
              <a:t>ENGINEERING_Day</a:t>
            </a:r>
            <a:r>
              <a:rPr lang="en-IN" sz="4400" dirty="0">
                <a:solidFill>
                  <a:srgbClr val="3B3B3B"/>
                </a:solidFill>
                <a:effectLst/>
                <a:latin typeface="Helvetica Neue" panose="02000503000000020004" pitchFamily="2" charset="0"/>
              </a:rPr>
              <a:t> 3</a:t>
            </a:r>
            <a:br>
              <a:rPr lang="en-IN" dirty="0">
                <a:solidFill>
                  <a:srgbClr val="3B3B3B"/>
                </a:solidFill>
                <a:effectLst/>
                <a:latin typeface="Helvetica Neue" panose="02000503000000020004" pitchFamily="2" charset="0"/>
              </a:rPr>
            </a:br>
            <a:endParaRPr lang="en-US" dirty="0"/>
          </a:p>
        </p:txBody>
      </p:sp>
      <p:sp>
        <p:nvSpPr>
          <p:cNvPr id="3" name="Subtitle 2">
            <a:extLst>
              <a:ext uri="{FF2B5EF4-FFF2-40B4-BE49-F238E27FC236}">
                <a16:creationId xmlns:a16="http://schemas.microsoft.com/office/drawing/2014/main" id="{298FB5CD-5C49-5414-9B3F-B2C9004A3C1B}"/>
              </a:ext>
            </a:extLst>
          </p:cNvPr>
          <p:cNvSpPr>
            <a:spLocks noGrp="1"/>
          </p:cNvSpPr>
          <p:nvPr>
            <p:ph type="subTitle" idx="1"/>
          </p:nvPr>
        </p:nvSpPr>
        <p:spPr/>
        <p:txBody>
          <a:bodyPr>
            <a:normAutofit fontScale="92500" lnSpcReduction="10000"/>
          </a:bodyPr>
          <a:lstStyle/>
          <a:p>
            <a:r>
              <a:rPr lang="en-IN" sz="2000" dirty="0">
                <a:solidFill>
                  <a:srgbClr val="3B3B3B"/>
                </a:solidFill>
                <a:effectLst/>
                <a:latin typeface="Helvetica Neue" panose="02000503000000020004" pitchFamily="2" charset="0"/>
              </a:rPr>
              <a:t>Continuous Testing with Selenium</a:t>
            </a:r>
          </a:p>
          <a:p>
            <a:endParaRPr lang="en-US" dirty="0"/>
          </a:p>
          <a:p>
            <a:r>
              <a:rPr lang="en-US" dirty="0"/>
              <a:t>By – </a:t>
            </a:r>
            <a:r>
              <a:rPr lang="en-US" dirty="0" err="1"/>
              <a:t>Swarnamber</a:t>
            </a:r>
            <a:r>
              <a:rPr lang="en-US" dirty="0"/>
              <a:t> Paul, Oracle</a:t>
            </a:r>
          </a:p>
        </p:txBody>
      </p:sp>
    </p:spTree>
    <p:extLst>
      <p:ext uri="{BB962C8B-B14F-4D97-AF65-F5344CB8AC3E}">
        <p14:creationId xmlns:p14="http://schemas.microsoft.com/office/powerpoint/2010/main" val="3752241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951B-97CD-CBA0-BC0E-4E6B6A371F2A}"/>
              </a:ext>
            </a:extLst>
          </p:cNvPr>
          <p:cNvSpPr>
            <a:spLocks noGrp="1"/>
          </p:cNvSpPr>
          <p:nvPr>
            <p:ph type="title"/>
          </p:nvPr>
        </p:nvSpPr>
        <p:spPr/>
        <p:txBody>
          <a:bodyPr>
            <a:normAutofit/>
          </a:bodyPr>
          <a:lstStyle/>
          <a:p>
            <a:r>
              <a:rPr lang="en-IN" i="1" dirty="0">
                <a:effectLst/>
                <a:latin typeface="Helvetica" pitchFamily="2" charset="0"/>
              </a:rPr>
              <a:t>Architecture of selenium </a:t>
            </a:r>
            <a:r>
              <a:rPr lang="en-IN" i="1" dirty="0" err="1">
                <a:effectLst/>
                <a:latin typeface="Helvetica" pitchFamily="2" charset="0"/>
              </a:rPr>
              <a:t>webdriver</a:t>
            </a:r>
            <a:r>
              <a:rPr lang="en-IN" i="1" dirty="0">
                <a:effectLst/>
                <a:latin typeface="Helvetica" pitchFamily="2" charset="0"/>
              </a:rPr>
              <a:t>:</a:t>
            </a:r>
            <a:br>
              <a:rPr lang="en-IN" dirty="0">
                <a:effectLst/>
                <a:latin typeface="Helvetica" pitchFamily="2" charset="0"/>
              </a:rPr>
            </a:br>
            <a:endParaRPr lang="en-US" dirty="0"/>
          </a:p>
        </p:txBody>
      </p:sp>
      <p:pic>
        <p:nvPicPr>
          <p:cNvPr id="5" name="Content Placeholder 4">
            <a:extLst>
              <a:ext uri="{FF2B5EF4-FFF2-40B4-BE49-F238E27FC236}">
                <a16:creationId xmlns:a16="http://schemas.microsoft.com/office/drawing/2014/main" id="{89CD90A0-BD9C-16B5-519A-1D0403DA93BA}"/>
              </a:ext>
            </a:extLst>
          </p:cNvPr>
          <p:cNvPicPr>
            <a:picLocks noGrp="1" noChangeAspect="1"/>
          </p:cNvPicPr>
          <p:nvPr>
            <p:ph idx="1"/>
          </p:nvPr>
        </p:nvPicPr>
        <p:blipFill>
          <a:blip r:embed="rId2"/>
          <a:stretch>
            <a:fillRect/>
          </a:stretch>
        </p:blipFill>
        <p:spPr>
          <a:xfrm>
            <a:off x="352224" y="1752148"/>
            <a:ext cx="9246888" cy="4209636"/>
          </a:xfrm>
          <a:prstGeom prst="rect">
            <a:avLst/>
          </a:prstGeom>
        </p:spPr>
      </p:pic>
    </p:spTree>
    <p:extLst>
      <p:ext uri="{BB962C8B-B14F-4D97-AF65-F5344CB8AC3E}">
        <p14:creationId xmlns:p14="http://schemas.microsoft.com/office/powerpoint/2010/main" val="10671593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C135-2CF6-EE44-B3F0-6FD9BA3ED2F6}"/>
              </a:ext>
            </a:extLst>
          </p:cNvPr>
          <p:cNvSpPr>
            <a:spLocks noGrp="1"/>
          </p:cNvSpPr>
          <p:nvPr>
            <p:ph type="title"/>
          </p:nvPr>
        </p:nvSpPr>
        <p:spPr/>
        <p:txBody>
          <a:bodyPr/>
          <a:lstStyle/>
          <a:p>
            <a:r>
              <a:rPr lang="en-IN" i="1" dirty="0">
                <a:effectLst/>
                <a:latin typeface="Helvetica" pitchFamily="2" charset="0"/>
              </a:rPr>
              <a:t>Architecture of </a:t>
            </a:r>
            <a:r>
              <a:rPr lang="en-IN" i="1" dirty="0" err="1">
                <a:effectLst/>
                <a:latin typeface="Helvetica" pitchFamily="2" charset="0"/>
              </a:rPr>
              <a:t>webdriver</a:t>
            </a:r>
            <a:r>
              <a:rPr lang="en-IN" i="1" dirty="0">
                <a:effectLst/>
                <a:latin typeface="Helvetica" pitchFamily="2" charset="0"/>
              </a:rPr>
              <a:t> </a:t>
            </a:r>
            <a:r>
              <a:rPr lang="en-IN" i="1" dirty="0" err="1">
                <a:effectLst/>
                <a:latin typeface="Helvetica" pitchFamily="2" charset="0"/>
              </a:rPr>
              <a:t>api</a:t>
            </a:r>
            <a:br>
              <a:rPr lang="en-IN" dirty="0">
                <a:effectLst/>
                <a:latin typeface="Helvetica" pitchFamily="2" charset="0"/>
              </a:rPr>
            </a:br>
            <a:endParaRPr lang="en-US" dirty="0"/>
          </a:p>
        </p:txBody>
      </p:sp>
      <p:pic>
        <p:nvPicPr>
          <p:cNvPr id="4" name="Content Placeholder 3">
            <a:extLst>
              <a:ext uri="{FF2B5EF4-FFF2-40B4-BE49-F238E27FC236}">
                <a16:creationId xmlns:a16="http://schemas.microsoft.com/office/drawing/2014/main" id="{A204D97B-2E2F-D457-8672-51F3FBEEF76A}"/>
              </a:ext>
            </a:extLst>
          </p:cNvPr>
          <p:cNvPicPr>
            <a:picLocks noGrp="1" noChangeAspect="1"/>
          </p:cNvPicPr>
          <p:nvPr>
            <p:ph idx="1"/>
          </p:nvPr>
        </p:nvPicPr>
        <p:blipFill>
          <a:blip r:embed="rId2"/>
          <a:stretch>
            <a:fillRect/>
          </a:stretch>
        </p:blipFill>
        <p:spPr>
          <a:xfrm>
            <a:off x="509016" y="1674570"/>
            <a:ext cx="8764986" cy="4573830"/>
          </a:xfrm>
          <a:prstGeom prst="rect">
            <a:avLst/>
          </a:prstGeom>
        </p:spPr>
      </p:pic>
    </p:spTree>
    <p:extLst>
      <p:ext uri="{BB962C8B-B14F-4D97-AF65-F5344CB8AC3E}">
        <p14:creationId xmlns:p14="http://schemas.microsoft.com/office/powerpoint/2010/main" val="131826879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E4B2-1250-280C-300F-0B6C4C270191}"/>
              </a:ext>
            </a:extLst>
          </p:cNvPr>
          <p:cNvSpPr>
            <a:spLocks noGrp="1"/>
          </p:cNvSpPr>
          <p:nvPr>
            <p:ph type="title"/>
          </p:nvPr>
        </p:nvSpPr>
        <p:spPr>
          <a:xfrm>
            <a:off x="677334" y="609599"/>
            <a:ext cx="8596668" cy="1094509"/>
          </a:xfrm>
        </p:spPr>
        <p:txBody>
          <a:bodyPr>
            <a:normAutofit fontScale="90000"/>
          </a:bodyPr>
          <a:lstStyle/>
          <a:p>
            <a:r>
              <a:rPr lang="en-US" dirty="0"/>
              <a:t>What is Locators: </a:t>
            </a:r>
            <a:r>
              <a:rPr lang="en-IN" sz="2900" i="1" dirty="0">
                <a:effectLst/>
                <a:latin typeface="Helvetica" pitchFamily="2" charset="0"/>
              </a:rPr>
              <a:t>locators are used to identify the element.</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7AAB2497-5E14-BF8D-817C-23958C809FA1}"/>
              </a:ext>
            </a:extLst>
          </p:cNvPr>
          <p:cNvSpPr>
            <a:spLocks noGrp="1"/>
          </p:cNvSpPr>
          <p:nvPr>
            <p:ph idx="1"/>
          </p:nvPr>
        </p:nvSpPr>
        <p:spPr>
          <a:xfrm>
            <a:off x="677334" y="2150917"/>
            <a:ext cx="8596668" cy="4281055"/>
          </a:xfrm>
        </p:spPr>
        <p:txBody>
          <a:bodyPr/>
          <a:lstStyle/>
          <a:p>
            <a:r>
              <a:rPr lang="en-IN" i="1" dirty="0" err="1">
                <a:effectLst/>
                <a:latin typeface="Helvetica" pitchFamily="2" charset="0"/>
              </a:rPr>
              <a:t>By.tagName</a:t>
            </a:r>
            <a:endParaRPr lang="en-IN" dirty="0">
              <a:effectLst/>
              <a:latin typeface="Helvetica" pitchFamily="2" charset="0"/>
            </a:endParaRPr>
          </a:p>
          <a:p>
            <a:r>
              <a:rPr lang="en-IN" i="1" dirty="0" err="1">
                <a:effectLst/>
                <a:latin typeface="Helvetica" pitchFamily="2" charset="0"/>
              </a:rPr>
              <a:t>By.id</a:t>
            </a:r>
            <a:endParaRPr lang="en-IN" dirty="0">
              <a:effectLst/>
              <a:latin typeface="Helvetica" pitchFamily="2" charset="0"/>
            </a:endParaRPr>
          </a:p>
          <a:p>
            <a:r>
              <a:rPr lang="en-IN" i="1" dirty="0" err="1">
                <a:latin typeface="Helvetica" pitchFamily="2" charset="0"/>
              </a:rPr>
              <a:t>B</a:t>
            </a:r>
            <a:r>
              <a:rPr lang="en-IN" i="1" dirty="0" err="1">
                <a:effectLst/>
                <a:latin typeface="Helvetica" pitchFamily="2" charset="0"/>
              </a:rPr>
              <a:t>y.name</a:t>
            </a:r>
            <a:endParaRPr lang="en-IN" dirty="0">
              <a:effectLst/>
              <a:latin typeface="Helvetica" pitchFamily="2" charset="0"/>
            </a:endParaRPr>
          </a:p>
          <a:p>
            <a:r>
              <a:rPr lang="en-IN" i="1" dirty="0" err="1">
                <a:effectLst/>
                <a:latin typeface="Helvetica" pitchFamily="2" charset="0"/>
              </a:rPr>
              <a:t>By.className</a:t>
            </a:r>
            <a:endParaRPr lang="en-IN" dirty="0">
              <a:effectLst/>
              <a:latin typeface="Helvetica" pitchFamily="2" charset="0"/>
            </a:endParaRPr>
          </a:p>
          <a:p>
            <a:r>
              <a:rPr lang="en-IN" i="1" dirty="0" err="1">
                <a:effectLst/>
                <a:latin typeface="Helvetica" pitchFamily="2" charset="0"/>
              </a:rPr>
              <a:t>By.linkText</a:t>
            </a:r>
            <a:endParaRPr lang="en-IN" dirty="0">
              <a:effectLst/>
              <a:latin typeface="Helvetica" pitchFamily="2" charset="0"/>
            </a:endParaRPr>
          </a:p>
          <a:p>
            <a:r>
              <a:rPr lang="en-IN" i="1" dirty="0" err="1">
                <a:effectLst/>
                <a:latin typeface="Helvetica" pitchFamily="2" charset="0"/>
              </a:rPr>
              <a:t>By.partialLinkText</a:t>
            </a:r>
            <a:endParaRPr lang="en-IN" dirty="0">
              <a:effectLst/>
              <a:latin typeface="Helvetica" pitchFamily="2" charset="0"/>
            </a:endParaRPr>
          </a:p>
          <a:p>
            <a:r>
              <a:rPr lang="en-IN" i="1" dirty="0" err="1">
                <a:effectLst/>
                <a:latin typeface="Helvetica" pitchFamily="2" charset="0"/>
              </a:rPr>
              <a:t>By.cssSelector</a:t>
            </a:r>
            <a:endParaRPr lang="en-IN" dirty="0">
              <a:effectLst/>
              <a:latin typeface="Helvetica" pitchFamily="2" charset="0"/>
            </a:endParaRPr>
          </a:p>
          <a:p>
            <a:r>
              <a:rPr lang="en-IN" i="1" dirty="0" err="1">
                <a:effectLst/>
                <a:latin typeface="Helvetica" pitchFamily="2" charset="0"/>
              </a:rPr>
              <a:t>By.xpath</a:t>
            </a:r>
            <a:endParaRPr lang="en-IN" dirty="0">
              <a:effectLst/>
              <a:latin typeface="Helvetica" pitchFamily="2" charset="0"/>
            </a:endParaRPr>
          </a:p>
          <a:p>
            <a:pPr>
              <a:buFont typeface="+mj-lt"/>
              <a:buAutoNum type="arabicPeriod"/>
            </a:pPr>
            <a:endParaRPr lang="en-US" dirty="0"/>
          </a:p>
          <a:p>
            <a:pPr>
              <a:buFont typeface="+mj-lt"/>
              <a:buAutoNum type="arabicPeriod"/>
            </a:pPr>
            <a:r>
              <a:rPr lang="en-US" dirty="0"/>
              <a:t>Note – By is a abstract class </a:t>
            </a:r>
          </a:p>
        </p:txBody>
      </p:sp>
    </p:spTree>
    <p:extLst>
      <p:ext uri="{BB962C8B-B14F-4D97-AF65-F5344CB8AC3E}">
        <p14:creationId xmlns:p14="http://schemas.microsoft.com/office/powerpoint/2010/main" val="28633467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D28E-2525-98A7-0BF5-AE0B68D48358}"/>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2816E956-BFA1-C776-162E-4D35EE92CF9A}"/>
              </a:ext>
            </a:extLst>
          </p:cNvPr>
          <p:cNvSpPr>
            <a:spLocks noGrp="1"/>
          </p:cNvSpPr>
          <p:nvPr>
            <p:ph idx="1"/>
          </p:nvPr>
        </p:nvSpPr>
        <p:spPr>
          <a:xfrm>
            <a:off x="677334" y="1496291"/>
            <a:ext cx="8596668" cy="4545071"/>
          </a:xfrm>
        </p:spPr>
        <p:txBody>
          <a:bodyPr>
            <a:noAutofit/>
          </a:bodyPr>
          <a:lstStyle/>
          <a:p>
            <a:pPr marL="0" indent="0">
              <a:buNone/>
            </a:pPr>
            <a:r>
              <a:rPr lang="en-US" sz="1200" dirty="0"/>
              <a:t>package </a:t>
            </a:r>
            <a:r>
              <a:rPr lang="en-US" sz="1200" dirty="0" err="1"/>
              <a:t>rait</a:t>
            </a:r>
            <a:r>
              <a:rPr lang="en-US" sz="1200" dirty="0"/>
              <a:t>;</a:t>
            </a:r>
          </a:p>
          <a:p>
            <a:pPr marL="0" indent="0">
              <a:buNone/>
            </a:pPr>
            <a:r>
              <a:rPr lang="en-US" sz="1200" dirty="0"/>
              <a:t>import </a:t>
            </a:r>
            <a:r>
              <a:rPr lang="en-US" sz="1200" dirty="0" err="1"/>
              <a:t>org.openqa.selenium.By</a:t>
            </a:r>
            <a:r>
              <a:rPr lang="en-US" sz="1200" dirty="0"/>
              <a:t>;</a:t>
            </a:r>
          </a:p>
          <a:p>
            <a:pPr marL="0" indent="0">
              <a:buNone/>
            </a:pPr>
            <a:r>
              <a:rPr lang="en-US" sz="1200" dirty="0"/>
              <a:t>import </a:t>
            </a:r>
            <a:r>
              <a:rPr lang="en-US" sz="1200" dirty="0" err="1"/>
              <a:t>org.openqa.selenium.WebDriver</a:t>
            </a:r>
            <a:r>
              <a:rPr lang="en-US" sz="1200" dirty="0"/>
              <a:t>;</a:t>
            </a:r>
          </a:p>
          <a:p>
            <a:pPr marL="0" indent="0">
              <a:buNone/>
            </a:pPr>
            <a:r>
              <a:rPr lang="en-US" sz="1200" dirty="0"/>
              <a:t>import </a:t>
            </a:r>
            <a:r>
              <a:rPr lang="en-US" sz="1200" dirty="0" err="1"/>
              <a:t>org.openqa.selenium.WebElement</a:t>
            </a:r>
            <a:r>
              <a:rPr lang="en-US" sz="1200" dirty="0"/>
              <a:t>;</a:t>
            </a:r>
          </a:p>
          <a:p>
            <a:pPr marL="0" indent="0">
              <a:buNone/>
            </a:pPr>
            <a:r>
              <a:rPr lang="en-US" sz="1200" dirty="0"/>
              <a:t>import </a:t>
            </a:r>
            <a:r>
              <a:rPr lang="en-US" sz="1200" dirty="0" err="1"/>
              <a:t>org.openqa.selenium.firefox.FirefoxDriver</a:t>
            </a:r>
            <a:r>
              <a:rPr lang="en-US" sz="1200" dirty="0"/>
              <a:t>;</a:t>
            </a:r>
          </a:p>
          <a:p>
            <a:pPr marL="0" indent="0">
              <a:buNone/>
            </a:pPr>
            <a:r>
              <a:rPr lang="en-US" sz="1200" dirty="0"/>
              <a:t>public class Demo1 {</a:t>
            </a:r>
          </a:p>
          <a:p>
            <a:pPr marL="0" indent="0">
              <a:buNone/>
            </a:pPr>
            <a:r>
              <a:rPr lang="en-US" sz="1200" dirty="0"/>
              <a:t>    public static void main(String[] </a:t>
            </a:r>
            <a:r>
              <a:rPr lang="en-US" sz="1200" dirty="0" err="1"/>
              <a:t>args</a:t>
            </a:r>
            <a:r>
              <a:rPr lang="en-US" sz="1200" dirty="0"/>
              <a:t>) {</a:t>
            </a:r>
          </a:p>
          <a:p>
            <a:pPr marL="0" indent="0">
              <a:buNone/>
            </a:pPr>
            <a:r>
              <a:rPr lang="en-US" sz="1200" dirty="0"/>
              <a:t>   //  WebDriver driver = new </a:t>
            </a:r>
            <a:r>
              <a:rPr lang="en-US" sz="1200" dirty="0" err="1"/>
              <a:t>FirefoxDriver</a:t>
            </a:r>
            <a:r>
              <a:rPr lang="en-US" sz="1200" dirty="0"/>
              <a:t>();</a:t>
            </a:r>
          </a:p>
          <a:p>
            <a:pPr marL="0" indent="0">
              <a:buNone/>
            </a:pPr>
            <a:r>
              <a:rPr lang="en-US" sz="1200" dirty="0"/>
              <a:t>	WebDriver driver = new </a:t>
            </a:r>
            <a:r>
              <a:rPr lang="en-US" sz="1200" dirty="0" err="1"/>
              <a:t>ChromeDriver</a:t>
            </a:r>
            <a:r>
              <a:rPr lang="en-US" sz="1200" dirty="0"/>
              <a:t>();</a:t>
            </a:r>
          </a:p>
          <a:p>
            <a:pPr marL="0" indent="0">
              <a:buNone/>
            </a:pPr>
            <a:r>
              <a:rPr lang="en-US" sz="1200" dirty="0"/>
              <a:t>        </a:t>
            </a:r>
            <a:r>
              <a:rPr lang="en-US" sz="1200" dirty="0" err="1"/>
              <a:t>driver.get</a:t>
            </a:r>
            <a:r>
              <a:rPr lang="en-US" sz="1200" dirty="0"/>
              <a:t>("https://</a:t>
            </a:r>
            <a:r>
              <a:rPr lang="en-US" sz="1200" dirty="0" err="1"/>
              <a:t>www.actitime.com</a:t>
            </a:r>
            <a:r>
              <a:rPr lang="en-US" sz="1200" dirty="0"/>
              <a:t>/");</a:t>
            </a:r>
          </a:p>
          <a:p>
            <a:pPr marL="0" indent="0">
              <a:buNone/>
            </a:pPr>
            <a:r>
              <a:rPr lang="en-US" sz="1200" dirty="0"/>
              <a:t>        By b = </a:t>
            </a:r>
            <a:r>
              <a:rPr lang="en-US" sz="1200" dirty="0" err="1"/>
              <a:t>By.xpath</a:t>
            </a:r>
            <a:r>
              <a:rPr lang="en-US" sz="1200" dirty="0"/>
              <a:t>(“//a[.='Get started']”);</a:t>
            </a:r>
          </a:p>
          <a:p>
            <a:pPr marL="0" indent="0">
              <a:buNone/>
            </a:pPr>
            <a:r>
              <a:rPr lang="en-US" sz="1200" dirty="0"/>
              <a:t>        </a:t>
            </a:r>
            <a:r>
              <a:rPr lang="en-US" sz="1200" dirty="0" err="1"/>
              <a:t>WebElement</a:t>
            </a:r>
            <a:r>
              <a:rPr lang="en-US" sz="1200" dirty="0"/>
              <a:t> e = </a:t>
            </a:r>
            <a:r>
              <a:rPr lang="en-US" sz="1200" dirty="0" err="1"/>
              <a:t>driver.findElement</a:t>
            </a:r>
            <a:r>
              <a:rPr lang="en-US" sz="1200" dirty="0"/>
              <a:t>(b);</a:t>
            </a:r>
          </a:p>
          <a:p>
            <a:pPr marL="0" indent="0">
              <a:buNone/>
            </a:pPr>
            <a:r>
              <a:rPr lang="en-US" sz="1200" dirty="0"/>
              <a:t>        </a:t>
            </a:r>
            <a:r>
              <a:rPr lang="en-US" sz="1200" dirty="0" err="1"/>
              <a:t>e.click</a:t>
            </a:r>
            <a:r>
              <a:rPr lang="en-US" sz="1200" dirty="0"/>
              <a:t>();</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91699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73308-2375-82CC-AF0E-F61DE380E53E}"/>
              </a:ext>
            </a:extLst>
          </p:cNvPr>
          <p:cNvSpPr>
            <a:spLocks noGrp="1"/>
          </p:cNvSpPr>
          <p:nvPr>
            <p:ph sz="half" idx="1"/>
          </p:nvPr>
        </p:nvSpPr>
        <p:spPr>
          <a:xfrm>
            <a:off x="488373" y="301336"/>
            <a:ext cx="5283622" cy="6255328"/>
          </a:xfrm>
        </p:spPr>
        <p:txBody>
          <a:bodyPr>
            <a:noAutofit/>
          </a:bodyPr>
          <a:lstStyle/>
          <a:p>
            <a:r>
              <a:rPr lang="en-IN" i="1" dirty="0">
                <a:solidFill>
                  <a:srgbClr val="001F60"/>
                </a:solidFill>
                <a:effectLst/>
                <a:latin typeface="Helvetica" pitchFamily="2" charset="0"/>
              </a:rPr>
              <a:t>- using </a:t>
            </a:r>
            <a:r>
              <a:rPr lang="en-IN" i="1" dirty="0" err="1">
                <a:solidFill>
                  <a:srgbClr val="001F60"/>
                </a:solidFill>
                <a:effectLst/>
                <a:latin typeface="Helvetica" pitchFamily="2" charset="0"/>
              </a:rPr>
              <a:t>tagName</a:t>
            </a:r>
            <a:endParaRPr lang="en-IN" dirty="0">
              <a:solidFill>
                <a:srgbClr val="001F60"/>
              </a:solidFill>
              <a:effectLst/>
              <a:latin typeface="Helvetica" pitchFamily="2" charset="0"/>
            </a:endParaRPr>
          </a:p>
          <a:p>
            <a:pPr marL="0" indent="0">
              <a:buNone/>
            </a:pPr>
            <a:r>
              <a:rPr lang="en-IN" i="1" dirty="0" err="1">
                <a:effectLst/>
                <a:latin typeface="Helvetica" pitchFamily="2" charset="0"/>
              </a:rPr>
              <a:t>driver.findElement</a:t>
            </a:r>
            <a:r>
              <a:rPr lang="en-IN" i="1" dirty="0">
                <a:effectLst/>
                <a:latin typeface="Helvetica" pitchFamily="2" charset="0"/>
              </a:rPr>
              <a:t>(</a:t>
            </a:r>
            <a:r>
              <a:rPr lang="en-IN" i="1" dirty="0" err="1">
                <a:effectLst/>
                <a:latin typeface="Helvetica" pitchFamily="2" charset="0"/>
              </a:rPr>
              <a:t>By.tagName</a:t>
            </a:r>
            <a:r>
              <a:rPr lang="en-IN" i="1" dirty="0">
                <a:effectLst/>
                <a:latin typeface="Helvetica" pitchFamily="2" charset="0"/>
              </a:rPr>
              <a:t>("a")).click();</a:t>
            </a:r>
            <a:endParaRPr lang="en-IN" dirty="0">
              <a:effectLst/>
              <a:latin typeface="Helvetica" pitchFamily="2" charset="0"/>
            </a:endParaRPr>
          </a:p>
          <a:p>
            <a:pPr marL="0" indent="0">
              <a:buNone/>
            </a:pPr>
            <a:r>
              <a:rPr lang="en-IN" i="1" dirty="0">
                <a:effectLst/>
                <a:latin typeface="Helvetica" pitchFamily="2" charset="0"/>
              </a:rPr>
              <a:t>Note: In the browser find the element by tag name “a” and click on it.</a:t>
            </a:r>
            <a:endParaRPr lang="en-IN" dirty="0">
              <a:effectLst/>
              <a:latin typeface="Helvetica" pitchFamily="2" charset="0"/>
            </a:endParaRPr>
          </a:p>
          <a:p>
            <a:pPr marL="0" indent="0">
              <a:buNone/>
            </a:pPr>
            <a:endParaRPr lang="en-IN" dirty="0">
              <a:effectLst/>
              <a:latin typeface="Helvetica" pitchFamily="2" charset="0"/>
            </a:endParaRPr>
          </a:p>
          <a:p>
            <a:r>
              <a:rPr lang="en-IN" i="1" dirty="0">
                <a:solidFill>
                  <a:srgbClr val="001F60"/>
                </a:solidFill>
                <a:effectLst/>
                <a:latin typeface="Helvetica" pitchFamily="2" charset="0"/>
              </a:rPr>
              <a:t>- using id</a:t>
            </a:r>
            <a:endParaRPr lang="en-IN" dirty="0">
              <a:solidFill>
                <a:srgbClr val="001F60"/>
              </a:solidFill>
              <a:effectLst/>
              <a:latin typeface="Helvetica" pitchFamily="2" charset="0"/>
            </a:endParaRPr>
          </a:p>
          <a:p>
            <a:pPr marL="0" indent="0">
              <a:buNone/>
            </a:pPr>
            <a:r>
              <a:rPr lang="en-IN" i="1" dirty="0" err="1">
                <a:effectLst/>
                <a:latin typeface="Helvetica" pitchFamily="2" charset="0"/>
              </a:rPr>
              <a:t>driver.findElement</a:t>
            </a:r>
            <a:r>
              <a:rPr lang="en-IN" i="1" dirty="0">
                <a:effectLst/>
                <a:latin typeface="Helvetica" pitchFamily="2" charset="0"/>
              </a:rPr>
              <a:t>(</a:t>
            </a:r>
            <a:r>
              <a:rPr lang="en-IN" i="1" dirty="0" err="1">
                <a:effectLst/>
                <a:latin typeface="Helvetica" pitchFamily="2" charset="0"/>
              </a:rPr>
              <a:t>By.id</a:t>
            </a:r>
            <a:r>
              <a:rPr lang="en-IN" i="1" dirty="0">
                <a:effectLst/>
                <a:latin typeface="Helvetica" pitchFamily="2" charset="0"/>
              </a:rPr>
              <a:t>("a1")).click();</a:t>
            </a:r>
            <a:endParaRPr lang="en-IN" dirty="0">
              <a:effectLst/>
              <a:latin typeface="Helvetica" pitchFamily="2" charset="0"/>
            </a:endParaRPr>
          </a:p>
          <a:p>
            <a:pPr marL="0" indent="0">
              <a:buNone/>
            </a:pPr>
            <a:endParaRPr lang="en-IN" dirty="0">
              <a:effectLst/>
              <a:latin typeface="Helvetica" pitchFamily="2" charset="0"/>
            </a:endParaRPr>
          </a:p>
          <a:p>
            <a:r>
              <a:rPr lang="en-IN" i="1" dirty="0">
                <a:solidFill>
                  <a:srgbClr val="001F60"/>
                </a:solidFill>
                <a:effectLst/>
                <a:latin typeface="Helvetica" pitchFamily="2" charset="0"/>
              </a:rPr>
              <a:t>- using name</a:t>
            </a:r>
            <a:endParaRPr lang="en-IN" dirty="0">
              <a:solidFill>
                <a:srgbClr val="001F60"/>
              </a:solidFill>
              <a:effectLst/>
              <a:latin typeface="Helvetica" pitchFamily="2" charset="0"/>
            </a:endParaRPr>
          </a:p>
          <a:p>
            <a:pPr marL="0" indent="0">
              <a:buNone/>
            </a:pPr>
            <a:r>
              <a:rPr lang="en-IN" i="1" dirty="0" err="1">
                <a:effectLst/>
                <a:latin typeface="Helvetica" pitchFamily="2" charset="0"/>
              </a:rPr>
              <a:t>driver.findElement</a:t>
            </a:r>
            <a:r>
              <a:rPr lang="en-IN" i="1" dirty="0">
                <a:effectLst/>
                <a:latin typeface="Helvetica" pitchFamily="2" charset="0"/>
              </a:rPr>
              <a:t>(</a:t>
            </a:r>
            <a:r>
              <a:rPr lang="en-IN" i="1" dirty="0" err="1">
                <a:effectLst/>
                <a:latin typeface="Helvetica" pitchFamily="2" charset="0"/>
              </a:rPr>
              <a:t>By.name</a:t>
            </a:r>
            <a:r>
              <a:rPr lang="en-IN" i="1" dirty="0">
                <a:effectLst/>
                <a:latin typeface="Helvetica" pitchFamily="2" charset="0"/>
              </a:rPr>
              <a:t>("n1")).click();</a:t>
            </a:r>
            <a:br>
              <a:rPr lang="en-IN" dirty="0">
                <a:effectLst/>
                <a:latin typeface="Helvetica" pitchFamily="2" charset="0"/>
              </a:rPr>
            </a:br>
            <a:endParaRPr lang="en-IN" dirty="0">
              <a:effectLst/>
              <a:latin typeface="Helvetica" pitchFamily="2" charset="0"/>
            </a:endParaRPr>
          </a:p>
          <a:p>
            <a:r>
              <a:rPr lang="en-IN" i="1" dirty="0">
                <a:solidFill>
                  <a:srgbClr val="001F60"/>
                </a:solidFill>
                <a:effectLst/>
                <a:latin typeface="Helvetica" pitchFamily="2" charset="0"/>
              </a:rPr>
              <a:t>- using </a:t>
            </a:r>
            <a:r>
              <a:rPr lang="en-IN" i="1" dirty="0" err="1">
                <a:solidFill>
                  <a:srgbClr val="001F60"/>
                </a:solidFill>
                <a:effectLst/>
                <a:latin typeface="Helvetica" pitchFamily="2" charset="0"/>
              </a:rPr>
              <a:t>className</a:t>
            </a:r>
            <a:endParaRPr lang="en-IN" dirty="0">
              <a:solidFill>
                <a:srgbClr val="001F60"/>
              </a:solidFill>
              <a:effectLst/>
              <a:latin typeface="Helvetica" pitchFamily="2" charset="0"/>
            </a:endParaRPr>
          </a:p>
          <a:p>
            <a:pPr marL="0" indent="0">
              <a:buNone/>
            </a:pPr>
            <a:r>
              <a:rPr lang="en-IN" i="1" dirty="0" err="1">
                <a:effectLst/>
                <a:latin typeface="Helvetica" pitchFamily="2" charset="0"/>
              </a:rPr>
              <a:t>driver.findElement</a:t>
            </a:r>
            <a:r>
              <a:rPr lang="en-IN" i="1" dirty="0">
                <a:effectLst/>
                <a:latin typeface="Helvetica" pitchFamily="2" charset="0"/>
              </a:rPr>
              <a:t>(</a:t>
            </a:r>
            <a:r>
              <a:rPr lang="en-IN" i="1" dirty="0" err="1">
                <a:effectLst/>
                <a:latin typeface="Helvetica" pitchFamily="2" charset="0"/>
              </a:rPr>
              <a:t>By.className</a:t>
            </a:r>
            <a:r>
              <a:rPr lang="en-IN" i="1" dirty="0">
                <a:effectLst/>
                <a:latin typeface="Helvetica" pitchFamily="2" charset="0"/>
              </a:rPr>
              <a:t>("c1")).click();</a:t>
            </a:r>
            <a:br>
              <a:rPr lang="en-IN" dirty="0">
                <a:effectLst/>
                <a:latin typeface="Helvetica" pitchFamily="2" charset="0"/>
              </a:rPr>
            </a:br>
            <a:endParaRPr lang="en-IN" dirty="0">
              <a:effectLst/>
              <a:latin typeface="Helvetica" pitchFamily="2" charset="0"/>
            </a:endParaRPr>
          </a:p>
          <a:p>
            <a:endParaRPr lang="en-US" dirty="0"/>
          </a:p>
        </p:txBody>
      </p:sp>
      <p:sp>
        <p:nvSpPr>
          <p:cNvPr id="4" name="Content Placeholder 3">
            <a:extLst>
              <a:ext uri="{FF2B5EF4-FFF2-40B4-BE49-F238E27FC236}">
                <a16:creationId xmlns:a16="http://schemas.microsoft.com/office/drawing/2014/main" id="{B77161EA-F3F2-B701-0C44-2F04778CF900}"/>
              </a:ext>
            </a:extLst>
          </p:cNvPr>
          <p:cNvSpPr>
            <a:spLocks noGrp="1"/>
          </p:cNvSpPr>
          <p:nvPr>
            <p:ph sz="half" idx="2"/>
          </p:nvPr>
        </p:nvSpPr>
        <p:spPr>
          <a:xfrm>
            <a:off x="5870863" y="301336"/>
            <a:ext cx="5094659" cy="6255328"/>
          </a:xfrm>
        </p:spPr>
        <p:txBody>
          <a:bodyPr>
            <a:normAutofit fontScale="92500" lnSpcReduction="10000"/>
          </a:bodyPr>
          <a:lstStyle/>
          <a:p>
            <a:r>
              <a:rPr lang="en-IN" i="1" dirty="0">
                <a:solidFill>
                  <a:srgbClr val="000000"/>
                </a:solidFill>
                <a:effectLst/>
                <a:latin typeface="Helvetica" pitchFamily="2" charset="0"/>
              </a:rPr>
              <a:t>- </a:t>
            </a:r>
            <a:r>
              <a:rPr lang="en-IN" i="1" dirty="0">
                <a:solidFill>
                  <a:srgbClr val="001F60"/>
                </a:solidFill>
                <a:effectLst/>
                <a:latin typeface="Helvetica" pitchFamily="2" charset="0"/>
              </a:rPr>
              <a:t>using </a:t>
            </a:r>
            <a:r>
              <a:rPr lang="en-IN" i="1" dirty="0" err="1">
                <a:solidFill>
                  <a:srgbClr val="001F60"/>
                </a:solidFill>
                <a:effectLst/>
                <a:latin typeface="Helvetica" pitchFamily="2" charset="0"/>
              </a:rPr>
              <a:t>linkText</a:t>
            </a:r>
            <a:r>
              <a:rPr lang="en-IN" i="1" dirty="0">
                <a:solidFill>
                  <a:srgbClr val="001F60"/>
                </a:solidFill>
                <a:effectLst/>
                <a:latin typeface="Helvetica" pitchFamily="2" charset="0"/>
              </a:rPr>
              <a:t> (</a:t>
            </a:r>
            <a:r>
              <a:rPr lang="en-IN" i="1" dirty="0" err="1">
                <a:solidFill>
                  <a:srgbClr val="001F60"/>
                </a:solidFill>
                <a:effectLst/>
                <a:latin typeface="Helvetica" pitchFamily="2" charset="0"/>
              </a:rPr>
              <a:t>Google.com</a:t>
            </a:r>
            <a:r>
              <a:rPr lang="en-IN" i="1" dirty="0">
                <a:solidFill>
                  <a:srgbClr val="001F60"/>
                </a:solidFill>
                <a:effectLst/>
                <a:latin typeface="Helvetica" pitchFamily="2" charset="0"/>
              </a:rPr>
              <a:t>)</a:t>
            </a:r>
            <a:endParaRPr lang="en-IN" dirty="0">
              <a:solidFill>
                <a:srgbClr val="001F60"/>
              </a:solidFill>
              <a:effectLst/>
              <a:latin typeface="Helvetica" pitchFamily="2" charset="0"/>
            </a:endParaRPr>
          </a:p>
          <a:p>
            <a:pPr marL="0" indent="0">
              <a:buNone/>
            </a:pPr>
            <a:r>
              <a:rPr lang="en-IN" i="1" dirty="0" err="1">
                <a:effectLst/>
                <a:latin typeface="Helvetica" pitchFamily="2" charset="0"/>
              </a:rPr>
              <a:t>driver.findElement</a:t>
            </a:r>
            <a:r>
              <a:rPr lang="en-IN" i="1" dirty="0">
                <a:effectLst/>
                <a:latin typeface="Helvetica" pitchFamily="2" charset="0"/>
              </a:rPr>
              <a:t>(</a:t>
            </a:r>
            <a:r>
              <a:rPr lang="en-IN" i="1" dirty="0" err="1">
                <a:effectLst/>
                <a:latin typeface="Helvetica" pitchFamily="2" charset="0"/>
              </a:rPr>
              <a:t>By.linkText</a:t>
            </a:r>
            <a:r>
              <a:rPr lang="en-IN" i="1" dirty="0">
                <a:effectLst/>
                <a:latin typeface="Helvetica" pitchFamily="2" charset="0"/>
              </a:rPr>
              <a:t>("</a:t>
            </a:r>
            <a:r>
              <a:rPr lang="en-IN" i="1" dirty="0" err="1">
                <a:effectLst/>
                <a:latin typeface="Helvetica" pitchFamily="2" charset="0"/>
              </a:rPr>
              <a:t>actitime</a:t>
            </a:r>
            <a:r>
              <a:rPr lang="en-IN" i="1" dirty="0">
                <a:effectLst/>
                <a:latin typeface="Helvetica" pitchFamily="2" charset="0"/>
              </a:rPr>
              <a:t>")).click();</a:t>
            </a:r>
            <a:endParaRPr lang="en-IN" dirty="0">
              <a:effectLst/>
              <a:latin typeface="Helvetica" pitchFamily="2" charset="0"/>
            </a:endParaRPr>
          </a:p>
          <a:p>
            <a:pPr marL="0" indent="0">
              <a:buNone/>
            </a:pPr>
            <a:r>
              <a:rPr lang="en-IN" i="1" dirty="0">
                <a:effectLst/>
                <a:latin typeface="Helvetica" pitchFamily="2" charset="0"/>
              </a:rPr>
              <a:t>Note: the locator “</a:t>
            </a:r>
            <a:r>
              <a:rPr lang="en-IN" i="1" dirty="0" err="1">
                <a:effectLst/>
                <a:latin typeface="Helvetica" pitchFamily="2" charset="0"/>
              </a:rPr>
              <a:t>linkText</a:t>
            </a:r>
            <a:r>
              <a:rPr lang="en-IN" i="1" dirty="0">
                <a:effectLst/>
                <a:latin typeface="Helvetica" pitchFamily="2" charset="0"/>
              </a:rPr>
              <a:t>” can be used only if the element is a link</a:t>
            </a:r>
            <a:endParaRPr lang="en-IN" dirty="0">
              <a:effectLst/>
              <a:latin typeface="Helvetica" pitchFamily="2" charset="0"/>
            </a:endParaRPr>
          </a:p>
          <a:p>
            <a:pPr marL="0" indent="0">
              <a:buNone/>
            </a:pPr>
            <a:r>
              <a:rPr lang="en-IN" i="1" dirty="0">
                <a:effectLst/>
                <a:latin typeface="Helvetica" pitchFamily="2" charset="0"/>
              </a:rPr>
              <a:t>(tag of the element should be a).</a:t>
            </a:r>
            <a:br>
              <a:rPr lang="en-IN" dirty="0">
                <a:effectLst/>
                <a:latin typeface="Helvetica" pitchFamily="2" charset="0"/>
              </a:rPr>
            </a:br>
            <a:endParaRPr lang="en-IN" dirty="0">
              <a:effectLst/>
              <a:latin typeface="Helvetica" pitchFamily="2" charset="0"/>
            </a:endParaRPr>
          </a:p>
          <a:p>
            <a:r>
              <a:rPr lang="en-IN" i="1" dirty="0">
                <a:solidFill>
                  <a:srgbClr val="000000"/>
                </a:solidFill>
                <a:effectLst/>
                <a:latin typeface="Helvetica" pitchFamily="2" charset="0"/>
              </a:rPr>
              <a:t>- </a:t>
            </a:r>
            <a:r>
              <a:rPr lang="en-IN" i="1" dirty="0">
                <a:solidFill>
                  <a:srgbClr val="001F60"/>
                </a:solidFill>
                <a:effectLst/>
                <a:latin typeface="Helvetica" pitchFamily="2" charset="0"/>
              </a:rPr>
              <a:t>using </a:t>
            </a:r>
            <a:r>
              <a:rPr lang="en-IN" i="1" dirty="0" err="1">
                <a:solidFill>
                  <a:srgbClr val="001F60"/>
                </a:solidFill>
                <a:effectLst/>
                <a:latin typeface="Helvetica" pitchFamily="2" charset="0"/>
              </a:rPr>
              <a:t>partialLinkText</a:t>
            </a:r>
            <a:r>
              <a:rPr lang="en-IN" i="1" dirty="0">
                <a:solidFill>
                  <a:srgbClr val="001F60"/>
                </a:solidFill>
                <a:latin typeface="Helvetica" pitchFamily="2" charset="0"/>
              </a:rPr>
              <a:t> (</a:t>
            </a:r>
            <a:r>
              <a:rPr lang="en-IN" i="1" dirty="0" err="1">
                <a:solidFill>
                  <a:srgbClr val="001F60"/>
                </a:solidFill>
                <a:latin typeface="Helvetica" pitchFamily="2" charset="0"/>
              </a:rPr>
              <a:t>Google.com</a:t>
            </a:r>
            <a:r>
              <a:rPr lang="en-IN" i="1" dirty="0">
                <a:solidFill>
                  <a:srgbClr val="001F60"/>
                </a:solidFill>
                <a:effectLst/>
                <a:latin typeface="Helvetica" pitchFamily="2" charset="0"/>
              </a:rPr>
              <a:t>)</a:t>
            </a:r>
            <a:endParaRPr lang="en-IN" dirty="0">
              <a:solidFill>
                <a:srgbClr val="001F60"/>
              </a:solidFill>
              <a:effectLst/>
              <a:latin typeface="Helvetica" pitchFamily="2" charset="0"/>
            </a:endParaRPr>
          </a:p>
          <a:p>
            <a:pPr marL="0" indent="0">
              <a:buNone/>
            </a:pPr>
            <a:r>
              <a:rPr lang="en-IN" i="1" dirty="0" err="1">
                <a:effectLst/>
                <a:latin typeface="Helvetica" pitchFamily="2" charset="0"/>
              </a:rPr>
              <a:t>driver.findElement</a:t>
            </a:r>
            <a:r>
              <a:rPr lang="en-IN" i="1" dirty="0">
                <a:effectLst/>
                <a:latin typeface="Helvetica" pitchFamily="2" charset="0"/>
              </a:rPr>
              <a:t>(</a:t>
            </a:r>
            <a:r>
              <a:rPr lang="en-IN" i="1" dirty="0" err="1">
                <a:effectLst/>
                <a:latin typeface="Helvetica" pitchFamily="2" charset="0"/>
              </a:rPr>
              <a:t>By.partialLinkText</a:t>
            </a:r>
            <a:r>
              <a:rPr lang="en-IN" i="1" dirty="0">
                <a:effectLst/>
                <a:latin typeface="Helvetica" pitchFamily="2" charset="0"/>
              </a:rPr>
              <a:t>("</a:t>
            </a:r>
            <a:r>
              <a:rPr lang="en-IN" i="1" dirty="0" err="1">
                <a:effectLst/>
                <a:latin typeface="Helvetica" pitchFamily="2" charset="0"/>
              </a:rPr>
              <a:t>acti</a:t>
            </a:r>
            <a:r>
              <a:rPr lang="en-IN" i="1" dirty="0">
                <a:effectLst/>
                <a:latin typeface="Helvetica" pitchFamily="2" charset="0"/>
              </a:rPr>
              <a:t>")).click();</a:t>
            </a:r>
            <a:endParaRPr lang="en-IN" dirty="0">
              <a:effectLst/>
              <a:latin typeface="Helvetica" pitchFamily="2" charset="0"/>
            </a:endParaRPr>
          </a:p>
          <a:p>
            <a:pPr marL="0" indent="0">
              <a:buNone/>
            </a:pPr>
            <a:r>
              <a:rPr lang="en-IN" i="1" dirty="0">
                <a:effectLst/>
                <a:latin typeface="Helvetica" pitchFamily="2" charset="0"/>
              </a:rPr>
              <a:t>Note: this locator is used to handle dynamic links.</a:t>
            </a:r>
            <a:br>
              <a:rPr lang="en-IN" dirty="0">
                <a:effectLst/>
                <a:latin typeface="Helvetica" pitchFamily="2" charset="0"/>
              </a:rPr>
            </a:br>
            <a:endParaRPr lang="en-IN" dirty="0">
              <a:effectLst/>
              <a:latin typeface="Helvetica" pitchFamily="2" charset="0"/>
            </a:endParaRPr>
          </a:p>
          <a:p>
            <a:r>
              <a:rPr lang="en-IN" i="1" dirty="0">
                <a:solidFill>
                  <a:srgbClr val="001F60"/>
                </a:solidFill>
                <a:effectLst/>
                <a:latin typeface="Helvetica" pitchFamily="2" charset="0"/>
              </a:rPr>
              <a:t>- using </a:t>
            </a:r>
            <a:r>
              <a:rPr lang="en-IN" i="1" dirty="0" err="1">
                <a:solidFill>
                  <a:srgbClr val="001F60"/>
                </a:solidFill>
                <a:effectLst/>
                <a:latin typeface="Helvetica" pitchFamily="2" charset="0"/>
              </a:rPr>
              <a:t>cssSelector</a:t>
            </a:r>
            <a:endParaRPr lang="en-IN" dirty="0">
              <a:solidFill>
                <a:srgbClr val="001F60"/>
              </a:solidFill>
              <a:effectLst/>
              <a:latin typeface="Helvetica" pitchFamily="2" charset="0"/>
            </a:endParaRPr>
          </a:p>
          <a:p>
            <a:pPr marL="0" indent="0">
              <a:buNone/>
            </a:pPr>
            <a:r>
              <a:rPr lang="en-IN" sz="1300" i="1" dirty="0">
                <a:effectLst/>
                <a:latin typeface="Helvetica" pitchFamily="2" charset="0"/>
              </a:rPr>
              <a:t>&lt;html&gt;</a:t>
            </a:r>
          </a:p>
          <a:p>
            <a:pPr marL="0" indent="0">
              <a:buNone/>
            </a:pPr>
            <a:r>
              <a:rPr lang="en-IN" sz="1300" i="1" dirty="0">
                <a:effectLst/>
                <a:latin typeface="Helvetica" pitchFamily="2" charset="0"/>
              </a:rPr>
              <a:t>&lt;body&gt;</a:t>
            </a:r>
          </a:p>
          <a:p>
            <a:pPr marL="0" indent="0">
              <a:buNone/>
            </a:pPr>
            <a:r>
              <a:rPr lang="en-IN" sz="1300" i="1" dirty="0">
                <a:effectLst/>
                <a:latin typeface="Helvetica" pitchFamily="2" charset="0"/>
              </a:rPr>
              <a:t>&lt;/body&gt;</a:t>
            </a:r>
          </a:p>
          <a:p>
            <a:pPr marL="0" indent="0">
              <a:buNone/>
            </a:pPr>
            <a:r>
              <a:rPr lang="en-IN" sz="1300" i="1" dirty="0">
                <a:effectLst/>
                <a:latin typeface="Helvetica" pitchFamily="2" charset="0"/>
              </a:rPr>
              <a:t>  	UN&lt;input type="text"&gt;</a:t>
            </a:r>
          </a:p>
          <a:p>
            <a:pPr marL="0" indent="0">
              <a:buNone/>
            </a:pPr>
            <a:r>
              <a:rPr lang="en-IN" sz="1300" i="1" dirty="0">
                <a:effectLst/>
                <a:latin typeface="Helvetica" pitchFamily="2" charset="0"/>
              </a:rPr>
              <a:t>  	PW&lt;input type="password"&gt;</a:t>
            </a:r>
          </a:p>
          <a:p>
            <a:pPr marL="0" indent="0">
              <a:buNone/>
            </a:pPr>
            <a:r>
              <a:rPr lang="en-IN" sz="1300" i="1" dirty="0">
                <a:effectLst/>
                <a:latin typeface="Helvetica" pitchFamily="2" charset="0"/>
              </a:rPr>
              <a:t>&lt;/html&gt;</a:t>
            </a:r>
            <a:br>
              <a:rPr lang="en-IN" dirty="0">
                <a:effectLst/>
                <a:latin typeface="Helvetica" pitchFamily="2" charset="0"/>
              </a:rPr>
            </a:br>
            <a:br>
              <a:rPr lang="en-IN" dirty="0">
                <a:effectLst/>
                <a:latin typeface="Helvetica" pitchFamily="2" charset="0"/>
              </a:rPr>
            </a:br>
            <a:r>
              <a:rPr lang="en-IN" dirty="0">
                <a:effectLst/>
                <a:latin typeface="Helvetica" pitchFamily="2" charset="0"/>
              </a:rPr>
              <a:t>Syntax- </a:t>
            </a:r>
            <a:r>
              <a:rPr lang="en-IN" i="1" dirty="0">
                <a:effectLst/>
                <a:latin typeface="Helvetica" pitchFamily="2" charset="0"/>
              </a:rPr>
              <a:t>Tag[</a:t>
            </a:r>
            <a:r>
              <a:rPr lang="en-IN" i="1" dirty="0" err="1">
                <a:effectLst/>
                <a:latin typeface="Helvetica" pitchFamily="2" charset="0"/>
              </a:rPr>
              <a:t>AttributeName</a:t>
            </a:r>
            <a:r>
              <a:rPr lang="en-IN" i="1" dirty="0">
                <a:effectLst/>
                <a:latin typeface="Helvetica" pitchFamily="2" charset="0"/>
              </a:rPr>
              <a:t>=“</a:t>
            </a:r>
            <a:r>
              <a:rPr lang="en-IN" i="1" dirty="0" err="1">
                <a:effectLst/>
                <a:latin typeface="Helvetica" pitchFamily="2" charset="0"/>
              </a:rPr>
              <a:t>AttributeValue</a:t>
            </a:r>
            <a:r>
              <a:rPr lang="en-IN" i="1" dirty="0">
                <a:effectLst/>
                <a:latin typeface="Helvetica" pitchFamily="2" charset="0"/>
              </a:rPr>
              <a:t>”]</a:t>
            </a:r>
            <a:endParaRPr lang="en-IN" dirty="0">
              <a:effectLst/>
              <a:latin typeface="Helvetica" pitchFamily="2" charset="0"/>
            </a:endParaRPr>
          </a:p>
          <a:p>
            <a:pPr marL="0" indent="0">
              <a:buNone/>
            </a:pPr>
            <a:r>
              <a:rPr lang="en-IN" i="1" dirty="0">
                <a:effectLst/>
                <a:latin typeface="Helvetica" pitchFamily="2" charset="0"/>
              </a:rPr>
              <a:t>Ex: input[type=“password”]</a:t>
            </a:r>
            <a:endParaRPr lang="en-IN" dirty="0">
              <a:effectLst/>
              <a:latin typeface="Helvetica" pitchFamily="2" charset="0"/>
            </a:endParaRPr>
          </a:p>
          <a:p>
            <a:pPr marL="0" indent="0">
              <a:buNone/>
            </a:pPr>
            <a:endParaRPr lang="en-US" dirty="0"/>
          </a:p>
        </p:txBody>
      </p:sp>
    </p:spTree>
    <p:extLst>
      <p:ext uri="{BB962C8B-B14F-4D97-AF65-F5344CB8AC3E}">
        <p14:creationId xmlns:p14="http://schemas.microsoft.com/office/powerpoint/2010/main" val="27334898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additive="base">
                                        <p:cTn id="7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anim calcmode="lin" valueType="num">
                                      <p:cBhvr additive="base">
                                        <p:cTn id="8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8" end="8"/>
                                            </p:txEl>
                                          </p:spTgt>
                                        </p:tgtEl>
                                        <p:attrNameLst>
                                          <p:attrName>style.visibility</p:attrName>
                                        </p:attrNameLst>
                                      </p:cBhvr>
                                      <p:to>
                                        <p:strVal val="visible"/>
                                      </p:to>
                                    </p:set>
                                    <p:anim calcmode="lin" valueType="num">
                                      <p:cBhvr additive="base">
                                        <p:cTn id="9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9" end="9"/>
                                            </p:txEl>
                                          </p:spTgt>
                                        </p:tgtEl>
                                        <p:attrNameLst>
                                          <p:attrName>style.visibility</p:attrName>
                                        </p:attrNameLst>
                                      </p:cBhvr>
                                      <p:to>
                                        <p:strVal val="visible"/>
                                      </p:to>
                                    </p:set>
                                    <p:anim calcmode="lin" valueType="num">
                                      <p:cBhvr additive="base">
                                        <p:cTn id="9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10" end="10"/>
                                            </p:txEl>
                                          </p:spTgt>
                                        </p:tgtEl>
                                        <p:attrNameLst>
                                          <p:attrName>style.visibility</p:attrName>
                                        </p:attrNameLst>
                                      </p:cBhvr>
                                      <p:to>
                                        <p:strVal val="visible"/>
                                      </p:to>
                                    </p:set>
                                    <p:anim calcmode="lin" valueType="num">
                                      <p:cBhvr additive="base">
                                        <p:cTn id="10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11" end="11"/>
                                            </p:txEl>
                                          </p:spTgt>
                                        </p:tgtEl>
                                        <p:attrNameLst>
                                          <p:attrName>style.visibility</p:attrName>
                                        </p:attrNameLst>
                                      </p:cBhvr>
                                      <p:to>
                                        <p:strVal val="visible"/>
                                      </p:to>
                                    </p:set>
                                    <p:anim calcmode="lin" valueType="num">
                                      <p:cBhvr additive="base">
                                        <p:cTn id="10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
                                            <p:txEl>
                                              <p:pRg st="12" end="12"/>
                                            </p:txEl>
                                          </p:spTgt>
                                        </p:tgtEl>
                                        <p:attrNameLst>
                                          <p:attrName>style.visibility</p:attrName>
                                        </p:attrNameLst>
                                      </p:cBhvr>
                                      <p:to>
                                        <p:strVal val="visible"/>
                                      </p:to>
                                    </p:set>
                                    <p:anim calcmode="lin" valueType="num">
                                      <p:cBhvr additive="base">
                                        <p:cTn id="11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 calcmode="lin" valueType="num">
                                      <p:cBhvr additive="base">
                                        <p:cTn id="12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
                                            <p:txEl>
                                              <p:pRg st="14" end="14"/>
                                            </p:txEl>
                                          </p:spTgt>
                                        </p:tgtEl>
                                        <p:attrNameLst>
                                          <p:attrName>style.visibility</p:attrName>
                                        </p:attrNameLst>
                                      </p:cBhvr>
                                      <p:to>
                                        <p:strVal val="visible"/>
                                      </p:to>
                                    </p:set>
                                    <p:anim calcmode="lin" valueType="num">
                                      <p:cBhvr additive="base">
                                        <p:cTn id="12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286E-3EC1-93C9-48A3-99291AE6CB82}"/>
              </a:ext>
            </a:extLst>
          </p:cNvPr>
          <p:cNvSpPr>
            <a:spLocks noGrp="1"/>
          </p:cNvSpPr>
          <p:nvPr>
            <p:ph type="title"/>
          </p:nvPr>
        </p:nvSpPr>
        <p:spPr/>
        <p:txBody>
          <a:bodyPr>
            <a:normAutofit fontScale="90000"/>
          </a:bodyPr>
          <a:lstStyle/>
          <a:p>
            <a:r>
              <a:rPr lang="en-IN" i="1" dirty="0">
                <a:effectLst/>
                <a:latin typeface="Helvetica" pitchFamily="2" charset="0"/>
              </a:rPr>
              <a:t>Many types of </a:t>
            </a:r>
            <a:r>
              <a:rPr lang="en-IN" i="1" dirty="0" err="1">
                <a:effectLst/>
                <a:latin typeface="Helvetica" pitchFamily="2" charset="0"/>
              </a:rPr>
              <a:t>xpath</a:t>
            </a:r>
            <a:r>
              <a:rPr lang="en-IN" i="1" dirty="0">
                <a:effectLst/>
                <a:latin typeface="Helvetica" pitchFamily="2" charset="0"/>
              </a:rPr>
              <a:t> – we use based on scenario</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F9632E44-B371-474C-08B4-3D8738A716D4}"/>
              </a:ext>
            </a:extLst>
          </p:cNvPr>
          <p:cNvSpPr>
            <a:spLocks noGrp="1"/>
          </p:cNvSpPr>
          <p:nvPr>
            <p:ph idx="1"/>
          </p:nvPr>
        </p:nvSpPr>
        <p:spPr>
          <a:xfrm>
            <a:off x="677334" y="1797627"/>
            <a:ext cx="8596668" cy="4243735"/>
          </a:xfrm>
        </p:spPr>
        <p:txBody>
          <a:bodyPr>
            <a:normAutofit/>
          </a:bodyPr>
          <a:lstStyle/>
          <a:p>
            <a:r>
              <a:rPr lang="en-IN" sz="2000" i="1" dirty="0">
                <a:effectLst/>
                <a:latin typeface="Helvetica" pitchFamily="2" charset="0"/>
              </a:rPr>
              <a:t>Absolute </a:t>
            </a:r>
            <a:r>
              <a:rPr lang="en-IN" sz="2000" i="1" dirty="0" err="1">
                <a:effectLst/>
                <a:latin typeface="Helvetica" pitchFamily="2" charset="0"/>
              </a:rPr>
              <a:t>xpath</a:t>
            </a:r>
            <a:endParaRPr lang="en-IN" sz="2000" dirty="0">
              <a:effectLst/>
              <a:latin typeface="Helvetica" pitchFamily="2" charset="0"/>
            </a:endParaRPr>
          </a:p>
          <a:p>
            <a:r>
              <a:rPr lang="en-IN" sz="2000" i="1" dirty="0">
                <a:effectLst/>
                <a:latin typeface="Helvetica" pitchFamily="2" charset="0"/>
              </a:rPr>
              <a:t>Relative </a:t>
            </a:r>
            <a:r>
              <a:rPr lang="en-IN" sz="2000" i="1" dirty="0" err="1">
                <a:effectLst/>
                <a:latin typeface="Helvetica" pitchFamily="2" charset="0"/>
              </a:rPr>
              <a:t>xpath</a:t>
            </a:r>
            <a:endParaRPr lang="en-IN" sz="2000" dirty="0">
              <a:effectLst/>
              <a:latin typeface="Helvetica" pitchFamily="2" charset="0"/>
            </a:endParaRPr>
          </a:p>
          <a:p>
            <a:r>
              <a:rPr lang="en-IN" sz="2000" i="1" dirty="0" err="1">
                <a:effectLst/>
                <a:latin typeface="Helvetica" pitchFamily="2" charset="0"/>
              </a:rPr>
              <a:t>xpath</a:t>
            </a:r>
            <a:r>
              <a:rPr lang="en-IN" sz="2000" i="1" dirty="0">
                <a:effectLst/>
                <a:latin typeface="Helvetica" pitchFamily="2" charset="0"/>
              </a:rPr>
              <a:t> by Attribute</a:t>
            </a:r>
            <a:endParaRPr lang="en-IN" sz="2000" dirty="0">
              <a:effectLst/>
              <a:latin typeface="Helvetica" pitchFamily="2" charset="0"/>
            </a:endParaRPr>
          </a:p>
          <a:p>
            <a:r>
              <a:rPr lang="en-IN" sz="2000" i="1" dirty="0" err="1">
                <a:effectLst/>
                <a:latin typeface="Helvetica" pitchFamily="2" charset="0"/>
              </a:rPr>
              <a:t>xpath</a:t>
            </a:r>
            <a:r>
              <a:rPr lang="en-IN" sz="2000" i="1" dirty="0">
                <a:effectLst/>
                <a:latin typeface="Helvetica" pitchFamily="2" charset="0"/>
              </a:rPr>
              <a:t> by text() function</a:t>
            </a:r>
            <a:endParaRPr lang="en-IN" sz="2000" dirty="0">
              <a:effectLst/>
              <a:latin typeface="Helvetica" pitchFamily="2" charset="0"/>
            </a:endParaRPr>
          </a:p>
          <a:p>
            <a:r>
              <a:rPr lang="en-IN" sz="2000" i="1" dirty="0" err="1">
                <a:effectLst/>
                <a:latin typeface="Helvetica" pitchFamily="2" charset="0"/>
              </a:rPr>
              <a:t>xpath</a:t>
            </a:r>
            <a:r>
              <a:rPr lang="en-IN" sz="2000" i="1" dirty="0">
                <a:effectLst/>
                <a:latin typeface="Helvetica" pitchFamily="2" charset="0"/>
              </a:rPr>
              <a:t> by contains() function</a:t>
            </a:r>
            <a:endParaRPr lang="en-IN" sz="2000" dirty="0">
              <a:effectLst/>
              <a:latin typeface="Helvetica" pitchFamily="2" charset="0"/>
            </a:endParaRPr>
          </a:p>
          <a:p>
            <a:r>
              <a:rPr lang="en-IN" sz="2000" i="1" dirty="0">
                <a:effectLst/>
                <a:latin typeface="Helvetica" pitchFamily="2" charset="0"/>
              </a:rPr>
              <a:t>Traversing in </a:t>
            </a:r>
            <a:r>
              <a:rPr lang="en-IN" sz="2000" i="1" dirty="0" err="1">
                <a:effectLst/>
                <a:latin typeface="Helvetica" pitchFamily="2" charset="0"/>
              </a:rPr>
              <a:t>xpath</a:t>
            </a:r>
            <a:endParaRPr lang="en-IN" sz="2000" dirty="0">
              <a:effectLst/>
              <a:latin typeface="Helvetica" pitchFamily="2" charset="0"/>
            </a:endParaRPr>
          </a:p>
          <a:p>
            <a:r>
              <a:rPr lang="en-IN" sz="2000" i="1" dirty="0">
                <a:effectLst/>
                <a:latin typeface="Helvetica" pitchFamily="2" charset="0"/>
              </a:rPr>
              <a:t>Independent-Dependent</a:t>
            </a:r>
            <a:endParaRPr lang="en-IN" sz="2000" dirty="0">
              <a:effectLst/>
              <a:latin typeface="Helvetica" pitchFamily="2" charset="0"/>
            </a:endParaRPr>
          </a:p>
          <a:p>
            <a:r>
              <a:rPr lang="en-IN" sz="2000" i="1" dirty="0" err="1">
                <a:effectLst/>
                <a:latin typeface="Helvetica" pitchFamily="2" charset="0"/>
              </a:rPr>
              <a:t>xpath</a:t>
            </a:r>
            <a:r>
              <a:rPr lang="en-IN" sz="2000" i="1" dirty="0">
                <a:effectLst/>
                <a:latin typeface="Helvetica" pitchFamily="2" charset="0"/>
              </a:rPr>
              <a:t> by group index</a:t>
            </a:r>
            <a:endParaRPr lang="en-IN" sz="2000" dirty="0">
              <a:effectLst/>
              <a:latin typeface="Helvetica" pitchFamily="2" charset="0"/>
            </a:endParaRPr>
          </a:p>
          <a:p>
            <a:endParaRPr lang="en-US" sz="2000" dirty="0"/>
          </a:p>
        </p:txBody>
      </p:sp>
    </p:spTree>
    <p:extLst>
      <p:ext uri="{BB962C8B-B14F-4D97-AF65-F5344CB8AC3E}">
        <p14:creationId xmlns:p14="http://schemas.microsoft.com/office/powerpoint/2010/main" val="33612633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C4AE-8D3D-AF4E-3E23-E4784A7978B9}"/>
              </a:ext>
            </a:extLst>
          </p:cNvPr>
          <p:cNvSpPr>
            <a:spLocks noGrp="1"/>
          </p:cNvSpPr>
          <p:nvPr>
            <p:ph type="title"/>
          </p:nvPr>
        </p:nvSpPr>
        <p:spPr/>
        <p:txBody>
          <a:bodyPr/>
          <a:lstStyle/>
          <a:p>
            <a:r>
              <a:rPr lang="en-US" dirty="0" err="1"/>
              <a:t>Xpath</a:t>
            </a:r>
            <a:r>
              <a:rPr lang="en-US" dirty="0"/>
              <a:t> Axis </a:t>
            </a:r>
          </a:p>
        </p:txBody>
      </p:sp>
      <p:sp>
        <p:nvSpPr>
          <p:cNvPr id="3" name="Content Placeholder 2">
            <a:extLst>
              <a:ext uri="{FF2B5EF4-FFF2-40B4-BE49-F238E27FC236}">
                <a16:creationId xmlns:a16="http://schemas.microsoft.com/office/drawing/2014/main" id="{E9DC9DA4-CB52-343F-082B-41FA5BFF2389}"/>
              </a:ext>
            </a:extLst>
          </p:cNvPr>
          <p:cNvSpPr>
            <a:spLocks noGrp="1"/>
          </p:cNvSpPr>
          <p:nvPr>
            <p:ph sz="half" idx="1"/>
          </p:nvPr>
        </p:nvSpPr>
        <p:spPr>
          <a:xfrm>
            <a:off x="677334" y="2160589"/>
            <a:ext cx="4184035" cy="3880773"/>
          </a:xfrm>
        </p:spPr>
        <p:txBody>
          <a:bodyPr>
            <a:normAutofit/>
          </a:bodyPr>
          <a:lstStyle/>
          <a:p>
            <a:pPr marL="0" indent="0">
              <a:lnSpc>
                <a:spcPct val="115000"/>
              </a:lnSpc>
              <a:buNone/>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buFont typeface="+mj-lt"/>
              <a:buAutoNum type="arabicPeriod"/>
            </a:pPr>
            <a:r>
              <a:rPr lang="en-US" dirty="0">
                <a:latin typeface="Calibri" panose="020F0502020204030204" pitchFamily="34" charset="0"/>
                <a:ea typeface="Times New Roman" panose="02020603050405020304" pitchFamily="18" charset="0"/>
                <a:cs typeface="Times New Roman" panose="02020603050405020304" pitchFamily="18" charset="0"/>
              </a:rPr>
              <a:t>Child</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buFont typeface="+mj-lt"/>
              <a:buAutoNum type="arabicPeriod"/>
            </a:pPr>
            <a:r>
              <a:rPr lang="en-US" dirty="0">
                <a:latin typeface="Calibri" panose="020F0502020204030204" pitchFamily="34" charset="0"/>
                <a:ea typeface="Times New Roman" panose="02020603050405020304" pitchFamily="18" charset="0"/>
                <a:cs typeface="Times New Roman" panose="02020603050405020304" pitchFamily="18" charset="0"/>
              </a:rPr>
              <a:t>Descendent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buFont typeface="+mj-lt"/>
              <a:buAutoNum type="arabicPeriod"/>
            </a:pPr>
            <a:r>
              <a:rPr lang="en-US" dirty="0">
                <a:latin typeface="Calibri" panose="020F0502020204030204" pitchFamily="34" charset="0"/>
                <a:ea typeface="Times New Roman" panose="02020603050405020304" pitchFamily="18" charset="0"/>
                <a:cs typeface="Times New Roman" panose="02020603050405020304" pitchFamily="18" charset="0"/>
              </a:rPr>
              <a:t>Parent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buFont typeface="+mj-lt"/>
              <a:buAutoNum type="arabicPeriod"/>
            </a:pPr>
            <a:r>
              <a:rPr lang="en-US" dirty="0">
                <a:latin typeface="Calibri" panose="020F0502020204030204" pitchFamily="34" charset="0"/>
                <a:ea typeface="Times New Roman" panose="02020603050405020304" pitchFamily="18" charset="0"/>
                <a:cs typeface="Times New Roman" panose="02020603050405020304" pitchFamily="18" charset="0"/>
              </a:rPr>
              <a:t>Ancestor</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buFont typeface="+mj-lt"/>
              <a:buAutoNum type="arabicPeriod"/>
            </a:pPr>
            <a:r>
              <a:rPr lang="en-US" dirty="0">
                <a:latin typeface="Calibri" panose="020F0502020204030204" pitchFamily="34" charset="0"/>
                <a:ea typeface="Times New Roman" panose="02020603050405020304" pitchFamily="18" charset="0"/>
                <a:cs typeface="Times New Roman" panose="02020603050405020304" pitchFamily="18" charset="0"/>
              </a:rPr>
              <a:t>Following-</a:t>
            </a:r>
            <a:r>
              <a:rPr lang="en-US" dirty="0" err="1">
                <a:latin typeface="Calibri" panose="020F0502020204030204" pitchFamily="34" charset="0"/>
                <a:ea typeface="Times New Roman" panose="02020603050405020304" pitchFamily="18" charset="0"/>
                <a:cs typeface="Times New Roman" panose="02020603050405020304" pitchFamily="18" charset="0"/>
              </a:rPr>
              <a:t>sibbling</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buFont typeface="+mj-lt"/>
              <a:buAutoNum type="arabicPeriod"/>
            </a:pPr>
            <a:r>
              <a:rPr lang="en-US" dirty="0">
                <a:latin typeface="Calibri" panose="020F0502020204030204" pitchFamily="34" charset="0"/>
                <a:ea typeface="Times New Roman" panose="02020603050405020304" pitchFamily="18" charset="0"/>
                <a:cs typeface="Times New Roman" panose="02020603050405020304" pitchFamily="18" charset="0"/>
              </a:rPr>
              <a:t>Preceding-</a:t>
            </a:r>
            <a:r>
              <a:rPr lang="en-US" dirty="0" err="1">
                <a:latin typeface="Calibri" panose="020F0502020204030204" pitchFamily="34" charset="0"/>
                <a:ea typeface="Times New Roman" panose="02020603050405020304" pitchFamily="18" charset="0"/>
                <a:cs typeface="Times New Roman" panose="02020603050405020304" pitchFamily="18" charset="0"/>
              </a:rPr>
              <a:t>sibbling</a:t>
            </a: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B43BE039-7A38-FDE3-0E76-8DAD8A3AE537}"/>
              </a:ext>
            </a:extLst>
          </p:cNvPr>
          <p:cNvSpPr>
            <a:spLocks noGrp="1"/>
          </p:cNvSpPr>
          <p:nvPr>
            <p:ph sz="half" idx="2"/>
          </p:nvPr>
        </p:nvSpPr>
        <p:spPr>
          <a:xfrm>
            <a:off x="4807839" y="1930400"/>
            <a:ext cx="4184034" cy="3880773"/>
          </a:xfrm>
        </p:spPr>
        <p:txBody>
          <a:bodyPr>
            <a:normAutofit/>
          </a:bodyPr>
          <a:lstStyle/>
          <a:p>
            <a:pPr marL="0" indent="0">
              <a:buNone/>
            </a:pPr>
            <a:r>
              <a:rPr lang="en-US" sz="1400" dirty="0"/>
              <a:t>&lt;Html&gt;</a:t>
            </a:r>
          </a:p>
          <a:p>
            <a:pPr marL="0" indent="0">
              <a:buNone/>
            </a:pPr>
            <a:r>
              <a:rPr lang="en-US" sz="1400" dirty="0"/>
              <a:t>&lt;body&gt;</a:t>
            </a:r>
          </a:p>
          <a:p>
            <a:pPr marL="0" indent="0">
              <a:buNone/>
            </a:pPr>
            <a:r>
              <a:rPr lang="en-US" sz="1400" dirty="0"/>
              <a:t>&lt;select id=”</a:t>
            </a:r>
            <a:r>
              <a:rPr lang="en-US" sz="1400" dirty="0" err="1"/>
              <a:t>mtr</a:t>
            </a:r>
            <a:r>
              <a:rPr lang="en-US" sz="1400" dirty="0"/>
              <a:t>” multiple&gt;</a:t>
            </a:r>
          </a:p>
          <a:p>
            <a:pPr marL="0" indent="0">
              <a:buNone/>
            </a:pPr>
            <a:r>
              <a:rPr lang="en-US" sz="1400" dirty="0"/>
              <a:t>	&lt; option value=”a”&gt; Idly&lt;/option&gt;</a:t>
            </a:r>
          </a:p>
          <a:p>
            <a:pPr marL="0" indent="0">
              <a:buNone/>
            </a:pPr>
            <a:r>
              <a:rPr lang="en-US" sz="1400" dirty="0"/>
              <a:t>	&lt; option value=”b”&gt; </a:t>
            </a:r>
            <a:r>
              <a:rPr lang="en-US" sz="1400" dirty="0" err="1"/>
              <a:t>Puliyogare</a:t>
            </a:r>
            <a:r>
              <a:rPr lang="en-US" sz="1400" dirty="0"/>
              <a:t>&lt;/option&gt;</a:t>
            </a:r>
          </a:p>
          <a:p>
            <a:pPr marL="0" indent="0">
              <a:buNone/>
            </a:pPr>
            <a:r>
              <a:rPr lang="en-US" sz="1400" dirty="0"/>
              <a:t>	&lt; option value=”c”&gt; </a:t>
            </a:r>
            <a:r>
              <a:rPr lang="en-US" sz="1400" dirty="0" err="1"/>
              <a:t>Dosa</a:t>
            </a:r>
            <a:r>
              <a:rPr lang="en-US" sz="1400" dirty="0"/>
              <a:t>&lt;/option&gt;</a:t>
            </a:r>
          </a:p>
          <a:p>
            <a:pPr marL="0" indent="0">
              <a:buNone/>
            </a:pPr>
            <a:r>
              <a:rPr lang="en-US" sz="1400" dirty="0"/>
              <a:t>	&lt; option value=”d”&gt; </a:t>
            </a:r>
            <a:r>
              <a:rPr lang="en-US" sz="1400" dirty="0" err="1"/>
              <a:t>karabath</a:t>
            </a:r>
            <a:r>
              <a:rPr lang="en-US" sz="1400" dirty="0"/>
              <a:t>&lt;/option&gt;</a:t>
            </a:r>
          </a:p>
          <a:p>
            <a:pPr marL="0" indent="0">
              <a:buNone/>
            </a:pPr>
            <a:r>
              <a:rPr lang="en-US" sz="1400" dirty="0"/>
              <a:t>	&lt; option value=”e”&gt; poori&lt;/option&gt;</a:t>
            </a:r>
          </a:p>
          <a:p>
            <a:pPr marL="0" indent="0">
              <a:buNone/>
            </a:pPr>
            <a:r>
              <a:rPr lang="en-US" sz="1400" dirty="0"/>
              <a:t>	&lt; option value=”f”&gt; poori&lt;/option&gt;</a:t>
            </a:r>
          </a:p>
          <a:p>
            <a:pPr marL="0" indent="0">
              <a:buNone/>
            </a:pPr>
            <a:r>
              <a:rPr lang="en-US" sz="1400" dirty="0"/>
              <a:t>&lt;/select&gt;</a:t>
            </a:r>
          </a:p>
          <a:p>
            <a:pPr marL="0" indent="0">
              <a:buNone/>
            </a:pPr>
            <a:r>
              <a:rPr lang="en-US" sz="1400" dirty="0"/>
              <a:t>&lt;/body&gt;</a:t>
            </a:r>
          </a:p>
        </p:txBody>
      </p:sp>
    </p:spTree>
    <p:extLst>
      <p:ext uri="{BB962C8B-B14F-4D97-AF65-F5344CB8AC3E}">
        <p14:creationId xmlns:p14="http://schemas.microsoft.com/office/powerpoint/2010/main" val="5417005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91EED1-5F12-C6EA-C8C6-F5D1E1C42654}"/>
              </a:ext>
            </a:extLst>
          </p:cNvPr>
          <p:cNvSpPr>
            <a:spLocks noGrp="1"/>
          </p:cNvSpPr>
          <p:nvPr>
            <p:ph type="title"/>
          </p:nvPr>
        </p:nvSpPr>
        <p:spPr>
          <a:xfrm>
            <a:off x="677334" y="135082"/>
            <a:ext cx="8596668" cy="748145"/>
          </a:xfrm>
        </p:spPr>
        <p:txBody>
          <a:bodyPr>
            <a:normAutofit/>
          </a:bodyPr>
          <a:lstStyle/>
          <a:p>
            <a:r>
              <a:rPr lang="en-US" dirty="0"/>
              <a:t>Synchronization in selenium</a:t>
            </a:r>
          </a:p>
        </p:txBody>
      </p:sp>
      <p:sp>
        <p:nvSpPr>
          <p:cNvPr id="7" name="Content Placeholder 6">
            <a:extLst>
              <a:ext uri="{FF2B5EF4-FFF2-40B4-BE49-F238E27FC236}">
                <a16:creationId xmlns:a16="http://schemas.microsoft.com/office/drawing/2014/main" id="{A42B9935-39B9-2EF7-5DE3-3FE9BD42DA9D}"/>
              </a:ext>
            </a:extLst>
          </p:cNvPr>
          <p:cNvSpPr>
            <a:spLocks noGrp="1"/>
          </p:cNvSpPr>
          <p:nvPr>
            <p:ph idx="1"/>
          </p:nvPr>
        </p:nvSpPr>
        <p:spPr>
          <a:xfrm>
            <a:off x="677333" y="1049482"/>
            <a:ext cx="9734357" cy="5673436"/>
          </a:xfrm>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Process of matching speed of application with selenium is called as synchronization</a:t>
            </a:r>
            <a:r>
              <a:rPr lang="en-IN" dirty="0">
                <a:effectLst/>
              </a:rPr>
              <a:t> </a:t>
            </a:r>
            <a:endParaRPr lang="en-IN" dirty="0"/>
          </a:p>
          <a:p>
            <a:pPr lvl="1"/>
            <a:r>
              <a:rPr lang="en-US" b="1" dirty="0" err="1">
                <a:effectLst/>
                <a:latin typeface="Calibri" panose="020F0502020204030204" pitchFamily="34" charset="0"/>
                <a:ea typeface="Times New Roman" panose="02020603050405020304" pitchFamily="18" charset="0"/>
                <a:cs typeface="Times New Roman" panose="02020603050405020304" pitchFamily="18" charset="0"/>
              </a:rPr>
              <a:t>Implicitlywait</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b="1" i="1" dirty="0">
              <a:latin typeface="Calibri" panose="020F0502020204030204" pitchFamily="34" charset="0"/>
              <a:ea typeface="Times New Roman" panose="02020603050405020304" pitchFamily="18" charset="0"/>
              <a:cs typeface="Times New Roman" panose="02020603050405020304" pitchFamily="18" charset="0"/>
            </a:endParaRPr>
          </a:p>
          <a:p>
            <a:pPr lvl="1"/>
            <a:endParaRPr lang="en-US" b="1" i="1" dirty="0">
              <a:effectLst/>
              <a:latin typeface="Calibri" panose="020F0502020204030204" pitchFamily="34" charset="0"/>
              <a:ea typeface="Times New Roman" panose="02020603050405020304" pitchFamily="18" charset="0"/>
              <a:cs typeface="Times New Roman" panose="02020603050405020304" pitchFamily="18" charset="0"/>
            </a:endParaRPr>
          </a:p>
          <a:p>
            <a:pPr lvl="1"/>
            <a:endParaRPr lang="en-US" b="1" i="1" dirty="0">
              <a:latin typeface="Calibri" panose="020F0502020204030204" pitchFamily="34" charset="0"/>
              <a:ea typeface="Times New Roman" panose="02020603050405020304" pitchFamily="18" charset="0"/>
              <a:cs typeface="Times New Roman" panose="02020603050405020304" pitchFamily="18" charset="0"/>
            </a:endParaRPr>
          </a:p>
          <a:p>
            <a:pPr lvl="1"/>
            <a:endParaRPr lang="en-US" b="1" i="1" dirty="0">
              <a:effectLst/>
              <a:latin typeface="Calibri" panose="020F0502020204030204" pitchFamily="34" charset="0"/>
              <a:ea typeface="Times New Roman" panose="02020603050405020304" pitchFamily="18" charset="0"/>
              <a:cs typeface="Times New Roman" panose="02020603050405020304" pitchFamily="18" charset="0"/>
            </a:endParaRPr>
          </a:p>
          <a:p>
            <a:pPr lvl="1"/>
            <a:endParaRPr lang="en-US" b="1" i="1" dirty="0">
              <a:latin typeface="Calibri" panose="020F0502020204030204" pitchFamily="34" charset="0"/>
              <a:ea typeface="Times New Roman" panose="02020603050405020304" pitchFamily="18" charset="0"/>
              <a:cs typeface="Times New Roman" panose="02020603050405020304" pitchFamily="18" charset="0"/>
            </a:endParaRPr>
          </a:p>
          <a:p>
            <a:pPr lvl="1"/>
            <a:endParaRPr lang="en-US" b="1" i="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lvl="1" indent="0">
              <a:buNone/>
            </a:pPr>
            <a:endParaRPr lang="en-US" b="1" i="1" dirty="0">
              <a:effectLst/>
              <a:latin typeface="Calibri" panose="020F0502020204030204" pitchFamily="34" charset="0"/>
              <a:ea typeface="Times New Roman" panose="02020603050405020304" pitchFamily="18" charset="0"/>
              <a:cs typeface="Times New Roman" panose="02020603050405020304" pitchFamily="18" charset="0"/>
            </a:endParaRPr>
          </a:p>
          <a:p>
            <a:pPr lvl="1"/>
            <a:r>
              <a:rPr lang="en-US" b="1" i="1" dirty="0" err="1">
                <a:effectLst/>
                <a:latin typeface="Calibri" panose="020F0502020204030204" pitchFamily="34" charset="0"/>
                <a:ea typeface="Times New Roman" panose="02020603050405020304" pitchFamily="18" charset="0"/>
                <a:cs typeface="Times New Roman" panose="02020603050405020304" pitchFamily="18" charset="0"/>
              </a:rPr>
              <a:t>ExplicitWait</a:t>
            </a:r>
            <a:r>
              <a:rPr lang="en-IN" dirty="0">
                <a:effectLst/>
              </a:rPr>
              <a:t> </a:t>
            </a:r>
          </a:p>
          <a:p>
            <a:pPr lvl="1"/>
            <a:endParaRPr lang="en-US" dirty="0"/>
          </a:p>
        </p:txBody>
      </p:sp>
      <p:pic>
        <p:nvPicPr>
          <p:cNvPr id="8" name="Picture 7">
            <a:extLst>
              <a:ext uri="{FF2B5EF4-FFF2-40B4-BE49-F238E27FC236}">
                <a16:creationId xmlns:a16="http://schemas.microsoft.com/office/drawing/2014/main" id="{2AE15772-7ED3-40ED-1A60-08C391E0BA37}"/>
              </a:ext>
            </a:extLst>
          </p:cNvPr>
          <p:cNvPicPr>
            <a:picLocks noChangeAspect="1"/>
          </p:cNvPicPr>
          <p:nvPr/>
        </p:nvPicPr>
        <p:blipFill>
          <a:blip r:embed="rId2"/>
          <a:srcRect/>
          <a:stretch>
            <a:fillRect/>
          </a:stretch>
        </p:blipFill>
        <p:spPr bwMode="auto">
          <a:xfrm>
            <a:off x="1412936" y="1886793"/>
            <a:ext cx="4733441" cy="2228007"/>
          </a:xfrm>
          <a:prstGeom prst="rect">
            <a:avLst/>
          </a:prstGeom>
          <a:noFill/>
          <a:ln w="9525">
            <a:noFill/>
            <a:miter lim="800000"/>
            <a:headEnd/>
            <a:tailEnd/>
          </a:ln>
        </p:spPr>
      </p:pic>
      <p:pic>
        <p:nvPicPr>
          <p:cNvPr id="9" name="Picture 8">
            <a:extLst>
              <a:ext uri="{FF2B5EF4-FFF2-40B4-BE49-F238E27FC236}">
                <a16:creationId xmlns:a16="http://schemas.microsoft.com/office/drawing/2014/main" id="{7092324B-7E75-44E7-6A23-4F8B79F7C354}"/>
              </a:ext>
            </a:extLst>
          </p:cNvPr>
          <p:cNvPicPr>
            <a:picLocks noChangeAspect="1"/>
          </p:cNvPicPr>
          <p:nvPr/>
        </p:nvPicPr>
        <p:blipFill>
          <a:blip r:embed="rId3"/>
          <a:srcRect/>
          <a:stretch>
            <a:fillRect/>
          </a:stretch>
        </p:blipFill>
        <p:spPr bwMode="auto">
          <a:xfrm>
            <a:off x="1637528" y="4401393"/>
            <a:ext cx="4098253" cy="2228007"/>
          </a:xfrm>
          <a:prstGeom prst="rect">
            <a:avLst/>
          </a:prstGeom>
          <a:noFill/>
          <a:ln w="9525">
            <a:noFill/>
            <a:miter lim="800000"/>
            <a:headEnd/>
            <a:tailEnd/>
          </a:ln>
        </p:spPr>
      </p:pic>
    </p:spTree>
    <p:extLst>
      <p:ext uri="{BB962C8B-B14F-4D97-AF65-F5344CB8AC3E}">
        <p14:creationId xmlns:p14="http://schemas.microsoft.com/office/powerpoint/2010/main" val="31176108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anim calcmode="lin" valueType="num">
                                      <p:cBhvr additive="base">
                                        <p:cTn id="1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EEFA-4BCA-A624-3431-6A2925B96818}"/>
              </a:ext>
            </a:extLst>
          </p:cNvPr>
          <p:cNvSpPr>
            <a:spLocks noGrp="1"/>
          </p:cNvSpPr>
          <p:nvPr>
            <p:ph type="title"/>
          </p:nvPr>
        </p:nvSpPr>
        <p:spPr>
          <a:xfrm>
            <a:off x="677334" y="609600"/>
            <a:ext cx="8596668" cy="439882"/>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E58DC4E9-D193-3C1D-91B0-406EF95E58BA}"/>
              </a:ext>
            </a:extLst>
          </p:cNvPr>
          <p:cNvSpPr>
            <a:spLocks noGrp="1"/>
          </p:cNvSpPr>
          <p:nvPr>
            <p:ph idx="1"/>
          </p:nvPr>
        </p:nvSpPr>
        <p:spPr>
          <a:xfrm>
            <a:off x="677333" y="901148"/>
            <a:ext cx="9329111" cy="5582779"/>
          </a:xfrm>
        </p:spPr>
        <p:txBody>
          <a:bodyPr>
            <a:normAutofit lnSpcReduction="10000"/>
          </a:bodyPr>
          <a:lstStyle/>
          <a:p>
            <a:pPr marL="0" lvl="0" indent="0">
              <a:lnSpc>
                <a:spcPct val="115000"/>
              </a:lnSpc>
              <a:buNone/>
            </a:pPr>
            <a:endParaRPr lang="en-US" dirty="0">
              <a:latin typeface="Calibri" panose="020F0502020204030204" pitchFamily="34" charset="0"/>
              <a:cs typeface="Consolas" panose="020B0609020204030204" pitchFamily="49" charset="0"/>
            </a:endParaRPr>
          </a:p>
          <a:p>
            <a:pPr marL="0" lvl="0" indent="0">
              <a:lnSpc>
                <a:spcPct val="115000"/>
              </a:lnSpc>
              <a:buNone/>
            </a:pPr>
            <a:r>
              <a:rPr lang="en-US" sz="2400" dirty="0">
                <a:latin typeface="Calibri" panose="020F0502020204030204" pitchFamily="34" charset="0"/>
                <a:cs typeface="Consolas" panose="020B0609020204030204" pitchFamily="49" charset="0"/>
              </a:rPr>
              <a:t>Example Implicitly Wait</a:t>
            </a:r>
          </a:p>
          <a:p>
            <a:pPr marL="0" lvl="0" indent="0">
              <a:lnSpc>
                <a:spcPct val="115000"/>
              </a:lnSpc>
              <a:buClr>
                <a:srgbClr val="6A3E3E"/>
              </a:buClr>
              <a:buNone/>
            </a:pPr>
            <a:r>
              <a:rPr lang="en-US" sz="1600" dirty="0">
                <a:effectLst/>
                <a:latin typeface="Calibri" panose="020F0502020204030204" pitchFamily="34" charset="0"/>
                <a:ea typeface="Times New Roman" panose="02020603050405020304" pitchFamily="18" charset="0"/>
                <a:cs typeface="Consolas" panose="020B0609020204030204" pitchFamily="49" charset="0"/>
              </a:rPr>
              <a:t>WebDriver driver=new </a:t>
            </a:r>
            <a:r>
              <a:rPr lang="en-US" sz="1600" dirty="0" err="1">
                <a:effectLst/>
                <a:latin typeface="Calibri" panose="020F0502020204030204" pitchFamily="34" charset="0"/>
                <a:ea typeface="Times New Roman" panose="02020603050405020304" pitchFamily="18" charset="0"/>
                <a:cs typeface="Consolas" panose="020B0609020204030204" pitchFamily="49" charset="0"/>
              </a:rPr>
              <a:t>Firefoxdriver</a:t>
            </a:r>
            <a:r>
              <a:rPr lang="en-US" sz="1600" dirty="0">
                <a:effectLst/>
                <a:latin typeface="Calibri" panose="020F0502020204030204" pitchFamily="34" charset="0"/>
                <a:ea typeface="Times New Roman" panose="02020603050405020304" pitchFamily="18" charset="0"/>
                <a:cs typeface="Consolas" panose="020B0609020204030204" pitchFamily="49" charset="0"/>
              </a:rPr>
              <a:t>();</a:t>
            </a:r>
            <a:br>
              <a:rPr lang="en-IN" sz="1600" dirty="0">
                <a:latin typeface="Calibri" panose="020F0502020204030204" pitchFamily="34" charset="0"/>
                <a:ea typeface="Times New Roman" panose="02020603050405020304" pitchFamily="18" charset="0"/>
                <a:cs typeface="Consolas" panose="020B0609020204030204" pitchFamily="49" charset="0"/>
              </a:rPr>
            </a:br>
            <a:r>
              <a:rPr lang="en-US" sz="1600" dirty="0" err="1">
                <a:solidFill>
                  <a:srgbClr val="6A3E3E"/>
                </a:solidFill>
                <a:effectLst/>
                <a:latin typeface="Consolas" panose="020B0609020204030204" pitchFamily="49" charset="0"/>
                <a:ea typeface="Times New Roman" panose="02020603050405020304" pitchFamily="18" charset="0"/>
                <a:cs typeface="Times New Roman" panose="02020603050405020304" pitchFamily="18" charset="0"/>
              </a:rPr>
              <a:t>driver</a:t>
            </a:r>
            <a:r>
              <a:rPr lang="en-US"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.manage</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().timeouts().</a:t>
            </a:r>
            <a:r>
              <a:rPr lang="en-US"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implicitlyWait</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(10,TimeUnit.</a:t>
            </a:r>
            <a:r>
              <a:rPr lang="en-US" sz="1600" b="1" i="1" dirty="0">
                <a:solidFill>
                  <a:srgbClr val="0000C0"/>
                </a:solidFill>
                <a:effectLst/>
                <a:latin typeface="Consolas" panose="020B0609020204030204" pitchFamily="49" charset="0"/>
                <a:ea typeface="Times New Roman" panose="02020603050405020304" pitchFamily="18" charset="0"/>
                <a:cs typeface="Times New Roman" panose="02020603050405020304" pitchFamily="18" charset="0"/>
              </a:rPr>
              <a:t>DAYS</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nSpc>
                <a:spcPct val="115000"/>
              </a:lnSpc>
              <a:buClr>
                <a:srgbClr val="6A3E3E"/>
              </a:buClr>
              <a:buNone/>
            </a:pPr>
            <a:r>
              <a:rPr lang="en-IN" sz="1600" dirty="0" err="1">
                <a:solidFill>
                  <a:srgbClr val="6A3E3E"/>
                </a:solidFill>
                <a:latin typeface="Consolas" panose="020B0609020204030204" pitchFamily="49" charset="0"/>
                <a:cs typeface="Times New Roman" panose="02020603050405020304" pitchFamily="18" charset="0"/>
              </a:rPr>
              <a:t>driver.manage</a:t>
            </a:r>
            <a:r>
              <a:rPr lang="en-IN" sz="1600" dirty="0">
                <a:solidFill>
                  <a:srgbClr val="6A3E3E"/>
                </a:solidFill>
                <a:latin typeface="Consolas" panose="020B0609020204030204" pitchFamily="49" charset="0"/>
                <a:cs typeface="Times New Roman" panose="02020603050405020304" pitchFamily="18" charset="0"/>
              </a:rPr>
              <a:t>().timeouts().</a:t>
            </a:r>
            <a:r>
              <a:rPr lang="en-IN" sz="1600" dirty="0" err="1">
                <a:solidFill>
                  <a:srgbClr val="6A3E3E"/>
                </a:solidFill>
                <a:latin typeface="Consolas" panose="020B0609020204030204" pitchFamily="49" charset="0"/>
                <a:cs typeface="Times New Roman" panose="02020603050405020304" pitchFamily="18" charset="0"/>
              </a:rPr>
              <a:t>implicitlyWait</a:t>
            </a:r>
            <a:r>
              <a:rPr lang="en-IN" sz="1600" dirty="0">
                <a:solidFill>
                  <a:srgbClr val="6A3E3E"/>
                </a:solidFill>
                <a:latin typeface="Consolas" panose="020B0609020204030204" pitchFamily="49" charset="0"/>
                <a:cs typeface="Times New Roman" panose="02020603050405020304" pitchFamily="18" charset="0"/>
              </a:rPr>
              <a:t>(</a:t>
            </a:r>
            <a:r>
              <a:rPr lang="en-IN" sz="1600" dirty="0" err="1">
                <a:solidFill>
                  <a:srgbClr val="6A3E3E"/>
                </a:solidFill>
                <a:latin typeface="Consolas" panose="020B0609020204030204" pitchFamily="49" charset="0"/>
                <a:cs typeface="Times New Roman" panose="02020603050405020304" pitchFamily="18" charset="0"/>
              </a:rPr>
              <a:t>Duration.ofSeconds</a:t>
            </a:r>
            <a:r>
              <a:rPr lang="en-IN" sz="1600" dirty="0">
                <a:solidFill>
                  <a:srgbClr val="6A3E3E"/>
                </a:solidFill>
                <a:latin typeface="Consolas" panose="020B0609020204030204" pitchFamily="49" charset="0"/>
                <a:cs typeface="Times New Roman" panose="02020603050405020304" pitchFamily="18" charset="0"/>
              </a:rPr>
              <a:t>(10));</a:t>
            </a:r>
            <a:endParaRPr lang="en-US" sz="1100" dirty="0">
              <a:effectLst/>
              <a:latin typeface="Calibri" panose="020F0502020204030204" pitchFamily="34" charset="0"/>
              <a:ea typeface="Times New Roman" panose="02020603050405020304" pitchFamily="18" charset="0"/>
              <a:cs typeface="Consolas" panose="020B0609020204030204" pitchFamily="49" charset="0"/>
            </a:endParaRPr>
          </a:p>
          <a:p>
            <a:pPr marL="0" lvl="0" indent="0">
              <a:lnSpc>
                <a:spcPct val="115000"/>
              </a:lnSpc>
              <a:spcAft>
                <a:spcPts val="1000"/>
              </a:spcAft>
              <a:buNone/>
            </a:pPr>
            <a:br>
              <a:rPr lang="en-US" sz="1600" dirty="0">
                <a:solidFill>
                  <a:srgbClr val="000000"/>
                </a:solidFill>
                <a:latin typeface="Consolas" panose="020B0609020204030204" pitchFamily="49" charset="0"/>
                <a:cs typeface="Times New Roman" panose="02020603050405020304" pitchFamily="18" charset="0"/>
              </a:rPr>
            </a:br>
            <a:r>
              <a:rPr lang="en-US" sz="1600" dirty="0" err="1">
                <a:solidFill>
                  <a:srgbClr val="000000"/>
                </a:solidFill>
                <a:latin typeface="Consolas" panose="020B0609020204030204" pitchFamily="49" charset="0"/>
                <a:cs typeface="Times New Roman" panose="02020603050405020304" pitchFamily="18" charset="0"/>
              </a:rPr>
              <a:t>TimeUnit</a:t>
            </a:r>
            <a:r>
              <a:rPr lang="en-US" sz="1600" dirty="0">
                <a:solidFill>
                  <a:srgbClr val="000000"/>
                </a:solidFill>
                <a:latin typeface="Consolas" panose="020B0609020204030204" pitchFamily="49" charset="0"/>
                <a:cs typeface="Times New Roman" panose="02020603050405020304" pitchFamily="18" charset="0"/>
              </a:rPr>
              <a:t> can be DAYS, HOURS, MINUTES, SECONDS, MILLISECONDS, MICROSECONDS, NANOSECONDS.</a:t>
            </a:r>
            <a:endParaRPr lang="en-IN" sz="1600" dirty="0">
              <a:solidFill>
                <a:srgbClr val="000000"/>
              </a:solidFill>
              <a:latin typeface="Consolas" panose="020B0609020204030204" pitchFamily="49" charset="0"/>
              <a:cs typeface="Times New Roman" panose="02020603050405020304" pitchFamily="18" charset="0"/>
            </a:endParaRPr>
          </a:p>
          <a:p>
            <a:endParaRPr lang="en-US" dirty="0"/>
          </a:p>
          <a:p>
            <a:pPr marL="0" indent="0">
              <a:buNone/>
            </a:pPr>
            <a:r>
              <a:rPr lang="en-US" sz="2400" dirty="0">
                <a:effectLst/>
                <a:latin typeface="Calibri" panose="020F0502020204030204" pitchFamily="34" charset="0"/>
                <a:ea typeface="Times New Roman" panose="02020603050405020304" pitchFamily="18" charset="0"/>
                <a:cs typeface="Consolas" panose="020B0609020204030204" pitchFamily="49" charset="0"/>
              </a:rPr>
              <a:t>Example </a:t>
            </a:r>
            <a:r>
              <a:rPr lang="en-US" sz="2400" dirty="0" err="1">
                <a:effectLst/>
                <a:latin typeface="Calibri" panose="020F0502020204030204" pitchFamily="34" charset="0"/>
                <a:ea typeface="Times New Roman" panose="02020603050405020304" pitchFamily="18" charset="0"/>
                <a:cs typeface="Consolas" panose="020B0609020204030204" pitchFamily="49" charset="0"/>
              </a:rPr>
              <a:t>ExplicitWait</a:t>
            </a:r>
            <a:endParaRPr lang="en-US" sz="2400" dirty="0">
              <a:effectLst/>
              <a:latin typeface="Calibri" panose="020F0502020204030204" pitchFamily="34" charset="0"/>
              <a:ea typeface="Times New Roman" panose="02020603050405020304" pitchFamily="18" charset="0"/>
              <a:cs typeface="Consolas" panose="020B0609020204030204" pitchFamily="49" charset="0"/>
            </a:endParaRPr>
          </a:p>
          <a:p>
            <a:endParaRPr lang="en-US" dirty="0"/>
          </a:p>
          <a:p>
            <a:pPr>
              <a:lnSpc>
                <a:spcPct val="115000"/>
              </a:lnSpc>
              <a:spcAft>
                <a:spcPts val="1000"/>
              </a:spcAft>
            </a:pPr>
            <a:r>
              <a:rPr lang="en-US" sz="1600" dirty="0" err="1">
                <a:solidFill>
                  <a:srgbClr val="000000"/>
                </a:solidFill>
                <a:latin typeface="Consolas" panose="020B0609020204030204" pitchFamily="49" charset="0"/>
                <a:cs typeface="Times New Roman" panose="02020603050405020304" pitchFamily="18" charset="0"/>
              </a:rPr>
              <a:t>WebDriverWait</a:t>
            </a:r>
            <a:r>
              <a:rPr lang="en-US" sz="1600" dirty="0">
                <a:solidFill>
                  <a:srgbClr val="000000"/>
                </a:solidFill>
                <a:latin typeface="Consolas" panose="020B0609020204030204" pitchFamily="49" charset="0"/>
                <a:cs typeface="Times New Roman" panose="02020603050405020304" pitchFamily="18" charset="0"/>
              </a:rPr>
              <a:t> wait=new </a:t>
            </a:r>
            <a:r>
              <a:rPr lang="en-US" sz="1600" dirty="0" err="1">
                <a:solidFill>
                  <a:srgbClr val="000000"/>
                </a:solidFill>
                <a:latin typeface="Consolas" panose="020B0609020204030204" pitchFamily="49" charset="0"/>
                <a:cs typeface="Times New Roman" panose="02020603050405020304" pitchFamily="18" charset="0"/>
              </a:rPr>
              <a:t>WebDriverWait</a:t>
            </a:r>
            <a:r>
              <a:rPr lang="en-US" sz="1600" dirty="0">
                <a:solidFill>
                  <a:srgbClr val="000000"/>
                </a:solidFill>
                <a:latin typeface="Consolas" panose="020B0609020204030204" pitchFamily="49" charset="0"/>
                <a:cs typeface="Times New Roman" panose="02020603050405020304" pitchFamily="18" charset="0"/>
              </a:rPr>
              <a:t>(driver,10);</a:t>
            </a:r>
            <a:br>
              <a:rPr lang="en-IN" sz="1600" dirty="0">
                <a:solidFill>
                  <a:srgbClr val="000000"/>
                </a:solidFill>
                <a:latin typeface="Consolas" panose="020B0609020204030204" pitchFamily="49" charset="0"/>
                <a:cs typeface="Times New Roman" panose="02020603050405020304" pitchFamily="18" charset="0"/>
              </a:rPr>
            </a:br>
            <a:r>
              <a:rPr lang="en-US" sz="1600" dirty="0" err="1">
                <a:solidFill>
                  <a:srgbClr val="000000"/>
                </a:solidFill>
                <a:latin typeface="Consolas" panose="020B0609020204030204" pitchFamily="49" charset="0"/>
                <a:cs typeface="Times New Roman" panose="02020603050405020304" pitchFamily="18" charset="0"/>
              </a:rPr>
              <a:t>wait.until</a:t>
            </a:r>
            <a:r>
              <a:rPr lang="en-US" sz="1600" dirty="0">
                <a:solidFill>
                  <a:srgbClr val="000000"/>
                </a:solidFill>
                <a:latin typeface="Consolas" panose="020B0609020204030204" pitchFamily="49" charset="0"/>
                <a:cs typeface="Times New Roman" panose="02020603050405020304" pitchFamily="18" charset="0"/>
              </a:rPr>
              <a:t>(</a:t>
            </a:r>
            <a:r>
              <a:rPr lang="en-US" sz="1600" dirty="0" err="1">
                <a:solidFill>
                  <a:srgbClr val="000000"/>
                </a:solidFill>
                <a:latin typeface="Consolas" panose="020B0609020204030204" pitchFamily="49" charset="0"/>
                <a:cs typeface="Times New Roman" panose="02020603050405020304" pitchFamily="18" charset="0"/>
              </a:rPr>
              <a:t>ExpectedConditions.titleContains</a:t>
            </a:r>
            <a:r>
              <a:rPr lang="en-US" sz="1600" dirty="0">
                <a:solidFill>
                  <a:srgbClr val="000000"/>
                </a:solidFill>
                <a:latin typeface="Consolas" panose="020B0609020204030204" pitchFamily="49" charset="0"/>
                <a:cs typeface="Times New Roman" panose="02020603050405020304" pitchFamily="18" charset="0"/>
              </a:rPr>
              <a:t>("Facebook"));</a:t>
            </a:r>
          </a:p>
          <a:p>
            <a:r>
              <a:rPr lang="en-IN" sz="1600" dirty="0" err="1">
                <a:solidFill>
                  <a:srgbClr val="000000"/>
                </a:solidFill>
                <a:latin typeface="Consolas" panose="020B0609020204030204" pitchFamily="49" charset="0"/>
                <a:cs typeface="Times New Roman" panose="02020603050405020304" pitchFamily="18" charset="0"/>
              </a:rPr>
              <a:t>WebDriverWait</a:t>
            </a:r>
            <a:r>
              <a:rPr lang="en-IN" sz="1600" dirty="0">
                <a:solidFill>
                  <a:srgbClr val="000000"/>
                </a:solidFill>
                <a:latin typeface="Consolas" panose="020B0609020204030204" pitchFamily="49" charset="0"/>
                <a:cs typeface="Times New Roman" panose="02020603050405020304" pitchFamily="18" charset="0"/>
              </a:rPr>
              <a:t> wait = new </a:t>
            </a:r>
            <a:r>
              <a:rPr lang="en-IN" sz="1600" dirty="0" err="1">
                <a:solidFill>
                  <a:srgbClr val="000000"/>
                </a:solidFill>
                <a:latin typeface="Consolas" panose="020B0609020204030204" pitchFamily="49" charset="0"/>
                <a:cs typeface="Times New Roman" panose="02020603050405020304" pitchFamily="18" charset="0"/>
              </a:rPr>
              <a:t>WebDriverWait</a:t>
            </a:r>
            <a:r>
              <a:rPr lang="en-IN" sz="1600" dirty="0">
                <a:solidFill>
                  <a:srgbClr val="000000"/>
                </a:solidFill>
                <a:latin typeface="Consolas" panose="020B0609020204030204" pitchFamily="49" charset="0"/>
                <a:cs typeface="Times New Roman" panose="02020603050405020304" pitchFamily="18" charset="0"/>
              </a:rPr>
              <a:t>(c, </a:t>
            </a:r>
            <a:r>
              <a:rPr lang="en-IN" sz="1600" dirty="0" err="1">
                <a:solidFill>
                  <a:srgbClr val="000000"/>
                </a:solidFill>
                <a:latin typeface="Consolas" panose="020B0609020204030204" pitchFamily="49" charset="0"/>
                <a:cs typeface="Times New Roman" panose="02020603050405020304" pitchFamily="18" charset="0"/>
              </a:rPr>
              <a:t>Duration.ofSeconds</a:t>
            </a:r>
            <a:r>
              <a:rPr lang="en-IN" sz="1600" dirty="0">
                <a:solidFill>
                  <a:srgbClr val="000000"/>
                </a:solidFill>
                <a:latin typeface="Consolas" panose="020B0609020204030204" pitchFamily="49" charset="0"/>
                <a:cs typeface="Times New Roman" panose="02020603050405020304" pitchFamily="18" charset="0"/>
              </a:rPr>
              <a:t>(10));</a:t>
            </a:r>
            <a:br>
              <a:rPr lang="en-IN" sz="1600" dirty="0">
                <a:solidFill>
                  <a:srgbClr val="000000"/>
                </a:solidFill>
                <a:latin typeface="Consolas" panose="020B0609020204030204" pitchFamily="49" charset="0"/>
                <a:cs typeface="Times New Roman" panose="02020603050405020304" pitchFamily="18" charset="0"/>
              </a:rPr>
            </a:br>
            <a:r>
              <a:rPr lang="en-IN" sz="1600" dirty="0" err="1">
                <a:solidFill>
                  <a:srgbClr val="000000"/>
                </a:solidFill>
                <a:latin typeface="Consolas" panose="020B0609020204030204" pitchFamily="49" charset="0"/>
                <a:cs typeface="Times New Roman" panose="02020603050405020304" pitchFamily="18" charset="0"/>
              </a:rPr>
              <a:t>wait.until</a:t>
            </a:r>
            <a:r>
              <a:rPr lang="en-IN" sz="1600" dirty="0">
                <a:solidFill>
                  <a:srgbClr val="000000"/>
                </a:solidFill>
                <a:latin typeface="Consolas" panose="020B0609020204030204" pitchFamily="49" charset="0"/>
                <a:cs typeface="Times New Roman" panose="02020603050405020304" pitchFamily="18" charset="0"/>
              </a:rPr>
              <a:t>(</a:t>
            </a:r>
            <a:r>
              <a:rPr lang="en-IN" sz="1600" dirty="0" err="1">
                <a:solidFill>
                  <a:srgbClr val="000000"/>
                </a:solidFill>
                <a:latin typeface="Consolas" panose="020B0609020204030204" pitchFamily="49" charset="0"/>
                <a:cs typeface="Times New Roman" panose="02020603050405020304" pitchFamily="18" charset="0"/>
              </a:rPr>
              <a:t>ExpectedConditions.alertIsPresent</a:t>
            </a:r>
            <a:r>
              <a:rPr lang="en-IN" sz="1600" dirty="0">
                <a:solidFill>
                  <a:srgbClr val="000000"/>
                </a:solidFill>
                <a:latin typeface="Consolas" panose="020B0609020204030204" pitchFamily="49" charset="0"/>
                <a:cs typeface="Times New Roman" panose="02020603050405020304" pitchFamily="18" charset="0"/>
              </a:rPr>
              <a:t>());</a:t>
            </a:r>
          </a:p>
          <a:p>
            <a:pPr>
              <a:lnSpc>
                <a:spcPct val="115000"/>
              </a:lnSpc>
              <a:spcAft>
                <a:spcPts val="1000"/>
              </a:spcAft>
            </a:pPr>
            <a:endParaRPr lang="en-IN" sz="1600" dirty="0">
              <a:solidFill>
                <a:srgbClr val="000000"/>
              </a:solidFill>
              <a:latin typeface="Consolas" panose="020B0609020204030204" pitchFamily="49"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46412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85DF-1CB1-86AF-39B4-D253C70A5368}"/>
              </a:ext>
            </a:extLst>
          </p:cNvPr>
          <p:cNvSpPr>
            <a:spLocks noGrp="1"/>
          </p:cNvSpPr>
          <p:nvPr>
            <p:ph type="title"/>
          </p:nvPr>
        </p:nvSpPr>
        <p:spPr/>
        <p:txBody>
          <a:bodyPr/>
          <a:lstStyle/>
          <a:p>
            <a:r>
              <a:rPr lang="en-IN" i="1" dirty="0">
                <a:effectLst/>
                <a:latin typeface="Helvetica" pitchFamily="2" charset="0"/>
              </a:rPr>
              <a:t>Runtime polymorphism</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E76847B6-ECAE-9008-0333-47B027726C75}"/>
              </a:ext>
            </a:extLst>
          </p:cNvPr>
          <p:cNvSpPr>
            <a:spLocks noGrp="1"/>
          </p:cNvSpPr>
          <p:nvPr>
            <p:ph idx="1"/>
          </p:nvPr>
        </p:nvSpPr>
        <p:spPr>
          <a:xfrm>
            <a:off x="677334" y="2091559"/>
            <a:ext cx="8596668" cy="3949803"/>
          </a:xfrm>
        </p:spPr>
        <p:txBody>
          <a:bodyPr/>
          <a:lstStyle/>
          <a:p>
            <a:r>
              <a:rPr lang="en-IN" i="1" dirty="0">
                <a:effectLst/>
                <a:latin typeface="Helvetica" pitchFamily="2" charset="0"/>
              </a:rPr>
              <a:t>We use runtime polymorphism in selenium so that it can execute the script on any browser. In order to</a:t>
            </a:r>
            <a:r>
              <a:rPr lang="en-IN" dirty="0">
                <a:latin typeface="Helvetica" pitchFamily="2" charset="0"/>
              </a:rPr>
              <a:t> </a:t>
            </a:r>
            <a:r>
              <a:rPr lang="en-IN" i="1" dirty="0">
                <a:effectLst/>
                <a:latin typeface="Helvetica" pitchFamily="2" charset="0"/>
              </a:rPr>
              <a:t>do this we use WebDriver.</a:t>
            </a:r>
          </a:p>
          <a:p>
            <a:pPr lvl="2"/>
            <a:endParaRPr lang="en-IN" i="1" dirty="0">
              <a:effectLst/>
              <a:latin typeface="Helvetica" pitchFamily="2" charset="0"/>
            </a:endParaRPr>
          </a:p>
          <a:p>
            <a:pPr lvl="2"/>
            <a:r>
              <a:rPr lang="en-IN" i="1" dirty="0" err="1">
                <a:effectLst/>
                <a:latin typeface="Helvetica" pitchFamily="2" charset="0"/>
              </a:rPr>
              <a:t>ChromeDriver</a:t>
            </a:r>
            <a:r>
              <a:rPr lang="en-IN" i="1" dirty="0">
                <a:effectLst/>
                <a:latin typeface="Helvetica" pitchFamily="2" charset="0"/>
              </a:rPr>
              <a:t> driver= new </a:t>
            </a:r>
            <a:r>
              <a:rPr lang="en-IN" i="1" dirty="0" err="1">
                <a:effectLst/>
                <a:latin typeface="Helvetica" pitchFamily="2" charset="0"/>
              </a:rPr>
              <a:t>ChromeDriver</a:t>
            </a:r>
            <a:r>
              <a:rPr lang="en-IN" i="1" dirty="0">
                <a:effectLst/>
                <a:latin typeface="Helvetica" pitchFamily="2" charset="0"/>
              </a:rPr>
              <a:t>();	</a:t>
            </a:r>
            <a:endParaRPr lang="en-IN" i="1" dirty="0">
              <a:latin typeface="Helvetica" pitchFamily="2" charset="0"/>
            </a:endParaRPr>
          </a:p>
          <a:p>
            <a:r>
              <a:rPr lang="en-US" dirty="0"/>
              <a:t>Lets see what is the problem? </a:t>
            </a:r>
          </a:p>
          <a:p>
            <a:endParaRPr lang="en-US" dirty="0"/>
          </a:p>
          <a:p>
            <a:r>
              <a:rPr lang="en-US" dirty="0"/>
              <a:t>Solution?</a:t>
            </a:r>
          </a:p>
          <a:p>
            <a:pPr lvl="2"/>
            <a:r>
              <a:rPr lang="en-IN" i="1" dirty="0">
                <a:effectLst/>
                <a:latin typeface="Helvetica" pitchFamily="2" charset="0"/>
              </a:rPr>
              <a:t>WebDriver driver= new </a:t>
            </a:r>
            <a:r>
              <a:rPr lang="en-IN" i="1" dirty="0" err="1">
                <a:effectLst/>
                <a:latin typeface="Helvetica" pitchFamily="2" charset="0"/>
              </a:rPr>
              <a:t>ChromeDriver</a:t>
            </a:r>
            <a:r>
              <a:rPr lang="en-IN" i="1" dirty="0">
                <a:effectLst/>
                <a:latin typeface="Helvetica" pitchFamily="2" charset="0"/>
              </a:rPr>
              <a:t>();	</a:t>
            </a:r>
            <a:endParaRPr lang="en-IN" i="1" dirty="0">
              <a:latin typeface="Helvetica" pitchFamily="2" charset="0"/>
            </a:endParaRPr>
          </a:p>
          <a:p>
            <a:pPr lvl="2"/>
            <a:endParaRPr lang="en-US" dirty="0"/>
          </a:p>
        </p:txBody>
      </p:sp>
    </p:spTree>
    <p:extLst>
      <p:ext uri="{BB962C8B-B14F-4D97-AF65-F5344CB8AC3E}">
        <p14:creationId xmlns:p14="http://schemas.microsoft.com/office/powerpoint/2010/main" val="202200513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E89D-3BF1-7490-8626-3CB23B6CA743}"/>
              </a:ext>
            </a:extLst>
          </p:cNvPr>
          <p:cNvSpPr>
            <a:spLocks noGrp="1"/>
          </p:cNvSpPr>
          <p:nvPr>
            <p:ph type="title"/>
          </p:nvPr>
        </p:nvSpPr>
        <p:spPr/>
        <p:txBody>
          <a:bodyPr/>
          <a:lstStyle/>
          <a:p>
            <a:r>
              <a:rPr lang="en-US" dirty="0"/>
              <a:t>SDLC and Software Testing</a:t>
            </a:r>
          </a:p>
        </p:txBody>
      </p:sp>
      <p:sp>
        <p:nvSpPr>
          <p:cNvPr id="3" name="Content Placeholder 2">
            <a:extLst>
              <a:ext uri="{FF2B5EF4-FFF2-40B4-BE49-F238E27FC236}">
                <a16:creationId xmlns:a16="http://schemas.microsoft.com/office/drawing/2014/main" id="{EA817C98-11D0-D908-E5FC-0C8B31E2477A}"/>
              </a:ext>
            </a:extLst>
          </p:cNvPr>
          <p:cNvSpPr>
            <a:spLocks noGrp="1"/>
          </p:cNvSpPr>
          <p:nvPr>
            <p:ph idx="1"/>
          </p:nvPr>
        </p:nvSpPr>
        <p:spPr>
          <a:xfrm>
            <a:off x="677334" y="1364975"/>
            <a:ext cx="8596668" cy="5115338"/>
          </a:xfrm>
          <a:noFill/>
        </p:spPr>
        <p:txBody>
          <a:bodyPr/>
          <a:lstStyle/>
          <a:p>
            <a:r>
              <a:rPr lang="en-IN" i="1" dirty="0">
                <a:solidFill>
                  <a:srgbClr val="212529"/>
                </a:solidFill>
                <a:effectLst/>
                <a:latin typeface="open sans" panose="020B0606030504020204" pitchFamily="34" charset="0"/>
              </a:rPr>
              <a:t>The Software Development Life Cycle (SDLC) is a framework that outlines the procedures that must be followed throughout each stage of software development. It includes a thorough outline of the software's development, deployment, and upkeep strategy.</a:t>
            </a:r>
          </a:p>
          <a:p>
            <a:endParaRPr lang="en-IN" i="1" dirty="0">
              <a:solidFill>
                <a:srgbClr val="212529"/>
              </a:solidFill>
              <a:effectLst/>
              <a:latin typeface="open sans" panose="020B0606030504020204" pitchFamily="34" charset="0"/>
            </a:endParaRPr>
          </a:p>
          <a:p>
            <a:r>
              <a:rPr lang="en-US" dirty="0"/>
              <a:t>Software testing is the process of assessing and confirming that a software program or product performs as intended.</a:t>
            </a:r>
            <a:r>
              <a:rPr lang="en-IN" i="1" dirty="0">
                <a:solidFill>
                  <a:srgbClr val="212529"/>
                </a:solidFill>
                <a:latin typeface="open sans" panose="020B0606030504020204" pitchFamily="34" charset="0"/>
              </a:rPr>
              <a:t> To be precise, it verifies if a software is working as per requirement (SRS). </a:t>
            </a:r>
          </a:p>
          <a:p>
            <a:endParaRPr lang="en-US" dirty="0"/>
          </a:p>
          <a:p>
            <a:r>
              <a:rPr lang="en-US" dirty="0"/>
              <a:t>A test case suite is executed using specialized automated testing software tools as part of the software testing approach known as automation testing. Additionally, the automated testing software may create thorough test reports, compare predicted and actual findings, and insert test data into the System Under Test.</a:t>
            </a:r>
          </a:p>
        </p:txBody>
      </p:sp>
    </p:spTree>
    <p:extLst>
      <p:ext uri="{BB962C8B-B14F-4D97-AF65-F5344CB8AC3E}">
        <p14:creationId xmlns:p14="http://schemas.microsoft.com/office/powerpoint/2010/main" val="13449749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6EA4-E700-0206-545A-050AD9FF2A65}"/>
              </a:ext>
            </a:extLst>
          </p:cNvPr>
          <p:cNvSpPr>
            <a:spLocks noGrp="1"/>
          </p:cNvSpPr>
          <p:nvPr>
            <p:ph type="title"/>
          </p:nvPr>
        </p:nvSpPr>
        <p:spPr/>
        <p:txBody>
          <a:bodyPr>
            <a:normAutofit fontScale="90000"/>
          </a:bodyPr>
          <a:lstStyle/>
          <a:p>
            <a:r>
              <a:rPr lang="en-IN" i="1" dirty="0">
                <a:latin typeface="Helvetica" pitchFamily="2" charset="0"/>
              </a:rPr>
              <a:t>A</a:t>
            </a:r>
            <a:r>
              <a:rPr lang="en-IN" i="1" dirty="0">
                <a:effectLst/>
                <a:latin typeface="Helvetica" pitchFamily="2" charset="0"/>
              </a:rPr>
              <a:t> script to take screenshot of the application?</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9E035182-6BF4-D786-8BE0-B2754B57DAD8}"/>
              </a:ext>
            </a:extLst>
          </p:cNvPr>
          <p:cNvSpPr>
            <a:spLocks noGrp="1"/>
          </p:cNvSpPr>
          <p:nvPr>
            <p:ph idx="1"/>
          </p:nvPr>
        </p:nvSpPr>
        <p:spPr>
          <a:xfrm>
            <a:off x="677334" y="1930401"/>
            <a:ext cx="8596668" cy="4563918"/>
          </a:xfrm>
        </p:spPr>
        <p:txBody>
          <a:bodyPr>
            <a:normAutofit fontScale="55000" lnSpcReduction="20000"/>
          </a:bodyPr>
          <a:lstStyle/>
          <a:p>
            <a:pPr marL="0" indent="0">
              <a:buNone/>
            </a:pPr>
            <a:r>
              <a:rPr lang="en-US" dirty="0"/>
              <a:t>package </a:t>
            </a:r>
            <a:r>
              <a:rPr lang="en-US" dirty="0" err="1"/>
              <a:t>rait</a:t>
            </a:r>
            <a:r>
              <a:rPr lang="en-US" dirty="0"/>
              <a:t>;</a:t>
            </a:r>
          </a:p>
          <a:p>
            <a:pPr marL="0" indent="0">
              <a:buNone/>
            </a:pPr>
            <a:r>
              <a:rPr lang="en-US" dirty="0"/>
              <a:t>import </a:t>
            </a:r>
            <a:r>
              <a:rPr lang="en-US" dirty="0" err="1"/>
              <a:t>java.io.File</a:t>
            </a:r>
            <a:r>
              <a:rPr lang="en-US" dirty="0"/>
              <a:t>;</a:t>
            </a:r>
          </a:p>
          <a:p>
            <a:pPr marL="0" indent="0">
              <a:buNone/>
            </a:pPr>
            <a:r>
              <a:rPr lang="en-US" dirty="0"/>
              <a:t>import </a:t>
            </a:r>
            <a:r>
              <a:rPr lang="en-US" dirty="0" err="1"/>
              <a:t>java.io.IOException</a:t>
            </a:r>
            <a:r>
              <a:rPr lang="en-US" dirty="0"/>
              <a:t>;</a:t>
            </a:r>
          </a:p>
          <a:p>
            <a:pPr marL="0" indent="0">
              <a:buNone/>
            </a:pPr>
            <a:r>
              <a:rPr lang="en-US" dirty="0"/>
              <a:t>import </a:t>
            </a:r>
            <a:r>
              <a:rPr lang="en-US" dirty="0" err="1"/>
              <a:t>org.apache.commons.io.FileUtils</a:t>
            </a:r>
            <a:r>
              <a:rPr lang="en-US" dirty="0"/>
              <a:t>;</a:t>
            </a:r>
          </a:p>
          <a:p>
            <a:pPr marL="0" indent="0">
              <a:buNone/>
            </a:pPr>
            <a:r>
              <a:rPr lang="en-US" dirty="0"/>
              <a:t>import </a:t>
            </a:r>
            <a:r>
              <a:rPr lang="en-US" dirty="0" err="1"/>
              <a:t>org.openqa.selenium.OutputType</a:t>
            </a:r>
            <a:r>
              <a:rPr lang="en-US" dirty="0"/>
              <a:t>;</a:t>
            </a:r>
          </a:p>
          <a:p>
            <a:pPr marL="0" indent="0">
              <a:buNone/>
            </a:pPr>
            <a:r>
              <a:rPr lang="en-US" dirty="0"/>
              <a:t>import </a:t>
            </a:r>
            <a:r>
              <a:rPr lang="en-US" dirty="0" err="1"/>
              <a:t>org.openqa.selenium.WebDriver</a:t>
            </a:r>
            <a:r>
              <a:rPr lang="en-US" dirty="0"/>
              <a:t>;</a:t>
            </a:r>
          </a:p>
          <a:p>
            <a:pPr marL="0" indent="0">
              <a:buNone/>
            </a:pPr>
            <a:r>
              <a:rPr lang="en-US" dirty="0"/>
              <a:t>import </a:t>
            </a:r>
            <a:r>
              <a:rPr lang="en-US" dirty="0" err="1"/>
              <a:t>org.openqa.selenium.firefox.FirefoxDriver</a:t>
            </a:r>
            <a:r>
              <a:rPr lang="en-US" dirty="0"/>
              <a:t>;</a:t>
            </a:r>
          </a:p>
          <a:p>
            <a:pPr marL="0" indent="0">
              <a:buNone/>
            </a:pPr>
            <a:r>
              <a:rPr lang="en-US" dirty="0"/>
              <a:t>import </a:t>
            </a:r>
            <a:r>
              <a:rPr lang="en-US" dirty="0" err="1"/>
              <a:t>org.openqa.selenium.support.events.EventFiringWebDriver</a:t>
            </a:r>
            <a:r>
              <a:rPr lang="en-US" dirty="0"/>
              <a:t>;</a:t>
            </a:r>
          </a:p>
          <a:p>
            <a:pPr marL="0" indent="0">
              <a:buNone/>
            </a:pPr>
            <a:r>
              <a:rPr lang="en-US" dirty="0"/>
              <a:t>public class </a:t>
            </a:r>
            <a:r>
              <a:rPr lang="en-US" dirty="0" err="1"/>
              <a:t>Copyscreenshot</a:t>
            </a:r>
            <a:r>
              <a:rPr lang="en-US" dirty="0"/>
              <a:t> {</a:t>
            </a:r>
          </a:p>
          <a:p>
            <a:pPr marL="0" indent="0">
              <a:buNone/>
            </a:pPr>
            <a:r>
              <a:rPr lang="en-US" dirty="0"/>
              <a:t>    public static void main(String[] </a:t>
            </a:r>
            <a:r>
              <a:rPr lang="en-US" dirty="0" err="1"/>
              <a:t>args</a:t>
            </a:r>
            <a:r>
              <a:rPr lang="en-US" dirty="0"/>
              <a:t>) throws </a:t>
            </a:r>
            <a:r>
              <a:rPr lang="en-US" dirty="0" err="1"/>
              <a:t>IOException</a:t>
            </a:r>
            <a:r>
              <a:rPr lang="en-US" dirty="0"/>
              <a:t> {</a:t>
            </a:r>
          </a:p>
          <a:p>
            <a:pPr marL="0" indent="0">
              <a:buNone/>
            </a:pPr>
            <a:r>
              <a:rPr lang="en-US" dirty="0"/>
              <a:t>        WebDriver driver = new </a:t>
            </a:r>
            <a:r>
              <a:rPr lang="en-US" dirty="0" err="1"/>
              <a:t>FirefoxDriver</a:t>
            </a:r>
            <a:r>
              <a:rPr lang="en-US" dirty="0"/>
              <a:t>();</a:t>
            </a:r>
          </a:p>
          <a:p>
            <a:pPr marL="0" indent="0">
              <a:buNone/>
            </a:pPr>
            <a:r>
              <a:rPr lang="en-US" dirty="0"/>
              <a:t>        </a:t>
            </a:r>
            <a:r>
              <a:rPr lang="en-US" dirty="0" err="1"/>
              <a:t>driver.get</a:t>
            </a:r>
            <a:r>
              <a:rPr lang="en-US" dirty="0"/>
              <a:t>("http://localhost/</a:t>
            </a:r>
            <a:r>
              <a:rPr lang="en-US" dirty="0" err="1"/>
              <a:t>login.do</a:t>
            </a:r>
            <a:r>
              <a:rPr lang="en-US" dirty="0"/>
              <a:t>");</a:t>
            </a:r>
          </a:p>
          <a:p>
            <a:pPr marL="0" indent="0">
              <a:buNone/>
            </a:pPr>
            <a:r>
              <a:rPr lang="en-US" dirty="0"/>
              <a:t>        </a:t>
            </a:r>
            <a:r>
              <a:rPr lang="en-US" dirty="0" err="1"/>
              <a:t>TakesScreenshot</a:t>
            </a:r>
            <a:r>
              <a:rPr lang="en-US" dirty="0"/>
              <a:t> t= (</a:t>
            </a:r>
            <a:r>
              <a:rPr lang="en-US" dirty="0" err="1"/>
              <a:t>TakesScreenshot</a:t>
            </a:r>
            <a:r>
              <a:rPr lang="en-US" dirty="0"/>
              <a:t>)driver;</a:t>
            </a:r>
          </a:p>
          <a:p>
            <a:pPr marL="0" indent="0">
              <a:buNone/>
            </a:pPr>
            <a:r>
              <a:rPr lang="en-US" dirty="0"/>
              <a:t>         File </a:t>
            </a:r>
            <a:r>
              <a:rPr lang="en-US" dirty="0" err="1"/>
              <a:t>srcfile</a:t>
            </a:r>
            <a:r>
              <a:rPr lang="en-US" dirty="0"/>
              <a:t> = </a:t>
            </a:r>
            <a:r>
              <a:rPr lang="en-US" dirty="0" err="1"/>
              <a:t>t.getScreenshotAs</a:t>
            </a:r>
            <a:r>
              <a:rPr lang="en-US" dirty="0"/>
              <a:t>(</a:t>
            </a:r>
            <a:r>
              <a:rPr lang="en-US" dirty="0" err="1"/>
              <a:t>OutputType.FILE</a:t>
            </a:r>
            <a:r>
              <a:rPr lang="en-US" dirty="0"/>
              <a:t>);</a:t>
            </a:r>
          </a:p>
          <a:p>
            <a:pPr marL="0" indent="0">
              <a:buNone/>
            </a:pPr>
            <a:r>
              <a:rPr lang="en-US" dirty="0"/>
              <a:t>        File </a:t>
            </a:r>
            <a:r>
              <a:rPr lang="en-US" dirty="0" err="1"/>
              <a:t>destfile</a:t>
            </a:r>
            <a:r>
              <a:rPr lang="en-US" dirty="0"/>
              <a:t> = new File("D:/actitime1.png");</a:t>
            </a:r>
          </a:p>
          <a:p>
            <a:pPr marL="0" indent="0">
              <a:buNone/>
            </a:pPr>
            <a:r>
              <a:rPr lang="en-US" dirty="0"/>
              <a:t>        </a:t>
            </a:r>
            <a:r>
              <a:rPr lang="en-US" dirty="0" err="1"/>
              <a:t>FileUtils.copyFile</a:t>
            </a:r>
            <a:r>
              <a:rPr lang="en-US" dirty="0"/>
              <a:t>(</a:t>
            </a:r>
            <a:r>
              <a:rPr lang="en-US" dirty="0" err="1"/>
              <a:t>srcfile</a:t>
            </a:r>
            <a:r>
              <a:rPr lang="en-US" dirty="0"/>
              <a:t>, </a:t>
            </a:r>
            <a:r>
              <a:rPr lang="en-US" dirty="0" err="1"/>
              <a:t>destfile</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33207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816A-1963-4452-E65C-5426F60B582C}"/>
              </a:ext>
            </a:extLst>
          </p:cNvPr>
          <p:cNvSpPr>
            <a:spLocks noGrp="1"/>
          </p:cNvSpPr>
          <p:nvPr>
            <p:ph type="title"/>
          </p:nvPr>
        </p:nvSpPr>
        <p:spPr>
          <a:xfrm>
            <a:off x="677333" y="270165"/>
            <a:ext cx="9048557" cy="1319643"/>
          </a:xfrm>
        </p:spPr>
        <p:txBody>
          <a:bodyPr>
            <a:noAutofit/>
          </a:bodyPr>
          <a:lstStyle/>
          <a:p>
            <a:r>
              <a:rPr lang="en-US" sz="2800" i="1" dirty="0">
                <a:latin typeface="Helvetica" pitchFamily="2" charset="0"/>
              </a:rPr>
              <a:t>Handling auto suggestions:</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r>
              <a:rPr lang="en-IN" sz="2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We handle auto suggestions using </a:t>
            </a:r>
            <a:r>
              <a:rPr lang="en-US" sz="2800" dirty="0" err="1">
                <a:effectLst/>
                <a:latin typeface="Calibri" panose="020F0502020204030204" pitchFamily="34" charset="0"/>
                <a:ea typeface="Times New Roman" panose="02020603050405020304" pitchFamily="18" charset="0"/>
                <a:cs typeface="Times New Roman" panose="02020603050405020304" pitchFamily="18" charset="0"/>
              </a:rPr>
              <a:t>findElements</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dirty="0"/>
          </a:p>
        </p:txBody>
      </p:sp>
      <p:sp>
        <p:nvSpPr>
          <p:cNvPr id="3" name="Content Placeholder 2">
            <a:extLst>
              <a:ext uri="{FF2B5EF4-FFF2-40B4-BE49-F238E27FC236}">
                <a16:creationId xmlns:a16="http://schemas.microsoft.com/office/drawing/2014/main" id="{EC8CF621-F2D8-5461-7524-F795045A4EB4}"/>
              </a:ext>
            </a:extLst>
          </p:cNvPr>
          <p:cNvSpPr>
            <a:spLocks noGrp="1"/>
          </p:cNvSpPr>
          <p:nvPr>
            <p:ph sz="half" idx="1"/>
          </p:nvPr>
        </p:nvSpPr>
        <p:spPr>
          <a:xfrm>
            <a:off x="677334" y="1797627"/>
            <a:ext cx="4123266" cy="4779817"/>
          </a:xfrm>
        </p:spPr>
        <p:txBody>
          <a:bodyPr>
            <a:normAutofit fontScale="70000" lnSpcReduction="20000"/>
          </a:bodyPr>
          <a:lstStyle/>
          <a:p>
            <a:pPr marL="0" indent="0">
              <a:lnSpc>
                <a:spcPct val="115000"/>
              </a:lnSpc>
              <a:spcAft>
                <a:spcPts val="1000"/>
              </a:spcAft>
              <a:buNone/>
            </a:pPr>
            <a:r>
              <a:rPr lang="en-IN" sz="4000" dirty="0">
                <a:latin typeface="Calibri" panose="020F0502020204030204" pitchFamily="34" charset="0"/>
                <a:ea typeface="Times New Roman" panose="02020603050405020304" pitchFamily="18" charset="0"/>
                <a:cs typeface="Times New Roman" panose="02020603050405020304" pitchFamily="18" charset="0"/>
              </a:rPr>
              <a:t>Consider a scenario – </a:t>
            </a:r>
          </a:p>
          <a:p>
            <a:pPr marL="0" indent="0">
              <a:lnSpc>
                <a:spcPct val="115000"/>
              </a:lnSpc>
              <a:spcAft>
                <a:spcPts val="1000"/>
              </a:spcAft>
              <a:buNone/>
            </a:pPr>
            <a:br>
              <a:rPr lang="en-IN" dirty="0">
                <a:latin typeface="Calibri" panose="020F0502020204030204" pitchFamily="34" charset="0"/>
                <a:ea typeface="Times New Roman" panose="02020603050405020304" pitchFamily="18" charset="0"/>
                <a:cs typeface="Times New Roman" panose="02020603050405020304" pitchFamily="18" charset="0"/>
              </a:rPr>
            </a:br>
            <a:r>
              <a:rPr lang="en-US" sz="2900" dirty="0">
                <a:latin typeface="Calibri" panose="020F0502020204030204" pitchFamily="34" charset="0"/>
                <a:cs typeface="Times New Roman" panose="02020603050405020304" pitchFamily="18" charset="0"/>
              </a:rPr>
              <a:t>1.Open </a:t>
            </a:r>
            <a:r>
              <a:rPr lang="en-US" sz="2900" dirty="0">
                <a:effectLst/>
                <a:latin typeface="Calibri" panose="020F0502020204030204" pitchFamily="34" charset="0"/>
                <a:ea typeface="Times New Roman" panose="02020603050405020304" pitchFamily="18" charset="0"/>
                <a:cs typeface="Times New Roman" panose="02020603050405020304" pitchFamily="18" charset="0"/>
              </a:rPr>
              <a:t>the browser.</a:t>
            </a:r>
            <a:br>
              <a:rPr lang="en-IN" sz="2900" dirty="0">
                <a:latin typeface="Calibri" panose="020F0502020204030204" pitchFamily="34" charset="0"/>
                <a:ea typeface="Times New Roman" panose="02020603050405020304" pitchFamily="18" charset="0"/>
                <a:cs typeface="Times New Roman" panose="02020603050405020304" pitchFamily="18" charset="0"/>
              </a:rPr>
            </a:br>
            <a:r>
              <a:rPr lang="en-US" sz="2900" dirty="0">
                <a:effectLst/>
                <a:latin typeface="Calibri" panose="020F0502020204030204" pitchFamily="34" charset="0"/>
                <a:ea typeface="Times New Roman" panose="02020603050405020304" pitchFamily="18" charset="0"/>
                <a:cs typeface="Times New Roman" panose="02020603050405020304" pitchFamily="18" charset="0"/>
              </a:rPr>
              <a:t>2.Enter </a:t>
            </a:r>
            <a:r>
              <a:rPr lang="en-US" sz="2900" dirty="0" err="1">
                <a:effectLst/>
                <a:latin typeface="Calibri" panose="020F0502020204030204" pitchFamily="34" charset="0"/>
                <a:ea typeface="Times New Roman" panose="02020603050405020304" pitchFamily="18" charset="0"/>
                <a:cs typeface="Times New Roman" panose="02020603050405020304" pitchFamily="18" charset="0"/>
              </a:rPr>
              <a:t>google.com</a:t>
            </a:r>
            <a:br>
              <a:rPr lang="en-IN" sz="2900" dirty="0">
                <a:latin typeface="Calibri" panose="020F0502020204030204" pitchFamily="34" charset="0"/>
                <a:ea typeface="Times New Roman" panose="02020603050405020304" pitchFamily="18" charset="0"/>
                <a:cs typeface="Times New Roman" panose="02020603050405020304" pitchFamily="18" charset="0"/>
              </a:rPr>
            </a:br>
            <a:r>
              <a:rPr lang="en-US" sz="2900" dirty="0">
                <a:effectLst/>
                <a:latin typeface="Calibri" panose="020F0502020204030204" pitchFamily="34" charset="0"/>
                <a:ea typeface="Times New Roman" panose="02020603050405020304" pitchFamily="18" charset="0"/>
                <a:cs typeface="Times New Roman" panose="02020603050405020304" pitchFamily="18" charset="0"/>
              </a:rPr>
              <a:t>3.Type java</a:t>
            </a:r>
            <a:br>
              <a:rPr lang="en-IN" sz="2900" dirty="0">
                <a:latin typeface="Calibri" panose="020F0502020204030204" pitchFamily="34" charset="0"/>
                <a:ea typeface="Times New Roman" panose="02020603050405020304" pitchFamily="18" charset="0"/>
                <a:cs typeface="Times New Roman" panose="02020603050405020304" pitchFamily="18" charset="0"/>
              </a:rPr>
            </a:br>
            <a:r>
              <a:rPr lang="en-US" sz="2900" dirty="0">
                <a:effectLst/>
                <a:latin typeface="Calibri" panose="020F0502020204030204" pitchFamily="34" charset="0"/>
                <a:ea typeface="Times New Roman" panose="02020603050405020304" pitchFamily="18" charset="0"/>
                <a:cs typeface="Times New Roman" panose="02020603050405020304" pitchFamily="18" charset="0"/>
              </a:rPr>
              <a:t>4.Get all the autosuggestion</a:t>
            </a:r>
            <a:br>
              <a:rPr lang="en-IN" sz="2900" dirty="0">
                <a:latin typeface="Calibri" panose="020F0502020204030204" pitchFamily="34" charset="0"/>
                <a:ea typeface="Times New Roman" panose="02020603050405020304" pitchFamily="18" charset="0"/>
                <a:cs typeface="Times New Roman" panose="02020603050405020304" pitchFamily="18" charset="0"/>
              </a:rPr>
            </a:br>
            <a:r>
              <a:rPr lang="en-US" sz="2900" dirty="0">
                <a:effectLst/>
                <a:latin typeface="Calibri" panose="020F0502020204030204" pitchFamily="34" charset="0"/>
                <a:ea typeface="Times New Roman" panose="02020603050405020304" pitchFamily="18" charset="0"/>
                <a:cs typeface="Times New Roman" panose="02020603050405020304" pitchFamily="18" charset="0"/>
              </a:rPr>
              <a:t>5.print the count.</a:t>
            </a:r>
            <a:br>
              <a:rPr lang="en-IN" sz="2900" dirty="0">
                <a:latin typeface="Calibri" panose="020F0502020204030204" pitchFamily="34" charset="0"/>
                <a:ea typeface="Times New Roman" panose="02020603050405020304" pitchFamily="18" charset="0"/>
                <a:cs typeface="Times New Roman" panose="02020603050405020304" pitchFamily="18" charset="0"/>
              </a:rPr>
            </a:br>
            <a:r>
              <a:rPr lang="en-US" sz="2900" dirty="0">
                <a:effectLst/>
                <a:latin typeface="Calibri" panose="020F0502020204030204" pitchFamily="34" charset="0"/>
                <a:ea typeface="Times New Roman" panose="02020603050405020304" pitchFamily="18" charset="0"/>
                <a:cs typeface="Times New Roman" panose="02020603050405020304" pitchFamily="18" charset="0"/>
              </a:rPr>
              <a:t>6.print text of all the autosuggestion.</a:t>
            </a:r>
            <a:br>
              <a:rPr lang="en-IN" sz="2900" dirty="0">
                <a:latin typeface="Calibri" panose="020F0502020204030204" pitchFamily="34" charset="0"/>
                <a:ea typeface="Times New Roman" panose="02020603050405020304" pitchFamily="18" charset="0"/>
                <a:cs typeface="Times New Roman" panose="02020603050405020304" pitchFamily="18" charset="0"/>
              </a:rPr>
            </a:br>
            <a:r>
              <a:rPr lang="en-US" sz="2900" dirty="0">
                <a:effectLst/>
                <a:latin typeface="Calibri" panose="020F0502020204030204" pitchFamily="34" charset="0"/>
                <a:ea typeface="Times New Roman" panose="02020603050405020304" pitchFamily="18" charset="0"/>
                <a:cs typeface="Times New Roman" panose="02020603050405020304" pitchFamily="18" charset="0"/>
              </a:rPr>
              <a:t>7.select the last one. </a:t>
            </a:r>
            <a:endParaRPr lang="en-IN" sz="2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993A6CEB-25A3-87D5-6737-710A684EE4B7}"/>
              </a:ext>
            </a:extLst>
          </p:cNvPr>
          <p:cNvSpPr>
            <a:spLocks noGrp="1"/>
          </p:cNvSpPr>
          <p:nvPr>
            <p:ph sz="half" idx="2"/>
          </p:nvPr>
        </p:nvSpPr>
        <p:spPr>
          <a:xfrm>
            <a:off x="4509655" y="1797627"/>
            <a:ext cx="5789312" cy="4894118"/>
          </a:xfrm>
        </p:spPr>
        <p:txBody>
          <a:bodyPr>
            <a:normAutofit fontScale="70000" lnSpcReduction="20000"/>
          </a:bodyPr>
          <a:lstStyle/>
          <a:p>
            <a:pPr marL="0" indent="0">
              <a:buNone/>
            </a:pPr>
            <a:r>
              <a:rPr lang="en-US" dirty="0" err="1"/>
              <a:t>System.setProperty</a:t>
            </a:r>
            <a:r>
              <a:rPr lang="en-US" dirty="0"/>
              <a:t>("</a:t>
            </a:r>
            <a:r>
              <a:rPr lang="en-US" dirty="0" err="1"/>
              <a:t>Webdriver.chrome.driver","D</a:t>
            </a:r>
            <a:r>
              <a:rPr lang="en-US" dirty="0"/>
              <a:t>:/</a:t>
            </a:r>
            <a:r>
              <a:rPr lang="en-US" dirty="0" err="1"/>
              <a:t>chromedriver.exe</a:t>
            </a:r>
            <a:r>
              <a:rPr lang="en-US" dirty="0"/>
              <a:t>");</a:t>
            </a:r>
          </a:p>
          <a:p>
            <a:pPr marL="0" indent="0">
              <a:buNone/>
            </a:pPr>
            <a:r>
              <a:rPr lang="en-US" dirty="0"/>
              <a:t>		WebDriver driver=new </a:t>
            </a:r>
            <a:r>
              <a:rPr lang="en-US" dirty="0" err="1"/>
              <a:t>ChromeDriver</a:t>
            </a:r>
            <a:r>
              <a:rPr lang="en-US" dirty="0"/>
              <a:t>();</a:t>
            </a:r>
          </a:p>
          <a:p>
            <a:pPr marL="0" indent="0">
              <a:buNone/>
            </a:pPr>
            <a:r>
              <a:rPr lang="en-US" dirty="0"/>
              <a:t>		</a:t>
            </a:r>
            <a:r>
              <a:rPr lang="en-US" dirty="0" err="1"/>
              <a:t>driver.get</a:t>
            </a:r>
            <a:r>
              <a:rPr lang="en-US" dirty="0"/>
              <a:t>("https://</a:t>
            </a:r>
            <a:r>
              <a:rPr lang="en-US" dirty="0" err="1"/>
              <a:t>www.google.co.in</a:t>
            </a:r>
            <a:r>
              <a:rPr lang="en-US" dirty="0"/>
              <a:t>");</a:t>
            </a:r>
          </a:p>
          <a:p>
            <a:pPr marL="0" indent="0">
              <a:buNone/>
            </a:pPr>
            <a:r>
              <a:rPr lang="en-US" dirty="0"/>
              <a:t>		</a:t>
            </a:r>
            <a:r>
              <a:rPr lang="en-US" dirty="0" err="1"/>
              <a:t>driver.manage</a:t>
            </a:r>
            <a:r>
              <a:rPr lang="en-US" dirty="0"/>
              <a:t>().timeouts().</a:t>
            </a:r>
            <a:r>
              <a:rPr lang="en-US" dirty="0" err="1"/>
              <a:t>implicitlyWait</a:t>
            </a:r>
            <a:r>
              <a:rPr lang="en-US" dirty="0"/>
              <a:t>(10,TimeUnit.DAYS);</a:t>
            </a:r>
          </a:p>
          <a:p>
            <a:pPr marL="0" indent="0">
              <a:buNone/>
            </a:pPr>
            <a:r>
              <a:rPr lang="en-US" dirty="0"/>
              <a:t>		</a:t>
            </a:r>
            <a:r>
              <a:rPr lang="en-US" dirty="0" err="1"/>
              <a:t>driver.findElement</a:t>
            </a:r>
            <a:r>
              <a:rPr lang="en-US" dirty="0"/>
              <a:t>(</a:t>
            </a:r>
            <a:r>
              <a:rPr lang="en-US" dirty="0" err="1"/>
              <a:t>By.id</a:t>
            </a:r>
            <a:r>
              <a:rPr lang="en-US" dirty="0"/>
              <a:t>("</a:t>
            </a:r>
            <a:r>
              <a:rPr lang="en-US" dirty="0" err="1"/>
              <a:t>lst-ib</a:t>
            </a:r>
            <a:r>
              <a:rPr lang="en-US" dirty="0"/>
              <a:t>")).</a:t>
            </a:r>
            <a:r>
              <a:rPr lang="en-US" dirty="0" err="1"/>
              <a:t>sendKeys</a:t>
            </a:r>
            <a:r>
              <a:rPr lang="en-US" dirty="0"/>
              <a:t>("java");</a:t>
            </a:r>
          </a:p>
          <a:p>
            <a:pPr marL="0" indent="0">
              <a:buNone/>
            </a:pPr>
            <a:r>
              <a:rPr lang="en-US" dirty="0"/>
              <a:t>		String </a:t>
            </a:r>
            <a:r>
              <a:rPr lang="en-US" dirty="0" err="1"/>
              <a:t>xp</a:t>
            </a:r>
            <a:r>
              <a:rPr lang="en-US" dirty="0"/>
              <a:t>="//div[@class='</a:t>
            </a:r>
            <a:r>
              <a:rPr lang="en-US" dirty="0" err="1"/>
              <a:t>sbqs_c</a:t>
            </a:r>
            <a:r>
              <a:rPr lang="en-US" dirty="0"/>
              <a:t>']";</a:t>
            </a:r>
          </a:p>
          <a:p>
            <a:pPr marL="0" indent="0">
              <a:buNone/>
            </a:pPr>
            <a:r>
              <a:rPr lang="en-US" dirty="0"/>
              <a:t>		List&lt;</a:t>
            </a:r>
            <a:r>
              <a:rPr lang="en-US" dirty="0" err="1"/>
              <a:t>WebElement</a:t>
            </a:r>
            <a:r>
              <a:rPr lang="en-US" dirty="0"/>
              <a:t> &gt; </a:t>
            </a:r>
            <a:r>
              <a:rPr lang="en-US" dirty="0" err="1"/>
              <a:t>allast</a:t>
            </a:r>
            <a:r>
              <a:rPr lang="en-US" dirty="0"/>
              <a:t>=</a:t>
            </a:r>
            <a:r>
              <a:rPr lang="en-US" dirty="0" err="1"/>
              <a:t>driver.findElements</a:t>
            </a:r>
            <a:r>
              <a:rPr lang="en-US" dirty="0"/>
              <a:t>(</a:t>
            </a:r>
            <a:r>
              <a:rPr lang="en-US" dirty="0" err="1"/>
              <a:t>By.xpath</a:t>
            </a:r>
            <a:r>
              <a:rPr lang="en-US" dirty="0"/>
              <a:t>(</a:t>
            </a:r>
            <a:r>
              <a:rPr lang="en-US" dirty="0" err="1"/>
              <a:t>xp</a:t>
            </a:r>
            <a:r>
              <a:rPr lang="en-US" dirty="0"/>
              <a:t>));</a:t>
            </a:r>
          </a:p>
          <a:p>
            <a:pPr marL="0" indent="0">
              <a:buNone/>
            </a:pPr>
            <a:r>
              <a:rPr lang="en-US" dirty="0"/>
              <a:t>		int count=</a:t>
            </a:r>
            <a:r>
              <a:rPr lang="en-US" dirty="0" err="1"/>
              <a:t>allast.size</a:t>
            </a:r>
            <a:r>
              <a:rPr lang="en-US" dirty="0"/>
              <a:t>();</a:t>
            </a:r>
          </a:p>
          <a:p>
            <a:pPr marL="0" indent="0">
              <a:buNone/>
            </a:pPr>
            <a:r>
              <a:rPr lang="en-US" dirty="0"/>
              <a:t>		</a:t>
            </a:r>
            <a:r>
              <a:rPr lang="en-US" dirty="0" err="1"/>
              <a:t>System.out.println</a:t>
            </a:r>
            <a:r>
              <a:rPr lang="en-US" dirty="0"/>
              <a:t>(count);</a:t>
            </a:r>
          </a:p>
          <a:p>
            <a:pPr marL="0" indent="0">
              <a:buNone/>
            </a:pPr>
            <a:r>
              <a:rPr lang="en-US" dirty="0"/>
              <a:t>		for(int </a:t>
            </a:r>
            <a:r>
              <a:rPr lang="en-US" dirty="0" err="1"/>
              <a:t>i</a:t>
            </a:r>
            <a:r>
              <a:rPr lang="en-US" dirty="0"/>
              <a:t>=0;i&lt;</a:t>
            </a:r>
            <a:r>
              <a:rPr lang="en-US" dirty="0" err="1"/>
              <a:t>count;i</a:t>
            </a:r>
            <a:r>
              <a:rPr lang="en-US" dirty="0"/>
              <a:t>++)</a:t>
            </a:r>
          </a:p>
          <a:p>
            <a:pPr marL="0" indent="0">
              <a:buNone/>
            </a:pPr>
            <a:r>
              <a:rPr lang="en-US" dirty="0"/>
              <a:t>		{ 	</a:t>
            </a:r>
            <a:r>
              <a:rPr lang="en-US" dirty="0" err="1"/>
              <a:t>WebElement</a:t>
            </a:r>
            <a:r>
              <a:rPr lang="en-US" dirty="0"/>
              <a:t>  </a:t>
            </a:r>
            <a:r>
              <a:rPr lang="en-US" dirty="0" err="1"/>
              <a:t>ele</a:t>
            </a:r>
            <a:r>
              <a:rPr lang="en-US" dirty="0"/>
              <a:t> =</a:t>
            </a:r>
            <a:r>
              <a:rPr lang="en-US" dirty="0" err="1"/>
              <a:t>allast.get</a:t>
            </a:r>
            <a:r>
              <a:rPr lang="en-US" dirty="0"/>
              <a:t>(</a:t>
            </a:r>
            <a:r>
              <a:rPr lang="en-US" dirty="0" err="1"/>
              <a:t>i</a:t>
            </a:r>
            <a:r>
              <a:rPr lang="en-US" dirty="0"/>
              <a:t>);</a:t>
            </a:r>
          </a:p>
          <a:p>
            <a:pPr marL="0" indent="0">
              <a:buNone/>
            </a:pPr>
            <a:r>
              <a:rPr lang="en-US" dirty="0"/>
              <a:t>			String text= </a:t>
            </a:r>
            <a:r>
              <a:rPr lang="en-US" dirty="0" err="1"/>
              <a:t>ele.getText</a:t>
            </a:r>
            <a:r>
              <a:rPr lang="en-US" dirty="0"/>
              <a:t>();</a:t>
            </a:r>
          </a:p>
          <a:p>
            <a:pPr marL="0" indent="0">
              <a:buNone/>
            </a:pPr>
            <a:r>
              <a:rPr lang="en-US" dirty="0"/>
              <a:t>			</a:t>
            </a:r>
            <a:r>
              <a:rPr lang="en-US" dirty="0" err="1"/>
              <a:t>System.out.println</a:t>
            </a:r>
            <a:r>
              <a:rPr lang="en-US" dirty="0"/>
              <a:t>(text);</a:t>
            </a:r>
          </a:p>
          <a:p>
            <a:pPr marL="0" indent="0">
              <a:buNone/>
            </a:pPr>
            <a:r>
              <a:rPr lang="en-US" dirty="0"/>
              <a:t>			</a:t>
            </a:r>
            <a:r>
              <a:rPr lang="en-US" dirty="0" err="1"/>
              <a:t>allast.get</a:t>
            </a:r>
            <a:r>
              <a:rPr lang="en-US" dirty="0"/>
              <a:t>(2).click();</a:t>
            </a:r>
          </a:p>
          <a:p>
            <a:pPr marL="0" indent="0">
              <a:buNone/>
            </a:pPr>
            <a:r>
              <a:rPr lang="en-US" dirty="0"/>
              <a:t>		}</a:t>
            </a:r>
          </a:p>
          <a:p>
            <a:pPr marL="0" indent="0">
              <a:buNone/>
            </a:pPr>
            <a:r>
              <a:rPr lang="en-US" dirty="0"/>
              <a:t>		</a:t>
            </a:r>
            <a:r>
              <a:rPr lang="en-US" dirty="0" err="1"/>
              <a:t>driver.quit</a:t>
            </a:r>
            <a:r>
              <a:rPr lang="en-US" dirty="0"/>
              <a:t>();</a:t>
            </a:r>
          </a:p>
          <a:p>
            <a:pPr marL="0" indent="0">
              <a:buNone/>
            </a:pPr>
            <a:endParaRPr lang="en-US" dirty="0"/>
          </a:p>
        </p:txBody>
      </p:sp>
    </p:spTree>
    <p:extLst>
      <p:ext uri="{BB962C8B-B14F-4D97-AF65-F5344CB8AC3E}">
        <p14:creationId xmlns:p14="http://schemas.microsoft.com/office/powerpoint/2010/main" val="165025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3E45-2BF5-64B1-87DC-4DF67113681D}"/>
              </a:ext>
            </a:extLst>
          </p:cNvPr>
          <p:cNvSpPr>
            <a:spLocks noGrp="1"/>
          </p:cNvSpPr>
          <p:nvPr>
            <p:ph type="title"/>
          </p:nvPr>
        </p:nvSpPr>
        <p:spPr>
          <a:xfrm>
            <a:off x="550334" y="241300"/>
            <a:ext cx="8596668" cy="637309"/>
          </a:xfrm>
        </p:spPr>
        <p:txBody>
          <a:bodyPr>
            <a:normAutofit fontScale="90000"/>
          </a:bodyPr>
          <a:lstStyle/>
          <a:p>
            <a:r>
              <a:rPr lang="en-US" dirty="0"/>
              <a:t>Handling </a:t>
            </a:r>
            <a:r>
              <a:rPr lang="en-US" dirty="0" err="1"/>
              <a:t>WebTable</a:t>
            </a:r>
            <a:r>
              <a:rPr lang="en-US" dirty="0"/>
              <a:t> (html)</a:t>
            </a:r>
          </a:p>
        </p:txBody>
      </p:sp>
      <p:pic>
        <p:nvPicPr>
          <p:cNvPr id="5" name="Picture 4">
            <a:extLst>
              <a:ext uri="{FF2B5EF4-FFF2-40B4-BE49-F238E27FC236}">
                <a16:creationId xmlns:a16="http://schemas.microsoft.com/office/drawing/2014/main" id="{D4339533-F485-BFE4-D725-E03297957263}"/>
              </a:ext>
            </a:extLst>
          </p:cNvPr>
          <p:cNvPicPr>
            <a:picLocks noChangeAspect="1"/>
          </p:cNvPicPr>
          <p:nvPr/>
        </p:nvPicPr>
        <p:blipFill>
          <a:blip r:embed="rId2"/>
          <a:stretch>
            <a:fillRect/>
          </a:stretch>
        </p:blipFill>
        <p:spPr>
          <a:xfrm>
            <a:off x="1089468" y="1149350"/>
            <a:ext cx="7772400" cy="4985125"/>
          </a:xfrm>
          <a:prstGeom prst="rect">
            <a:avLst/>
          </a:prstGeom>
        </p:spPr>
      </p:pic>
    </p:spTree>
    <p:extLst>
      <p:ext uri="{BB962C8B-B14F-4D97-AF65-F5344CB8AC3E}">
        <p14:creationId xmlns:p14="http://schemas.microsoft.com/office/powerpoint/2010/main" val="105622968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6CAA-E7AD-EC80-B311-E9FCEB7FA855}"/>
              </a:ext>
            </a:extLst>
          </p:cNvPr>
          <p:cNvSpPr>
            <a:spLocks noGrp="1"/>
          </p:cNvSpPr>
          <p:nvPr>
            <p:ph type="title"/>
          </p:nvPr>
        </p:nvSpPr>
        <p:spPr/>
        <p:txBody>
          <a:bodyPr/>
          <a:lstStyle/>
          <a:p>
            <a:r>
              <a:rPr lang="en-US" dirty="0"/>
              <a:t>Handling </a:t>
            </a:r>
            <a:r>
              <a:rPr lang="en-US" dirty="0" err="1"/>
              <a:t>WebTable</a:t>
            </a:r>
            <a:r>
              <a:rPr lang="en-US" dirty="0"/>
              <a:t> (selenium)</a:t>
            </a:r>
          </a:p>
        </p:txBody>
      </p:sp>
      <p:sp>
        <p:nvSpPr>
          <p:cNvPr id="3" name="Content Placeholder 2">
            <a:extLst>
              <a:ext uri="{FF2B5EF4-FFF2-40B4-BE49-F238E27FC236}">
                <a16:creationId xmlns:a16="http://schemas.microsoft.com/office/drawing/2014/main" id="{487F8EB5-1574-8FCC-E977-E32A07688FA3}"/>
              </a:ext>
            </a:extLst>
          </p:cNvPr>
          <p:cNvSpPr>
            <a:spLocks noGrp="1"/>
          </p:cNvSpPr>
          <p:nvPr>
            <p:ph idx="1"/>
          </p:nvPr>
        </p:nvSpPr>
        <p:spPr>
          <a:xfrm>
            <a:off x="677334" y="1770727"/>
            <a:ext cx="8596668" cy="4477673"/>
          </a:xfrm>
        </p:spPr>
        <p:txBody>
          <a:bodyPr>
            <a:normAutofit fontScale="77500" lnSpcReduction="20000"/>
          </a:bodyPr>
          <a:lstStyle/>
          <a:p>
            <a:pPr marL="0" indent="0">
              <a:buNone/>
            </a:pPr>
            <a:r>
              <a:rPr lang="en-US" dirty="0"/>
              <a:t>Write a code to print content of the table</a:t>
            </a:r>
          </a:p>
          <a:p>
            <a:pPr marL="0" indent="0">
              <a:buNone/>
            </a:pPr>
            <a:r>
              <a:rPr lang="en-US" dirty="0" err="1"/>
              <a:t>System.setProperty</a:t>
            </a:r>
            <a:r>
              <a:rPr lang="en-US" dirty="0"/>
              <a:t>("</a:t>
            </a:r>
            <a:r>
              <a:rPr lang="en-US" dirty="0" err="1"/>
              <a:t>webdriver.chrome.driver","D</a:t>
            </a:r>
            <a:r>
              <a:rPr lang="en-US" dirty="0"/>
              <a:t>:/</a:t>
            </a:r>
            <a:r>
              <a:rPr lang="en-US" dirty="0" err="1"/>
              <a:t>chromedriver.exe</a:t>
            </a:r>
            <a:r>
              <a:rPr lang="en-US" dirty="0"/>
              <a:t>");</a:t>
            </a:r>
          </a:p>
          <a:p>
            <a:pPr marL="0" indent="0">
              <a:buNone/>
            </a:pPr>
            <a:r>
              <a:rPr lang="en-US" dirty="0"/>
              <a:t>WebDriver driver=new </a:t>
            </a:r>
            <a:r>
              <a:rPr lang="en-US" dirty="0" err="1"/>
              <a:t>ChromeDriver</a:t>
            </a:r>
            <a:r>
              <a:rPr lang="en-US" dirty="0"/>
              <a:t>();</a:t>
            </a:r>
          </a:p>
          <a:p>
            <a:pPr marL="0" indent="0">
              <a:buNone/>
            </a:pPr>
            <a:r>
              <a:rPr lang="en-US" dirty="0" err="1"/>
              <a:t>driver.get</a:t>
            </a:r>
            <a:r>
              <a:rPr lang="en-US" dirty="0"/>
              <a:t>("file:///D:/</a:t>
            </a:r>
            <a:r>
              <a:rPr lang="en-US" dirty="0" err="1"/>
              <a:t>Table.html</a:t>
            </a:r>
            <a:r>
              <a:rPr lang="en-US" dirty="0"/>
              <a:t>");</a:t>
            </a:r>
          </a:p>
          <a:p>
            <a:pPr marL="0" indent="0">
              <a:buNone/>
            </a:pPr>
            <a:r>
              <a:rPr lang="en-US" dirty="0"/>
              <a:t>// </a:t>
            </a:r>
            <a:r>
              <a:rPr lang="en-US" dirty="0" err="1"/>
              <a:t>findElement</a:t>
            </a:r>
            <a:r>
              <a:rPr lang="en-US" dirty="0"/>
              <a:t> of WebDriver</a:t>
            </a:r>
          </a:p>
          <a:p>
            <a:pPr marL="0" indent="0">
              <a:buNone/>
            </a:pPr>
            <a:r>
              <a:rPr lang="en-US" dirty="0" err="1"/>
              <a:t>WebElement</a:t>
            </a:r>
            <a:r>
              <a:rPr lang="en-US" dirty="0"/>
              <a:t> table=</a:t>
            </a:r>
            <a:r>
              <a:rPr lang="en-US" dirty="0" err="1"/>
              <a:t>driver.findElement</a:t>
            </a:r>
            <a:r>
              <a:rPr lang="en-US" dirty="0"/>
              <a:t>(</a:t>
            </a:r>
            <a:r>
              <a:rPr lang="en-US" dirty="0" err="1"/>
              <a:t>By.id</a:t>
            </a:r>
            <a:r>
              <a:rPr lang="en-US" dirty="0"/>
              <a:t>("t1")); </a:t>
            </a:r>
          </a:p>
          <a:p>
            <a:pPr marL="0" indent="0">
              <a:buNone/>
            </a:pPr>
            <a:r>
              <a:rPr lang="en-US" dirty="0"/>
              <a:t>//</a:t>
            </a:r>
            <a:r>
              <a:rPr lang="en-US" dirty="0" err="1"/>
              <a:t>findelements</a:t>
            </a:r>
            <a:r>
              <a:rPr lang="en-US" dirty="0"/>
              <a:t> of </a:t>
            </a:r>
            <a:r>
              <a:rPr lang="en-US" dirty="0" err="1"/>
              <a:t>WebElement</a:t>
            </a:r>
            <a:endParaRPr lang="en-US" dirty="0"/>
          </a:p>
          <a:p>
            <a:pPr marL="0" indent="0">
              <a:buNone/>
            </a:pPr>
            <a:r>
              <a:rPr lang="en-US" dirty="0"/>
              <a:t>List&lt;</a:t>
            </a:r>
            <a:r>
              <a:rPr lang="en-US" dirty="0" err="1"/>
              <a:t>WebElement</a:t>
            </a:r>
            <a:r>
              <a:rPr lang="en-US" dirty="0"/>
              <a:t>&gt; </a:t>
            </a:r>
            <a:r>
              <a:rPr lang="en-US" dirty="0" err="1"/>
              <a:t>allTD</a:t>
            </a:r>
            <a:r>
              <a:rPr lang="en-US" dirty="0"/>
              <a:t> = </a:t>
            </a:r>
            <a:r>
              <a:rPr lang="en-US" dirty="0" err="1"/>
              <a:t>table.findElements</a:t>
            </a:r>
            <a:r>
              <a:rPr lang="en-US" dirty="0"/>
              <a:t>(</a:t>
            </a:r>
            <a:r>
              <a:rPr lang="en-US" dirty="0" err="1"/>
              <a:t>By.tagName</a:t>
            </a:r>
            <a:r>
              <a:rPr lang="en-US" dirty="0"/>
              <a:t>("td"));	</a:t>
            </a:r>
          </a:p>
          <a:p>
            <a:pPr marL="0" indent="0">
              <a:buNone/>
            </a:pPr>
            <a:endParaRPr lang="en-US" dirty="0"/>
          </a:p>
          <a:p>
            <a:pPr marL="0" indent="0">
              <a:buNone/>
            </a:pPr>
            <a:r>
              <a:rPr lang="en-US" dirty="0"/>
              <a:t> for(</a:t>
            </a:r>
            <a:r>
              <a:rPr lang="en-US" dirty="0" err="1"/>
              <a:t>WebElement</a:t>
            </a:r>
            <a:r>
              <a:rPr lang="en-US" dirty="0"/>
              <a:t> </a:t>
            </a:r>
            <a:r>
              <a:rPr lang="en-US" dirty="0" err="1"/>
              <a:t>element:allTD</a:t>
            </a:r>
            <a:r>
              <a:rPr lang="en-US" dirty="0"/>
              <a:t>)</a:t>
            </a:r>
          </a:p>
          <a:p>
            <a:pPr marL="0" indent="0">
              <a:buNone/>
            </a:pPr>
            <a:r>
              <a:rPr lang="en-US" dirty="0"/>
              <a:t>	 {</a:t>
            </a:r>
          </a:p>
          <a:p>
            <a:pPr marL="0" indent="0">
              <a:buNone/>
            </a:pPr>
            <a:r>
              <a:rPr lang="en-US" dirty="0"/>
              <a:t>		 	String text=</a:t>
            </a:r>
            <a:r>
              <a:rPr lang="en-US" dirty="0" err="1"/>
              <a:t>element.getText</a:t>
            </a:r>
            <a:r>
              <a:rPr lang="en-US" dirty="0"/>
              <a:t>();</a:t>
            </a:r>
          </a:p>
          <a:p>
            <a:pPr marL="0" indent="0">
              <a:buNone/>
            </a:pPr>
            <a:r>
              <a:rPr lang="en-US" dirty="0"/>
              <a:t>		 	</a:t>
            </a:r>
            <a:r>
              <a:rPr lang="en-US" dirty="0" err="1"/>
              <a:t>System.out.println</a:t>
            </a:r>
            <a:r>
              <a:rPr lang="en-US" dirty="0"/>
              <a:t>(text);</a:t>
            </a:r>
          </a:p>
          <a:p>
            <a:pPr marL="0" indent="0">
              <a:buNone/>
            </a:pPr>
            <a:r>
              <a:rPr lang="en-US" dirty="0"/>
              <a:t>		 		} </a:t>
            </a:r>
          </a:p>
          <a:p>
            <a:pPr marL="0" indent="0">
              <a:buNone/>
            </a:pPr>
            <a:r>
              <a:rPr lang="en-US" dirty="0"/>
              <a:t>	 } </a:t>
            </a:r>
            <a:r>
              <a:rPr lang="en-US" dirty="0" err="1"/>
              <a:t>driver.quit</a:t>
            </a:r>
            <a:r>
              <a:rPr lang="en-US" dirty="0"/>
              <a:t>();</a:t>
            </a:r>
          </a:p>
          <a:p>
            <a:pPr marL="0" indent="0">
              <a:buNone/>
            </a:pPr>
            <a:endParaRPr lang="en-US" dirty="0"/>
          </a:p>
        </p:txBody>
      </p:sp>
    </p:spTree>
    <p:extLst>
      <p:ext uri="{BB962C8B-B14F-4D97-AF65-F5344CB8AC3E}">
        <p14:creationId xmlns:p14="http://schemas.microsoft.com/office/powerpoint/2010/main" val="2213015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6E04-6575-BAF8-E0EB-B8AA2E664D31}"/>
              </a:ext>
            </a:extLst>
          </p:cNvPr>
          <p:cNvSpPr>
            <a:spLocks noGrp="1"/>
          </p:cNvSpPr>
          <p:nvPr>
            <p:ph type="title"/>
          </p:nvPr>
        </p:nvSpPr>
        <p:spPr>
          <a:xfrm>
            <a:off x="563034" y="207037"/>
            <a:ext cx="8596668" cy="609600"/>
          </a:xfrm>
        </p:spPr>
        <p:txBody>
          <a:bodyPr>
            <a:normAutofit fontScale="90000"/>
          </a:bodyPr>
          <a:lstStyle/>
          <a:p>
            <a:r>
              <a:rPr lang="en-US" dirty="0"/>
              <a:t>Select Class and </a:t>
            </a:r>
            <a:r>
              <a:rPr lang="en-US" dirty="0" err="1"/>
              <a:t>ListBox</a:t>
            </a:r>
            <a:r>
              <a:rPr lang="en-US" dirty="0"/>
              <a:t> Handling</a:t>
            </a:r>
          </a:p>
        </p:txBody>
      </p:sp>
      <p:sp>
        <p:nvSpPr>
          <p:cNvPr id="3" name="Content Placeholder 2">
            <a:extLst>
              <a:ext uri="{FF2B5EF4-FFF2-40B4-BE49-F238E27FC236}">
                <a16:creationId xmlns:a16="http://schemas.microsoft.com/office/drawing/2014/main" id="{B9A71A77-2DFD-9F52-A77B-397C5AC3D32B}"/>
              </a:ext>
            </a:extLst>
          </p:cNvPr>
          <p:cNvSpPr>
            <a:spLocks noGrp="1"/>
          </p:cNvSpPr>
          <p:nvPr>
            <p:ph idx="1"/>
          </p:nvPr>
        </p:nvSpPr>
        <p:spPr>
          <a:xfrm>
            <a:off x="677334" y="1358900"/>
            <a:ext cx="4125894" cy="5041899"/>
          </a:xfrm>
        </p:spPr>
        <p:txBody>
          <a:bodyPr>
            <a:normAutofit fontScale="77500" lnSpcReduction="20000"/>
          </a:bodyPr>
          <a:lstStyle/>
          <a:p>
            <a:pPr marL="342900" lvl="0" indent="-342900">
              <a:lnSpc>
                <a:spcPct val="115000"/>
              </a:lnSpc>
              <a:buFont typeface="+mj-lt"/>
              <a:buAutoNum type="arabicPeriod"/>
            </a:pPr>
            <a:r>
              <a:rPr lang="en-US" sz="1800" b="1" dirty="0">
                <a:effectLst/>
                <a:latin typeface="Calibri" panose="020F0502020204030204" pitchFamily="34" charset="0"/>
                <a:ea typeface="Times New Roman" panose="02020603050405020304" pitchFamily="18" charset="0"/>
                <a:cs typeface="Calibri" panose="020F0502020204030204" pitchFamily="34" charset="0"/>
              </a:rPr>
              <a:t>Multi select list box</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b="1" dirty="0">
                <a:effectLst/>
                <a:latin typeface="Calibri" panose="020F0502020204030204" pitchFamily="34" charset="0"/>
                <a:ea typeface="Times New Roman" panose="02020603050405020304" pitchFamily="18" charset="0"/>
                <a:cs typeface="Calibri" panose="020F0502020204030204" pitchFamily="34" charset="0"/>
              </a:rPr>
              <a:t>Single select list box / drop down list </a:t>
            </a:r>
          </a:p>
          <a:p>
            <a:pPr marL="0" lv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Select class methods - </a:t>
            </a: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selectByIndex</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selectByValue</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selecteByVisibleText</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deselectByIndex</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deselectByValue</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deselectByvisibleText</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deselectAll</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isMultiple</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getOptions</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getAllSelectedOptions</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getFirstSelectedOption</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TextBox 3">
            <a:extLst>
              <a:ext uri="{FF2B5EF4-FFF2-40B4-BE49-F238E27FC236}">
                <a16:creationId xmlns:a16="http://schemas.microsoft.com/office/drawing/2014/main" id="{FD0F5EAE-6616-A528-E692-3EDA299ADD62}"/>
              </a:ext>
            </a:extLst>
          </p:cNvPr>
          <p:cNvSpPr txBox="1"/>
          <p:nvPr/>
        </p:nvSpPr>
        <p:spPr>
          <a:xfrm>
            <a:off x="4719145" y="2759889"/>
            <a:ext cx="5139558" cy="2739211"/>
          </a:xfrm>
          <a:prstGeom prst="rect">
            <a:avLst/>
          </a:prstGeom>
          <a:noFill/>
        </p:spPr>
        <p:txBody>
          <a:bodyPr wrap="square" rtlCol="0">
            <a:spAutoFit/>
          </a:bodyPr>
          <a:lstStyle/>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&lt;Html&gt;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&lt;body&gt;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&lt;select id=”</a:t>
            </a:r>
            <a:r>
              <a:rPr lang="en-US" sz="1400" dirty="0" err="1">
                <a:solidFill>
                  <a:schemeClr val="tx1">
                    <a:lumMod val="75000"/>
                    <a:lumOff val="25000"/>
                  </a:schemeClr>
                </a:solidFill>
                <a:latin typeface="Calibri" panose="020F0502020204030204" pitchFamily="34" charset="0"/>
                <a:cs typeface="Times New Roman" panose="02020603050405020304" pitchFamily="18" charset="0"/>
              </a:rPr>
              <a:t>mtr</a:t>
            </a:r>
            <a:r>
              <a:rPr lang="en-US" sz="1400" dirty="0">
                <a:solidFill>
                  <a:schemeClr val="tx1">
                    <a:lumMod val="75000"/>
                    <a:lumOff val="25000"/>
                  </a:schemeClr>
                </a:solidFill>
                <a:latin typeface="Calibri" panose="020F0502020204030204" pitchFamily="34" charset="0"/>
                <a:cs typeface="Times New Roman" panose="02020603050405020304" pitchFamily="18" charset="0"/>
              </a:rPr>
              <a:t>” multiple&gt;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	&lt; option value=”a”&gt; Idly&lt;/option&gt;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	&lt; option value=”b”&gt; </a:t>
            </a:r>
            <a:r>
              <a:rPr lang="en-US" sz="1400" dirty="0" err="1">
                <a:solidFill>
                  <a:schemeClr val="tx1">
                    <a:lumMod val="75000"/>
                    <a:lumOff val="25000"/>
                  </a:schemeClr>
                </a:solidFill>
                <a:latin typeface="Calibri" panose="020F0502020204030204" pitchFamily="34" charset="0"/>
                <a:cs typeface="Times New Roman" panose="02020603050405020304" pitchFamily="18" charset="0"/>
              </a:rPr>
              <a:t>Puliyogare</a:t>
            </a:r>
            <a:r>
              <a:rPr lang="en-US" sz="1400" dirty="0">
                <a:solidFill>
                  <a:schemeClr val="tx1">
                    <a:lumMod val="75000"/>
                    <a:lumOff val="25000"/>
                  </a:schemeClr>
                </a:solidFill>
                <a:latin typeface="Calibri" panose="020F0502020204030204" pitchFamily="34" charset="0"/>
                <a:cs typeface="Times New Roman" panose="02020603050405020304" pitchFamily="18" charset="0"/>
              </a:rPr>
              <a:t>&lt;/option&gt;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	&lt; option value=”c”&gt; </a:t>
            </a:r>
            <a:r>
              <a:rPr lang="en-US" sz="1400" dirty="0" err="1">
                <a:solidFill>
                  <a:schemeClr val="tx1">
                    <a:lumMod val="75000"/>
                    <a:lumOff val="25000"/>
                  </a:schemeClr>
                </a:solidFill>
                <a:latin typeface="Calibri" panose="020F0502020204030204" pitchFamily="34" charset="0"/>
                <a:cs typeface="Times New Roman" panose="02020603050405020304" pitchFamily="18" charset="0"/>
              </a:rPr>
              <a:t>Dosa</a:t>
            </a:r>
            <a:r>
              <a:rPr lang="en-US" sz="1400" dirty="0">
                <a:solidFill>
                  <a:schemeClr val="tx1">
                    <a:lumMod val="75000"/>
                    <a:lumOff val="25000"/>
                  </a:schemeClr>
                </a:solidFill>
                <a:latin typeface="Calibri" panose="020F0502020204030204" pitchFamily="34" charset="0"/>
                <a:cs typeface="Times New Roman" panose="02020603050405020304" pitchFamily="18" charset="0"/>
              </a:rPr>
              <a:t>&lt;/option&gt;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	&lt; option value=”d”&gt; </a:t>
            </a:r>
            <a:r>
              <a:rPr lang="en-US" sz="1400" dirty="0" err="1">
                <a:solidFill>
                  <a:schemeClr val="tx1">
                    <a:lumMod val="75000"/>
                    <a:lumOff val="25000"/>
                  </a:schemeClr>
                </a:solidFill>
                <a:latin typeface="Calibri" panose="020F0502020204030204" pitchFamily="34" charset="0"/>
                <a:cs typeface="Times New Roman" panose="02020603050405020304" pitchFamily="18" charset="0"/>
              </a:rPr>
              <a:t>karabath</a:t>
            </a:r>
            <a:r>
              <a:rPr lang="en-US" sz="1400" dirty="0">
                <a:solidFill>
                  <a:schemeClr val="tx1">
                    <a:lumMod val="75000"/>
                    <a:lumOff val="25000"/>
                  </a:schemeClr>
                </a:solidFill>
                <a:latin typeface="Calibri" panose="020F0502020204030204" pitchFamily="34" charset="0"/>
                <a:cs typeface="Times New Roman" panose="02020603050405020304" pitchFamily="18" charset="0"/>
              </a:rPr>
              <a:t>&lt;/option&gt;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	&lt; option value=”e”&gt; poori&lt;/option&gt;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	&lt; option value=”f”&gt; poori&lt;/option&gt;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&lt;/select&gt;</a:t>
            </a:r>
          </a:p>
          <a:p>
            <a:pPr marL="0" indent="0">
              <a:buNone/>
            </a:pPr>
            <a:r>
              <a:rPr lang="en-US" sz="1400" dirty="0">
                <a:solidFill>
                  <a:schemeClr val="tx1">
                    <a:lumMod val="75000"/>
                    <a:lumOff val="25000"/>
                  </a:schemeClr>
                </a:solidFill>
                <a:latin typeface="Calibri" panose="020F0502020204030204" pitchFamily="34" charset="0"/>
                <a:cs typeface="Times New Roman" panose="02020603050405020304" pitchFamily="18" charset="0"/>
              </a:rPr>
              <a:t>&lt;/body&gt;</a:t>
            </a:r>
          </a:p>
          <a:p>
            <a:endParaRPr lang="en-US" dirty="0"/>
          </a:p>
        </p:txBody>
      </p:sp>
    </p:spTree>
    <p:extLst>
      <p:ext uri="{BB962C8B-B14F-4D97-AF65-F5344CB8AC3E}">
        <p14:creationId xmlns:p14="http://schemas.microsoft.com/office/powerpoint/2010/main" val="2685117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1DD2-14E8-D41A-46D4-64F9E2FC4EF3}"/>
              </a:ext>
            </a:extLst>
          </p:cNvPr>
          <p:cNvSpPr>
            <a:spLocks noGrp="1"/>
          </p:cNvSpPr>
          <p:nvPr>
            <p:ph type="title"/>
          </p:nvPr>
        </p:nvSpPr>
        <p:spPr>
          <a:xfrm>
            <a:off x="677334" y="609600"/>
            <a:ext cx="8338079" cy="868184"/>
          </a:xfrm>
        </p:spPr>
        <p:txBody>
          <a:bodyPr anchor="t">
            <a:normAutofit/>
          </a:bodyPr>
          <a:lstStyle/>
          <a:p>
            <a:r>
              <a:rPr lang="en-US" dirty="0" err="1"/>
              <a:t>Javascript</a:t>
            </a:r>
            <a:r>
              <a:rPr lang="en-US" dirty="0"/>
              <a:t> &amp; Actions in Selenium</a:t>
            </a:r>
          </a:p>
        </p:txBody>
      </p:sp>
      <p:pic>
        <p:nvPicPr>
          <p:cNvPr id="4" name="Content Placeholder 3">
            <a:extLst>
              <a:ext uri="{FF2B5EF4-FFF2-40B4-BE49-F238E27FC236}">
                <a16:creationId xmlns:a16="http://schemas.microsoft.com/office/drawing/2014/main" id="{418734D4-BFCE-0CA1-7B9E-12CF4A070E7C}"/>
              </a:ext>
            </a:extLst>
          </p:cNvPr>
          <p:cNvPicPr>
            <a:picLocks noChangeAspect="1"/>
          </p:cNvPicPr>
          <p:nvPr/>
        </p:nvPicPr>
        <p:blipFill rotWithShape="1">
          <a:blip r:embed="rId2"/>
          <a:srcRect l="8214" r="6742" b="-4"/>
          <a:stretch/>
        </p:blipFill>
        <p:spPr>
          <a:xfrm>
            <a:off x="489444" y="1477784"/>
            <a:ext cx="5606556" cy="5056434"/>
          </a:xfrm>
          <a:prstGeom prst="rect">
            <a:avLst/>
          </a:prstGeom>
        </p:spPr>
      </p:pic>
      <p:sp>
        <p:nvSpPr>
          <p:cNvPr id="5" name="TextBox 4">
            <a:extLst>
              <a:ext uri="{FF2B5EF4-FFF2-40B4-BE49-F238E27FC236}">
                <a16:creationId xmlns:a16="http://schemas.microsoft.com/office/drawing/2014/main" id="{57514550-4E5F-4DE5-A9EC-0F6E803A0020}"/>
              </a:ext>
            </a:extLst>
          </p:cNvPr>
          <p:cNvSpPr txBox="1"/>
          <p:nvPr/>
        </p:nvSpPr>
        <p:spPr>
          <a:xfrm>
            <a:off x="6470061" y="4022465"/>
            <a:ext cx="4267201" cy="1569660"/>
          </a:xfrm>
          <a:prstGeom prst="rect">
            <a:avLst/>
          </a:prstGeom>
          <a:noFill/>
        </p:spPr>
        <p:txBody>
          <a:bodyPr wrap="square" rtlCol="0">
            <a:spAutoFit/>
          </a:bodyPr>
          <a:lstStyle/>
          <a:p>
            <a:r>
              <a:rPr lang="en-IN" sz="1600" dirty="0" err="1">
                <a:solidFill>
                  <a:srgbClr val="000000"/>
                </a:solidFill>
                <a:effectLst/>
                <a:latin typeface="Menlo" panose="020B0609030804020204" pitchFamily="49" charset="0"/>
              </a:rPr>
              <a:t>JavascriptExecutor</a:t>
            </a:r>
            <a:r>
              <a:rPr lang="en-IN" sz="1600" dirty="0">
                <a:solidFill>
                  <a:srgbClr val="000000"/>
                </a:solidFill>
                <a:effectLst/>
                <a:latin typeface="Menlo" panose="020B0609030804020204" pitchFamily="49" charset="0"/>
              </a:rPr>
              <a:t> </a:t>
            </a:r>
            <a:r>
              <a:rPr lang="en-IN" sz="1600" dirty="0" err="1">
                <a:solidFill>
                  <a:srgbClr val="6A3E3E"/>
                </a:solidFill>
                <a:effectLst/>
                <a:latin typeface="Menlo" panose="020B0609030804020204" pitchFamily="49" charset="0"/>
              </a:rPr>
              <a:t>js</a:t>
            </a:r>
            <a:r>
              <a:rPr lang="en-IN" sz="1600" dirty="0">
                <a:solidFill>
                  <a:srgbClr val="000000"/>
                </a:solidFill>
                <a:effectLst/>
                <a:latin typeface="Menlo" panose="020B0609030804020204" pitchFamily="49" charset="0"/>
              </a:rPr>
              <a:t> = (</a:t>
            </a:r>
            <a:r>
              <a:rPr lang="en-IN" sz="1600" dirty="0" err="1">
                <a:solidFill>
                  <a:srgbClr val="000000"/>
                </a:solidFill>
                <a:effectLst/>
                <a:latin typeface="Menlo" panose="020B0609030804020204" pitchFamily="49" charset="0"/>
              </a:rPr>
              <a:t>JavascriptExecutor</a:t>
            </a:r>
            <a:r>
              <a:rPr lang="en-IN" sz="1600" dirty="0">
                <a:solidFill>
                  <a:srgbClr val="000000"/>
                </a:solidFill>
                <a:effectLst/>
                <a:latin typeface="Menlo" panose="020B0609030804020204" pitchFamily="49" charset="0"/>
              </a:rPr>
              <a:t>) </a:t>
            </a:r>
            <a:r>
              <a:rPr lang="en-IN" sz="1600" dirty="0">
                <a:solidFill>
                  <a:srgbClr val="6A3E3E"/>
                </a:solidFill>
                <a:effectLst/>
                <a:latin typeface="Menlo" panose="020B0609030804020204" pitchFamily="49" charset="0"/>
              </a:rPr>
              <a:t>driver</a:t>
            </a:r>
            <a:r>
              <a:rPr lang="en-IN" sz="1600" dirty="0">
                <a:solidFill>
                  <a:srgbClr val="000000"/>
                </a:solidFill>
                <a:effectLst/>
                <a:latin typeface="Menlo" panose="020B0609030804020204" pitchFamily="49" charset="0"/>
              </a:rPr>
              <a:t>;</a:t>
            </a:r>
          </a:p>
          <a:p>
            <a:endParaRPr lang="en-IN" sz="1600" dirty="0">
              <a:solidFill>
                <a:srgbClr val="000000"/>
              </a:solidFill>
              <a:effectLst/>
              <a:latin typeface="Menlo" panose="020B0609030804020204" pitchFamily="49" charset="0"/>
            </a:endParaRPr>
          </a:p>
          <a:p>
            <a:r>
              <a:rPr lang="en-IN" sz="1600" dirty="0" err="1">
                <a:solidFill>
                  <a:srgbClr val="6A3E3E"/>
                </a:solidFill>
                <a:effectLst/>
                <a:latin typeface="Menlo" panose="020B0609030804020204" pitchFamily="49" charset="0"/>
              </a:rPr>
              <a:t>js</a:t>
            </a:r>
            <a:r>
              <a:rPr lang="en-IN" sz="1600" dirty="0" err="1">
                <a:solidFill>
                  <a:srgbClr val="000000"/>
                </a:solidFill>
                <a:effectLst/>
                <a:latin typeface="Menlo" panose="020B0609030804020204" pitchFamily="49" charset="0"/>
              </a:rPr>
              <a:t>.executeScript</a:t>
            </a:r>
            <a:r>
              <a:rPr lang="en-IN" sz="1600" dirty="0">
                <a:solidFill>
                  <a:srgbClr val="000000"/>
                </a:solidFill>
                <a:effectLst/>
                <a:latin typeface="Menlo" panose="020B0609030804020204" pitchFamily="49" charset="0"/>
              </a:rPr>
              <a:t>(</a:t>
            </a:r>
            <a:r>
              <a:rPr lang="en-IN" sz="1600" dirty="0">
                <a:solidFill>
                  <a:srgbClr val="2A00FF"/>
                </a:solidFill>
                <a:effectLst/>
                <a:latin typeface="Menlo" panose="020B0609030804020204" pitchFamily="49" charset="0"/>
              </a:rPr>
              <a:t>"alert('hello world');"</a:t>
            </a:r>
            <a:r>
              <a:rPr lang="en-IN" sz="1600" dirty="0">
                <a:solidFill>
                  <a:srgbClr val="000000"/>
                </a:solidFill>
                <a:effectLst/>
                <a:latin typeface="Menlo" panose="020B0609030804020204" pitchFamily="49" charset="0"/>
              </a:rPr>
              <a:t>);</a:t>
            </a:r>
          </a:p>
          <a:p>
            <a:endParaRPr lang="en-US" sz="1600" dirty="0"/>
          </a:p>
        </p:txBody>
      </p:sp>
      <p:sp>
        <p:nvSpPr>
          <p:cNvPr id="6" name="TextBox 5">
            <a:extLst>
              <a:ext uri="{FF2B5EF4-FFF2-40B4-BE49-F238E27FC236}">
                <a16:creationId xmlns:a16="http://schemas.microsoft.com/office/drawing/2014/main" id="{888E706C-1206-4429-A32B-9BFEE93F69DF}"/>
              </a:ext>
            </a:extLst>
          </p:cNvPr>
          <p:cNvSpPr txBox="1"/>
          <p:nvPr/>
        </p:nvSpPr>
        <p:spPr>
          <a:xfrm>
            <a:off x="6364957" y="2334626"/>
            <a:ext cx="4818049" cy="830997"/>
          </a:xfrm>
          <a:prstGeom prst="rect">
            <a:avLst/>
          </a:prstGeom>
          <a:noFill/>
        </p:spPr>
        <p:txBody>
          <a:bodyPr wrap="square" rtlCol="0">
            <a:spAutoFit/>
          </a:bodyPr>
          <a:lstStyle/>
          <a:p>
            <a:r>
              <a:rPr lang="en-IN" sz="1600" dirty="0">
                <a:solidFill>
                  <a:srgbClr val="000000"/>
                </a:solidFill>
                <a:effectLst/>
                <a:latin typeface="Menlo" panose="020B0609030804020204" pitchFamily="49" charset="0"/>
              </a:rPr>
              <a:t>Actions </a:t>
            </a:r>
            <a:r>
              <a:rPr lang="en-IN" sz="1600" dirty="0">
                <a:solidFill>
                  <a:srgbClr val="6A3E3E"/>
                </a:solidFill>
                <a:effectLst/>
                <a:latin typeface="Menlo" panose="020B0609030804020204" pitchFamily="49" charset="0"/>
              </a:rPr>
              <a:t>actions</a:t>
            </a:r>
            <a:r>
              <a:rPr lang="en-IN" sz="1600" dirty="0">
                <a:solidFill>
                  <a:srgbClr val="000000"/>
                </a:solidFill>
                <a:effectLst/>
                <a:latin typeface="Menlo" panose="020B0609030804020204" pitchFamily="49" charset="0"/>
              </a:rPr>
              <a:t>=</a:t>
            </a:r>
            <a:r>
              <a:rPr lang="en-IN" sz="1600" b="1" dirty="0">
                <a:solidFill>
                  <a:srgbClr val="7F0055"/>
                </a:solidFill>
                <a:effectLst/>
                <a:latin typeface="Menlo" panose="020B0609030804020204" pitchFamily="49" charset="0"/>
              </a:rPr>
              <a:t>new</a:t>
            </a:r>
            <a:r>
              <a:rPr lang="en-IN" sz="1600" dirty="0">
                <a:solidFill>
                  <a:srgbClr val="000000"/>
                </a:solidFill>
                <a:effectLst/>
                <a:latin typeface="Menlo" panose="020B0609030804020204" pitchFamily="49" charset="0"/>
              </a:rPr>
              <a:t> Actions(</a:t>
            </a:r>
            <a:r>
              <a:rPr lang="en-IN" sz="1600" dirty="0">
                <a:solidFill>
                  <a:srgbClr val="6A3E3E"/>
                </a:solidFill>
                <a:effectLst/>
                <a:latin typeface="Menlo" panose="020B0609030804020204" pitchFamily="49" charset="0"/>
              </a:rPr>
              <a:t>driver</a:t>
            </a:r>
            <a:r>
              <a:rPr lang="en-IN" sz="1600" dirty="0">
                <a:solidFill>
                  <a:srgbClr val="000000"/>
                </a:solidFill>
                <a:effectLst/>
                <a:latin typeface="Menlo" panose="020B0609030804020204" pitchFamily="49" charset="0"/>
              </a:rPr>
              <a:t>);</a:t>
            </a:r>
          </a:p>
          <a:p>
            <a:r>
              <a:rPr lang="en-IN" sz="1600" dirty="0" err="1">
                <a:solidFill>
                  <a:srgbClr val="6A3E3E"/>
                </a:solidFill>
                <a:effectLst/>
                <a:latin typeface="Menlo" panose="020B0609030804020204" pitchFamily="49" charset="0"/>
              </a:rPr>
              <a:t>actions</a:t>
            </a:r>
            <a:r>
              <a:rPr lang="en-IN" sz="1600" dirty="0" err="1">
                <a:solidFill>
                  <a:srgbClr val="000000"/>
                </a:solidFill>
                <a:effectLst/>
                <a:latin typeface="Menlo" panose="020B0609030804020204" pitchFamily="49" charset="0"/>
              </a:rPr>
              <a:t>.contextClick</a:t>
            </a:r>
            <a:r>
              <a:rPr lang="en-IN" sz="1600" dirty="0">
                <a:solidFill>
                  <a:srgbClr val="000000"/>
                </a:solidFill>
                <a:effectLst/>
                <a:latin typeface="Menlo" panose="020B0609030804020204" pitchFamily="49" charset="0"/>
              </a:rPr>
              <a:t>(</a:t>
            </a:r>
            <a:r>
              <a:rPr lang="en-IN" sz="1600" u="sng" dirty="0">
                <a:solidFill>
                  <a:srgbClr val="000000"/>
                </a:solidFill>
                <a:effectLst/>
                <a:latin typeface="Menlo" panose="020B0609030804020204" pitchFamily="49" charset="0"/>
              </a:rPr>
              <a:t>e</a:t>
            </a:r>
            <a:r>
              <a:rPr lang="en-IN" sz="1600" dirty="0">
                <a:solidFill>
                  <a:srgbClr val="000000"/>
                </a:solidFill>
                <a:effectLst/>
                <a:latin typeface="Menlo" panose="020B0609030804020204" pitchFamily="49" charset="0"/>
              </a:rPr>
              <a:t>).build();</a:t>
            </a:r>
          </a:p>
          <a:p>
            <a:endParaRPr lang="en-US" sz="1600" dirty="0"/>
          </a:p>
        </p:txBody>
      </p:sp>
    </p:spTree>
    <p:extLst>
      <p:ext uri="{BB962C8B-B14F-4D97-AF65-F5344CB8AC3E}">
        <p14:creationId xmlns:p14="http://schemas.microsoft.com/office/powerpoint/2010/main" val="125999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0C6A-B469-6F37-855E-AD90347FE456}"/>
              </a:ext>
            </a:extLst>
          </p:cNvPr>
          <p:cNvSpPr>
            <a:spLocks noGrp="1"/>
          </p:cNvSpPr>
          <p:nvPr>
            <p:ph type="title"/>
          </p:nvPr>
        </p:nvSpPr>
        <p:spPr>
          <a:xfrm>
            <a:off x="677334" y="241300"/>
            <a:ext cx="8596668" cy="584201"/>
          </a:xfrm>
        </p:spPr>
        <p:txBody>
          <a:bodyPr>
            <a:normAutofit fontScale="90000"/>
          </a:bodyPr>
          <a:lstStyle/>
          <a:p>
            <a:r>
              <a:rPr lang="en-US" dirty="0"/>
              <a:t>Different Popup handling </a:t>
            </a:r>
          </a:p>
        </p:txBody>
      </p:sp>
      <p:sp>
        <p:nvSpPr>
          <p:cNvPr id="3" name="Content Placeholder 2">
            <a:extLst>
              <a:ext uri="{FF2B5EF4-FFF2-40B4-BE49-F238E27FC236}">
                <a16:creationId xmlns:a16="http://schemas.microsoft.com/office/drawing/2014/main" id="{E89744E1-8B17-BA19-CC01-E70735BA2A37}"/>
              </a:ext>
            </a:extLst>
          </p:cNvPr>
          <p:cNvSpPr>
            <a:spLocks noGrp="1"/>
          </p:cNvSpPr>
          <p:nvPr>
            <p:ph idx="1"/>
          </p:nvPr>
        </p:nvSpPr>
        <p:spPr>
          <a:xfrm>
            <a:off x="677334" y="965201"/>
            <a:ext cx="8596668" cy="2057399"/>
          </a:xfrm>
        </p:spPr>
        <p:txBody>
          <a:bodyPr>
            <a:normAutofit/>
          </a:bodyPr>
          <a:lstStyle/>
          <a:p>
            <a:r>
              <a:rPr lang="en-US" dirty="0"/>
              <a:t>Hidden Division Popup  (</a:t>
            </a:r>
            <a:r>
              <a:rPr lang="en-IN" i="1" dirty="0" err="1">
                <a:effectLst/>
                <a:latin typeface="Helvetica" pitchFamily="2" charset="0"/>
              </a:rPr>
              <a:t>findElement</a:t>
            </a:r>
            <a:r>
              <a:rPr lang="en-IN" i="1" dirty="0">
                <a:effectLst/>
                <a:latin typeface="Helvetica" pitchFamily="2" charset="0"/>
              </a:rPr>
              <a:t>()</a:t>
            </a:r>
            <a:r>
              <a:rPr lang="en-US" dirty="0"/>
              <a:t>)</a:t>
            </a:r>
          </a:p>
          <a:p>
            <a:r>
              <a:rPr lang="en-US" dirty="0"/>
              <a:t>File Upload popup		(</a:t>
            </a:r>
            <a:r>
              <a:rPr lang="en-IN" i="1" dirty="0" err="1">
                <a:effectLst/>
                <a:latin typeface="Helvetica" pitchFamily="2" charset="0"/>
              </a:rPr>
              <a:t>sendKeys</a:t>
            </a:r>
            <a:r>
              <a:rPr lang="en-IN" i="1" dirty="0">
                <a:effectLst/>
                <a:latin typeface="Helvetica" pitchFamily="2" charset="0"/>
              </a:rPr>
              <a:t>()</a:t>
            </a:r>
            <a:r>
              <a:rPr lang="en-US" dirty="0"/>
              <a:t>)</a:t>
            </a:r>
          </a:p>
          <a:p>
            <a:r>
              <a:rPr lang="en-US" dirty="0"/>
              <a:t>File Download popup	(</a:t>
            </a:r>
            <a:r>
              <a:rPr lang="en-IN" i="1" dirty="0" err="1">
                <a:effectLst/>
                <a:latin typeface="Helvetica" pitchFamily="2" charset="0"/>
              </a:rPr>
              <a:t>setPreference</a:t>
            </a:r>
            <a:r>
              <a:rPr lang="en-IN" i="1" dirty="0">
                <a:effectLst/>
                <a:latin typeface="Helvetica" pitchFamily="2" charset="0"/>
              </a:rPr>
              <a:t>() of </a:t>
            </a:r>
            <a:r>
              <a:rPr lang="en-IN" i="1" dirty="0" err="1">
                <a:effectLst/>
                <a:latin typeface="Helvetica" pitchFamily="2" charset="0"/>
              </a:rPr>
              <a:t>FirefoxProfile</a:t>
            </a:r>
            <a:r>
              <a:rPr lang="en-IN" i="1" dirty="0">
                <a:effectLst/>
                <a:latin typeface="Helvetica" pitchFamily="2" charset="0"/>
              </a:rPr>
              <a:t> class</a:t>
            </a:r>
            <a:r>
              <a:rPr lang="en-US" dirty="0"/>
              <a:t>)</a:t>
            </a:r>
          </a:p>
          <a:p>
            <a:r>
              <a:rPr lang="en-US" dirty="0"/>
              <a:t>Child browser popup	(</a:t>
            </a:r>
            <a:r>
              <a:rPr lang="en-IN" i="1" dirty="0" err="1">
                <a:effectLst/>
                <a:latin typeface="Helvetica" pitchFamily="2" charset="0"/>
              </a:rPr>
              <a:t>getWindowHandles</a:t>
            </a:r>
            <a:r>
              <a:rPr lang="en-IN" i="1" dirty="0">
                <a:effectLst/>
                <a:latin typeface="Helvetica" pitchFamily="2" charset="0"/>
              </a:rPr>
              <a:t>() &amp; </a:t>
            </a:r>
            <a:r>
              <a:rPr lang="en-IN" i="1" dirty="0" err="1">
                <a:effectLst/>
                <a:latin typeface="Helvetica" pitchFamily="2" charset="0"/>
              </a:rPr>
              <a:t>switchTo</a:t>
            </a:r>
            <a:r>
              <a:rPr lang="en-IN" i="1" dirty="0">
                <a:effectLst/>
                <a:latin typeface="Helvetica" pitchFamily="2" charset="0"/>
              </a:rPr>
              <a:t>())</a:t>
            </a:r>
            <a:endParaRPr lang="en-US" dirty="0"/>
          </a:p>
          <a:p>
            <a:r>
              <a:rPr lang="en-US" dirty="0"/>
              <a:t>Alert popups 			(</a:t>
            </a:r>
            <a:r>
              <a:rPr lang="en-IN" i="1" dirty="0" err="1">
                <a:effectLst/>
                <a:latin typeface="Helvetica" pitchFamily="2" charset="0"/>
              </a:rPr>
              <a:t>switchTo</a:t>
            </a:r>
            <a:r>
              <a:rPr lang="en-IN" i="1" dirty="0">
                <a:effectLst/>
                <a:latin typeface="Helvetica" pitchFamily="2" charset="0"/>
              </a:rPr>
              <a:t>()</a:t>
            </a:r>
            <a:r>
              <a:rPr lang="en-US" dirty="0"/>
              <a:t>)</a:t>
            </a:r>
          </a:p>
          <a:p>
            <a:pPr marL="0" indent="0">
              <a:buNone/>
            </a:pPr>
            <a:endParaRPr lang="en-US" dirty="0"/>
          </a:p>
        </p:txBody>
      </p:sp>
      <p:sp>
        <p:nvSpPr>
          <p:cNvPr id="5" name="TextBox 4">
            <a:extLst>
              <a:ext uri="{FF2B5EF4-FFF2-40B4-BE49-F238E27FC236}">
                <a16:creationId xmlns:a16="http://schemas.microsoft.com/office/drawing/2014/main" id="{9301BE6B-860E-A265-2C67-BB4F408B5FA6}"/>
              </a:ext>
            </a:extLst>
          </p:cNvPr>
          <p:cNvSpPr txBox="1"/>
          <p:nvPr/>
        </p:nvSpPr>
        <p:spPr>
          <a:xfrm>
            <a:off x="677333" y="2960369"/>
            <a:ext cx="9023879" cy="3821431"/>
          </a:xfrm>
          <a:prstGeom prst="rect">
            <a:avLst/>
          </a:prstGeom>
          <a:noFill/>
        </p:spPr>
        <p:txBody>
          <a:bodyPr wrap="square" rtlCol="0">
            <a:spAutoFit/>
          </a:bodyPr>
          <a:lstStyle/>
          <a:p>
            <a:endParaRPr lang="en-US" sz="3200" dirty="0">
              <a:solidFill>
                <a:schemeClr val="accent1"/>
              </a:solidFill>
              <a:latin typeface="+mj-lt"/>
              <a:ea typeface="+mj-ea"/>
              <a:cs typeface="+mj-cs"/>
            </a:endParaRPr>
          </a:p>
          <a:p>
            <a:r>
              <a:rPr lang="en-US" sz="3200" dirty="0">
                <a:solidFill>
                  <a:schemeClr val="accent1"/>
                </a:solidFill>
                <a:latin typeface="+mj-lt"/>
                <a:ea typeface="+mj-ea"/>
                <a:cs typeface="+mj-cs"/>
              </a:rPr>
              <a:t>Frame</a:t>
            </a:r>
            <a:r>
              <a:rPr lang="en-US" dirty="0"/>
              <a:t> </a:t>
            </a:r>
            <a:r>
              <a:rPr lang="en-US" sz="3200" dirty="0">
                <a:solidFill>
                  <a:schemeClr val="accent1"/>
                </a:solidFill>
                <a:latin typeface="+mj-lt"/>
                <a:ea typeface="+mj-ea"/>
                <a:cs typeface="+mj-cs"/>
              </a:rPr>
              <a:t>handling</a:t>
            </a:r>
            <a:br>
              <a:rPr lang="en-US" sz="3200" dirty="0">
                <a:solidFill>
                  <a:schemeClr val="accent1"/>
                </a:solidFill>
                <a:latin typeface="+mj-lt"/>
                <a:ea typeface="+mj-ea"/>
                <a:cs typeface="+mj-cs"/>
              </a:rPr>
            </a:br>
            <a:r>
              <a:rPr lang="en-US" sz="1600" dirty="0">
                <a:solidFill>
                  <a:schemeClr val="tx1">
                    <a:lumMod val="75000"/>
                    <a:lumOff val="25000"/>
                  </a:schemeClr>
                </a:solidFill>
              </a:rPr>
              <a:t>Webpage present inside another webpage is called as embedded webpage.</a:t>
            </a:r>
            <a:r>
              <a:rPr lang="en-IN" sz="1600" dirty="0">
                <a:solidFill>
                  <a:schemeClr val="tx1">
                    <a:lumMod val="75000"/>
                    <a:lumOff val="25000"/>
                  </a:schemeClr>
                </a:solidFill>
              </a:rPr>
              <a:t>(</a:t>
            </a:r>
            <a:r>
              <a:rPr lang="en-US" sz="1600" dirty="0" err="1">
                <a:solidFill>
                  <a:schemeClr val="tx1">
                    <a:lumMod val="75000"/>
                    <a:lumOff val="25000"/>
                  </a:schemeClr>
                </a:solidFill>
              </a:rPr>
              <a:t>iframe</a:t>
            </a:r>
            <a:r>
              <a:rPr lang="en-US" sz="1600" dirty="0">
                <a:solidFill>
                  <a:schemeClr val="tx1">
                    <a:lumMod val="75000"/>
                    <a:lumOff val="25000"/>
                  </a:schemeClr>
                </a:solidFill>
              </a:rPr>
              <a:t> tag)</a:t>
            </a:r>
            <a:endParaRPr lang="en-IN" sz="1600" dirty="0">
              <a:solidFill>
                <a:schemeClr val="tx1">
                  <a:lumMod val="75000"/>
                  <a:lumOff val="25000"/>
                </a:schemeClr>
              </a:solidFill>
            </a:endParaRPr>
          </a:p>
          <a:p>
            <a:pPr>
              <a:lnSpc>
                <a:spcPct val="115000"/>
              </a:lnSpc>
              <a:spcBef>
                <a:spcPts val="1000"/>
              </a:spcBef>
              <a:buClr>
                <a:schemeClr val="accent1"/>
              </a:buClr>
              <a:buSzPct val="80000"/>
            </a:pPr>
            <a:r>
              <a:rPr lang="en-US" sz="1600" b="1" dirty="0">
                <a:solidFill>
                  <a:schemeClr val="tx1">
                    <a:lumMod val="75000"/>
                    <a:lumOff val="25000"/>
                  </a:schemeClr>
                </a:solidFill>
              </a:rPr>
              <a:t>Page1.html</a:t>
            </a:r>
            <a:br>
              <a:rPr lang="en-IN" sz="1600" dirty="0">
                <a:solidFill>
                  <a:schemeClr val="tx1">
                    <a:lumMod val="75000"/>
                    <a:lumOff val="25000"/>
                  </a:schemeClr>
                </a:solidFill>
              </a:rPr>
            </a:br>
            <a:r>
              <a:rPr lang="en-US" sz="1600" dirty="0">
                <a:solidFill>
                  <a:schemeClr val="tx1">
                    <a:lumMod val="75000"/>
                    <a:lumOff val="25000"/>
                  </a:schemeClr>
                </a:solidFill>
              </a:rPr>
              <a:t>&lt;</a:t>
            </a:r>
            <a:r>
              <a:rPr lang="en-US" sz="1600" dirty="0" err="1">
                <a:solidFill>
                  <a:schemeClr val="tx1">
                    <a:lumMod val="75000"/>
                    <a:lumOff val="25000"/>
                  </a:schemeClr>
                </a:solidFill>
              </a:rPr>
              <a:t>iframe</a:t>
            </a:r>
            <a:r>
              <a:rPr lang="en-US" sz="1600" dirty="0">
                <a:solidFill>
                  <a:schemeClr val="tx1">
                    <a:lumMod val="75000"/>
                    <a:lumOff val="25000"/>
                  </a:schemeClr>
                </a:solidFill>
              </a:rPr>
              <a:t> name="n1" id="f1" </a:t>
            </a:r>
            <a:r>
              <a:rPr lang="en-US" sz="1600" dirty="0" err="1">
                <a:solidFill>
                  <a:schemeClr val="tx1">
                    <a:lumMod val="75000"/>
                    <a:lumOff val="25000"/>
                  </a:schemeClr>
                </a:solidFill>
              </a:rPr>
              <a:t>src</a:t>
            </a:r>
            <a:r>
              <a:rPr lang="en-US" sz="1600" dirty="0">
                <a:solidFill>
                  <a:schemeClr val="tx1">
                    <a:lumMod val="75000"/>
                    <a:lumOff val="25000"/>
                  </a:schemeClr>
                </a:solidFill>
              </a:rPr>
              <a:t>="page2.html"&gt;&lt;/</a:t>
            </a:r>
            <a:r>
              <a:rPr lang="en-US" sz="1600" dirty="0" err="1">
                <a:solidFill>
                  <a:schemeClr val="tx1">
                    <a:lumMod val="75000"/>
                    <a:lumOff val="25000"/>
                  </a:schemeClr>
                </a:solidFill>
              </a:rPr>
              <a:t>iframe</a:t>
            </a:r>
            <a:r>
              <a:rPr lang="en-US" sz="1600" dirty="0">
                <a:solidFill>
                  <a:schemeClr val="tx1">
                    <a:lumMod val="75000"/>
                    <a:lumOff val="25000"/>
                  </a:schemeClr>
                </a:solidFill>
              </a:rPr>
              <a:t>&gt; &lt;</a:t>
            </a:r>
            <a:r>
              <a:rPr lang="en-US" sz="1600" dirty="0" err="1">
                <a:solidFill>
                  <a:schemeClr val="tx1">
                    <a:lumMod val="75000"/>
                    <a:lumOff val="25000"/>
                  </a:schemeClr>
                </a:solidFill>
              </a:rPr>
              <a:t>br</a:t>
            </a:r>
            <a:r>
              <a:rPr lang="en-US" sz="1600" dirty="0">
                <a:solidFill>
                  <a:schemeClr val="tx1">
                    <a:lumMod val="75000"/>
                    <a:lumOff val="25000"/>
                  </a:schemeClr>
                </a:solidFill>
              </a:rPr>
              <a:t>&gt;</a:t>
            </a:r>
            <a:br>
              <a:rPr lang="en-IN" sz="1600" dirty="0">
                <a:solidFill>
                  <a:schemeClr val="tx1">
                    <a:lumMod val="75000"/>
                    <a:lumOff val="25000"/>
                  </a:schemeClr>
                </a:solidFill>
              </a:rPr>
            </a:br>
            <a:r>
              <a:rPr lang="en-US" sz="1600" dirty="0">
                <a:solidFill>
                  <a:schemeClr val="tx1">
                    <a:lumMod val="75000"/>
                    <a:lumOff val="25000"/>
                  </a:schemeClr>
                </a:solidFill>
              </a:rPr>
              <a:t>t3:&lt;input type="text" id="t3"&gt;</a:t>
            </a:r>
          </a:p>
          <a:p>
            <a:pPr>
              <a:lnSpc>
                <a:spcPct val="115000"/>
              </a:lnSpc>
              <a:spcBef>
                <a:spcPts val="1000"/>
              </a:spcBef>
              <a:buClr>
                <a:schemeClr val="accent1"/>
              </a:buClr>
              <a:buSzPct val="80000"/>
            </a:pPr>
            <a:r>
              <a:rPr lang="en-US" sz="1600" b="1" dirty="0">
                <a:solidFill>
                  <a:schemeClr val="tx1">
                    <a:lumMod val="75000"/>
                    <a:lumOff val="25000"/>
                  </a:schemeClr>
                </a:solidFill>
              </a:rPr>
              <a:t>page2.html</a:t>
            </a:r>
            <a:br>
              <a:rPr lang="en-IN" sz="1600" dirty="0">
                <a:solidFill>
                  <a:schemeClr val="tx1">
                    <a:lumMod val="75000"/>
                    <a:lumOff val="25000"/>
                  </a:schemeClr>
                </a:solidFill>
              </a:rPr>
            </a:br>
            <a:r>
              <a:rPr lang="en-US" sz="1600" dirty="0">
                <a:solidFill>
                  <a:schemeClr val="tx1">
                    <a:lumMod val="75000"/>
                    <a:lumOff val="25000"/>
                  </a:schemeClr>
                </a:solidFill>
              </a:rPr>
              <a:t>&lt;title&gt; RAIT&lt;/title&gt;</a:t>
            </a:r>
            <a:br>
              <a:rPr lang="en-IN" sz="1600" dirty="0">
                <a:solidFill>
                  <a:schemeClr val="tx1">
                    <a:lumMod val="75000"/>
                    <a:lumOff val="25000"/>
                  </a:schemeClr>
                </a:solidFill>
              </a:rPr>
            </a:br>
            <a:r>
              <a:rPr lang="en-US" sz="1600" dirty="0" err="1">
                <a:solidFill>
                  <a:schemeClr val="tx1">
                    <a:lumMod val="75000"/>
                    <a:lumOff val="25000"/>
                  </a:schemeClr>
                </a:solidFill>
              </a:rPr>
              <a:t>usernsame</a:t>
            </a:r>
            <a:r>
              <a:rPr lang="en-US" sz="1600" dirty="0">
                <a:solidFill>
                  <a:schemeClr val="tx1">
                    <a:lumMod val="75000"/>
                    <a:lumOff val="25000"/>
                  </a:schemeClr>
                </a:solidFill>
              </a:rPr>
              <a:t>:&lt;input type="text" id="t1" value=”</a:t>
            </a:r>
            <a:r>
              <a:rPr lang="en-US" sz="1600" dirty="0" err="1">
                <a:solidFill>
                  <a:schemeClr val="tx1">
                    <a:lumMod val="75000"/>
                    <a:lumOff val="25000"/>
                  </a:schemeClr>
                </a:solidFill>
              </a:rPr>
              <a:t>dk@gmail.com</a:t>
            </a:r>
            <a:r>
              <a:rPr lang="en-US" sz="1600" dirty="0">
                <a:solidFill>
                  <a:schemeClr val="tx1">
                    <a:lumMod val="75000"/>
                    <a:lumOff val="25000"/>
                  </a:schemeClr>
                </a:solidFill>
              </a:rPr>
              <a:t>"&gt;</a:t>
            </a:r>
            <a:br>
              <a:rPr lang="en-IN" sz="1600" dirty="0">
                <a:solidFill>
                  <a:schemeClr val="tx1">
                    <a:lumMod val="75000"/>
                    <a:lumOff val="25000"/>
                  </a:schemeClr>
                </a:solidFill>
              </a:rPr>
            </a:br>
            <a:r>
              <a:rPr lang="en-US" sz="1600" dirty="0">
                <a:solidFill>
                  <a:schemeClr val="tx1">
                    <a:lumMod val="75000"/>
                    <a:lumOff val="25000"/>
                  </a:schemeClr>
                </a:solidFill>
              </a:rPr>
              <a:t>&lt;</a:t>
            </a:r>
            <a:r>
              <a:rPr lang="en-US" sz="1600" dirty="0" err="1">
                <a:solidFill>
                  <a:schemeClr val="tx1">
                    <a:lumMod val="75000"/>
                    <a:lumOff val="25000"/>
                  </a:schemeClr>
                </a:solidFill>
              </a:rPr>
              <a:t>br</a:t>
            </a:r>
            <a:r>
              <a:rPr lang="en-US" sz="1600" dirty="0">
                <a:solidFill>
                  <a:schemeClr val="tx1">
                    <a:lumMod val="75000"/>
                    <a:lumOff val="25000"/>
                  </a:schemeClr>
                </a:solidFill>
              </a:rPr>
              <a:t>&gt;</a:t>
            </a:r>
            <a:br>
              <a:rPr lang="en-IN" sz="1600" dirty="0">
                <a:solidFill>
                  <a:schemeClr val="tx1">
                    <a:lumMod val="75000"/>
                    <a:lumOff val="25000"/>
                  </a:schemeClr>
                </a:solidFill>
              </a:rPr>
            </a:br>
            <a:r>
              <a:rPr lang="en-US" sz="1600" dirty="0">
                <a:solidFill>
                  <a:schemeClr val="tx1">
                    <a:lumMod val="75000"/>
                    <a:lumOff val="25000"/>
                  </a:schemeClr>
                </a:solidFill>
              </a:rPr>
              <a:t>password:&lt;input type="text" id="t2"&gt;</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37171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0507-B52E-EEB7-2A97-ECD60EE2531D}"/>
              </a:ext>
            </a:extLst>
          </p:cNvPr>
          <p:cNvSpPr>
            <a:spLocks noGrp="1"/>
          </p:cNvSpPr>
          <p:nvPr>
            <p:ph type="title"/>
          </p:nvPr>
        </p:nvSpPr>
        <p:spPr>
          <a:xfrm>
            <a:off x="386922" y="297794"/>
            <a:ext cx="10144444" cy="1016656"/>
          </a:xfrm>
        </p:spPr>
        <p:txBody>
          <a:bodyPr>
            <a:normAutofit fontScale="90000"/>
          </a:bodyPr>
          <a:lstStyle/>
          <a:p>
            <a:r>
              <a:rPr lang="en-US" dirty="0"/>
              <a:t>Page object model (POM) &amp; 			</a:t>
            </a:r>
            <a:r>
              <a:rPr lang="en-IN" dirty="0" err="1"/>
              <a:t>StaleElementReferenceException</a:t>
            </a:r>
            <a:br>
              <a:rPr lang="en-IN" sz="1050" dirty="0">
                <a:effectLst/>
                <a:latin typeface="Helvetica" pitchFamily="2"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FD715E5-DFC1-C0E5-94C6-DAA0F3A66FE5}"/>
              </a:ext>
            </a:extLst>
          </p:cNvPr>
          <p:cNvSpPr>
            <a:spLocks noGrp="1"/>
          </p:cNvSpPr>
          <p:nvPr>
            <p:ph idx="1"/>
          </p:nvPr>
        </p:nvSpPr>
        <p:spPr>
          <a:xfrm>
            <a:off x="677334" y="1639614"/>
            <a:ext cx="8596668" cy="5097517"/>
          </a:xfrm>
        </p:spPr>
        <p:txBody>
          <a:bodyPr>
            <a:noAutofit/>
          </a:bodyPr>
          <a:lstStyle/>
          <a:p>
            <a:pPr marL="342900" lvl="0" indent="-342900">
              <a:lnSpc>
                <a:spcPct val="115000"/>
              </a:lnSpc>
              <a:buFont typeface="+mj-lt"/>
              <a:buAutoNum type="arabicPeriod"/>
            </a:pPr>
            <a:r>
              <a:rPr lang="en-US" sz="2000" dirty="0">
                <a:effectLst/>
                <a:latin typeface="+mj-lt"/>
                <a:ea typeface="Times New Roman" panose="02020603050405020304" pitchFamily="18" charset="0"/>
                <a:cs typeface="Consolas" panose="020B0609020204030204" pitchFamily="49" charset="0"/>
              </a:rPr>
              <a:t>POM is one of the Java design pattern.</a:t>
            </a:r>
            <a:endParaRPr lang="en-IN" sz="2000" dirty="0">
              <a:effectLst/>
              <a:latin typeface="+mj-lt"/>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000" dirty="0">
                <a:effectLst/>
                <a:latin typeface="+mj-lt"/>
                <a:ea typeface="Times New Roman" panose="02020603050405020304" pitchFamily="18" charset="0"/>
                <a:cs typeface="Consolas" panose="020B0609020204030204" pitchFamily="49" charset="0"/>
              </a:rPr>
              <a:t>It is used to develop and test web pages.</a:t>
            </a:r>
            <a:endParaRPr lang="en-IN" sz="2000" dirty="0">
              <a:effectLst/>
              <a:latin typeface="+mj-lt"/>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000" dirty="0">
                <a:effectLst/>
                <a:latin typeface="+mj-lt"/>
                <a:ea typeface="Times New Roman" panose="02020603050405020304" pitchFamily="18" charset="0"/>
                <a:cs typeface="Consolas" panose="020B0609020204030204" pitchFamily="49" charset="0"/>
              </a:rPr>
              <a:t>in Selenium we use page object model for following reasons:-</a:t>
            </a:r>
            <a:endParaRPr lang="en-IN" sz="20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2000" dirty="0">
                <a:effectLst/>
                <a:latin typeface="+mj-lt"/>
                <a:ea typeface="Times New Roman" panose="02020603050405020304" pitchFamily="18" charset="0"/>
                <a:cs typeface="Consolas" panose="020B0609020204030204" pitchFamily="49" charset="0"/>
              </a:rPr>
              <a:t>To handle stale element reference exception.</a:t>
            </a:r>
            <a:endParaRPr lang="en-IN" sz="20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2000" dirty="0">
                <a:effectLst/>
                <a:latin typeface="+mj-lt"/>
                <a:ea typeface="Times New Roman" panose="02020603050405020304" pitchFamily="18" charset="0"/>
                <a:cs typeface="Consolas" panose="020B0609020204030204" pitchFamily="49" charset="0"/>
              </a:rPr>
              <a:t>To encapsulate the element.</a:t>
            </a:r>
            <a:endParaRPr lang="en-IN" sz="20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en-US" sz="2000" dirty="0">
                <a:effectLst/>
                <a:latin typeface="+mj-lt"/>
                <a:ea typeface="Times New Roman" panose="02020603050405020304" pitchFamily="18" charset="0"/>
                <a:cs typeface="Consolas" panose="020B0609020204030204" pitchFamily="49" charset="0"/>
              </a:rPr>
              <a:t>to develop the script in organized way.</a:t>
            </a:r>
          </a:p>
          <a:p>
            <a:pPr>
              <a:lnSpc>
                <a:spcPct val="115000"/>
              </a:lnSpc>
              <a:spcAft>
                <a:spcPts val="1000"/>
              </a:spcAft>
            </a:pPr>
            <a:r>
              <a:rPr lang="en-US" sz="2000" dirty="0">
                <a:effectLst/>
                <a:latin typeface="+mj-lt"/>
                <a:ea typeface="Times New Roman" panose="02020603050405020304" pitchFamily="18" charset="0"/>
                <a:cs typeface="Consolas" panose="020B0609020204030204" pitchFamily="49" charset="0"/>
              </a:rPr>
              <a:t>In POM class be declared the elements using </a:t>
            </a:r>
            <a:r>
              <a:rPr lang="en-US" sz="2000" dirty="0" err="1">
                <a:effectLst/>
                <a:latin typeface="+mj-lt"/>
                <a:ea typeface="Times New Roman" panose="02020603050405020304" pitchFamily="18" charset="0"/>
                <a:cs typeface="Consolas" panose="020B0609020204030204" pitchFamily="49" charset="0"/>
              </a:rPr>
              <a:t>findby</a:t>
            </a:r>
            <a:r>
              <a:rPr lang="en-US" sz="2000" dirty="0">
                <a:effectLst/>
                <a:latin typeface="+mj-lt"/>
                <a:ea typeface="Times New Roman" panose="02020603050405020304" pitchFamily="18" charset="0"/>
                <a:cs typeface="Consolas" panose="020B0609020204030204" pitchFamily="49" charset="0"/>
              </a:rPr>
              <a:t> annotation.</a:t>
            </a:r>
            <a:br>
              <a:rPr lang="en-IN" sz="2000" dirty="0">
                <a:latin typeface="+mj-lt"/>
                <a:ea typeface="Times New Roman" panose="02020603050405020304" pitchFamily="18" charset="0"/>
                <a:cs typeface="Times New Roman" panose="02020603050405020304" pitchFamily="18" charset="0"/>
              </a:rPr>
            </a:br>
            <a:r>
              <a:rPr lang="en-IN" sz="2000" dirty="0">
                <a:latin typeface="+mj-lt"/>
                <a:ea typeface="Times New Roman" panose="02020603050405020304" pitchFamily="18" charset="0"/>
                <a:cs typeface="Times New Roman" panose="02020603050405020304" pitchFamily="18" charset="0"/>
              </a:rPr>
              <a:t>  </a:t>
            </a:r>
            <a:r>
              <a:rPr lang="en-US" dirty="0">
                <a:latin typeface="Cambria" panose="02040503050406030204" pitchFamily="18" charset="0"/>
                <a:cs typeface="Consolas" panose="020B0609020204030204" pitchFamily="49" charset="0"/>
              </a:rPr>
              <a:t>@</a:t>
            </a:r>
            <a:r>
              <a:rPr lang="en-US" dirty="0" err="1">
                <a:latin typeface="Cambria" panose="02040503050406030204" pitchFamily="18" charset="0"/>
                <a:cs typeface="Consolas" panose="020B0609020204030204" pitchFamily="49" charset="0"/>
              </a:rPr>
              <a:t>findby</a:t>
            </a:r>
            <a:r>
              <a:rPr lang="en-US" dirty="0">
                <a:latin typeface="Cambria" panose="02040503050406030204" pitchFamily="18" charset="0"/>
                <a:cs typeface="Consolas" panose="020B0609020204030204" pitchFamily="49" charset="0"/>
              </a:rPr>
              <a:t>(locator=“value”)						</a:t>
            </a:r>
            <a:br>
              <a:rPr lang="en-US" sz="2000" dirty="0">
                <a:effectLst/>
                <a:latin typeface="+mj-lt"/>
                <a:ea typeface="Times New Roman" panose="02020603050405020304" pitchFamily="18" charset="0"/>
                <a:cs typeface="Consolas" panose="020B0609020204030204" pitchFamily="49" charset="0"/>
              </a:rPr>
            </a:br>
            <a:r>
              <a:rPr lang="en-US" sz="2000" dirty="0">
                <a:effectLst/>
                <a:latin typeface="+mj-lt"/>
                <a:ea typeface="Times New Roman" panose="02020603050405020304" pitchFamily="18" charset="0"/>
                <a:cs typeface="Consolas" panose="020B0609020204030204" pitchFamily="49" charset="0"/>
              </a:rPr>
              <a:t>  </a:t>
            </a:r>
            <a:r>
              <a:rPr lang="en-US" sz="1800" dirty="0">
                <a:effectLst/>
                <a:latin typeface="Cambria" panose="02040503050406030204" pitchFamily="18" charset="0"/>
                <a:ea typeface="Times New Roman" panose="02020603050405020304" pitchFamily="18" charset="0"/>
                <a:cs typeface="Consolas" panose="020B0609020204030204" pitchFamily="49" charset="0"/>
              </a:rPr>
              <a:t>private </a:t>
            </a:r>
            <a:r>
              <a:rPr lang="en-US" sz="1800" dirty="0" err="1">
                <a:effectLst/>
                <a:latin typeface="Cambria" panose="02040503050406030204" pitchFamily="18" charset="0"/>
                <a:ea typeface="Times New Roman" panose="02020603050405020304" pitchFamily="18" charset="0"/>
                <a:cs typeface="Consolas" panose="020B0609020204030204" pitchFamily="49" charset="0"/>
              </a:rPr>
              <a:t>webElement</a:t>
            </a:r>
            <a:r>
              <a:rPr lang="en-US" sz="1800" dirty="0">
                <a:effectLst/>
                <a:latin typeface="Cambria" panose="02040503050406030204" pitchFamily="18" charset="0"/>
                <a:ea typeface="Times New Roman" panose="02020603050405020304" pitchFamily="18" charset="0"/>
                <a:cs typeface="Consolas" panose="020B0609020204030204" pitchFamily="49" charset="0"/>
              </a:rPr>
              <a:t> </a:t>
            </a:r>
            <a:r>
              <a:rPr lang="en-US" sz="1800" dirty="0" err="1">
                <a:effectLst/>
                <a:latin typeface="Cambria" panose="02040503050406030204" pitchFamily="18" charset="0"/>
                <a:ea typeface="Times New Roman" panose="02020603050405020304" pitchFamily="18" charset="0"/>
                <a:cs typeface="Consolas" panose="020B0609020204030204" pitchFamily="49" charset="0"/>
              </a:rPr>
              <a:t>elementname</a:t>
            </a:r>
            <a:r>
              <a:rPr lang="en-US" sz="1800" dirty="0">
                <a:effectLst/>
                <a:latin typeface="Cambria" panose="02040503050406030204" pitchFamily="18" charset="0"/>
                <a:ea typeface="Times New Roman" panose="02020603050405020304" pitchFamily="18" charset="0"/>
                <a:cs typeface="Consolas" panose="020B0609020204030204" pitchFamily="49" charset="0"/>
              </a:rPr>
              <a:t>;</a:t>
            </a:r>
          </a:p>
          <a:p>
            <a:pPr marL="0" indent="0">
              <a:buNone/>
            </a:pPr>
            <a:r>
              <a:rPr lang="en-US" dirty="0">
                <a:latin typeface="Cambria" panose="02040503050406030204" pitchFamily="18" charset="0"/>
                <a:cs typeface="Consolas" panose="020B0609020204030204" pitchFamily="49" charset="0"/>
              </a:rPr>
              <a:t>	</a:t>
            </a:r>
            <a:r>
              <a:rPr lang="en-IN" dirty="0">
                <a:latin typeface="Cambria" panose="02040503050406030204" pitchFamily="18" charset="0"/>
                <a:cs typeface="Consolas" panose="020B0609020204030204" pitchFamily="49" charset="0"/>
              </a:rPr>
              <a:t>@</a:t>
            </a:r>
            <a:r>
              <a:rPr lang="en-IN" dirty="0" err="1">
                <a:latin typeface="Cambria" panose="02040503050406030204" pitchFamily="18" charset="0"/>
                <a:cs typeface="Consolas" panose="020B0609020204030204" pitchFamily="49" charset="0"/>
              </a:rPr>
              <a:t>FindBy</a:t>
            </a:r>
            <a:r>
              <a:rPr lang="en-IN" dirty="0">
                <a:latin typeface="Cambria" panose="02040503050406030204" pitchFamily="18" charset="0"/>
                <a:cs typeface="Consolas" panose="020B0609020204030204" pitchFamily="49" charset="0"/>
              </a:rPr>
              <a:t>(locator=“locator value”)</a:t>
            </a:r>
            <a:br>
              <a:rPr lang="en-IN" dirty="0">
                <a:latin typeface="Cambria" panose="02040503050406030204" pitchFamily="18" charset="0"/>
                <a:cs typeface="Consolas" panose="020B0609020204030204" pitchFamily="49" charset="0"/>
              </a:rPr>
            </a:br>
            <a:r>
              <a:rPr lang="en-IN" dirty="0">
                <a:latin typeface="Cambria" panose="02040503050406030204" pitchFamily="18" charset="0"/>
                <a:cs typeface="Consolas" panose="020B0609020204030204" pitchFamily="49" charset="0"/>
              </a:rPr>
              <a:t>	private List&lt;</a:t>
            </a:r>
            <a:r>
              <a:rPr lang="en-IN" dirty="0" err="1">
                <a:latin typeface="Cambria" panose="02040503050406030204" pitchFamily="18" charset="0"/>
                <a:cs typeface="Consolas" panose="020B0609020204030204" pitchFamily="49" charset="0"/>
              </a:rPr>
              <a:t>WebElement</a:t>
            </a:r>
            <a:r>
              <a:rPr lang="en-IN" dirty="0">
                <a:latin typeface="Cambria" panose="02040503050406030204" pitchFamily="18" charset="0"/>
                <a:cs typeface="Consolas" panose="020B0609020204030204" pitchFamily="49" charset="0"/>
              </a:rPr>
              <a:t>&gt; </a:t>
            </a:r>
            <a:r>
              <a:rPr lang="en-IN" dirty="0" err="1">
                <a:latin typeface="Cambria" panose="02040503050406030204" pitchFamily="18" charset="0"/>
                <a:cs typeface="Consolas" panose="020B0609020204030204" pitchFamily="49" charset="0"/>
              </a:rPr>
              <a:t>elementname</a:t>
            </a:r>
            <a:r>
              <a:rPr lang="en-IN" dirty="0">
                <a:latin typeface="Cambria" panose="02040503050406030204" pitchFamily="18" charset="0"/>
                <a:cs typeface="Consolas" panose="020B0609020204030204" pitchFamily="49" charset="0"/>
              </a:rPr>
              <a:t>;</a:t>
            </a: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2000" dirty="0">
              <a:effectLst/>
              <a:latin typeface="+mj-lt"/>
              <a:ea typeface="Times New Roman" panose="02020603050405020304" pitchFamily="18" charset="0"/>
              <a:cs typeface="Times New Roman" panose="02020603050405020304" pitchFamily="18" charset="0"/>
            </a:endParaRPr>
          </a:p>
          <a:p>
            <a:endParaRPr lang="en-US" dirty="0">
              <a:latin typeface="+mj-lt"/>
            </a:endParaRPr>
          </a:p>
        </p:txBody>
      </p:sp>
    </p:spTree>
    <p:extLst>
      <p:ext uri="{BB962C8B-B14F-4D97-AF65-F5344CB8AC3E}">
        <p14:creationId xmlns:p14="http://schemas.microsoft.com/office/powerpoint/2010/main" val="386945800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1391-F6CF-B06C-1D72-FA9905B348C6}"/>
              </a:ext>
            </a:extLst>
          </p:cNvPr>
          <p:cNvSpPr>
            <a:spLocks noGrp="1"/>
          </p:cNvSpPr>
          <p:nvPr>
            <p:ph type="title"/>
          </p:nvPr>
        </p:nvSpPr>
        <p:spPr>
          <a:xfrm>
            <a:off x="563034" y="130836"/>
            <a:ext cx="8596668" cy="685801"/>
          </a:xfrm>
        </p:spPr>
        <p:txBody>
          <a:bodyPr/>
          <a:lstStyle/>
          <a:p>
            <a:r>
              <a:rPr lang="en-US" dirty="0" err="1"/>
              <a:t>TestNg</a:t>
            </a:r>
            <a:r>
              <a:rPr lang="en-US" dirty="0"/>
              <a:t> (Test Next generation)</a:t>
            </a:r>
          </a:p>
        </p:txBody>
      </p:sp>
      <p:sp>
        <p:nvSpPr>
          <p:cNvPr id="3" name="Content Placeholder 2">
            <a:extLst>
              <a:ext uri="{FF2B5EF4-FFF2-40B4-BE49-F238E27FC236}">
                <a16:creationId xmlns:a16="http://schemas.microsoft.com/office/drawing/2014/main" id="{A1033FED-FFFF-B632-C195-8BCAE403CB47}"/>
              </a:ext>
            </a:extLst>
          </p:cNvPr>
          <p:cNvSpPr>
            <a:spLocks noGrp="1"/>
          </p:cNvSpPr>
          <p:nvPr>
            <p:ph idx="1"/>
          </p:nvPr>
        </p:nvSpPr>
        <p:spPr>
          <a:xfrm>
            <a:off x="677334" y="816637"/>
            <a:ext cx="10422466" cy="5598452"/>
          </a:xfrm>
        </p:spPr>
        <p:txBody>
          <a:bodyPr>
            <a:normAutofit fontScale="92500" lnSpcReduction="20000"/>
          </a:bodyPr>
          <a:lstStyle/>
          <a:p>
            <a:pPr marL="342900" lvl="0" indent="-342900">
              <a:lnSpc>
                <a:spcPct val="115000"/>
              </a:lnSpc>
              <a:buFont typeface="Wingdings"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Test next generation is a unit testing(</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WhiteBoxTesting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framework.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also used by Selenium automation engineer to run multiple test classes and to generate execution result.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US" sz="3600" dirty="0">
                <a:solidFill>
                  <a:schemeClr val="accent1"/>
                </a:solidFill>
                <a:latin typeface="+mj-lt"/>
                <a:ea typeface="+mj-ea"/>
                <a:cs typeface="+mj-cs"/>
              </a:rPr>
              <a:t>How to install test NG</a:t>
            </a:r>
            <a:endParaRPr lang="en-IN" sz="3600" dirty="0">
              <a:solidFill>
                <a:schemeClr val="accent1"/>
              </a:solidFill>
              <a:latin typeface="+mj-lt"/>
              <a:ea typeface="+mj-ea"/>
              <a:cs typeface="+mj-cs"/>
            </a:endParaRPr>
          </a:p>
          <a:p>
            <a:pPr marL="742950" lvl="1" indent="-285750">
              <a:lnSpc>
                <a:spcPct val="115000"/>
              </a:lnSpc>
              <a:spcAft>
                <a:spcPts val="215"/>
              </a:spcAft>
              <a:buFont typeface="Courier New" panose="02070309020205020404" pitchFamily="49" charset="0"/>
              <a:buChar char="o"/>
            </a:pPr>
            <a:r>
              <a:rPr lang="en-US" sz="1900" dirty="0">
                <a:solidFill>
                  <a:srgbClr val="222222"/>
                </a:solidFill>
                <a:effectLst/>
                <a:latin typeface="+mj-lt"/>
                <a:ea typeface="Times New Roman" panose="02020603050405020304" pitchFamily="18" charset="0"/>
                <a:cs typeface="Times New Roman" panose="02020603050405020304" pitchFamily="18" charset="0"/>
              </a:rPr>
              <a:t>Open eclipse.</a:t>
            </a:r>
          </a:p>
          <a:p>
            <a:pPr marL="742950" lvl="1" indent="-285750">
              <a:lnSpc>
                <a:spcPct val="115000"/>
              </a:lnSpc>
              <a:spcAft>
                <a:spcPts val="215"/>
              </a:spcAft>
              <a:buFont typeface="Courier New" panose="02070309020205020404" pitchFamily="49" charset="0"/>
              <a:buChar char="o"/>
            </a:pPr>
            <a:r>
              <a:rPr lang="en-US" sz="1900" dirty="0">
                <a:solidFill>
                  <a:srgbClr val="222222"/>
                </a:solidFill>
                <a:effectLst/>
                <a:latin typeface="+mj-lt"/>
                <a:ea typeface="Times New Roman" panose="02020603050405020304" pitchFamily="18" charset="0"/>
                <a:cs typeface="Times New Roman" panose="02020603050405020304" pitchFamily="18" charset="0"/>
              </a:rPr>
              <a:t>Go to Help -&gt; Eclipse Marketplace...</a:t>
            </a:r>
            <a:endParaRPr lang="en-IN" sz="19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spcAft>
                <a:spcPts val="215"/>
              </a:spcAft>
              <a:buFont typeface="Courier New" panose="02070309020205020404" pitchFamily="49" charset="0"/>
              <a:buChar char="o"/>
            </a:pPr>
            <a:r>
              <a:rPr lang="en-US" sz="1900" dirty="0">
                <a:solidFill>
                  <a:srgbClr val="222222"/>
                </a:solidFill>
                <a:effectLst/>
                <a:latin typeface="+mj-lt"/>
                <a:ea typeface="Times New Roman" panose="02020603050405020304" pitchFamily="18" charset="0"/>
                <a:cs typeface="Times New Roman" panose="02020603050405020304" pitchFamily="18" charset="0"/>
              </a:rPr>
              <a:t>Do search for TestNG (Type the text TestNG in Find text box &gt; Click Go button)</a:t>
            </a:r>
            <a:endParaRPr lang="en-IN" sz="19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spcAft>
                <a:spcPts val="215"/>
              </a:spcAft>
              <a:buFont typeface="Courier New" panose="02070309020205020404" pitchFamily="49" charset="0"/>
              <a:buChar char="o"/>
            </a:pPr>
            <a:r>
              <a:rPr lang="en-US" sz="1900" dirty="0">
                <a:solidFill>
                  <a:srgbClr val="222222"/>
                </a:solidFill>
                <a:effectLst/>
                <a:latin typeface="+mj-lt"/>
                <a:ea typeface="Times New Roman" panose="02020603050405020304" pitchFamily="18" charset="0"/>
                <a:cs typeface="Times New Roman" panose="02020603050405020304" pitchFamily="18" charset="0"/>
              </a:rPr>
              <a:t>After searching: Click Install button at TestNG for Eclipse area.</a:t>
            </a:r>
            <a:endParaRPr lang="en-IN" sz="19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spcAft>
                <a:spcPts val="215"/>
              </a:spcAft>
              <a:buFont typeface="Courier New" panose="02070309020205020404" pitchFamily="49" charset="0"/>
              <a:buChar char="o"/>
            </a:pPr>
            <a:r>
              <a:rPr lang="en-US" sz="1900" dirty="0">
                <a:solidFill>
                  <a:srgbClr val="222222"/>
                </a:solidFill>
                <a:effectLst/>
                <a:latin typeface="+mj-lt"/>
                <a:ea typeface="Times New Roman" panose="02020603050405020304" pitchFamily="18" charset="0"/>
                <a:cs typeface="Times New Roman" panose="02020603050405020304" pitchFamily="18" charset="0"/>
              </a:rPr>
              <a:t>Follow the further instructions by eclipse.</a:t>
            </a:r>
            <a:endParaRPr lang="en-IN" sz="19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spcAft>
                <a:spcPts val="215"/>
              </a:spcAft>
              <a:buFont typeface="Courier New" panose="02070309020205020404" pitchFamily="49" charset="0"/>
              <a:buChar char="o"/>
            </a:pPr>
            <a:r>
              <a:rPr lang="en-US" sz="1900" dirty="0">
                <a:solidFill>
                  <a:srgbClr val="000000"/>
                </a:solidFill>
                <a:effectLst/>
                <a:latin typeface="+mj-lt"/>
                <a:ea typeface="Times New Roman" panose="02020603050405020304" pitchFamily="18" charset="0"/>
                <a:cs typeface="Times New Roman" panose="02020603050405020304" pitchFamily="18" charset="0"/>
              </a:rPr>
              <a:t>right click on JAVA project</a:t>
            </a:r>
            <a:endParaRPr lang="en-IN" sz="19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spcAft>
                <a:spcPts val="215"/>
              </a:spcAft>
              <a:buFont typeface="Courier New" panose="02070309020205020404" pitchFamily="49" charset="0"/>
              <a:buChar char="o"/>
            </a:pPr>
            <a:r>
              <a:rPr lang="en-US" sz="1900" dirty="0">
                <a:solidFill>
                  <a:srgbClr val="000000"/>
                </a:solidFill>
                <a:effectLst/>
                <a:latin typeface="+mj-lt"/>
                <a:ea typeface="Times New Roman" panose="02020603050405020304" pitchFamily="18" charset="0"/>
                <a:cs typeface="Times New Roman" panose="02020603050405020304" pitchFamily="18" charset="0"/>
              </a:rPr>
              <a:t>go to build path </a:t>
            </a:r>
            <a:endParaRPr lang="en-IN" sz="19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spcAft>
                <a:spcPts val="215"/>
              </a:spcAft>
              <a:buFont typeface="Courier New" panose="02070309020205020404" pitchFamily="49" charset="0"/>
              <a:buChar char="o"/>
            </a:pPr>
            <a:r>
              <a:rPr lang="en-US" sz="1900" dirty="0">
                <a:solidFill>
                  <a:srgbClr val="000000"/>
                </a:solidFill>
                <a:effectLst/>
                <a:latin typeface="+mj-lt"/>
                <a:ea typeface="Times New Roman" panose="02020603050405020304" pitchFamily="18" charset="0"/>
                <a:cs typeface="Times New Roman" panose="02020603050405020304" pitchFamily="18" charset="0"/>
              </a:rPr>
              <a:t>click on add libraries click on </a:t>
            </a:r>
            <a:r>
              <a:rPr lang="en-US" sz="1900" dirty="0" err="1">
                <a:solidFill>
                  <a:srgbClr val="000000"/>
                </a:solidFill>
                <a:effectLst/>
                <a:latin typeface="+mj-lt"/>
                <a:ea typeface="Times New Roman" panose="02020603050405020304" pitchFamily="18" charset="0"/>
                <a:cs typeface="Times New Roman" panose="02020603050405020304" pitchFamily="18" charset="0"/>
              </a:rPr>
              <a:t>testNG</a:t>
            </a:r>
            <a:r>
              <a:rPr lang="en-US" sz="1900" dirty="0">
                <a:solidFill>
                  <a:srgbClr val="000000"/>
                </a:solidFill>
                <a:effectLst/>
                <a:latin typeface="+mj-lt"/>
                <a:ea typeface="Times New Roman" panose="02020603050405020304" pitchFamily="18" charset="0"/>
                <a:cs typeface="Times New Roman" panose="02020603050405020304" pitchFamily="18" charset="0"/>
              </a:rPr>
              <a:t> </a:t>
            </a:r>
            <a:endParaRPr lang="en-IN" sz="1900"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spcAft>
                <a:spcPts val="215"/>
              </a:spcAft>
              <a:buFont typeface="Courier New" panose="02070309020205020404" pitchFamily="49" charset="0"/>
              <a:buChar char="o"/>
            </a:pPr>
            <a:r>
              <a:rPr lang="en-US" sz="1900" dirty="0">
                <a:solidFill>
                  <a:srgbClr val="000000"/>
                </a:solidFill>
                <a:effectLst/>
                <a:latin typeface="+mj-lt"/>
                <a:ea typeface="Times New Roman" panose="02020603050405020304" pitchFamily="18" charset="0"/>
                <a:cs typeface="Times New Roman" panose="02020603050405020304" pitchFamily="18" charset="0"/>
              </a:rPr>
              <a:t>click on next</a:t>
            </a:r>
          </a:p>
          <a:p>
            <a:pPr marL="742950" lvl="1" indent="-285750">
              <a:lnSpc>
                <a:spcPct val="115000"/>
              </a:lnSpc>
              <a:spcAft>
                <a:spcPts val="215"/>
              </a:spcAft>
              <a:buFont typeface="Courier New" panose="02070309020205020404" pitchFamily="49" charset="0"/>
              <a:buChar char="o"/>
            </a:pPr>
            <a:r>
              <a:rPr lang="en-US" sz="1900" dirty="0">
                <a:effectLst/>
                <a:latin typeface="+mj-lt"/>
                <a:ea typeface="Times New Roman" panose="02020603050405020304" pitchFamily="18" charset="0"/>
              </a:rPr>
              <a:t>click on finish</a:t>
            </a:r>
            <a:r>
              <a:rPr lang="en-IN" sz="1900" dirty="0">
                <a:effectLst/>
                <a:latin typeface="+mj-lt"/>
              </a:rPr>
              <a:t> </a:t>
            </a:r>
            <a:endParaRPr lang="en-US" sz="1900" dirty="0">
              <a:latin typeface="+mj-lt"/>
            </a:endParaRPr>
          </a:p>
        </p:txBody>
      </p:sp>
    </p:spTree>
    <p:extLst>
      <p:ext uri="{BB962C8B-B14F-4D97-AF65-F5344CB8AC3E}">
        <p14:creationId xmlns:p14="http://schemas.microsoft.com/office/powerpoint/2010/main" val="94347832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EEE1-B576-D922-852E-3599D46D0815}"/>
              </a:ext>
            </a:extLst>
          </p:cNvPr>
          <p:cNvSpPr>
            <a:spLocks noGrp="1"/>
          </p:cNvSpPr>
          <p:nvPr>
            <p:ph type="title"/>
          </p:nvPr>
        </p:nvSpPr>
        <p:spPr>
          <a:xfrm>
            <a:off x="246410" y="220716"/>
            <a:ext cx="8596668" cy="2459422"/>
          </a:xfrm>
        </p:spPr>
        <p:txBody>
          <a:bodyPr>
            <a:normAutofit/>
          </a:bodyPr>
          <a:lstStyle/>
          <a:p>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2000" i="1" dirty="0">
                <a:effectLst/>
                <a:latin typeface="Helvetica" pitchFamily="2" charset="0"/>
              </a:rPr>
              <a:t>- Run multiple test classes</a:t>
            </a:r>
            <a:br>
              <a:rPr lang="en-IN" sz="2000" dirty="0">
                <a:effectLst/>
                <a:latin typeface="Helvetica" pitchFamily="2" charset="0"/>
              </a:rPr>
            </a:br>
            <a:r>
              <a:rPr lang="en-IN" sz="2000" i="1" dirty="0">
                <a:effectLst/>
                <a:latin typeface="Helvetica" pitchFamily="2" charset="0"/>
              </a:rPr>
              <a:t>- Generate Reports</a:t>
            </a:r>
            <a:br>
              <a:rPr lang="en-IN" sz="2000" dirty="0">
                <a:effectLst/>
                <a:latin typeface="Helvetica" pitchFamily="2" charset="0"/>
              </a:rPr>
            </a:br>
            <a:r>
              <a:rPr lang="en-IN" sz="2000" i="1" dirty="0">
                <a:effectLst/>
                <a:latin typeface="Helvetica" pitchFamily="2" charset="0"/>
              </a:rPr>
              <a:t>- Rerun only failed classes etc</a:t>
            </a:r>
            <a:br>
              <a:rPr lang="en-IN" dirty="0">
                <a:effectLst/>
                <a:latin typeface="Helvetica" pitchFamily="2" charset="0"/>
              </a:rPr>
            </a:br>
            <a:br>
              <a:rPr lang="en-IN" dirty="0">
                <a:effectLst/>
                <a:latin typeface="Helvetica" pitchFamily="2" charset="0"/>
              </a:rPr>
            </a:br>
            <a:r>
              <a:rPr lang="en-US" sz="2000" i="1" dirty="0"/>
              <a:t>TestNG class is Java class which contains test method. </a:t>
            </a:r>
            <a:br>
              <a:rPr lang="en-IN" sz="2000" i="1" dirty="0"/>
            </a:br>
            <a:r>
              <a:rPr lang="en-US" sz="2000" i="1" dirty="0"/>
              <a:t>Any method developed using @test annotation is known as  test method</a:t>
            </a:r>
            <a:endParaRPr lang="en-US" dirty="0"/>
          </a:p>
        </p:txBody>
      </p:sp>
      <p:sp>
        <p:nvSpPr>
          <p:cNvPr id="3" name="Content Placeholder 2">
            <a:extLst>
              <a:ext uri="{FF2B5EF4-FFF2-40B4-BE49-F238E27FC236}">
                <a16:creationId xmlns:a16="http://schemas.microsoft.com/office/drawing/2014/main" id="{D8EFF3F7-0776-7ECC-12D2-FAD3DB4FD835}"/>
              </a:ext>
            </a:extLst>
          </p:cNvPr>
          <p:cNvSpPr>
            <a:spLocks noGrp="1"/>
          </p:cNvSpPr>
          <p:nvPr>
            <p:ph idx="1"/>
          </p:nvPr>
        </p:nvSpPr>
        <p:spPr>
          <a:xfrm>
            <a:off x="414576" y="2953407"/>
            <a:ext cx="8596668" cy="3478924"/>
          </a:xfrm>
        </p:spPr>
        <p:txBody>
          <a:bodyPr>
            <a:normAutofit lnSpcReduction="10000"/>
          </a:bodyPr>
          <a:lstStyle/>
          <a:p>
            <a:pPr marL="0" indent="0">
              <a:buNone/>
            </a:pPr>
            <a:r>
              <a:rPr lang="en-US" dirty="0">
                <a:latin typeface="+mj-lt"/>
              </a:rPr>
              <a:t>package </a:t>
            </a:r>
            <a:r>
              <a:rPr lang="en-US" dirty="0" err="1">
                <a:latin typeface="+mj-lt"/>
              </a:rPr>
              <a:t>testng</a:t>
            </a:r>
            <a:r>
              <a:rPr lang="en-US" dirty="0">
                <a:latin typeface="+mj-lt"/>
              </a:rPr>
              <a:t>;</a:t>
            </a:r>
          </a:p>
          <a:p>
            <a:pPr marL="0" indent="0">
              <a:buNone/>
            </a:pPr>
            <a:r>
              <a:rPr lang="en-US" dirty="0">
                <a:latin typeface="+mj-lt"/>
              </a:rPr>
              <a:t>import </a:t>
            </a:r>
            <a:r>
              <a:rPr lang="en-US" dirty="0" err="1">
                <a:latin typeface="+mj-lt"/>
              </a:rPr>
              <a:t>org.testng.annotations.Test</a:t>
            </a:r>
            <a:r>
              <a:rPr lang="en-US" dirty="0">
                <a:latin typeface="+mj-lt"/>
              </a:rPr>
              <a:t>;</a:t>
            </a:r>
          </a:p>
          <a:p>
            <a:pPr marL="0" indent="0">
              <a:buNone/>
            </a:pPr>
            <a:r>
              <a:rPr lang="en-US" dirty="0">
                <a:latin typeface="+mj-lt"/>
              </a:rPr>
              <a:t>public class </a:t>
            </a:r>
            <a:r>
              <a:rPr lang="en-US" dirty="0" err="1">
                <a:latin typeface="+mj-lt"/>
              </a:rPr>
              <a:t>DemoA</a:t>
            </a:r>
            <a:r>
              <a:rPr lang="en-US" dirty="0">
                <a:latin typeface="+mj-lt"/>
              </a:rPr>
              <a:t> {</a:t>
            </a:r>
          </a:p>
          <a:p>
            <a:pPr marL="0" indent="0">
              <a:buNone/>
            </a:pPr>
            <a:r>
              <a:rPr lang="en-US" dirty="0">
                <a:latin typeface="+mj-lt"/>
              </a:rPr>
              <a:t>	@Test</a:t>
            </a:r>
          </a:p>
          <a:p>
            <a:pPr marL="0" indent="0">
              <a:buNone/>
            </a:pPr>
            <a:r>
              <a:rPr lang="en-US" dirty="0">
                <a:latin typeface="+mj-lt"/>
              </a:rPr>
              <a:t>	public void </a:t>
            </a:r>
            <a:r>
              <a:rPr lang="en-US" dirty="0" err="1">
                <a:latin typeface="+mj-lt"/>
              </a:rPr>
              <a:t>testA</a:t>
            </a:r>
            <a:r>
              <a:rPr lang="en-US" dirty="0">
                <a:latin typeface="+mj-lt"/>
              </a:rPr>
              <a:t>()</a:t>
            </a:r>
          </a:p>
          <a:p>
            <a:pPr marL="0" indent="0">
              <a:buNone/>
            </a:pPr>
            <a:r>
              <a:rPr lang="en-US" dirty="0">
                <a:latin typeface="+mj-lt"/>
              </a:rPr>
              <a:t>	{</a:t>
            </a:r>
          </a:p>
          <a:p>
            <a:pPr marL="0" indent="0">
              <a:buNone/>
            </a:pPr>
            <a:r>
              <a:rPr lang="en-US" dirty="0">
                <a:latin typeface="+mj-lt"/>
              </a:rPr>
              <a:t>	</a:t>
            </a:r>
            <a:r>
              <a:rPr lang="en-US" dirty="0" err="1">
                <a:latin typeface="+mj-lt"/>
              </a:rPr>
              <a:t>System.out.println</a:t>
            </a:r>
            <a:r>
              <a:rPr lang="en-US" dirty="0">
                <a:latin typeface="+mj-lt"/>
              </a:rPr>
              <a:t>("</a:t>
            </a:r>
            <a:r>
              <a:rPr lang="en-US" dirty="0" err="1">
                <a:latin typeface="+mj-lt"/>
              </a:rPr>
              <a:t>TestA</a:t>
            </a:r>
            <a:r>
              <a:rPr lang="en-US" dirty="0">
                <a:latin typeface="+mj-lt"/>
              </a:rPr>
              <a:t>");</a:t>
            </a:r>
          </a:p>
          <a:p>
            <a:pPr marL="0" indent="0">
              <a:buNone/>
            </a:pPr>
            <a:r>
              <a:rPr lang="en-US" dirty="0">
                <a:latin typeface="+mj-lt"/>
              </a:rPr>
              <a:t>	}</a:t>
            </a:r>
          </a:p>
          <a:p>
            <a:pPr marL="0" indent="0">
              <a:buNone/>
            </a:pPr>
            <a:r>
              <a:rPr lang="en-US" dirty="0">
                <a:latin typeface="+mj-lt"/>
              </a:rPr>
              <a:t>}</a:t>
            </a:r>
          </a:p>
          <a:p>
            <a:pPr marL="0" indent="0">
              <a:buNone/>
            </a:pPr>
            <a:endParaRPr lang="en-US" dirty="0"/>
          </a:p>
        </p:txBody>
      </p:sp>
    </p:spTree>
    <p:extLst>
      <p:ext uri="{BB962C8B-B14F-4D97-AF65-F5344CB8AC3E}">
        <p14:creationId xmlns:p14="http://schemas.microsoft.com/office/powerpoint/2010/main" val="1729674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Placeholder 5">
            <a:extLst>
              <a:ext uri="{FF2B5EF4-FFF2-40B4-BE49-F238E27FC236}">
                <a16:creationId xmlns:a16="http://schemas.microsoft.com/office/drawing/2014/main" id="{C79A81A8-B042-2B89-1648-8E6E676B084C}"/>
              </a:ext>
            </a:extLst>
          </p:cNvPr>
          <p:cNvPicPr>
            <a:picLocks noGrp="1" noChangeAspect="1"/>
          </p:cNvPicPr>
          <p:nvPr>
            <p:ph type="pic" idx="1"/>
          </p:nvPr>
        </p:nvPicPr>
        <p:blipFill rotWithShape="1">
          <a:blip r:embed="rId2"/>
          <a:srcRect t="2235" r="-2" b="1415"/>
          <a:stretch/>
        </p:blipFill>
        <p:spPr>
          <a:xfrm>
            <a:off x="20" y="10"/>
            <a:ext cx="12191980" cy="6857990"/>
          </a:xfrm>
          <a:prstGeom prst="rect">
            <a:avLst/>
          </a:prstGeom>
        </p:spPr>
      </p:pic>
    </p:spTree>
    <p:extLst>
      <p:ext uri="{BB962C8B-B14F-4D97-AF65-F5344CB8AC3E}">
        <p14:creationId xmlns:p14="http://schemas.microsoft.com/office/powerpoint/2010/main" val="294023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425F-FFD0-FC64-B168-1304CC2DEB05}"/>
              </a:ext>
            </a:extLst>
          </p:cNvPr>
          <p:cNvSpPr>
            <a:spLocks noGrp="1"/>
          </p:cNvSpPr>
          <p:nvPr>
            <p:ph type="title"/>
          </p:nvPr>
        </p:nvSpPr>
        <p:spPr>
          <a:xfrm>
            <a:off x="677334" y="609600"/>
            <a:ext cx="8596668" cy="660400"/>
          </a:xfrm>
        </p:spPr>
        <p:txBody>
          <a:bodyPr/>
          <a:lstStyle/>
          <a:p>
            <a:r>
              <a:rPr lang="en-US" dirty="0"/>
              <a:t>Annotation and order of execution</a:t>
            </a:r>
          </a:p>
        </p:txBody>
      </p:sp>
      <p:sp>
        <p:nvSpPr>
          <p:cNvPr id="3" name="Content Placeholder 2">
            <a:extLst>
              <a:ext uri="{FF2B5EF4-FFF2-40B4-BE49-F238E27FC236}">
                <a16:creationId xmlns:a16="http://schemas.microsoft.com/office/drawing/2014/main" id="{A866D976-3103-42FE-7202-2E726670F8A2}"/>
              </a:ext>
            </a:extLst>
          </p:cNvPr>
          <p:cNvSpPr>
            <a:spLocks noGrp="1"/>
          </p:cNvSpPr>
          <p:nvPr>
            <p:ph idx="1"/>
          </p:nvPr>
        </p:nvSpPr>
        <p:spPr/>
        <p:txBody>
          <a:bodyPr>
            <a:normAutofit fontScale="92500" lnSpcReduction="10000"/>
          </a:bodyPr>
          <a:lstStyle/>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BeforeSuite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BeforeTest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BeforeClass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BeforeMethod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@Test //here all test method are executed on basis of the criteria(priority…)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AfterMethod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AfterClass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AfterTest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215"/>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AfterSuite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5082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043F-947B-E2B0-6DDE-ACF0BDCDEF80}"/>
              </a:ext>
            </a:extLst>
          </p:cNvPr>
          <p:cNvSpPr>
            <a:spLocks noGrp="1"/>
          </p:cNvSpPr>
          <p:nvPr>
            <p:ph type="title"/>
          </p:nvPr>
        </p:nvSpPr>
        <p:spPr>
          <a:xfrm>
            <a:off x="677334" y="609600"/>
            <a:ext cx="8596668" cy="673100"/>
          </a:xfrm>
        </p:spPr>
        <p:txBody>
          <a:bodyPr/>
          <a:lstStyle/>
          <a:p>
            <a:r>
              <a:rPr lang="en-US" dirty="0" err="1"/>
              <a:t>Testng.xml</a:t>
            </a:r>
            <a:endParaRPr lang="en-US" dirty="0"/>
          </a:p>
        </p:txBody>
      </p:sp>
      <p:sp>
        <p:nvSpPr>
          <p:cNvPr id="3" name="Content Placeholder 2">
            <a:extLst>
              <a:ext uri="{FF2B5EF4-FFF2-40B4-BE49-F238E27FC236}">
                <a16:creationId xmlns:a16="http://schemas.microsoft.com/office/drawing/2014/main" id="{04EC9C14-A90D-15EC-3EE0-ABFEA756814C}"/>
              </a:ext>
            </a:extLst>
          </p:cNvPr>
          <p:cNvSpPr>
            <a:spLocks noGrp="1"/>
          </p:cNvSpPr>
          <p:nvPr>
            <p:ph idx="1"/>
          </p:nvPr>
        </p:nvSpPr>
        <p:spPr>
          <a:xfrm>
            <a:off x="677334" y="1384301"/>
            <a:ext cx="8885766" cy="5092700"/>
          </a:xfrm>
        </p:spPr>
        <p:txBody>
          <a:bodyPr>
            <a:noAutofit/>
          </a:bodyPr>
          <a:lstStyle/>
          <a:p>
            <a:pPr marL="0" indent="0">
              <a:buNone/>
            </a:pPr>
            <a:r>
              <a:rPr lang="en-US" dirty="0"/>
              <a:t>&lt;suite name="Suite"&gt;</a:t>
            </a:r>
          </a:p>
          <a:p>
            <a:pPr marL="0" indent="0">
              <a:buNone/>
            </a:pPr>
            <a:r>
              <a:rPr lang="en-US" dirty="0"/>
              <a:t>  &lt;test name="Test1"&gt;</a:t>
            </a:r>
          </a:p>
          <a:p>
            <a:pPr marL="0" indent="0">
              <a:buNone/>
            </a:pPr>
            <a:r>
              <a:rPr lang="en-US" dirty="0"/>
              <a:t>    &lt;classes&gt;</a:t>
            </a:r>
          </a:p>
          <a:p>
            <a:pPr marL="0" indent="0">
              <a:buNone/>
            </a:pPr>
            <a:r>
              <a:rPr lang="en-US" dirty="0"/>
              <a:t>      &lt;class name="</a:t>
            </a:r>
            <a:r>
              <a:rPr lang="en-US" dirty="0" err="1"/>
              <a:t>testng.DemoA</a:t>
            </a:r>
            <a:r>
              <a:rPr lang="en-US" dirty="0"/>
              <a:t>"/&gt;</a:t>
            </a:r>
          </a:p>
          <a:p>
            <a:pPr marL="0" indent="0">
              <a:buNone/>
            </a:pPr>
            <a:r>
              <a:rPr lang="en-US" dirty="0"/>
              <a:t>    &lt;/classes&gt;</a:t>
            </a:r>
          </a:p>
          <a:p>
            <a:pPr marL="0" indent="0">
              <a:buNone/>
            </a:pPr>
            <a:r>
              <a:rPr lang="en-US" dirty="0"/>
              <a:t>  &lt;/test&gt;</a:t>
            </a:r>
          </a:p>
          <a:p>
            <a:pPr marL="0" indent="0">
              <a:buNone/>
            </a:pPr>
            <a:r>
              <a:rPr lang="en-US" dirty="0"/>
              <a:t>   &lt;test name="Test2"&gt;</a:t>
            </a:r>
          </a:p>
          <a:p>
            <a:pPr marL="0" indent="0">
              <a:buNone/>
            </a:pPr>
            <a:r>
              <a:rPr lang="en-US" dirty="0"/>
              <a:t>    &lt;classes&gt;</a:t>
            </a:r>
          </a:p>
          <a:p>
            <a:pPr marL="0" indent="0">
              <a:buNone/>
            </a:pPr>
            <a:r>
              <a:rPr lang="en-US" dirty="0"/>
              <a:t>      &lt;class name="</a:t>
            </a:r>
            <a:r>
              <a:rPr lang="en-US" dirty="0" err="1"/>
              <a:t>testng.DemoB</a:t>
            </a:r>
            <a:r>
              <a:rPr lang="en-US" dirty="0"/>
              <a:t>"/&gt;</a:t>
            </a:r>
          </a:p>
          <a:p>
            <a:pPr marL="0" indent="0">
              <a:buNone/>
            </a:pPr>
            <a:r>
              <a:rPr lang="en-US" dirty="0"/>
              <a:t>    &lt;/classes&gt;</a:t>
            </a:r>
          </a:p>
          <a:p>
            <a:pPr marL="0" indent="0">
              <a:buNone/>
            </a:pPr>
            <a:r>
              <a:rPr lang="en-US" dirty="0"/>
              <a:t>  &lt;/test&gt;</a:t>
            </a:r>
          </a:p>
          <a:p>
            <a:pPr marL="0" indent="0">
              <a:buNone/>
            </a:pPr>
            <a:r>
              <a:rPr lang="en-US" dirty="0"/>
              <a:t>&lt;/suite&gt;</a:t>
            </a:r>
          </a:p>
          <a:p>
            <a:pPr marL="0" indent="0">
              <a:buNone/>
            </a:pPr>
            <a:endParaRPr lang="en-US" dirty="0"/>
          </a:p>
        </p:txBody>
      </p:sp>
    </p:spTree>
    <p:extLst>
      <p:ext uri="{BB962C8B-B14F-4D97-AF65-F5344CB8AC3E}">
        <p14:creationId xmlns:p14="http://schemas.microsoft.com/office/powerpoint/2010/main" val="2729448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9B6E-C7E6-A8E3-CCDE-3F0364608FEB}"/>
              </a:ext>
            </a:extLst>
          </p:cNvPr>
          <p:cNvSpPr>
            <a:spLocks noGrp="1"/>
          </p:cNvSpPr>
          <p:nvPr>
            <p:ph type="title"/>
          </p:nvPr>
        </p:nvSpPr>
        <p:spPr/>
        <p:txBody>
          <a:bodyPr/>
          <a:lstStyle/>
          <a:p>
            <a:r>
              <a:rPr lang="en-US" dirty="0"/>
              <a:t>Assert</a:t>
            </a:r>
          </a:p>
        </p:txBody>
      </p:sp>
      <p:sp>
        <p:nvSpPr>
          <p:cNvPr id="3" name="Content Placeholder 2">
            <a:extLst>
              <a:ext uri="{FF2B5EF4-FFF2-40B4-BE49-F238E27FC236}">
                <a16:creationId xmlns:a16="http://schemas.microsoft.com/office/drawing/2014/main" id="{2FB535E3-966C-6D7A-1ACC-8C5185D88DB5}"/>
              </a:ext>
            </a:extLst>
          </p:cNvPr>
          <p:cNvSpPr>
            <a:spLocks noGrp="1"/>
          </p:cNvSpPr>
          <p:nvPr>
            <p:ph idx="1"/>
          </p:nvPr>
        </p:nvSpPr>
        <p:spPr>
          <a:xfrm>
            <a:off x="677334" y="1473201"/>
            <a:ext cx="8596668" cy="4568162"/>
          </a:xfrm>
        </p:spPr>
        <p:txBody>
          <a:bodyPr/>
          <a:lstStyle/>
          <a:p>
            <a:pPr marL="342900" lvl="0" indent="-342900">
              <a:lnSpc>
                <a:spcPct val="115000"/>
              </a:lnSpc>
              <a:buFont typeface="Wingdings"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perform comparison or verification we use assert class it should be imported from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org.testng.Assert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Assert class has </a:t>
            </a:r>
            <a:r>
              <a:rPr lang="en-US"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static method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assertEquals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assertNotEquals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assertTrue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assertFalse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fail()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086990"/>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C755E6-70EB-BCE2-DDB3-585772826189}"/>
              </a:ext>
            </a:extLst>
          </p:cNvPr>
          <p:cNvSpPr>
            <a:spLocks noGrp="1"/>
          </p:cNvSpPr>
          <p:nvPr>
            <p:ph type="body" idx="1"/>
          </p:nvPr>
        </p:nvSpPr>
        <p:spPr/>
        <p:txBody>
          <a:bodyPr/>
          <a:lstStyle/>
          <a:p>
            <a:endParaRPr lang="en-US" dirty="0"/>
          </a:p>
        </p:txBody>
      </p:sp>
      <p:graphicFrame>
        <p:nvGraphicFramePr>
          <p:cNvPr id="7" name="Content Placeholder 6">
            <a:extLst>
              <a:ext uri="{FF2B5EF4-FFF2-40B4-BE49-F238E27FC236}">
                <a16:creationId xmlns:a16="http://schemas.microsoft.com/office/drawing/2014/main" id="{B3B5908A-FAE5-974E-41F8-99DFDCF201D1}"/>
              </a:ext>
            </a:extLst>
          </p:cNvPr>
          <p:cNvGraphicFramePr>
            <a:graphicFrameLocks noGrp="1"/>
          </p:cNvGraphicFramePr>
          <p:nvPr>
            <p:ph sz="half" idx="2"/>
            <p:extLst>
              <p:ext uri="{D42A27DB-BD31-4B8C-83A1-F6EECF244321}">
                <p14:modId xmlns:p14="http://schemas.microsoft.com/office/powerpoint/2010/main" val="3059364485"/>
              </p:ext>
            </p:extLst>
          </p:nvPr>
        </p:nvGraphicFramePr>
        <p:xfrm>
          <a:off x="825499" y="508000"/>
          <a:ext cx="4185623" cy="5740401"/>
        </p:xfrm>
        <a:graphic>
          <a:graphicData uri="http://schemas.openxmlformats.org/drawingml/2006/table">
            <a:tbl>
              <a:tblPr firstRow="1" firstCol="1" bandRow="1">
                <a:tableStyleId>{5C22544A-7EE6-4342-B048-85BDC9FD1C3A}</a:tableStyleId>
              </a:tblPr>
              <a:tblGrid>
                <a:gridCol w="4185623">
                  <a:extLst>
                    <a:ext uri="{9D8B030D-6E8A-4147-A177-3AD203B41FA5}">
                      <a16:colId xmlns:a16="http://schemas.microsoft.com/office/drawing/2014/main" val="2971390902"/>
                    </a:ext>
                  </a:extLst>
                </a:gridCol>
              </a:tblGrid>
              <a:tr h="935410">
                <a:tc>
                  <a:txBody>
                    <a:bodyPr/>
                    <a:lstStyle/>
                    <a:p>
                      <a:pPr algn="ctr">
                        <a:lnSpc>
                          <a:spcPct val="115000"/>
                        </a:lnSpc>
                        <a:spcAft>
                          <a:spcPts val="1000"/>
                        </a:spcAft>
                      </a:pPr>
                      <a:r>
                        <a:rPr lang="en-US" sz="1800" u="sng" dirty="0">
                          <a:effectLst/>
                        </a:rPr>
                        <a:t>Assert</a:t>
                      </a:r>
                      <a:endParaRPr lang="en-IN" sz="1800" u="sng"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934672"/>
                  </a:ext>
                </a:extLst>
              </a:tr>
              <a:tr h="2934171">
                <a:tc>
                  <a:txBody>
                    <a:bodyPr/>
                    <a:lstStyle/>
                    <a:p>
                      <a:pPr>
                        <a:lnSpc>
                          <a:spcPct val="115000"/>
                        </a:lnSpc>
                        <a:spcAft>
                          <a:spcPts val="1000"/>
                        </a:spcAft>
                      </a:pPr>
                      <a:r>
                        <a:rPr lang="en-US" sz="1800" dirty="0">
                          <a:effectLst/>
                        </a:rPr>
                        <a:t>It will not execute remaining statement of current test method if comparison fails.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8109703"/>
                  </a:ext>
                </a:extLst>
              </a:tr>
              <a:tr h="935410">
                <a:tc>
                  <a:txBody>
                    <a:bodyPr/>
                    <a:lstStyle/>
                    <a:p>
                      <a:pPr>
                        <a:lnSpc>
                          <a:spcPct val="115000"/>
                        </a:lnSpc>
                        <a:spcAft>
                          <a:spcPts val="1000"/>
                        </a:spcAft>
                      </a:pPr>
                      <a:r>
                        <a:rPr lang="en-US" sz="1800">
                          <a:effectLst/>
                        </a:rPr>
                        <a:t>All methods are static</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8903062"/>
                  </a:ext>
                </a:extLst>
              </a:tr>
              <a:tr h="935410">
                <a:tc>
                  <a:txBody>
                    <a:bodyPr/>
                    <a:lstStyle/>
                    <a:p>
                      <a:pPr>
                        <a:lnSpc>
                          <a:spcPct val="115000"/>
                        </a:lnSpc>
                        <a:spcAft>
                          <a:spcPts val="1000"/>
                        </a:spcAft>
                      </a:pPr>
                      <a:r>
                        <a:rPr lang="en-US" sz="1800" dirty="0">
                          <a:effectLst/>
                        </a:rPr>
                        <a:t>We don’t have </a:t>
                      </a:r>
                      <a:r>
                        <a:rPr lang="en-US" sz="1800" dirty="0" err="1">
                          <a:effectLst/>
                        </a:rPr>
                        <a:t>assertAll</a:t>
                      </a:r>
                      <a:r>
                        <a:rPr lang="en-US" sz="1800" dirty="0">
                          <a:effectLst/>
                        </a:rPr>
                        <a:t>() method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3309170"/>
                  </a:ext>
                </a:extLst>
              </a:tr>
            </a:tbl>
          </a:graphicData>
        </a:graphic>
      </p:graphicFrame>
      <p:graphicFrame>
        <p:nvGraphicFramePr>
          <p:cNvPr id="8" name="Content Placeholder 7">
            <a:extLst>
              <a:ext uri="{FF2B5EF4-FFF2-40B4-BE49-F238E27FC236}">
                <a16:creationId xmlns:a16="http://schemas.microsoft.com/office/drawing/2014/main" id="{6F3B70C5-F6C6-6712-023E-54720C512820}"/>
              </a:ext>
            </a:extLst>
          </p:cNvPr>
          <p:cNvGraphicFramePr>
            <a:graphicFrameLocks noGrp="1"/>
          </p:cNvGraphicFramePr>
          <p:nvPr>
            <p:ph sz="quarter" idx="4"/>
            <p:extLst>
              <p:ext uri="{D42A27DB-BD31-4B8C-83A1-F6EECF244321}">
                <p14:modId xmlns:p14="http://schemas.microsoft.com/office/powerpoint/2010/main" val="3384814919"/>
              </p:ext>
            </p:extLst>
          </p:nvPr>
        </p:nvGraphicFramePr>
        <p:xfrm>
          <a:off x="5143500" y="508001"/>
          <a:ext cx="3860800" cy="5740400"/>
        </p:xfrm>
        <a:graphic>
          <a:graphicData uri="http://schemas.openxmlformats.org/drawingml/2006/table">
            <a:tbl>
              <a:tblPr firstRow="1" firstCol="1" bandRow="1">
                <a:tableStyleId>{5C22544A-7EE6-4342-B048-85BDC9FD1C3A}</a:tableStyleId>
              </a:tblPr>
              <a:tblGrid>
                <a:gridCol w="3860800">
                  <a:extLst>
                    <a:ext uri="{9D8B030D-6E8A-4147-A177-3AD203B41FA5}">
                      <a16:colId xmlns:a16="http://schemas.microsoft.com/office/drawing/2014/main" val="1670823241"/>
                    </a:ext>
                  </a:extLst>
                </a:gridCol>
              </a:tblGrid>
              <a:tr h="935410">
                <a:tc>
                  <a:txBody>
                    <a:bodyPr/>
                    <a:lstStyle/>
                    <a:p>
                      <a:pPr algn="ctr">
                        <a:lnSpc>
                          <a:spcPct val="115000"/>
                        </a:lnSpc>
                        <a:spcAft>
                          <a:spcPts val="1000"/>
                        </a:spcAft>
                      </a:pPr>
                      <a:r>
                        <a:rPr lang="en-US" sz="1800" u="sng" dirty="0" err="1">
                          <a:effectLst/>
                        </a:rPr>
                        <a:t>SoftAssert</a:t>
                      </a:r>
                      <a:endParaRPr lang="en-IN" sz="1800" u="sng"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265992"/>
                  </a:ext>
                </a:extLst>
              </a:tr>
              <a:tr h="2934170">
                <a:tc>
                  <a:txBody>
                    <a:bodyPr/>
                    <a:lstStyle/>
                    <a:p>
                      <a:pPr>
                        <a:lnSpc>
                          <a:spcPct val="115000"/>
                        </a:lnSpc>
                        <a:spcAft>
                          <a:spcPts val="1000"/>
                        </a:spcAft>
                      </a:pPr>
                      <a:r>
                        <a:rPr lang="en-US" sz="1800" dirty="0">
                          <a:effectLst/>
                        </a:rPr>
                        <a:t>It will Execute remaining statement of current test method even if </a:t>
                      </a:r>
                      <a:r>
                        <a:rPr lang="en-US" sz="1800" dirty="0" err="1">
                          <a:effectLst/>
                        </a:rPr>
                        <a:t>compariosion</a:t>
                      </a:r>
                      <a:r>
                        <a:rPr lang="en-US" sz="1800" dirty="0">
                          <a:effectLst/>
                        </a:rPr>
                        <a:t> is fail.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2605448"/>
                  </a:ext>
                </a:extLst>
              </a:tr>
              <a:tr h="935410">
                <a:tc>
                  <a:txBody>
                    <a:bodyPr/>
                    <a:lstStyle/>
                    <a:p>
                      <a:pPr>
                        <a:lnSpc>
                          <a:spcPct val="115000"/>
                        </a:lnSpc>
                        <a:spcAft>
                          <a:spcPts val="1000"/>
                        </a:spcAft>
                      </a:pPr>
                      <a:r>
                        <a:rPr lang="en-US" sz="1800">
                          <a:effectLst/>
                        </a:rPr>
                        <a:t>All methods are Non Static</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0150093"/>
                  </a:ext>
                </a:extLst>
              </a:tr>
              <a:tr h="935410">
                <a:tc>
                  <a:txBody>
                    <a:bodyPr/>
                    <a:lstStyle/>
                    <a:p>
                      <a:pPr>
                        <a:lnSpc>
                          <a:spcPct val="115000"/>
                        </a:lnSpc>
                        <a:spcAft>
                          <a:spcPts val="1000"/>
                        </a:spcAft>
                      </a:pPr>
                      <a:r>
                        <a:rPr lang="en-US" sz="1800" dirty="0">
                          <a:effectLst/>
                        </a:rPr>
                        <a:t>We should call </a:t>
                      </a:r>
                      <a:r>
                        <a:rPr lang="en-US" sz="1800" dirty="0" err="1">
                          <a:effectLst/>
                        </a:rPr>
                        <a:t>assertAll</a:t>
                      </a:r>
                      <a:r>
                        <a:rPr lang="en-US" sz="1800" dirty="0">
                          <a:effectLst/>
                        </a:rPr>
                        <a:t>() method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7410853"/>
                  </a:ext>
                </a:extLst>
              </a:tr>
            </a:tbl>
          </a:graphicData>
        </a:graphic>
      </p:graphicFrame>
    </p:spTree>
    <p:extLst>
      <p:ext uri="{BB962C8B-B14F-4D97-AF65-F5344CB8AC3E}">
        <p14:creationId xmlns:p14="http://schemas.microsoft.com/office/powerpoint/2010/main" val="10209792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8" name="Straight Connector 6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7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6068FE4-C9D0-3A16-AE13-2BCD40A1CA3E}"/>
              </a:ext>
            </a:extLst>
          </p:cNvPr>
          <p:cNvSpPr>
            <a:spLocks noGrp="1"/>
          </p:cNvSpPr>
          <p:nvPr>
            <p:ph type="title"/>
          </p:nvPr>
        </p:nvSpPr>
        <p:spPr>
          <a:xfrm>
            <a:off x="4323363" y="485775"/>
            <a:ext cx="4702619" cy="6014527"/>
          </a:xfrm>
        </p:spPr>
        <p:txBody>
          <a:bodyPr vert="horz" lIns="91440" tIns="45720" rIns="91440" bIns="45720" rtlCol="0" anchor="b">
            <a:normAutofit fontScale="90000"/>
          </a:bodyPr>
          <a:lstStyle/>
          <a:p>
            <a:pPr>
              <a:lnSpc>
                <a:spcPct val="90000"/>
              </a:lnSpc>
            </a:pPr>
            <a:r>
              <a:rPr lang="en-US" sz="2800" kern="1200" dirty="0">
                <a:solidFill>
                  <a:schemeClr val="accent1"/>
                </a:solidFill>
                <a:latin typeface="+mj-lt"/>
                <a:ea typeface="+mj-ea"/>
                <a:cs typeface="+mj-cs"/>
              </a:rPr>
              <a:t>Contact- +91 7278237683</a:t>
            </a:r>
            <a:br>
              <a:rPr lang="en-US" sz="2800" kern="1200" dirty="0">
                <a:solidFill>
                  <a:schemeClr val="accent1"/>
                </a:solidFill>
                <a:latin typeface="+mj-lt"/>
                <a:ea typeface="+mj-ea"/>
                <a:cs typeface="+mj-cs"/>
              </a:rPr>
            </a:br>
            <a:br>
              <a:rPr lang="en-US" sz="2800" kern="1200" dirty="0">
                <a:solidFill>
                  <a:schemeClr val="accent1"/>
                </a:solidFill>
                <a:latin typeface="+mj-lt"/>
                <a:ea typeface="+mj-ea"/>
                <a:cs typeface="+mj-cs"/>
              </a:rPr>
            </a:br>
            <a:br>
              <a:rPr lang="en-US" sz="2800" kern="1200" dirty="0">
                <a:solidFill>
                  <a:schemeClr val="accent1"/>
                </a:solidFill>
                <a:latin typeface="+mj-lt"/>
                <a:ea typeface="+mj-ea"/>
                <a:cs typeface="+mj-cs"/>
              </a:rPr>
            </a:br>
            <a:r>
              <a:rPr lang="en-US" sz="2800" kern="1200" dirty="0">
                <a:solidFill>
                  <a:schemeClr val="accent1"/>
                </a:solidFill>
                <a:latin typeface="+mj-lt"/>
                <a:ea typeface="+mj-ea"/>
                <a:cs typeface="+mj-cs"/>
              </a:rPr>
              <a:t>Mail – spaul9121@gmail.com</a:t>
            </a:r>
            <a:br>
              <a:rPr lang="en-US" sz="2800" kern="1200" dirty="0">
                <a:solidFill>
                  <a:schemeClr val="accent1"/>
                </a:solidFill>
                <a:latin typeface="+mj-lt"/>
                <a:ea typeface="+mj-ea"/>
                <a:cs typeface="+mj-cs"/>
              </a:rPr>
            </a:br>
            <a:br>
              <a:rPr lang="en-US" sz="2800" kern="1200" dirty="0">
                <a:solidFill>
                  <a:schemeClr val="accent1"/>
                </a:solidFill>
                <a:latin typeface="+mj-lt"/>
                <a:ea typeface="+mj-ea"/>
                <a:cs typeface="+mj-cs"/>
              </a:rPr>
            </a:br>
            <a:br>
              <a:rPr lang="en-US" sz="2800" kern="1200" dirty="0">
                <a:solidFill>
                  <a:schemeClr val="accent1"/>
                </a:solidFill>
                <a:latin typeface="+mj-lt"/>
                <a:ea typeface="+mj-ea"/>
                <a:cs typeface="+mj-cs"/>
              </a:rPr>
            </a:br>
            <a:r>
              <a:rPr lang="en-US" sz="2800" kern="1200" dirty="0">
                <a:solidFill>
                  <a:schemeClr val="accent1"/>
                </a:solidFill>
                <a:latin typeface="+mj-lt"/>
                <a:ea typeface="+mj-ea"/>
                <a:cs typeface="+mj-cs"/>
              </a:rPr>
              <a:t>Feel free to connect @ -   </a:t>
            </a:r>
            <a:r>
              <a:rPr lang="en-US" sz="2800" kern="1200" dirty="0">
                <a:solidFill>
                  <a:schemeClr val="accent1"/>
                </a:solidFill>
                <a:latin typeface="+mj-lt"/>
                <a:ea typeface="+mj-ea"/>
                <a:cs typeface="+mj-cs"/>
                <a:hlinkClick r:id="rId2"/>
              </a:rPr>
              <a:t>https://www.linkedin.com/in/swarnamber/</a:t>
            </a:r>
            <a:br>
              <a:rPr lang="en-US" sz="2800" kern="1200" dirty="0">
                <a:solidFill>
                  <a:schemeClr val="accent1"/>
                </a:solidFill>
                <a:latin typeface="+mj-lt"/>
                <a:ea typeface="+mj-ea"/>
                <a:cs typeface="+mj-cs"/>
              </a:rPr>
            </a:br>
            <a:br>
              <a:rPr lang="en-US" sz="2800" kern="1200" dirty="0">
                <a:solidFill>
                  <a:schemeClr val="accent1"/>
                </a:solidFill>
                <a:latin typeface="+mj-lt"/>
                <a:ea typeface="+mj-ea"/>
                <a:cs typeface="+mj-cs"/>
              </a:rPr>
            </a:br>
            <a:br>
              <a:rPr lang="en-US" sz="2800" kern="1200" dirty="0">
                <a:solidFill>
                  <a:schemeClr val="accent1"/>
                </a:solidFill>
                <a:latin typeface="+mj-lt"/>
                <a:ea typeface="+mj-ea"/>
                <a:cs typeface="+mj-cs"/>
              </a:rPr>
            </a:br>
            <a:r>
              <a:rPr lang="en-US" sz="2800" dirty="0"/>
              <a:t>Resource Link (</a:t>
            </a:r>
            <a:r>
              <a:rPr lang="en-US" sz="2800" dirty="0" err="1"/>
              <a:t>github</a:t>
            </a:r>
            <a:r>
              <a:rPr lang="en-US" sz="2800" dirty="0"/>
              <a:t>) - </a:t>
            </a:r>
            <a:r>
              <a:rPr lang="en-US" sz="2800" dirty="0">
                <a:hlinkClick r:id="rId3"/>
              </a:rPr>
              <a:t>https://github.com/swarnamber/RAIT/tree/master</a:t>
            </a:r>
            <a:br>
              <a:rPr lang="en-US" sz="2800" kern="1200" dirty="0">
                <a:solidFill>
                  <a:schemeClr val="accent1"/>
                </a:solidFill>
                <a:latin typeface="+mj-lt"/>
                <a:ea typeface="+mj-ea"/>
                <a:cs typeface="+mj-cs"/>
              </a:rPr>
            </a:br>
            <a:br>
              <a:rPr lang="en-US" sz="2800" kern="1200" dirty="0">
                <a:solidFill>
                  <a:schemeClr val="accent1"/>
                </a:solidFill>
                <a:latin typeface="+mj-lt"/>
                <a:ea typeface="+mj-ea"/>
                <a:cs typeface="+mj-cs"/>
              </a:rPr>
            </a:br>
            <a:endParaRPr lang="en-US" sz="2800" kern="1200" dirty="0">
              <a:solidFill>
                <a:schemeClr val="accent1"/>
              </a:solidFill>
              <a:latin typeface="+mj-lt"/>
              <a:ea typeface="+mj-ea"/>
              <a:cs typeface="+mj-cs"/>
            </a:endParaRPr>
          </a:p>
        </p:txBody>
      </p:sp>
      <p:sp>
        <p:nvSpPr>
          <p:cNvPr id="79" name="Isosceles Triangle 7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4" name="Graphic 63" descr="Email">
            <a:extLst>
              <a:ext uri="{FF2B5EF4-FFF2-40B4-BE49-F238E27FC236}">
                <a16:creationId xmlns:a16="http://schemas.microsoft.com/office/drawing/2014/main" id="{770BEB55-25F3-EAD5-F0BB-65E9D2E46B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432" y="1541920"/>
            <a:ext cx="3765692" cy="3765692"/>
          </a:xfrm>
          <a:prstGeom prst="rect">
            <a:avLst/>
          </a:prstGeom>
        </p:spPr>
      </p:pic>
    </p:spTree>
    <p:extLst>
      <p:ext uri="{BB962C8B-B14F-4D97-AF65-F5344CB8AC3E}">
        <p14:creationId xmlns:p14="http://schemas.microsoft.com/office/powerpoint/2010/main" val="4002690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ED0537-3EAC-80CC-2654-27928375D78D}"/>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Thank You!</a:t>
            </a:r>
          </a:p>
        </p:txBody>
      </p:sp>
      <p:pic>
        <p:nvPicPr>
          <p:cNvPr id="7" name="Graphic 6" descr="Questions">
            <a:extLst>
              <a:ext uri="{FF2B5EF4-FFF2-40B4-BE49-F238E27FC236}">
                <a16:creationId xmlns:a16="http://schemas.microsoft.com/office/drawing/2014/main" id="{0FDF6CBA-6FD5-9CAC-EE34-D1A81033C0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1D412581-159F-E647-4A64-408C6C48C0DA}"/>
              </a:ext>
            </a:extLst>
          </p:cNvPr>
          <p:cNvSpPr>
            <a:spLocks noGrp="1"/>
          </p:cNvSpPr>
          <p:nvPr>
            <p:ph idx="1"/>
          </p:nvPr>
        </p:nvSpPr>
        <p:spPr>
          <a:xfrm>
            <a:off x="7181725" y="2837329"/>
            <a:ext cx="4512988" cy="3317938"/>
          </a:xfrm>
        </p:spPr>
        <p:txBody>
          <a:bodyPr anchor="t">
            <a:normAutofit/>
          </a:bodyPr>
          <a:lstStyle/>
          <a:p>
            <a:pPr marL="0" indent="0" algn="ctr">
              <a:buNone/>
            </a:pPr>
            <a:endParaRPr lang="en-US" sz="4000" dirty="0">
              <a:solidFill>
                <a:srgbClr val="FFFFFF"/>
              </a:solidFill>
            </a:endParaRPr>
          </a:p>
          <a:p>
            <a:pPr marL="0" indent="0" algn="ctr">
              <a:buNone/>
            </a:pPr>
            <a:endParaRPr lang="en-US" sz="4000" dirty="0">
              <a:solidFill>
                <a:srgbClr val="FFFFFF"/>
              </a:solidFill>
            </a:endParaRPr>
          </a:p>
          <a:p>
            <a:pPr marL="0" indent="0" algn="ctr">
              <a:buNone/>
            </a:pPr>
            <a:r>
              <a:rPr lang="en-US" sz="4000" dirty="0">
                <a:solidFill>
                  <a:srgbClr val="FFFFFF"/>
                </a:solidFill>
              </a:rPr>
              <a:t>Q &amp; A</a:t>
            </a:r>
          </a:p>
        </p:txBody>
      </p:sp>
    </p:spTree>
    <p:extLst>
      <p:ext uri="{BB962C8B-B14F-4D97-AF65-F5344CB8AC3E}">
        <p14:creationId xmlns:p14="http://schemas.microsoft.com/office/powerpoint/2010/main" val="23997708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25E510-EF07-DDA7-DE42-434411C189C0}"/>
              </a:ext>
            </a:extLst>
          </p:cNvPr>
          <p:cNvSpPr>
            <a:spLocks noGrp="1"/>
          </p:cNvSpPr>
          <p:nvPr>
            <p:ph type="subTitle" idx="1"/>
          </p:nvPr>
        </p:nvSpPr>
        <p:spPr>
          <a:xfrm>
            <a:off x="768927" y="207819"/>
            <a:ext cx="9590809" cy="6348846"/>
          </a:xfrm>
        </p:spPr>
        <p:txBody>
          <a:bodyPr>
            <a:normAutofit/>
          </a:bodyPr>
          <a:lstStyle/>
          <a:p>
            <a:pPr marL="685800" indent="-685800" algn="l">
              <a:buFont typeface="Arial" panose="020B0604020202020204" pitchFamily="34" charset="0"/>
              <a:buChar char="•"/>
            </a:pPr>
            <a:endParaRPr lang="en-US" sz="4800" dirty="0">
              <a:solidFill>
                <a:schemeClr val="accent1"/>
              </a:solidFill>
              <a:latin typeface="+mj-lt"/>
              <a:ea typeface="+mj-ea"/>
              <a:cs typeface="+mj-cs"/>
            </a:endParaRPr>
          </a:p>
          <a:p>
            <a:pPr marL="685800" indent="-685800" algn="l">
              <a:buFont typeface="Arial" panose="020B0604020202020204" pitchFamily="34" charset="0"/>
              <a:buChar char="•"/>
            </a:pPr>
            <a:r>
              <a:rPr lang="en-US" sz="4800" dirty="0">
                <a:solidFill>
                  <a:schemeClr val="accent1"/>
                </a:solidFill>
                <a:latin typeface="+mj-lt"/>
                <a:ea typeface="+mj-ea"/>
                <a:cs typeface="+mj-cs"/>
              </a:rPr>
              <a:t>What is SELENIUM</a:t>
            </a:r>
            <a:endParaRPr lang="en-IN" sz="4800" dirty="0">
              <a:solidFill>
                <a:schemeClr val="accent1"/>
              </a:solidFill>
              <a:latin typeface="+mj-lt"/>
              <a:ea typeface="+mj-ea"/>
              <a:cs typeface="+mj-cs"/>
            </a:endParaRPr>
          </a:p>
          <a:p>
            <a:pPr algn="l"/>
            <a:endParaRPr lang="en-IN" sz="2000" i="1" dirty="0">
              <a:solidFill>
                <a:schemeClr val="tx1"/>
              </a:solidFill>
              <a:effectLst/>
              <a:latin typeface="Helvetica" pitchFamily="2" charset="0"/>
            </a:endParaRPr>
          </a:p>
          <a:p>
            <a:pPr algn="l"/>
            <a:r>
              <a:rPr lang="en-IN" sz="2000" i="1" dirty="0">
                <a:solidFill>
                  <a:schemeClr val="tx1"/>
                </a:solidFill>
                <a:effectLst/>
                <a:latin typeface="Helvetica" pitchFamily="2" charset="0"/>
              </a:rPr>
              <a:t>Selenium is a </a:t>
            </a:r>
            <a:r>
              <a:rPr lang="en-IN" sz="2000" b="1" i="1" u="sng" dirty="0">
                <a:solidFill>
                  <a:schemeClr val="tx1"/>
                </a:solidFill>
                <a:effectLst/>
                <a:latin typeface="Helvetica" pitchFamily="2" charset="0"/>
              </a:rPr>
              <a:t>free</a:t>
            </a:r>
            <a:r>
              <a:rPr lang="en-IN" sz="2000" i="1" dirty="0">
                <a:solidFill>
                  <a:schemeClr val="tx1"/>
                </a:solidFill>
                <a:effectLst/>
                <a:latin typeface="Helvetica" pitchFamily="2" charset="0"/>
              </a:rPr>
              <a:t> and </a:t>
            </a:r>
            <a:r>
              <a:rPr lang="en-IN" sz="2000" b="1" i="1" u="sng" dirty="0">
                <a:solidFill>
                  <a:schemeClr val="tx1"/>
                </a:solidFill>
                <a:effectLst/>
                <a:latin typeface="Helvetica" pitchFamily="2" charset="0"/>
              </a:rPr>
              <a:t>opensource</a:t>
            </a:r>
            <a:r>
              <a:rPr lang="en-IN" sz="2000" i="1" dirty="0">
                <a:solidFill>
                  <a:schemeClr val="tx1"/>
                </a:solidFill>
                <a:effectLst/>
                <a:latin typeface="Helvetica" pitchFamily="2" charset="0"/>
              </a:rPr>
              <a:t> </a:t>
            </a:r>
            <a:r>
              <a:rPr lang="en-IN" sz="2000" b="1" i="1" u="sng" dirty="0">
                <a:solidFill>
                  <a:schemeClr val="tx1"/>
                </a:solidFill>
                <a:effectLst/>
                <a:latin typeface="Helvetica" pitchFamily="2" charset="0"/>
              </a:rPr>
              <a:t>web application automation</a:t>
            </a:r>
            <a:r>
              <a:rPr lang="en-IN" sz="2000" i="1" dirty="0">
                <a:solidFill>
                  <a:schemeClr val="tx1"/>
                </a:solidFill>
                <a:effectLst/>
                <a:latin typeface="Helvetica" pitchFamily="2" charset="0"/>
              </a:rPr>
              <a:t> tool. Also we can call it as Functional</a:t>
            </a:r>
            <a:r>
              <a:rPr lang="en-IN" sz="2000" dirty="0">
                <a:solidFill>
                  <a:schemeClr val="tx1"/>
                </a:solidFill>
                <a:latin typeface="Helvetica" pitchFamily="2" charset="0"/>
              </a:rPr>
              <a:t> </a:t>
            </a:r>
            <a:r>
              <a:rPr lang="en-IN" sz="2000" i="1" dirty="0">
                <a:solidFill>
                  <a:schemeClr val="tx1"/>
                </a:solidFill>
                <a:effectLst/>
                <a:latin typeface="Helvetica" pitchFamily="2" charset="0"/>
              </a:rPr>
              <a:t>Testing web application automation tool.</a:t>
            </a:r>
          </a:p>
          <a:p>
            <a:pPr algn="l"/>
            <a:endParaRPr lang="en-IN" sz="2000" i="1" dirty="0">
              <a:latin typeface="Helvetica" pitchFamily="2" charset="0"/>
            </a:endParaRPr>
          </a:p>
          <a:p>
            <a:pPr marL="685800" indent="-685800" algn="l">
              <a:buFont typeface="Arial" panose="020B0604020202020204" pitchFamily="34" charset="0"/>
              <a:buChar char="•"/>
            </a:pPr>
            <a:endParaRPr lang="en-US" sz="4800" dirty="0">
              <a:solidFill>
                <a:schemeClr val="accent1"/>
              </a:solidFill>
              <a:latin typeface="+mj-lt"/>
              <a:ea typeface="+mj-ea"/>
              <a:cs typeface="+mj-cs"/>
            </a:endParaRPr>
          </a:p>
          <a:p>
            <a:pPr marL="685800" indent="-685800" algn="l">
              <a:buFont typeface="Arial" panose="020B0604020202020204" pitchFamily="34" charset="0"/>
              <a:buChar char="•"/>
            </a:pPr>
            <a:r>
              <a:rPr lang="en-US" sz="4800" dirty="0">
                <a:solidFill>
                  <a:schemeClr val="accent1"/>
                </a:solidFill>
                <a:latin typeface="+mj-lt"/>
                <a:ea typeface="+mj-ea"/>
                <a:cs typeface="+mj-cs"/>
              </a:rPr>
              <a:t>What is Selenium WEBDRIVER</a:t>
            </a:r>
            <a:endParaRPr lang="en-IN" sz="4800" dirty="0">
              <a:solidFill>
                <a:schemeClr val="accent1"/>
              </a:solidFill>
              <a:latin typeface="+mj-lt"/>
              <a:ea typeface="+mj-ea"/>
              <a:cs typeface="+mj-cs"/>
            </a:endParaRPr>
          </a:p>
          <a:p>
            <a:pPr algn="l"/>
            <a:r>
              <a:rPr lang="en-IN" sz="2000" i="1" dirty="0">
                <a:solidFill>
                  <a:schemeClr val="tx1"/>
                </a:solidFill>
                <a:latin typeface="Helvetica" pitchFamily="2" charset="0"/>
              </a:rPr>
              <a:t>Selenium WebDriver is a web framework that permits you to execute </a:t>
            </a:r>
            <a:r>
              <a:rPr lang="en-IN" sz="2000" b="1" i="1" u="sng" dirty="0">
                <a:solidFill>
                  <a:schemeClr val="tx1"/>
                </a:solidFill>
                <a:latin typeface="Helvetica" pitchFamily="2" charset="0"/>
              </a:rPr>
              <a:t>cross-browser</a:t>
            </a:r>
            <a:r>
              <a:rPr lang="en-IN" sz="2000" i="1" dirty="0">
                <a:solidFill>
                  <a:schemeClr val="tx1"/>
                </a:solidFill>
                <a:latin typeface="Helvetica" pitchFamily="2" charset="0"/>
              </a:rPr>
              <a:t> tests</a:t>
            </a:r>
          </a:p>
          <a:p>
            <a:pPr algn="l"/>
            <a:endParaRPr lang="en-IN" i="1" dirty="0">
              <a:latin typeface="Helvetica" pitchFamily="2" charset="0"/>
            </a:endParaRPr>
          </a:p>
          <a:p>
            <a:pPr algn="l"/>
            <a:endParaRPr lang="en-IN" i="1" dirty="0">
              <a:effectLst/>
              <a:latin typeface="Helvetica" pitchFamily="2" charset="0"/>
            </a:endParaRPr>
          </a:p>
          <a:p>
            <a:pPr algn="l"/>
            <a:endParaRPr lang="en-IN" dirty="0">
              <a:effectLst/>
              <a:latin typeface="Helvetica" pitchFamily="2" charset="0"/>
            </a:endParaRPr>
          </a:p>
          <a:p>
            <a:pPr algn="l"/>
            <a:endParaRPr lang="en-US" dirty="0"/>
          </a:p>
        </p:txBody>
      </p:sp>
    </p:spTree>
    <p:extLst>
      <p:ext uri="{BB962C8B-B14F-4D97-AF65-F5344CB8AC3E}">
        <p14:creationId xmlns:p14="http://schemas.microsoft.com/office/powerpoint/2010/main" val="7246616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BFF53D2-603F-E2D3-07F9-3EF58AB0B330}"/>
              </a:ext>
            </a:extLst>
          </p:cNvPr>
          <p:cNvSpPr>
            <a:spLocks noGrp="1"/>
          </p:cNvSpPr>
          <p:nvPr>
            <p:ph type="title"/>
          </p:nvPr>
        </p:nvSpPr>
        <p:spPr>
          <a:xfrm>
            <a:off x="6669550" y="2196652"/>
            <a:ext cx="3179146" cy="2786430"/>
          </a:xfrm>
        </p:spPr>
        <p:txBody>
          <a:bodyPr vert="horz" lIns="91440" tIns="45720" rIns="91440" bIns="45720" rtlCol="0" anchor="b">
            <a:normAutofit/>
          </a:bodyPr>
          <a:lstStyle/>
          <a:p>
            <a:pPr algn="r"/>
            <a:r>
              <a:rPr lang="en-US" sz="5400" dirty="0"/>
              <a:t>Different aspect of Selenium</a:t>
            </a:r>
          </a:p>
        </p:txBody>
      </p:sp>
      <p:pic>
        <p:nvPicPr>
          <p:cNvPr id="6" name="Picture Placeholder 5">
            <a:extLst>
              <a:ext uri="{FF2B5EF4-FFF2-40B4-BE49-F238E27FC236}">
                <a16:creationId xmlns:a16="http://schemas.microsoft.com/office/drawing/2014/main" id="{F4788BAC-F95A-4C67-22D9-031A998FE04A}"/>
              </a:ext>
            </a:extLst>
          </p:cNvPr>
          <p:cNvPicPr>
            <a:picLocks noGrp="1" noChangeAspect="1"/>
          </p:cNvPicPr>
          <p:nvPr>
            <p:ph type="pic" idx="1"/>
          </p:nvPr>
        </p:nvPicPr>
        <p:blipFill rotWithShape="1">
          <a:blip r:embed="rId2"/>
          <a:srcRect t="6266" b="5008"/>
          <a:stretch/>
        </p:blipFill>
        <p:spPr>
          <a:xfrm>
            <a:off x="851801" y="876221"/>
            <a:ext cx="5856754" cy="5105558"/>
          </a:xfrm>
          <a:prstGeom prst="rect">
            <a:avLst/>
          </a:prstGeom>
        </p:spPr>
      </p:pic>
    </p:spTree>
    <p:extLst>
      <p:ext uri="{BB962C8B-B14F-4D97-AF65-F5344CB8AC3E}">
        <p14:creationId xmlns:p14="http://schemas.microsoft.com/office/powerpoint/2010/main" val="695777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1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Title 6">
            <a:extLst>
              <a:ext uri="{FF2B5EF4-FFF2-40B4-BE49-F238E27FC236}">
                <a16:creationId xmlns:a16="http://schemas.microsoft.com/office/drawing/2014/main" id="{FEC124C8-1EB5-13CD-3E09-0C02FFEF7E18}"/>
              </a:ext>
            </a:extLst>
          </p:cNvPr>
          <p:cNvSpPr txBox="1">
            <a:spLocks noGrp="1"/>
          </p:cNvSpPr>
          <p:nvPr>
            <p:ph type="title"/>
          </p:nvPr>
        </p:nvSpPr>
        <p:spPr>
          <a:xfrm>
            <a:off x="1026334" y="5117830"/>
            <a:ext cx="8288032" cy="1096648"/>
          </a:xfrm>
          <a:prstGeom prst="rect">
            <a:avLst/>
          </a:prstGeom>
        </p:spPr>
        <p:txBody>
          <a:bodyPr vert="horz" lIns="91440" tIns="45720" rIns="91440" bIns="45720" rtlCol="0" anchor="b">
            <a:normAutofit/>
          </a:bodyPr>
          <a:lstStyle/>
          <a:p>
            <a:r>
              <a:rPr lang="en-US" sz="4400" dirty="0"/>
              <a:t>Selenium customers by Industry</a:t>
            </a:r>
          </a:p>
        </p:txBody>
      </p:sp>
      <p:pic>
        <p:nvPicPr>
          <p:cNvPr id="6" name="Picture Placeholder 5">
            <a:extLst>
              <a:ext uri="{FF2B5EF4-FFF2-40B4-BE49-F238E27FC236}">
                <a16:creationId xmlns:a16="http://schemas.microsoft.com/office/drawing/2014/main" id="{F3E857F0-D224-17E4-7999-0273747888F5}"/>
              </a:ext>
            </a:extLst>
          </p:cNvPr>
          <p:cNvPicPr>
            <a:picLocks noGrp="1" noChangeAspect="1"/>
          </p:cNvPicPr>
          <p:nvPr>
            <p:ph type="pic" idx="1"/>
          </p:nvPr>
        </p:nvPicPr>
        <p:blipFill rotWithShape="1">
          <a:blip r:embed="rId2"/>
          <a:srcRect t="8283" b="23454"/>
          <a:stretch/>
        </p:blipFill>
        <p:spPr>
          <a:xfrm>
            <a:off x="714003" y="572420"/>
            <a:ext cx="9654489" cy="4651513"/>
          </a:xfrm>
          <a:prstGeom prst="rect">
            <a:avLst/>
          </a:prstGeom>
        </p:spPr>
      </p:pic>
    </p:spTree>
    <p:extLst>
      <p:ext uri="{BB962C8B-B14F-4D97-AF65-F5344CB8AC3E}">
        <p14:creationId xmlns:p14="http://schemas.microsoft.com/office/powerpoint/2010/main" val="2329285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4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37C9140-B78B-396F-6650-8F98CC5E8085}"/>
              </a:ext>
            </a:extLst>
          </p:cNvPr>
          <p:cNvSpPr>
            <a:spLocks noGrp="1"/>
          </p:cNvSpPr>
          <p:nvPr>
            <p:ph type="title"/>
          </p:nvPr>
        </p:nvSpPr>
        <p:spPr>
          <a:xfrm>
            <a:off x="814235" y="5387391"/>
            <a:ext cx="5516549" cy="1142086"/>
          </a:xfrm>
        </p:spPr>
        <p:txBody>
          <a:bodyPr vert="horz" lIns="91440" tIns="45720" rIns="91440" bIns="45720" rtlCol="0" anchor="b">
            <a:noAutofit/>
          </a:bodyPr>
          <a:lstStyle/>
          <a:p>
            <a:r>
              <a:rPr lang="en-US" sz="3600" kern="1200" dirty="0" err="1">
                <a:solidFill>
                  <a:schemeClr val="accent1"/>
                </a:solidFill>
                <a:latin typeface="+mj-lt"/>
                <a:ea typeface="+mj-ea"/>
                <a:cs typeface="+mj-cs"/>
              </a:rPr>
              <a:t>Whats</a:t>
            </a:r>
            <a:r>
              <a:rPr lang="en-US" sz="3600" kern="1200" dirty="0">
                <a:solidFill>
                  <a:schemeClr val="accent1"/>
                </a:solidFill>
                <a:latin typeface="+mj-lt"/>
                <a:ea typeface="+mj-ea"/>
                <a:cs typeface="+mj-cs"/>
              </a:rPr>
              <a:t> your dream company?</a:t>
            </a:r>
          </a:p>
        </p:txBody>
      </p:sp>
      <p:pic>
        <p:nvPicPr>
          <p:cNvPr id="6" name="Picture Placeholder 5">
            <a:extLst>
              <a:ext uri="{FF2B5EF4-FFF2-40B4-BE49-F238E27FC236}">
                <a16:creationId xmlns:a16="http://schemas.microsoft.com/office/drawing/2014/main" id="{1B5B4FDE-176C-4CF0-3ECB-DBC1FB24016A}"/>
              </a:ext>
            </a:extLst>
          </p:cNvPr>
          <p:cNvPicPr>
            <a:picLocks noGrp="1" noChangeAspect="1"/>
          </p:cNvPicPr>
          <p:nvPr>
            <p:ph type="pic" idx="1"/>
          </p:nvPr>
        </p:nvPicPr>
        <p:blipFill rotWithShape="1">
          <a:blip r:embed="rId2"/>
          <a:srcRect l="7543" r="-4" b="-4"/>
          <a:stretch/>
        </p:blipFill>
        <p:spPr>
          <a:xfrm>
            <a:off x="814235" y="1139200"/>
            <a:ext cx="4505307" cy="3642357"/>
          </a:xfrm>
          <a:prstGeom prst="rect">
            <a:avLst/>
          </a:prstGeom>
        </p:spPr>
      </p:pic>
      <p:pic>
        <p:nvPicPr>
          <p:cNvPr id="10" name="Picture 9">
            <a:extLst>
              <a:ext uri="{FF2B5EF4-FFF2-40B4-BE49-F238E27FC236}">
                <a16:creationId xmlns:a16="http://schemas.microsoft.com/office/drawing/2014/main" id="{F732226C-69AE-9D72-AC95-A236344F9590}"/>
              </a:ext>
            </a:extLst>
          </p:cNvPr>
          <p:cNvPicPr>
            <a:picLocks noChangeAspect="1"/>
          </p:cNvPicPr>
          <p:nvPr/>
        </p:nvPicPr>
        <p:blipFill>
          <a:blip r:embed="rId3"/>
          <a:stretch>
            <a:fillRect/>
          </a:stretch>
        </p:blipFill>
        <p:spPr>
          <a:xfrm>
            <a:off x="4576405" y="1058966"/>
            <a:ext cx="1142086" cy="1142086"/>
          </a:xfrm>
          <a:prstGeom prst="rect">
            <a:avLst/>
          </a:prstGeom>
        </p:spPr>
      </p:pic>
      <p:pic>
        <p:nvPicPr>
          <p:cNvPr id="25" name="Picture 24">
            <a:extLst>
              <a:ext uri="{FF2B5EF4-FFF2-40B4-BE49-F238E27FC236}">
                <a16:creationId xmlns:a16="http://schemas.microsoft.com/office/drawing/2014/main" id="{363D1DC7-2DE9-C139-C21F-99E717DB1652}"/>
              </a:ext>
            </a:extLst>
          </p:cNvPr>
          <p:cNvPicPr>
            <a:picLocks noChangeAspect="1"/>
          </p:cNvPicPr>
          <p:nvPr/>
        </p:nvPicPr>
        <p:blipFill>
          <a:blip r:embed="rId4"/>
          <a:stretch>
            <a:fillRect/>
          </a:stretch>
        </p:blipFill>
        <p:spPr>
          <a:xfrm>
            <a:off x="4744581" y="2614633"/>
            <a:ext cx="866734" cy="866734"/>
          </a:xfrm>
          <a:prstGeom prst="rect">
            <a:avLst/>
          </a:prstGeom>
        </p:spPr>
      </p:pic>
      <p:sp>
        <p:nvSpPr>
          <p:cNvPr id="3" name="TextBox 2">
            <a:extLst>
              <a:ext uri="{FF2B5EF4-FFF2-40B4-BE49-F238E27FC236}">
                <a16:creationId xmlns:a16="http://schemas.microsoft.com/office/drawing/2014/main" id="{221C5DD5-FDD6-7F11-0F12-55FEDCCEFC13}"/>
              </a:ext>
            </a:extLst>
          </p:cNvPr>
          <p:cNvSpPr txBox="1"/>
          <p:nvPr/>
        </p:nvSpPr>
        <p:spPr>
          <a:xfrm>
            <a:off x="861747" y="109423"/>
            <a:ext cx="8566589" cy="461665"/>
          </a:xfrm>
          <a:prstGeom prst="rect">
            <a:avLst/>
          </a:prstGeom>
          <a:noFill/>
        </p:spPr>
        <p:txBody>
          <a:bodyPr wrap="square" rtlCol="0">
            <a:spAutoFit/>
          </a:bodyPr>
          <a:lstStyle/>
          <a:p>
            <a:r>
              <a:rPr lang="en-IN" sz="2400" dirty="0">
                <a:solidFill>
                  <a:schemeClr val="accent1"/>
                </a:solidFill>
                <a:latin typeface="+mj-lt"/>
                <a:ea typeface="+mj-ea"/>
                <a:cs typeface="+mj-cs"/>
              </a:rPr>
              <a:t>1535 companies reportedly use Selenium in their tech stacks</a:t>
            </a:r>
            <a:endParaRPr lang="en-US" sz="2400" dirty="0">
              <a:solidFill>
                <a:schemeClr val="accent1"/>
              </a:solidFill>
              <a:latin typeface="+mj-lt"/>
              <a:ea typeface="+mj-ea"/>
              <a:cs typeface="+mj-cs"/>
            </a:endParaRPr>
          </a:p>
        </p:txBody>
      </p:sp>
      <p:pic>
        <p:nvPicPr>
          <p:cNvPr id="1026" name="Picture 2" descr="Delivery Hero">
            <a:hlinkClick r:id="rId5" tooltip="Delivery Hero"/>
            <a:extLst>
              <a:ext uri="{FF2B5EF4-FFF2-40B4-BE49-F238E27FC236}">
                <a16:creationId xmlns:a16="http://schemas.microsoft.com/office/drawing/2014/main" id="{5A8E69BB-B9E8-A597-84B7-B9FF666C3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7009" y="1940156"/>
            <a:ext cx="887413" cy="8874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livery Hero">
            <a:hlinkClick r:id="rId5" tooltip="Delivery Hero"/>
            <a:extLst>
              <a:ext uri="{FF2B5EF4-FFF2-40B4-BE49-F238E27FC236}">
                <a16:creationId xmlns:a16="http://schemas.microsoft.com/office/drawing/2014/main" id="{47EC4593-E1CB-2C92-1271-85975B6435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8141" y="2972169"/>
            <a:ext cx="857653" cy="82634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RED">
            <a:hlinkClick r:id="rId7" tooltip="CRED"/>
            <a:extLst>
              <a:ext uri="{FF2B5EF4-FFF2-40B4-BE49-F238E27FC236}">
                <a16:creationId xmlns:a16="http://schemas.microsoft.com/office/drawing/2014/main" id="{347BEE3D-8652-DB23-CB8E-BCBCD8EBE1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794131"/>
            <a:ext cx="786840" cy="7868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itpanda">
            <a:hlinkClick r:id="rId9" tooltip="Bitpanda"/>
            <a:extLst>
              <a:ext uri="{FF2B5EF4-FFF2-40B4-BE49-F238E27FC236}">
                <a16:creationId xmlns:a16="http://schemas.microsoft.com/office/drawing/2014/main" id="{1A7F3DA8-3027-F2E5-410F-B98C4C22BF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61486" y="1864977"/>
            <a:ext cx="861338" cy="861338"/>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Accenture">
            <a:hlinkClick r:id="rId11" tooltip="Accenture"/>
            <a:extLst>
              <a:ext uri="{FF2B5EF4-FFF2-40B4-BE49-F238E27FC236}">
                <a16:creationId xmlns:a16="http://schemas.microsoft.com/office/drawing/2014/main" id="{8B3BE9F3-B3D3-8F5C-3CC3-DF4C8009476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26177" y="4190710"/>
            <a:ext cx="825912" cy="82591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epsiburada">
            <a:hlinkClick r:id="rId13" tooltip="Hepsiburada"/>
            <a:extLst>
              <a:ext uri="{FF2B5EF4-FFF2-40B4-BE49-F238E27FC236}">
                <a16:creationId xmlns:a16="http://schemas.microsoft.com/office/drawing/2014/main" id="{C0EDDDDC-4EB3-41EA-91ED-A7C545E7E8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5571" y="4270933"/>
            <a:ext cx="861338" cy="861339"/>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trivago">
            <a:hlinkClick r:id="rId15" tooltip="trivago"/>
            <a:extLst>
              <a:ext uri="{FF2B5EF4-FFF2-40B4-BE49-F238E27FC236}">
                <a16:creationId xmlns:a16="http://schemas.microsoft.com/office/drawing/2014/main" id="{209B2DDA-6A8F-4FE0-1455-041A7FED53E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87692" y="4257033"/>
            <a:ext cx="932776" cy="9327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libaba Travels">
            <a:hlinkClick r:id="rId17" tooltip="Alibaba Travels"/>
            <a:extLst>
              <a:ext uri="{FF2B5EF4-FFF2-40B4-BE49-F238E27FC236}">
                <a16:creationId xmlns:a16="http://schemas.microsoft.com/office/drawing/2014/main" id="{A3AFBF2D-7807-C3F7-E5BE-07106724074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04179" y="1803401"/>
            <a:ext cx="1000862" cy="1000862"/>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Intuit">
            <a:hlinkClick r:id="rId19" tooltip="Intuit"/>
            <a:extLst>
              <a:ext uri="{FF2B5EF4-FFF2-40B4-BE49-F238E27FC236}">
                <a16:creationId xmlns:a16="http://schemas.microsoft.com/office/drawing/2014/main" id="{0618CC10-58D3-DAE2-1ECB-705F4812271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95427" y="3122426"/>
            <a:ext cx="887413" cy="88741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N26">
            <a:hlinkClick r:id="rId21" tooltip="N26"/>
            <a:extLst>
              <a:ext uri="{FF2B5EF4-FFF2-40B4-BE49-F238E27FC236}">
                <a16:creationId xmlns:a16="http://schemas.microsoft.com/office/drawing/2014/main" id="{04A4F9F5-AA7F-E675-52C7-692DF83AEF7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9906" y="2960379"/>
            <a:ext cx="928774" cy="92877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racto">
            <a:hlinkClick r:id="rId23" tooltip="Practo"/>
            <a:extLst>
              <a:ext uri="{FF2B5EF4-FFF2-40B4-BE49-F238E27FC236}">
                <a16:creationId xmlns:a16="http://schemas.microsoft.com/office/drawing/2014/main" id="{51C46F44-D358-AFF9-819D-CECFD59D790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330335" y="765624"/>
            <a:ext cx="814886" cy="81488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Deutsche Kreditbank AG">
            <a:hlinkClick r:id="rId25" tooltip="Deutsche Kreditbank AG"/>
            <a:extLst>
              <a:ext uri="{FF2B5EF4-FFF2-40B4-BE49-F238E27FC236}">
                <a16:creationId xmlns:a16="http://schemas.microsoft.com/office/drawing/2014/main" id="{2F2052F0-C9B3-EFD3-FBEE-BC0CB470B39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40088" y="759012"/>
            <a:ext cx="984490" cy="98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194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476A-AD2E-E549-333E-1B84719CC48A}"/>
              </a:ext>
            </a:extLst>
          </p:cNvPr>
          <p:cNvSpPr>
            <a:spLocks noGrp="1"/>
          </p:cNvSpPr>
          <p:nvPr>
            <p:ph type="title"/>
          </p:nvPr>
        </p:nvSpPr>
        <p:spPr>
          <a:xfrm>
            <a:off x="677334" y="609600"/>
            <a:ext cx="8596668" cy="945931"/>
          </a:xfrm>
        </p:spPr>
        <p:txBody>
          <a:bodyPr>
            <a:noAutofit/>
          </a:bodyPr>
          <a:lstStyle/>
          <a:p>
            <a:r>
              <a:rPr lang="en-IN" sz="4800" i="1" dirty="0" err="1">
                <a:effectLst/>
                <a:latin typeface="Helvetica" pitchFamily="2" charset="0"/>
              </a:rPr>
              <a:t>Flavors</a:t>
            </a:r>
            <a:r>
              <a:rPr lang="en-IN" sz="4800" i="1" dirty="0">
                <a:effectLst/>
                <a:latin typeface="Helvetica" pitchFamily="2" charset="0"/>
              </a:rPr>
              <a:t> of selenium</a:t>
            </a:r>
            <a:br>
              <a:rPr lang="en-IN" sz="4800" dirty="0">
                <a:effectLst/>
                <a:latin typeface="Helvetica" pitchFamily="2" charset="0"/>
              </a:rPr>
            </a:br>
            <a:endParaRPr lang="en-US" sz="4800" dirty="0"/>
          </a:p>
        </p:txBody>
      </p:sp>
      <p:sp>
        <p:nvSpPr>
          <p:cNvPr id="3" name="Content Placeholder 2">
            <a:extLst>
              <a:ext uri="{FF2B5EF4-FFF2-40B4-BE49-F238E27FC236}">
                <a16:creationId xmlns:a16="http://schemas.microsoft.com/office/drawing/2014/main" id="{6D6CC686-C026-68B5-C662-4C7CE29C9E57}"/>
              </a:ext>
            </a:extLst>
          </p:cNvPr>
          <p:cNvSpPr>
            <a:spLocks noGrp="1"/>
          </p:cNvSpPr>
          <p:nvPr>
            <p:ph idx="1"/>
          </p:nvPr>
        </p:nvSpPr>
        <p:spPr>
          <a:xfrm>
            <a:off x="677333" y="1313793"/>
            <a:ext cx="9160349" cy="5202621"/>
          </a:xfrm>
        </p:spPr>
        <p:txBody>
          <a:bodyPr>
            <a:normAutofit/>
          </a:bodyPr>
          <a:lstStyle/>
          <a:p>
            <a:pPr marL="0" indent="0">
              <a:buNone/>
            </a:pPr>
            <a:endParaRPr lang="en-IN" sz="2000" dirty="0">
              <a:effectLst/>
              <a:latin typeface="Helvetica" pitchFamily="2" charset="0"/>
            </a:endParaRPr>
          </a:p>
          <a:p>
            <a:r>
              <a:rPr lang="en-IN" sz="2000" i="1" dirty="0">
                <a:effectLst/>
                <a:latin typeface="Helvetica" pitchFamily="2" charset="0"/>
              </a:rPr>
              <a:t> </a:t>
            </a:r>
            <a:r>
              <a:rPr lang="en-IN" sz="2000" i="1" dirty="0">
                <a:latin typeface="Helvetica" pitchFamily="2" charset="0"/>
              </a:rPr>
              <a:t>Selenium RC(Selenium 1) (Deprecated)</a:t>
            </a:r>
          </a:p>
          <a:p>
            <a:pPr marL="0" indent="0" algn="l">
              <a:buNone/>
            </a:pPr>
            <a:r>
              <a:rPr lang="en-IN" sz="2000" b="0" i="0" dirty="0">
                <a:solidFill>
                  <a:srgbClr val="6F757A"/>
                </a:solidFill>
                <a:effectLst/>
                <a:latin typeface="encode sans"/>
              </a:rPr>
              <a:t>Selenium RC was the main Selenium project for a long time, before the WebDriver/Selenium merge brought up Selenium 2, a more powerful tool. It is worth to highlight that Selenium 1 is not supported anymore.</a:t>
            </a:r>
          </a:p>
          <a:p>
            <a:pPr marL="0" indent="0">
              <a:buNone/>
            </a:pPr>
            <a:endParaRPr lang="en-IN" sz="2000" i="1" dirty="0">
              <a:effectLst/>
              <a:latin typeface="Helvetica" pitchFamily="2" charset="0"/>
            </a:endParaRPr>
          </a:p>
          <a:p>
            <a:r>
              <a:rPr lang="en-IN" sz="2000" i="1" dirty="0">
                <a:latin typeface="Helvetica" pitchFamily="2" charset="0"/>
              </a:rPr>
              <a:t>Selenium IDE</a:t>
            </a:r>
          </a:p>
          <a:p>
            <a:pPr marL="0" indent="0">
              <a:buNone/>
            </a:pPr>
            <a:r>
              <a:rPr lang="en-IN" sz="2100" dirty="0">
                <a:solidFill>
                  <a:srgbClr val="6F757A"/>
                </a:solidFill>
                <a:latin typeface="encode sans"/>
              </a:rPr>
              <a:t>An individual who creates test cases for Selenium utilises the Selenium IDE (Integrated Development Environment) primarily as a record/run tool.</a:t>
            </a:r>
          </a:p>
          <a:p>
            <a:pPr marL="0" indent="0">
              <a:buNone/>
            </a:pPr>
            <a:endParaRPr lang="en-IN" sz="2000" dirty="0">
              <a:effectLst/>
              <a:latin typeface="Helvetica" pitchFamily="2" charset="0"/>
            </a:endParaRPr>
          </a:p>
          <a:p>
            <a:r>
              <a:rPr lang="en-IN" sz="2000" i="1" dirty="0">
                <a:latin typeface="Helvetica" pitchFamily="2" charset="0"/>
              </a:rPr>
              <a:t>Selenium WebDriver (Selenium 2) (Latest V </a:t>
            </a:r>
            <a:r>
              <a:rPr lang="en-IN" sz="2000" b="0" i="0" u="none" strike="noStrike" dirty="0">
                <a:solidFill>
                  <a:srgbClr val="59CBE8"/>
                </a:solidFill>
                <a:effectLst/>
                <a:latin typeface="encode sans"/>
                <a:hlinkClick r:id="rId2"/>
              </a:rPr>
              <a:t>4.7.2</a:t>
            </a:r>
            <a:r>
              <a:rPr lang="en-IN" sz="2000" b="0" i="0" u="none" strike="noStrike" dirty="0">
                <a:solidFill>
                  <a:srgbClr val="59CBE8"/>
                </a:solidFill>
                <a:effectLst/>
                <a:latin typeface="encode sans"/>
              </a:rPr>
              <a:t>)</a:t>
            </a:r>
            <a:endParaRPr lang="en-IN" sz="2000" i="1" dirty="0">
              <a:latin typeface="Helvetica" pitchFamily="2" charset="0"/>
            </a:endParaRPr>
          </a:p>
          <a:p>
            <a:pPr marL="0" indent="0">
              <a:buNone/>
            </a:pPr>
            <a:r>
              <a:rPr lang="en-IN" sz="2100" dirty="0">
                <a:solidFill>
                  <a:srgbClr val="6F757A"/>
                </a:solidFill>
                <a:latin typeface="encode sans"/>
              </a:rPr>
              <a:t>Selenium WebDriver is an enhanced version of Selenium RC</a:t>
            </a:r>
          </a:p>
          <a:p>
            <a:pPr marL="0" indent="0">
              <a:buNone/>
            </a:pPr>
            <a:endParaRPr lang="en-IN" sz="2000" dirty="0">
              <a:effectLst/>
              <a:latin typeface="Helvetica" pitchFamily="2" charset="0"/>
            </a:endParaRPr>
          </a:p>
          <a:p>
            <a:endParaRPr lang="en-US" dirty="0"/>
          </a:p>
        </p:txBody>
      </p:sp>
    </p:spTree>
    <p:extLst>
      <p:ext uri="{BB962C8B-B14F-4D97-AF65-F5344CB8AC3E}">
        <p14:creationId xmlns:p14="http://schemas.microsoft.com/office/powerpoint/2010/main" val="7147854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E6B1-3B3E-4AED-667A-29449C7C2F95}"/>
              </a:ext>
            </a:extLst>
          </p:cNvPr>
          <p:cNvSpPr>
            <a:spLocks noGrp="1"/>
          </p:cNvSpPr>
          <p:nvPr>
            <p:ph type="title"/>
          </p:nvPr>
        </p:nvSpPr>
        <p:spPr>
          <a:xfrm>
            <a:off x="677334" y="609601"/>
            <a:ext cx="8596668" cy="698500"/>
          </a:xfrm>
        </p:spPr>
        <p:txBody>
          <a:bodyPr>
            <a:normAutofit fontScale="90000"/>
          </a:bodyPr>
          <a:lstStyle/>
          <a:p>
            <a:r>
              <a:rPr lang="en-IN" b="0" i="0" dirty="0">
                <a:solidFill>
                  <a:srgbClr val="222222"/>
                </a:solidFill>
                <a:effectLst/>
                <a:latin typeface="Source Sans Pro" panose="020F0502020204030204" pitchFamily="34" charset="0"/>
              </a:rPr>
              <a:t>How to Download &amp; Install Selenium WebDriver</a:t>
            </a:r>
            <a:endParaRPr lang="en-US" dirty="0"/>
          </a:p>
        </p:txBody>
      </p:sp>
      <p:sp>
        <p:nvSpPr>
          <p:cNvPr id="3" name="Content Placeholder 2">
            <a:extLst>
              <a:ext uri="{FF2B5EF4-FFF2-40B4-BE49-F238E27FC236}">
                <a16:creationId xmlns:a16="http://schemas.microsoft.com/office/drawing/2014/main" id="{4D94457B-A088-4A24-1753-9AFFC37DCDCA}"/>
              </a:ext>
            </a:extLst>
          </p:cNvPr>
          <p:cNvSpPr>
            <a:spLocks noGrp="1"/>
          </p:cNvSpPr>
          <p:nvPr>
            <p:ph idx="1"/>
          </p:nvPr>
        </p:nvSpPr>
        <p:spPr>
          <a:xfrm>
            <a:off x="677334" y="1308101"/>
            <a:ext cx="9800166" cy="5219699"/>
          </a:xfrm>
        </p:spPr>
        <p:txBody>
          <a:bodyPr>
            <a:normAutofit fontScale="92500" lnSpcReduction="20000"/>
          </a:bodyPr>
          <a:lstStyle/>
          <a:p>
            <a:pPr algn="l"/>
            <a:r>
              <a:rPr lang="en-IN" b="0" i="0" dirty="0">
                <a:solidFill>
                  <a:srgbClr val="222222"/>
                </a:solidFill>
                <a:effectLst/>
                <a:latin typeface="Source Sans Pro" panose="020B0503030403020204" pitchFamily="34" charset="0"/>
              </a:rPr>
              <a:t>Selenium installation is a 3 step process:</a:t>
            </a:r>
          </a:p>
          <a:p>
            <a:pPr algn="l">
              <a:buFont typeface="+mj-lt"/>
              <a:buAutoNum type="arabicPeriod"/>
            </a:pPr>
            <a:r>
              <a:rPr lang="en-IN" b="0" i="0" dirty="0">
                <a:solidFill>
                  <a:srgbClr val="222222"/>
                </a:solidFill>
                <a:effectLst/>
                <a:latin typeface="Source Sans Pro" panose="020B0503030403020204" pitchFamily="34" charset="0"/>
              </a:rPr>
              <a:t>Install Java JDK ( &gt;=v8) </a:t>
            </a:r>
          </a:p>
          <a:p>
            <a:pPr lvl="1">
              <a:buFont typeface="+mj-lt"/>
              <a:buAutoNum type="arabicPeriod"/>
            </a:pPr>
            <a:r>
              <a:rPr lang="en-IN" b="0" i="0" dirty="0">
                <a:solidFill>
                  <a:srgbClr val="222222"/>
                </a:solidFill>
                <a:effectLst/>
                <a:latin typeface="Source Sans Pro" panose="020B0503030403020204" pitchFamily="34" charset="0"/>
              </a:rPr>
              <a:t>MAC- </a:t>
            </a:r>
            <a:r>
              <a:rPr lang="en-IN" b="0" i="0" dirty="0">
                <a:solidFill>
                  <a:srgbClr val="222222"/>
                </a:solidFill>
                <a:effectLst/>
                <a:latin typeface="Source Sans Pro" panose="020B0503030403020204" pitchFamily="34" charset="0"/>
                <a:hlinkClick r:id="rId2"/>
              </a:rPr>
              <a:t>https://www.oracle.com/java/technologies/downloads/#jdk19-mac</a:t>
            </a:r>
            <a:endParaRPr lang="en-IN" b="0" i="0" dirty="0">
              <a:solidFill>
                <a:srgbClr val="222222"/>
              </a:solidFill>
              <a:effectLst/>
              <a:latin typeface="Source Sans Pro" panose="020B0503030403020204" pitchFamily="34" charset="0"/>
            </a:endParaRPr>
          </a:p>
          <a:p>
            <a:pPr lvl="1">
              <a:buFont typeface="+mj-lt"/>
              <a:buAutoNum type="arabicPeriod"/>
            </a:pPr>
            <a:r>
              <a:rPr lang="en-IN" b="0" i="0" dirty="0">
                <a:solidFill>
                  <a:srgbClr val="222222"/>
                </a:solidFill>
                <a:effectLst/>
                <a:latin typeface="Source Sans Pro" panose="020B0503030403020204" pitchFamily="34" charset="0"/>
              </a:rPr>
              <a:t>Windows- </a:t>
            </a:r>
            <a:r>
              <a:rPr lang="en-IN" b="0" i="0" dirty="0">
                <a:solidFill>
                  <a:srgbClr val="222222"/>
                </a:solidFill>
                <a:effectLst/>
                <a:latin typeface="Source Sans Pro" panose="020B0503030403020204" pitchFamily="34" charset="0"/>
                <a:hlinkClick r:id="rId3"/>
              </a:rPr>
              <a:t>https://www.oracle.com/java/technologies/downloads/#jdk19-windows</a:t>
            </a:r>
            <a:endParaRPr lang="en-IN" b="0" i="0" dirty="0">
              <a:solidFill>
                <a:srgbClr val="222222"/>
              </a:solidFill>
              <a:effectLst/>
              <a:latin typeface="Source Sans Pro" panose="020B0503030403020204" pitchFamily="34" charset="0"/>
            </a:endParaRPr>
          </a:p>
          <a:p>
            <a:pPr lvl="1">
              <a:buFont typeface="+mj-lt"/>
              <a:buAutoNum type="arabicPeriod"/>
            </a:pPr>
            <a:endParaRPr lang="en-IN" b="0" i="0" dirty="0">
              <a:solidFill>
                <a:srgbClr val="222222"/>
              </a:solidFill>
              <a:effectLst/>
              <a:latin typeface="Source Sans Pro" panose="020B0503030403020204" pitchFamily="34" charset="0"/>
            </a:endParaRPr>
          </a:p>
          <a:p>
            <a:pPr algn="l">
              <a:buFont typeface="+mj-lt"/>
              <a:buAutoNum type="arabicPeriod"/>
            </a:pPr>
            <a:r>
              <a:rPr lang="en-IN" b="0" i="0" dirty="0">
                <a:solidFill>
                  <a:srgbClr val="222222"/>
                </a:solidFill>
                <a:effectLst/>
                <a:latin typeface="Source Sans Pro" panose="020B0503030403020204" pitchFamily="34" charset="0"/>
              </a:rPr>
              <a:t>Install Eclipse IDE</a:t>
            </a:r>
            <a:r>
              <a:rPr lang="en-IN" dirty="0">
                <a:solidFill>
                  <a:srgbClr val="222222"/>
                </a:solidFill>
                <a:latin typeface="Source Sans Pro" panose="020B0503030403020204" pitchFamily="34" charset="0"/>
              </a:rPr>
              <a:t> </a:t>
            </a:r>
          </a:p>
          <a:p>
            <a:pPr lvl="1">
              <a:buFont typeface="+mj-lt"/>
              <a:buAutoNum type="arabicPeriod"/>
            </a:pPr>
            <a:r>
              <a:rPr lang="en-IN" dirty="0">
                <a:solidFill>
                  <a:srgbClr val="222222"/>
                </a:solidFill>
                <a:latin typeface="Source Sans Pro" panose="020B0503030403020204" pitchFamily="34" charset="0"/>
              </a:rPr>
              <a:t>	Install Eclipse</a:t>
            </a:r>
          </a:p>
          <a:p>
            <a:pPr marL="457200" lvl="1" indent="0">
              <a:buNone/>
            </a:pPr>
            <a:r>
              <a:rPr lang="en-IN" dirty="0">
                <a:solidFill>
                  <a:srgbClr val="222222"/>
                </a:solidFill>
                <a:latin typeface="Source Sans Pro" panose="020B0503030403020204" pitchFamily="34" charset="0"/>
              </a:rPr>
              <a:t>	 </a:t>
            </a:r>
            <a:r>
              <a:rPr lang="en-IN" dirty="0">
                <a:solidFill>
                  <a:srgbClr val="222222"/>
                </a:solidFill>
                <a:latin typeface="Source Sans Pro" panose="020B0503030403020204" pitchFamily="34" charset="0"/>
                <a:hlinkClick r:id="rId4"/>
              </a:rPr>
              <a:t>https://www.eclipse.org/downloads/download.php?file=/oomph/epp/2022-12/R/eclipse-inst-jre-win64.exe</a:t>
            </a:r>
            <a:endParaRPr lang="en-IN" dirty="0">
              <a:solidFill>
                <a:srgbClr val="222222"/>
              </a:solidFill>
              <a:latin typeface="Source Sans Pro" panose="020B0503030403020204" pitchFamily="34" charset="0"/>
            </a:endParaRPr>
          </a:p>
          <a:p>
            <a:pPr lvl="1">
              <a:buFont typeface="+mj-lt"/>
              <a:buAutoNum type="arabicPeriod"/>
            </a:pPr>
            <a:endParaRPr lang="en-IN" b="0" i="0" dirty="0">
              <a:solidFill>
                <a:srgbClr val="222222"/>
              </a:solidFill>
              <a:effectLst/>
              <a:latin typeface="Source Sans Pro" panose="020B0503030403020204" pitchFamily="34" charset="0"/>
            </a:endParaRPr>
          </a:p>
          <a:p>
            <a:pPr>
              <a:buFont typeface="+mj-lt"/>
              <a:buAutoNum type="arabicPeriod"/>
            </a:pPr>
            <a:r>
              <a:rPr lang="en-IN" b="0" i="0" dirty="0">
                <a:solidFill>
                  <a:srgbClr val="222222"/>
                </a:solidFill>
                <a:effectLst/>
                <a:latin typeface="Source Sans Pro" panose="020B0503030403020204" pitchFamily="34" charset="0"/>
              </a:rPr>
              <a:t>Install Selenium </a:t>
            </a:r>
            <a:r>
              <a:rPr lang="en-IN" b="0" i="0" dirty="0" err="1">
                <a:solidFill>
                  <a:srgbClr val="222222"/>
                </a:solidFill>
                <a:effectLst/>
                <a:latin typeface="Source Sans Pro" panose="020B0503030403020204" pitchFamily="34" charset="0"/>
              </a:rPr>
              <a:t>Webdriver</a:t>
            </a:r>
            <a:r>
              <a:rPr lang="en-IN" b="0" i="0" dirty="0">
                <a:solidFill>
                  <a:srgbClr val="222222"/>
                </a:solidFill>
                <a:effectLst/>
                <a:latin typeface="Source Sans Pro" panose="020B0503030403020204" pitchFamily="34" charset="0"/>
              </a:rPr>
              <a:t> Files from  </a:t>
            </a:r>
            <a:r>
              <a:rPr lang="en-IN" b="0" i="0" dirty="0">
                <a:solidFill>
                  <a:srgbClr val="222222"/>
                </a:solidFill>
                <a:effectLst/>
                <a:latin typeface="Source Sans Pro" panose="020B0503030403020204" pitchFamily="34" charset="0"/>
                <a:hlinkClick r:id="rId5"/>
              </a:rPr>
              <a:t>https://www.selenium.dev/downloads/</a:t>
            </a:r>
            <a:endParaRPr lang="en-IN" b="0" i="0" dirty="0">
              <a:solidFill>
                <a:srgbClr val="222222"/>
              </a:solidFill>
              <a:effectLst/>
              <a:latin typeface="Source Sans Pro" panose="020B0503030403020204" pitchFamily="34" charset="0"/>
            </a:endParaRPr>
          </a:p>
          <a:p>
            <a:pPr marL="0" indent="0">
              <a:buNone/>
            </a:pPr>
            <a:endParaRPr lang="en-IN" dirty="0">
              <a:solidFill>
                <a:srgbClr val="222222"/>
              </a:solidFill>
              <a:latin typeface="Source Sans Pro" panose="020B0503030403020204" pitchFamily="34" charset="0"/>
            </a:endParaRPr>
          </a:p>
          <a:p>
            <a:pPr algn="l">
              <a:buFont typeface="+mj-lt"/>
              <a:buAutoNum type="arabicPeriod"/>
            </a:pPr>
            <a:r>
              <a:rPr lang="en-IN" dirty="0">
                <a:solidFill>
                  <a:srgbClr val="222222"/>
                </a:solidFill>
                <a:latin typeface="Source Sans Pro" panose="020B0503030403020204" pitchFamily="34" charset="0"/>
              </a:rPr>
              <a:t>Install Driver Executables –  for browsers (FF -108.0.1, Chrome- 108.0.5359.124 )</a:t>
            </a:r>
          </a:p>
          <a:p>
            <a:pPr lvl="1">
              <a:buFont typeface="+mj-lt"/>
              <a:buAutoNum type="arabicPeriod"/>
            </a:pPr>
            <a:r>
              <a:rPr lang="en-IN" dirty="0" err="1">
                <a:solidFill>
                  <a:srgbClr val="222222"/>
                </a:solidFill>
                <a:latin typeface="Source Sans Pro" panose="020B0503030403020204" pitchFamily="34" charset="0"/>
              </a:rPr>
              <a:t>Chorme</a:t>
            </a:r>
            <a:r>
              <a:rPr lang="en-IN" dirty="0">
                <a:solidFill>
                  <a:srgbClr val="222222"/>
                </a:solidFill>
                <a:latin typeface="Source Sans Pro" panose="020B0503030403020204" pitchFamily="34" charset="0"/>
              </a:rPr>
              <a:t>- </a:t>
            </a:r>
            <a:r>
              <a:rPr lang="en-IN" dirty="0">
                <a:solidFill>
                  <a:srgbClr val="222222"/>
                </a:solidFill>
                <a:latin typeface="Source Sans Pro" panose="020B0503030403020204" pitchFamily="34" charset="0"/>
                <a:hlinkClick r:id="rId6"/>
              </a:rPr>
              <a:t>https://chromedriver.storage.googleapis.com/index.html?path=108.0.5359.71/</a:t>
            </a:r>
            <a:endParaRPr lang="en-IN" dirty="0">
              <a:solidFill>
                <a:srgbClr val="222222"/>
              </a:solidFill>
              <a:latin typeface="Source Sans Pro" panose="020B0503030403020204" pitchFamily="34" charset="0"/>
            </a:endParaRPr>
          </a:p>
          <a:p>
            <a:pPr lvl="1">
              <a:buFont typeface="+mj-lt"/>
              <a:buAutoNum type="arabicPeriod"/>
            </a:pPr>
            <a:r>
              <a:rPr lang="en-IN" b="0" i="0" dirty="0">
                <a:solidFill>
                  <a:srgbClr val="222222"/>
                </a:solidFill>
                <a:effectLst/>
                <a:latin typeface="Source Sans Pro" panose="020B0503030403020204" pitchFamily="34" charset="0"/>
              </a:rPr>
              <a:t>Firefox- </a:t>
            </a:r>
            <a:r>
              <a:rPr lang="en-IN" b="0" i="0" dirty="0">
                <a:solidFill>
                  <a:srgbClr val="222222"/>
                </a:solidFill>
                <a:effectLst/>
                <a:latin typeface="Source Sans Pro" panose="020B0503030403020204" pitchFamily="34" charset="0"/>
                <a:hlinkClick r:id="rId7"/>
              </a:rPr>
              <a:t>https://github.com/mozilla/geckodriver/releases</a:t>
            </a:r>
            <a:endParaRPr lang="en-IN" b="0" i="0" dirty="0">
              <a:solidFill>
                <a:srgbClr val="222222"/>
              </a:solidFill>
              <a:effectLst/>
              <a:latin typeface="Source Sans Pro" panose="020B0503030403020204" pitchFamily="34" charset="0"/>
            </a:endParaRPr>
          </a:p>
          <a:p>
            <a:pPr marL="457200" lvl="1" indent="0">
              <a:buNone/>
            </a:pPr>
            <a:endParaRPr lang="en-IN" b="0" i="0" dirty="0">
              <a:solidFill>
                <a:srgbClr val="222222"/>
              </a:solidFill>
              <a:effectLst/>
              <a:latin typeface="Source Sans Pro" panose="020B0503030403020204" pitchFamily="34" charset="0"/>
            </a:endParaRPr>
          </a:p>
          <a:p>
            <a:pPr algn="l">
              <a:buFont typeface="+mj-lt"/>
              <a:buAutoNum type="arabicPeriod"/>
            </a:pPr>
            <a:r>
              <a:rPr lang="en-IN" b="0" i="0" dirty="0">
                <a:solidFill>
                  <a:srgbClr val="222222"/>
                </a:solidFill>
                <a:effectLst/>
                <a:latin typeface="Source Sans Pro" panose="020B0503030403020204" pitchFamily="34" charset="0"/>
              </a:rPr>
              <a:t>Finally Create a Project in Eclipse</a:t>
            </a:r>
          </a:p>
          <a:p>
            <a:pPr marL="0" indent="0" algn="l">
              <a:buNone/>
            </a:pPr>
            <a:endParaRPr lang="en-IN" b="0"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68665522"/>
      </p:ext>
    </p:extLst>
  </p:cSld>
  <p:clrMapOvr>
    <a:masterClrMapping/>
  </p:clrMapOvr>
  <p:transition spd="slow">
    <p:randomBar dir="vert"/>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{1CF8CCE8-D3B0-6D4A-93AB-8624C86EEAE7}tf10001060_mac</Template>
  <TotalTime>17059</TotalTime>
  <Words>2612</Words>
  <Application>Microsoft Macintosh PowerPoint</Application>
  <PresentationFormat>Widescreen</PresentationFormat>
  <Paragraphs>338</Paragraphs>
  <Slides>35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35</vt:i4>
      </vt:variant>
    </vt:vector>
  </HeadingPairs>
  <TitlesOfParts>
    <vt:vector size="51" baseType="lpstr">
      <vt:lpstr>Arial</vt:lpstr>
      <vt:lpstr>Calibri</vt:lpstr>
      <vt:lpstr>Cambria</vt:lpstr>
      <vt:lpstr>Consolas</vt:lpstr>
      <vt:lpstr>Courier New</vt:lpstr>
      <vt:lpstr>encode sans</vt:lpstr>
      <vt:lpstr>Helvetica</vt:lpstr>
      <vt:lpstr>Helvetica Neue</vt:lpstr>
      <vt:lpstr>Menlo</vt:lpstr>
      <vt:lpstr>open sans</vt:lpstr>
      <vt:lpstr>Source Sans Pro</vt:lpstr>
      <vt:lpstr>Times New Roman</vt:lpstr>
      <vt:lpstr>Trebuchet MS</vt:lpstr>
      <vt:lpstr>Wingdings</vt:lpstr>
      <vt:lpstr>Wingdings 3</vt:lpstr>
      <vt:lpstr>Facet</vt:lpstr>
      <vt:lpstr>STTP_DevOps ENGINEERING_Day 3 </vt:lpstr>
      <vt:lpstr>SDLC and Software Testing</vt:lpstr>
      <vt:lpstr>PowerPoint Presentation</vt:lpstr>
      <vt:lpstr>PowerPoint Presentation</vt:lpstr>
      <vt:lpstr>Different aspect of Selenium</vt:lpstr>
      <vt:lpstr>Selenium customers by Industry</vt:lpstr>
      <vt:lpstr>Whats your dream company?</vt:lpstr>
      <vt:lpstr>Flavors of selenium </vt:lpstr>
      <vt:lpstr>How to Download &amp; Install Selenium WebDriver</vt:lpstr>
      <vt:lpstr>Architecture of selenium webdriver: </vt:lpstr>
      <vt:lpstr>Architecture of webdriver api </vt:lpstr>
      <vt:lpstr>What is Locators: locators are used to identify the element. </vt:lpstr>
      <vt:lpstr>Lets get started…</vt:lpstr>
      <vt:lpstr>PowerPoint Presentation</vt:lpstr>
      <vt:lpstr>Many types of xpath – we use based on scenario </vt:lpstr>
      <vt:lpstr>Xpath Axis </vt:lpstr>
      <vt:lpstr>Synchronization in selenium</vt:lpstr>
      <vt:lpstr>Cont..</vt:lpstr>
      <vt:lpstr>Runtime polymorphism </vt:lpstr>
      <vt:lpstr>A script to take screenshot of the application? </vt:lpstr>
      <vt:lpstr>Handling auto suggestions:    We handle auto suggestions using findElements()</vt:lpstr>
      <vt:lpstr>Handling WebTable (html)</vt:lpstr>
      <vt:lpstr>Handling WebTable (selenium)</vt:lpstr>
      <vt:lpstr>Select Class and ListBox Handling</vt:lpstr>
      <vt:lpstr>Javascript &amp; Actions in Selenium</vt:lpstr>
      <vt:lpstr>Different Popup handling </vt:lpstr>
      <vt:lpstr>Page object model (POM) &amp;    StaleElementReferenceException  </vt:lpstr>
      <vt:lpstr>TestNg (Test Next generation)</vt:lpstr>
      <vt:lpstr> - Run multiple test classes - Generate Reports - Rerun only failed classes etc  TestNG class is Java class which contains test method.  Any method developed using @test annotation is known as  test method</vt:lpstr>
      <vt:lpstr>Annotation and order of execution</vt:lpstr>
      <vt:lpstr>Testng.xml</vt:lpstr>
      <vt:lpstr>Assert</vt:lpstr>
      <vt:lpstr>PowerPoint Presentation</vt:lpstr>
      <vt:lpstr>Contact- +91 7278237683   Mail – spaul9121@gmail.com   Feel free to connect @ -   https://www.linkedin.com/in/swarnamber/   Resource Link (github) - https://github.com/swarnamber/RAIT/tree/master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Swarnamber Paul</dc:creator>
  <cp:lastModifiedBy>Swarnamber Paul</cp:lastModifiedBy>
  <cp:revision>138</cp:revision>
  <dcterms:created xsi:type="dcterms:W3CDTF">2022-12-20T13:09:30Z</dcterms:created>
  <dcterms:modified xsi:type="dcterms:W3CDTF">2023-01-04T11:37:29Z</dcterms:modified>
</cp:coreProperties>
</file>