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82" r:id="rId1"/>
  </p:sldMasterIdLst>
  <p:sldIdLst>
    <p:sldId id="256" r:id="rId2"/>
    <p:sldId id="257" r:id="rId3"/>
    <p:sldId id="264" r:id="rId4"/>
    <p:sldId id="258" r:id="rId5"/>
    <p:sldId id="265" r:id="rId6"/>
    <p:sldId id="263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54963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6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51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55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18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8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957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8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8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0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3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4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9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2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43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83" r:id="rId1"/>
    <p:sldLayoutId id="2147484784" r:id="rId2"/>
    <p:sldLayoutId id="2147484785" r:id="rId3"/>
    <p:sldLayoutId id="2147484786" r:id="rId4"/>
    <p:sldLayoutId id="2147484787" r:id="rId5"/>
    <p:sldLayoutId id="2147484788" r:id="rId6"/>
    <p:sldLayoutId id="2147484789" r:id="rId7"/>
    <p:sldLayoutId id="2147484790" r:id="rId8"/>
    <p:sldLayoutId id="2147484791" r:id="rId9"/>
    <p:sldLayoutId id="2147484792" r:id="rId10"/>
    <p:sldLayoutId id="2147484793" r:id="rId11"/>
    <p:sldLayoutId id="2147484794" r:id="rId12"/>
    <p:sldLayoutId id="2147484795" r:id="rId13"/>
    <p:sldLayoutId id="2147484796" r:id="rId14"/>
    <p:sldLayoutId id="2147484797" r:id="rId15"/>
    <p:sldLayoutId id="2147484798" r:id="rId16"/>
    <p:sldLayoutId id="214748479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157413"/>
            <a:ext cx="91868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3200" b="1" dirty="0"/>
              <a:t>BRAIN TUMOR SEGMENTATION USING </a:t>
            </a:r>
            <a:r>
              <a:rPr lang="en-US" sz="3200" b="1" dirty="0"/>
              <a:t>     </a:t>
            </a:r>
            <a:r>
              <a:rPr sz="3200" b="1" dirty="0"/>
              <a:t>COMPUTER VISION</a:t>
            </a:r>
            <a:r>
              <a:rPr lang="en-US" sz="3200" b="1" dirty="0"/>
              <a:t>    </a:t>
            </a:r>
            <a:endParaRPr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28950" y="6400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5811" y="1554480"/>
            <a:ext cx="784383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CNN model effectively classifies brain tumor types.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computer vision enhances medical imaging analysis.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easy testing with a web interface.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can focus on segmentation and real-time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7475" y="917258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662" y="1583055"/>
            <a:ext cx="7931980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tumors are abnormal growths in the brain that can be life-threatening.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time-consuming and prone to human error.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 techniques automate detection and classification.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implements CNN for brain tumor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CECCA6-2EA5-45F6-8C95-F20CA12D0FC0}"/>
              </a:ext>
            </a:extLst>
          </p:cNvPr>
          <p:cNvSpPr txBox="1"/>
          <p:nvPr/>
        </p:nvSpPr>
        <p:spPr>
          <a:xfrm>
            <a:off x="714375" y="948905"/>
            <a:ext cx="75324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SEGMENTATION USING COMPUTER VISION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Brain tumor segmentation using computer vision refers to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identification and separation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tumor regions from brain MRI scans using image processing and deep learning techniques.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B8027D-6654-4AA5-BEF3-5F05B12C4BA3}"/>
              </a:ext>
            </a:extLst>
          </p:cNvPr>
          <p:cNvSpPr txBox="1"/>
          <p:nvPr/>
        </p:nvSpPr>
        <p:spPr>
          <a:xfrm>
            <a:off x="714375" y="2617919"/>
            <a:ext cx="7086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Computer vision techniques like </a:t>
            </a:r>
            <a:r>
              <a:rPr lang="en-US" b="1" dirty="0"/>
              <a:t>Convolutional Neural Networks </a:t>
            </a:r>
            <a:r>
              <a:rPr lang="en-US" dirty="0"/>
              <a:t>(CNNs) analyze image patterns.</a:t>
            </a:r>
            <a:br>
              <a:rPr lang="en-US" dirty="0"/>
            </a:br>
            <a:r>
              <a:rPr lang="en-US" b="1" dirty="0"/>
              <a:t>Segmentation</a:t>
            </a:r>
            <a:r>
              <a:rPr lang="en-US" dirty="0"/>
              <a:t> means labeling each pixel in the image as tumor or non-tumor (in advanced tasks).</a:t>
            </a:r>
            <a:br>
              <a:rPr lang="en-US" dirty="0"/>
            </a:br>
            <a:r>
              <a:rPr lang="en-US" dirty="0"/>
              <a:t>Supports classification into tumor types such as </a:t>
            </a:r>
            <a:r>
              <a:rPr lang="en-US" b="1" dirty="0"/>
              <a:t>glioma, meningioma, pituitary, or no tumor.</a:t>
            </a:r>
          </a:p>
        </p:txBody>
      </p:sp>
    </p:spTree>
    <p:extLst>
      <p:ext uri="{BB962C8B-B14F-4D97-AF65-F5344CB8AC3E}">
        <p14:creationId xmlns:p14="http://schemas.microsoft.com/office/powerpoint/2010/main" val="166466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326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5E2C0B8-F8E6-45DA-9E47-FD62EF5232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071699"/>
              </p:ext>
            </p:extLst>
          </p:nvPr>
        </p:nvGraphicFramePr>
        <p:xfrm>
          <a:off x="628650" y="1179210"/>
          <a:ext cx="7751472" cy="4499580"/>
        </p:xfrm>
        <a:graphic>
          <a:graphicData uri="http://schemas.openxmlformats.org/drawingml/2006/table">
            <a:tbl>
              <a:tblPr/>
              <a:tblGrid>
                <a:gridCol w="2005636">
                  <a:extLst>
                    <a:ext uri="{9D8B030D-6E8A-4147-A177-3AD203B41FA5}">
                      <a16:colId xmlns:a16="http://schemas.microsoft.com/office/drawing/2014/main" val="1286773150"/>
                    </a:ext>
                  </a:extLst>
                </a:gridCol>
                <a:gridCol w="5745836">
                  <a:extLst>
                    <a:ext uri="{9D8B030D-6E8A-4147-A177-3AD203B41FA5}">
                      <a16:colId xmlns:a16="http://schemas.microsoft.com/office/drawing/2014/main" val="2904275707"/>
                    </a:ext>
                  </a:extLst>
                </a:gridCol>
              </a:tblGrid>
              <a:tr h="37084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rial Black" panose="020B0A04020102020204" pitchFamily="34" charset="0"/>
                        </a:rPr>
                        <a:t>PACKAGE</a:t>
                      </a:r>
                      <a:endParaRPr lang="en-US" sz="1400" dirty="0">
                        <a:latin typeface="Arial Black" panose="020B0A04020102020204" pitchFamily="34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Black" panose="020B0A04020102020204" pitchFamily="34" charset="0"/>
                        </a:rPr>
                        <a:t>PURPOSE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338234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file paths and folder traversal for loading dataset images.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22504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cv2 (OpenCV)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Reads, resizes, and processes MRI images (from BGR to RGB).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970463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numpy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Performs array manipulation and image normalization.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0025771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tensorflow.keras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and trains the deep learning CNN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336568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sklearn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Prepares labels (encoding) and splits dataset into train/test sets.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809677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gradio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simple web interface to interact with the model.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161669"/>
                  </a:ext>
                </a:extLst>
              </a:tr>
              <a:tr h="534557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google.colab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Mounts Google Drive to access image dataset stored in cloud storage.</a:t>
                      </a:r>
                    </a:p>
                  </a:txBody>
                  <a:tcPr marL="82626" marR="82626" marT="41313" marB="4131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2198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0BAD30-F6A0-43CD-8765-149B51DCCBE4}"/>
              </a:ext>
            </a:extLst>
          </p:cNvPr>
          <p:cNvSpPr txBox="1"/>
          <p:nvPr/>
        </p:nvSpPr>
        <p:spPr>
          <a:xfrm>
            <a:off x="657225" y="1224951"/>
            <a:ext cx="824523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Type:</a:t>
            </a:r>
            <a:r>
              <a:rPr lang="en-US" dirty="0"/>
              <a:t> Sequential Convolutional Neural Network (CNN)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Conv2D</a:t>
            </a:r>
            <a:r>
              <a:rPr lang="en-US" dirty="0"/>
              <a:t> – Learns features from image patches using filters.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MaxPooling2D</a:t>
            </a:r>
            <a:r>
              <a:rPr lang="en-US" dirty="0"/>
              <a:t> – Reduces spatial dimensions (</a:t>
            </a:r>
            <a:r>
              <a:rPr lang="en-US" dirty="0" err="1"/>
              <a:t>downsampling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BatchNormalization</a:t>
            </a:r>
            <a:r>
              <a:rPr lang="en-US" b="1" dirty="0"/>
              <a:t> </a:t>
            </a:r>
            <a:r>
              <a:rPr lang="en-US" dirty="0"/>
              <a:t>– Stabilizes and speeds up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GlobalAveragePooling2D</a:t>
            </a:r>
            <a:r>
              <a:rPr lang="en-US" dirty="0"/>
              <a:t> – Converts feature maps to a flat vector.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Dense</a:t>
            </a:r>
            <a:r>
              <a:rPr lang="en-US" dirty="0"/>
              <a:t> – Learns class probabilities for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Dropout</a:t>
            </a:r>
            <a:r>
              <a:rPr lang="en-US" dirty="0"/>
              <a:t> – Prevents overfitting by deactivating random neurons.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4 neurons (</a:t>
            </a:r>
            <a:r>
              <a:rPr lang="en-US" dirty="0" err="1"/>
              <a:t>softmax</a:t>
            </a:r>
            <a:r>
              <a:rPr lang="en-US" dirty="0"/>
              <a:t>) → glioma, meningioma, pituitary, no tumor.</a:t>
            </a:r>
          </a:p>
        </p:txBody>
      </p:sp>
    </p:spTree>
    <p:extLst>
      <p:ext uri="{BB962C8B-B14F-4D97-AF65-F5344CB8AC3E}">
        <p14:creationId xmlns:p14="http://schemas.microsoft.com/office/powerpoint/2010/main" val="108634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FF3B67-E739-4ACE-A2BD-8F51CA7B8C4F}"/>
              </a:ext>
            </a:extLst>
          </p:cNvPr>
          <p:cNvSpPr txBox="1"/>
          <p:nvPr/>
        </p:nvSpPr>
        <p:spPr>
          <a:xfrm>
            <a:off x="885825" y="2871789"/>
            <a:ext cx="7158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https://drive.google.com/drive/folders/1Y_06Jc0I_3kpSAIfAajrgXdP2qlwOcw6?usp=sharing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DCC33-F533-4D1F-8E42-9DCD8A9702C9}"/>
              </a:ext>
            </a:extLst>
          </p:cNvPr>
          <p:cNvSpPr txBox="1"/>
          <p:nvPr/>
        </p:nvSpPr>
        <p:spPr>
          <a:xfrm>
            <a:off x="885825" y="235850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CODE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6691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FUNCTIONS USED IN THE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71612"/>
            <a:ext cx="77724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cv2.imread() – reads the image from file.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cv2.resize() – resizes image to standard dimensions (128x128).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LabelBinarizer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encodes class labels into binary vectors.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Sequential() – builds the CNN architecture.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fit() – trains the model using training data.</a:t>
            </a:r>
          </a:p>
          <a:p>
            <a:pPr>
              <a:defRPr sz="2000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predict() – performs inference on new images.</a:t>
            </a:r>
          </a:p>
          <a:p>
            <a:pPr>
              <a:defRPr sz="2000"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gr.Interface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creates an interface to test predictions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9565" y="826769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3200" b="1" dirty="0"/>
              <a:t>INPUT AND OUTPUT LAYERS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84731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CD4D2-BF8B-4A8C-8AF2-BB1F590B5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283283"/>
              </p:ext>
            </p:extLst>
          </p:nvPr>
        </p:nvGraphicFramePr>
        <p:xfrm>
          <a:off x="542925" y="1774388"/>
          <a:ext cx="7759620" cy="4317682"/>
        </p:xfrm>
        <a:graphic>
          <a:graphicData uri="http://schemas.openxmlformats.org/drawingml/2006/table">
            <a:tbl>
              <a:tblPr/>
              <a:tblGrid>
                <a:gridCol w="1743075">
                  <a:extLst>
                    <a:ext uri="{9D8B030D-6E8A-4147-A177-3AD203B41FA5}">
                      <a16:colId xmlns:a16="http://schemas.microsoft.com/office/drawing/2014/main" val="2305238026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4229437653"/>
                    </a:ext>
                  </a:extLst>
                </a:gridCol>
                <a:gridCol w="1992325">
                  <a:extLst>
                    <a:ext uri="{9D8B030D-6E8A-4147-A177-3AD203B41FA5}">
                      <a16:colId xmlns:a16="http://schemas.microsoft.com/office/drawing/2014/main" val="3218054308"/>
                    </a:ext>
                  </a:extLst>
                </a:gridCol>
                <a:gridCol w="1938245">
                  <a:extLst>
                    <a:ext uri="{9D8B030D-6E8A-4147-A177-3AD203B41FA5}">
                      <a16:colId xmlns:a16="http://schemas.microsoft.com/office/drawing/2014/main" val="274955723"/>
                    </a:ext>
                  </a:extLst>
                </a:gridCol>
              </a:tblGrid>
              <a:tr h="422029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Stage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Happens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177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MRI brain image (RGB) resized to 128×128 pixels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data is normalized and converted to a numerical 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tensor: shape (128, 128, 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876881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Hidden Layers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Processed image tensor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extraction using Conv2D,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ReLU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MaxPooling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Dense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representing tumor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069729"/>
                  </a:ext>
                </a:extLst>
              </a:tr>
              <a:tr h="1298551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Layer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vector from hidden layers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Softmax</a:t>
                      </a: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activation computes class probabilities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label: glioma, meningioma, pituitary, or no tumor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5560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85887" y="860107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dirty="0"/>
              <a:t>HIERARCHICAL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14462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Input: (128, 128, 3) image.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Conv2D (32)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Conv2D (64)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Conv2D (128)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MaxPool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GlobalAveragePooling2D.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Dense (128) → Dropout (0.5).</a:t>
            </a:r>
          </a:p>
          <a:p>
            <a:pPr>
              <a:defRPr sz="2000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Output Dense (4 classes,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activation)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84</TotalTime>
  <Words>615</Words>
  <Application>Microsoft Office PowerPoint</Application>
  <PresentationFormat>On-screen Show (4:3)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Acer</dc:creator>
  <cp:keywords/>
  <dc:description>generated using python-pptx</dc:description>
  <cp:lastModifiedBy>Jenita A</cp:lastModifiedBy>
  <cp:revision>10</cp:revision>
  <dcterms:created xsi:type="dcterms:W3CDTF">2013-01-27T09:14:16Z</dcterms:created>
  <dcterms:modified xsi:type="dcterms:W3CDTF">2025-05-11T15:19:35Z</dcterms:modified>
  <cp:category/>
</cp:coreProperties>
</file>