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1" r:id="rId3"/>
    <p:sldId id="277" r:id="rId4"/>
    <p:sldId id="262" r:id="rId5"/>
    <p:sldId id="263" r:id="rId6"/>
    <p:sldId id="265" r:id="rId7"/>
    <p:sldId id="267" r:id="rId8"/>
    <p:sldId id="268" r:id="rId9"/>
    <p:sldId id="269" r:id="rId10"/>
    <p:sldId id="270" r:id="rId11"/>
    <p:sldId id="271" r:id="rId12"/>
    <p:sldId id="272" r:id="rId13"/>
    <p:sldId id="273" r:id="rId14"/>
    <p:sldId id="274"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2A9D9C-87C6-456B-985A-0F5203B08EB9}">
          <p14:sldIdLst>
            <p14:sldId id="264"/>
            <p14:sldId id="261"/>
            <p14:sldId id="277"/>
            <p14:sldId id="262"/>
            <p14:sldId id="263"/>
            <p14:sldId id="265"/>
            <p14:sldId id="267"/>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74453" autoAdjust="0"/>
  </p:normalViewPr>
  <p:slideViewPr>
    <p:cSldViewPr snapToGrid="0">
      <p:cViewPr varScale="1">
        <p:scale>
          <a:sx n="54" d="100"/>
          <a:sy n="54" d="100"/>
        </p:scale>
        <p:origin x="12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D3EBFB2-EBD0-446B-B7BE-9E4A8BBD6A03}" type="datetimeFigureOut">
              <a:rPr lang="en-IN" smtClean="0"/>
              <a:t>14-08-2023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2437304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D3EBFB2-EBD0-446B-B7BE-9E4A8BBD6A03}" type="datetimeFigureOut">
              <a:rPr lang="en-IN" smtClean="0"/>
              <a:t>14-08-2023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3177790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D3EBFB2-EBD0-446B-B7BE-9E4A8BBD6A03}" type="datetimeFigureOut">
              <a:rPr lang="en-IN" smtClean="0"/>
              <a:t>14-08-2023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2560627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D3EBFB2-EBD0-446B-B7BE-9E4A8BBD6A03}" type="datetimeFigureOut">
              <a:rPr lang="en-IN" smtClean="0"/>
              <a:t>14-08-2023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293069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3EBFB2-EBD0-446B-B7BE-9E4A8BBD6A03}" type="datetimeFigureOut">
              <a:rPr lang="en-IN" smtClean="0"/>
              <a:t>14-08-2023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3990638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D3EBFB2-EBD0-446B-B7BE-9E4A8BBD6A03}" type="datetimeFigureOut">
              <a:rPr lang="en-IN" smtClean="0"/>
              <a:t>14-08-2023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76642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D3EBFB2-EBD0-446B-B7BE-9E4A8BBD6A03}" type="datetimeFigureOut">
              <a:rPr lang="en-IN" smtClean="0"/>
              <a:t>14-08-2023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6265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D3EBFB2-EBD0-446B-B7BE-9E4A8BBD6A03}" type="datetimeFigureOut">
              <a:rPr lang="en-IN" smtClean="0"/>
              <a:t>14-08-2023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1363601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3EBFB2-EBD0-446B-B7BE-9E4A8BBD6A03}" type="datetimeFigureOut">
              <a:rPr lang="en-IN" smtClean="0"/>
              <a:t>14-08-2023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2111390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3EBFB2-EBD0-446B-B7BE-9E4A8BBD6A03}" type="datetimeFigureOut">
              <a:rPr lang="en-IN" smtClean="0"/>
              <a:t>14-08-2023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392670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3EBFB2-EBD0-446B-B7BE-9E4A8BBD6A03}" type="datetimeFigureOut">
              <a:rPr lang="en-IN" smtClean="0"/>
              <a:t>14-08-2023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1492224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3EBFB2-EBD0-446B-B7BE-9E4A8BBD6A03}" type="datetimeFigureOut">
              <a:rPr lang="en-IN" smtClean="0"/>
              <a:t>14-08-2023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3BFB53-AB84-452F-A660-FB3EBD2002E2}" type="slidenum">
              <a:rPr lang="en-IN" smtClean="0"/>
              <a:t>‹#›</a:t>
            </a:fld>
            <a:endParaRPr lang="en-IN"/>
          </a:p>
        </p:txBody>
      </p:sp>
    </p:spTree>
    <p:extLst>
      <p:ext uri="{BB962C8B-B14F-4D97-AF65-F5344CB8AC3E}">
        <p14:creationId xmlns:p14="http://schemas.microsoft.com/office/powerpoint/2010/main" val="139426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artner.com/en/newsroom/press-releases/2016-07-19-gartner-says-organizations-can-cut-software-costs-by-30-percent-using-three-best-practices" TargetMode="External"/><Relationship Id="rId2" Type="http://schemas.openxmlformats.org/officeDocument/2006/relationships/hyperlink" Target="https://www.infosys.com/industries/life-sciences/case-studies/Documents/SAP-success-stories-life-sciences.pdf" TargetMode="External"/><Relationship Id="rId1" Type="http://schemas.openxmlformats.org/officeDocument/2006/relationships/slideLayout" Target="../slideLayouts/slideLayout2.xml"/><Relationship Id="rId5" Type="http://schemas.openxmlformats.org/officeDocument/2006/relationships/hyperlink" Target="https://www.sciencedirect.com/science/article/pii/S2210832716301260" TargetMode="External"/><Relationship Id="rId4" Type="http://schemas.openxmlformats.org/officeDocument/2006/relationships/hyperlink" Target="http://www.oracle.com/oms/eppm/042763.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roww.in/p/cash-and-cash-equivalents/" TargetMode="External"/><Relationship Id="rId2" Type="http://schemas.openxmlformats.org/officeDocument/2006/relationships/hyperlink" Target="https://groww.in/stocks" TargetMode="External"/><Relationship Id="rId1" Type="http://schemas.openxmlformats.org/officeDocument/2006/relationships/slideLayout" Target="../slideLayouts/slideLayout3.xml"/><Relationship Id="rId4" Type="http://schemas.openxmlformats.org/officeDocument/2006/relationships/hyperlink" Target="https://groww.in/p/growth-stock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273" y="2119746"/>
            <a:ext cx="9538855" cy="2092469"/>
          </a:xfrm>
        </p:spPr>
        <p:txBody>
          <a:bodyPr>
            <a:noAutofit/>
          </a:bodyPr>
          <a:lstStyle/>
          <a:p>
            <a:r>
              <a:rPr lang="en-US" sz="9600" dirty="0" smtClean="0">
                <a:solidFill>
                  <a:srgbClr val="FF0000"/>
                </a:solidFill>
                <a:latin typeface="Algerian" panose="04020705040A02060702" pitchFamily="82" charset="0"/>
              </a:rPr>
              <a:t>WELCOME</a:t>
            </a:r>
            <a:endParaRPr lang="en-IN" sz="96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39018743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4911"/>
          </a:xfrm>
        </p:spPr>
        <p:txBody>
          <a:bodyPr/>
          <a:lstStyle/>
          <a:p>
            <a:r>
              <a:rPr lang="en-US" dirty="0" smtClean="0"/>
              <a:t>     Hardware and Software Requirements </a:t>
            </a:r>
            <a:endParaRPr lang="en-IN" dirty="0"/>
          </a:p>
        </p:txBody>
      </p:sp>
      <p:sp>
        <p:nvSpPr>
          <p:cNvPr id="3" name="Content Placeholder 2"/>
          <p:cNvSpPr>
            <a:spLocks noGrp="1"/>
          </p:cNvSpPr>
          <p:nvPr>
            <p:ph idx="1"/>
          </p:nvPr>
        </p:nvSpPr>
        <p:spPr>
          <a:xfrm>
            <a:off x="457200" y="1330036"/>
            <a:ext cx="10896600" cy="4749945"/>
          </a:xfrm>
        </p:spPr>
        <p:txBody>
          <a:bodyPr>
            <a:normAutofit lnSpcReduction="10000"/>
          </a:bodyPr>
          <a:lstStyle/>
          <a:p>
            <a:pPr marL="0" indent="0">
              <a:buNone/>
            </a:pPr>
            <a:r>
              <a:rPr lang="en-US" sz="1800" b="1" dirty="0" smtClean="0"/>
              <a:t>Hardware Requirements:</a:t>
            </a:r>
          </a:p>
          <a:p>
            <a:r>
              <a:rPr lang="en-US" sz="1800" dirty="0"/>
              <a:t>Architecture. All computer operating systems are designed for a particular computer architecture. ...</a:t>
            </a:r>
          </a:p>
          <a:p>
            <a:r>
              <a:rPr lang="en-US" sz="1800" dirty="0"/>
              <a:t>Processing power. The power of the central processing unit (CPU) is a fundamental system requirement for any software. ...</a:t>
            </a:r>
          </a:p>
          <a:p>
            <a:r>
              <a:rPr lang="en-US" sz="1800" dirty="0"/>
              <a:t>Memory. ...</a:t>
            </a:r>
          </a:p>
          <a:p>
            <a:r>
              <a:rPr lang="en-US" sz="1800" dirty="0"/>
              <a:t>Secondary storage. ...</a:t>
            </a:r>
          </a:p>
          <a:p>
            <a:r>
              <a:rPr lang="en-US" sz="1800" dirty="0"/>
              <a:t>Display adapter. ...</a:t>
            </a:r>
          </a:p>
          <a:p>
            <a:r>
              <a:rPr lang="en-US" sz="1800" dirty="0"/>
              <a:t>Peripherals</a:t>
            </a:r>
            <a:r>
              <a:rPr lang="en-US" sz="1400" dirty="0" smtClean="0"/>
              <a:t>.</a:t>
            </a:r>
          </a:p>
          <a:p>
            <a:pPr marL="0" indent="0">
              <a:buNone/>
            </a:pPr>
            <a:r>
              <a:rPr lang="en-US" sz="2000" b="1" dirty="0" smtClean="0"/>
              <a:t>Software Requirements:</a:t>
            </a:r>
            <a:endParaRPr lang="en-US" sz="2000" b="1" dirty="0"/>
          </a:p>
          <a:p>
            <a:r>
              <a:rPr lang="en-US" sz="1900" dirty="0" smtClean="0"/>
              <a:t>Technical </a:t>
            </a:r>
            <a:r>
              <a:rPr lang="en-US" sz="1900" dirty="0"/>
              <a:t>requirements are expressed in structured language, which is used inside the organization.</a:t>
            </a:r>
          </a:p>
          <a:p>
            <a:r>
              <a:rPr lang="en-US" sz="1900" dirty="0"/>
              <a:t>Design description should be written in Pseudo code.</a:t>
            </a:r>
          </a:p>
          <a:p>
            <a:r>
              <a:rPr lang="en-US" sz="1900" dirty="0"/>
              <a:t>Format of Forms User Requirements are expressed in natural language.</a:t>
            </a:r>
          </a:p>
          <a:p>
            <a:r>
              <a:rPr lang="en-US" sz="1900" dirty="0" smtClean="0"/>
              <a:t>and </a:t>
            </a:r>
            <a:r>
              <a:rPr lang="en-US" sz="1900" dirty="0"/>
              <a:t>GUI screen prints.</a:t>
            </a:r>
          </a:p>
          <a:p>
            <a:pPr marL="0" indent="0">
              <a:buNone/>
            </a:pPr>
            <a:endParaRPr lang="en-US" dirty="0"/>
          </a:p>
          <a:p>
            <a:endParaRPr lang="en-IN" dirty="0"/>
          </a:p>
        </p:txBody>
      </p:sp>
    </p:spTree>
    <p:extLst>
      <p:ext uri="{BB962C8B-B14F-4D97-AF65-F5344CB8AC3E}">
        <p14:creationId xmlns:p14="http://schemas.microsoft.com/office/powerpoint/2010/main" val="1385978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fontScale="90000"/>
          </a:bodyPr>
          <a:lstStyle/>
          <a:p>
            <a:r>
              <a:rPr lang="en-US" dirty="0" smtClean="0"/>
              <a:t>Result:</a:t>
            </a:r>
            <a:endParaRPr lang="en-IN" dirty="0"/>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498759" y="918857"/>
            <a:ext cx="3179972" cy="581890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2537" y="957450"/>
            <a:ext cx="3246834" cy="5818908"/>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2600" y="875806"/>
            <a:ext cx="3246834" cy="5578781"/>
          </a:xfrm>
          <a:prstGeom prst="rect">
            <a:avLst/>
          </a:prstGeom>
        </p:spPr>
      </p:pic>
    </p:spTree>
    <p:extLst>
      <p:ext uri="{BB962C8B-B14F-4D97-AF65-F5344CB8AC3E}">
        <p14:creationId xmlns:p14="http://schemas.microsoft.com/office/powerpoint/2010/main" val="2470657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Advantages:</a:t>
            </a:r>
            <a:endParaRPr lang="en-IN" b="1" dirty="0"/>
          </a:p>
        </p:txBody>
      </p:sp>
      <p:sp>
        <p:nvSpPr>
          <p:cNvPr id="3" name="Content Placeholder 2"/>
          <p:cNvSpPr>
            <a:spLocks noGrp="1"/>
          </p:cNvSpPr>
          <p:nvPr>
            <p:ph idx="1"/>
          </p:nvPr>
        </p:nvSpPr>
        <p:spPr>
          <a:xfrm>
            <a:off x="1115291" y="1493116"/>
            <a:ext cx="10515600" cy="4351338"/>
          </a:xfrm>
        </p:spPr>
        <p:txBody>
          <a:bodyPr>
            <a:normAutofit/>
          </a:bodyPr>
          <a:lstStyle/>
          <a:p>
            <a:r>
              <a:rPr lang="en-US" sz="2000" dirty="0"/>
              <a:t>Portfolio analysis is the process of evaluating and assessing a collection of investments, known as a portfolio, to understand its performance, risks, and potential returns.</a:t>
            </a:r>
          </a:p>
          <a:p>
            <a:r>
              <a:rPr lang="en-US" sz="2000" dirty="0"/>
              <a:t>Investment management involves analyzing portfolios that consist of various investments, such as stocks, bonds, and alternative options, to assess their performance and associated risks.</a:t>
            </a:r>
          </a:p>
          <a:p>
            <a:r>
              <a:rPr lang="en-US" sz="2000" dirty="0"/>
              <a:t>The tools used in portfolio analysis include holding period return, arithmetic mean, Sharpe ratio, Alpha, tracking error, information </a:t>
            </a:r>
            <a:r>
              <a:rPr lang="en-US" sz="2000" dirty="0" smtClean="0"/>
              <a:t>ratio.</a:t>
            </a:r>
            <a:endParaRPr lang="en-US" sz="2000" dirty="0"/>
          </a:p>
          <a:p>
            <a:r>
              <a:rPr lang="en-US" sz="2000" dirty="0"/>
              <a:t>Regularly analyzing the portfolio is crucial for effective investment management. </a:t>
            </a:r>
          </a:p>
          <a:p>
            <a:endParaRPr lang="en-IN" dirty="0"/>
          </a:p>
        </p:txBody>
      </p:sp>
    </p:spTree>
    <p:extLst>
      <p:ext uri="{BB962C8B-B14F-4D97-AF65-F5344CB8AC3E}">
        <p14:creationId xmlns:p14="http://schemas.microsoft.com/office/powerpoint/2010/main" val="3109760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0436"/>
            <a:ext cx="10515600" cy="762000"/>
          </a:xfrm>
        </p:spPr>
        <p:txBody>
          <a:bodyPr/>
          <a:lstStyle/>
          <a:p>
            <a:r>
              <a:rPr lang="en-US" b="1" dirty="0" smtClean="0"/>
              <a:t>Disadvantages:</a:t>
            </a:r>
            <a:endParaRPr lang="en-IN" b="1" dirty="0"/>
          </a:p>
        </p:txBody>
      </p:sp>
      <p:sp>
        <p:nvSpPr>
          <p:cNvPr id="3" name="Content Placeholder 2"/>
          <p:cNvSpPr>
            <a:spLocks noGrp="1"/>
          </p:cNvSpPr>
          <p:nvPr>
            <p:ph idx="1"/>
          </p:nvPr>
        </p:nvSpPr>
        <p:spPr>
          <a:xfrm>
            <a:off x="838200" y="1482436"/>
            <a:ext cx="10515600" cy="4694527"/>
          </a:xfrm>
        </p:spPr>
        <p:txBody>
          <a:bodyPr>
            <a:normAutofit/>
          </a:bodyPr>
          <a:lstStyle/>
          <a:p>
            <a:r>
              <a:rPr lang="en-US" sz="2000" dirty="0"/>
              <a:t>The drawbacks of active portfolio management include higher fees and costs, difficulty in consistently outperforming the market, and a high risk of underperformance</a:t>
            </a:r>
            <a:r>
              <a:rPr lang="en-US" sz="2000" dirty="0" smtClean="0"/>
              <a:t>.</a:t>
            </a:r>
          </a:p>
          <a:p>
            <a:r>
              <a:rPr lang="en-US" sz="2000" dirty="0"/>
              <a:t>Since portfolio analysis focuses on the products and services that a business offers, it ignores possible alternative investments that could be better than investing more in current product offerings</a:t>
            </a:r>
            <a:r>
              <a:rPr lang="en-US" sz="2000" dirty="0" smtClean="0"/>
              <a:t>.</a:t>
            </a:r>
          </a:p>
          <a:p>
            <a:r>
              <a:rPr lang="en-US" sz="2000" dirty="0" smtClean="0"/>
              <a:t>Relationship between Market share and profitability may vary.</a:t>
            </a:r>
          </a:p>
          <a:p>
            <a:r>
              <a:rPr lang="en-US" sz="2000" dirty="0" smtClean="0"/>
              <a:t>Government regulation.</a:t>
            </a:r>
          </a:p>
          <a:p>
            <a:r>
              <a:rPr lang="en-US" sz="2000" dirty="0" smtClean="0"/>
              <a:t>Local content laws.</a:t>
            </a:r>
          </a:p>
          <a:p>
            <a:r>
              <a:rPr lang="en-US" sz="2000" dirty="0" smtClean="0"/>
              <a:t>Foreign </a:t>
            </a:r>
            <a:r>
              <a:rPr lang="en-US" sz="2000" dirty="0" err="1" smtClean="0"/>
              <a:t>competation</a:t>
            </a:r>
            <a:r>
              <a:rPr lang="en-US" sz="2000" dirty="0" smtClean="0"/>
              <a:t> does not follow the same rules as domestic completion.</a:t>
            </a:r>
            <a:endParaRPr lang="en-IN" sz="2000" dirty="0"/>
          </a:p>
        </p:txBody>
      </p:sp>
    </p:spTree>
    <p:extLst>
      <p:ext uri="{BB962C8B-B14F-4D97-AF65-F5344CB8AC3E}">
        <p14:creationId xmlns:p14="http://schemas.microsoft.com/office/powerpoint/2010/main" val="1732469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1164"/>
            <a:ext cx="10515600" cy="734291"/>
          </a:xfrm>
        </p:spPr>
        <p:txBody>
          <a:bodyPr/>
          <a:lstStyle/>
          <a:p>
            <a:r>
              <a:rPr lang="en-US" b="1" dirty="0" smtClean="0"/>
              <a:t>Applications:</a:t>
            </a:r>
            <a:endParaRPr lang="en-IN" b="1" dirty="0"/>
          </a:p>
        </p:txBody>
      </p:sp>
      <p:sp>
        <p:nvSpPr>
          <p:cNvPr id="3" name="Content Placeholder 2"/>
          <p:cNvSpPr>
            <a:spLocks noGrp="1"/>
          </p:cNvSpPr>
          <p:nvPr>
            <p:ph idx="1"/>
          </p:nvPr>
        </p:nvSpPr>
        <p:spPr>
          <a:xfrm>
            <a:off x="574964" y="1385455"/>
            <a:ext cx="10515600" cy="4708381"/>
          </a:xfrm>
        </p:spPr>
        <p:txBody>
          <a:bodyPr>
            <a:normAutofit/>
          </a:bodyPr>
          <a:lstStyle/>
          <a:p>
            <a:r>
              <a:rPr lang="en-US" sz="2200" dirty="0"/>
              <a:t>Application portfolio management is an effective way to identify capital for reinvestment.</a:t>
            </a:r>
          </a:p>
          <a:p>
            <a:r>
              <a:rPr lang="en-US" sz="2200" dirty="0"/>
              <a:t>Application rationalization can lead to cost-savings of more than US $2 million in a single enterprise. (</a:t>
            </a:r>
            <a:r>
              <a:rPr lang="en-US" sz="2200" dirty="0">
                <a:hlinkClick r:id="rId2"/>
              </a:rPr>
              <a:t>Infosys</a:t>
            </a:r>
            <a:r>
              <a:rPr lang="en-US" sz="2200" dirty="0" smtClean="0"/>
              <a:t>).</a:t>
            </a:r>
            <a:endParaRPr lang="en-US" sz="2200" dirty="0"/>
          </a:p>
          <a:p>
            <a:r>
              <a:rPr lang="en-US" sz="2200" dirty="0"/>
              <a:t>License optimization results in 30% savings on licensing costs (</a:t>
            </a:r>
            <a:r>
              <a:rPr lang="en-US" sz="2200" dirty="0">
                <a:hlinkClick r:id="rId3"/>
              </a:rPr>
              <a:t>Gartner</a:t>
            </a:r>
            <a:r>
              <a:rPr lang="en-US" sz="2200" dirty="0" smtClean="0"/>
              <a:t>).</a:t>
            </a:r>
            <a:endParaRPr lang="en-US" sz="2200" dirty="0"/>
          </a:p>
          <a:p>
            <a:r>
              <a:rPr lang="en-US" sz="2200" dirty="0"/>
              <a:t>Over 20% of applications are unused and can be </a:t>
            </a:r>
            <a:r>
              <a:rPr lang="en-US" sz="2200" dirty="0" smtClean="0"/>
              <a:t>retired.</a:t>
            </a:r>
            <a:endParaRPr lang="en-US" sz="2200" dirty="0"/>
          </a:p>
          <a:p>
            <a:r>
              <a:rPr lang="en-US" sz="2200" dirty="0"/>
              <a:t>Infrastructure costs can be reduced by 45</a:t>
            </a:r>
            <a:r>
              <a:rPr lang="en-US" sz="2200" dirty="0" smtClean="0"/>
              <a:t>%.</a:t>
            </a:r>
            <a:endParaRPr lang="en-US" sz="2200" dirty="0"/>
          </a:p>
          <a:p>
            <a:r>
              <a:rPr lang="en-US" sz="2200" dirty="0"/>
              <a:t>At least 10% of IT project costs can be avoided through application rationalization (</a:t>
            </a:r>
            <a:r>
              <a:rPr lang="en-US" sz="2200" dirty="0">
                <a:hlinkClick r:id="rId4"/>
              </a:rPr>
              <a:t>Oracle</a:t>
            </a:r>
            <a:r>
              <a:rPr lang="en-US" sz="2200" dirty="0" smtClean="0"/>
              <a:t>).</a:t>
            </a:r>
            <a:endParaRPr lang="en-US" sz="2200" dirty="0"/>
          </a:p>
          <a:p>
            <a:r>
              <a:rPr lang="en-US" sz="2200" dirty="0"/>
              <a:t>Vendor consolidation can reduce Total Cost of Ownership (TCO) by 22-28%</a:t>
            </a:r>
          </a:p>
          <a:p>
            <a:r>
              <a:rPr lang="en-US" sz="2200" dirty="0"/>
              <a:t>Currently, 75-80% of IT budgets are spent on operating and managing applications. (</a:t>
            </a:r>
            <a:r>
              <a:rPr lang="en-US" sz="2200" dirty="0">
                <a:hlinkClick r:id="rId5"/>
              </a:rPr>
              <a:t>Science Direct</a:t>
            </a:r>
            <a:r>
              <a:rPr lang="en-US" sz="2200" dirty="0" smtClean="0"/>
              <a:t>).</a:t>
            </a:r>
            <a:endParaRPr lang="en-US" sz="2200" dirty="0"/>
          </a:p>
          <a:p>
            <a:endParaRPr lang="en-IN" dirty="0"/>
          </a:p>
        </p:txBody>
      </p:sp>
    </p:spTree>
    <p:extLst>
      <p:ext uri="{BB962C8B-B14F-4D97-AF65-F5344CB8AC3E}">
        <p14:creationId xmlns:p14="http://schemas.microsoft.com/office/powerpoint/2010/main" val="2917426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Links:</a:t>
            </a:r>
            <a:endParaRPr lang="en-IN" b="1" dirty="0"/>
          </a:p>
        </p:txBody>
      </p:sp>
      <p:sp>
        <p:nvSpPr>
          <p:cNvPr id="3" name="Content Placeholder 2"/>
          <p:cNvSpPr>
            <a:spLocks noGrp="1"/>
          </p:cNvSpPr>
          <p:nvPr>
            <p:ph idx="1"/>
          </p:nvPr>
        </p:nvSpPr>
        <p:spPr/>
        <p:txBody>
          <a:bodyPr>
            <a:normAutofit lnSpcReduction="10000"/>
          </a:bodyPr>
          <a:lstStyle/>
          <a:p>
            <a:r>
              <a:rPr lang="en-IN" dirty="0"/>
              <a:t>https://campaigns.smartinternz.com/r/f9301d98c43d18f53e555fdca?ct=YTo1OntzOjY6InNvdXJjZSI7YToyOntpOjA7czoxNDoiY2FtcGFpZ24uZXZlbnQiO2k6MTtpOjExOTY7fXM6NToiZW1haWwiO2k6OTI3O3M6NDoic3RhdCI7czoyMjoiNjRjMTU1NjdlYzU2Yzk2Njk2NjkxOSI7czo0OiJsZWFkIjtzOjc6IjEwMTQxOTgiO3M6NzoiY2hhbm5lbCI7YToxOntzOjU6ImVtYWlsIjtpOjkyNzt9fQ%3D%3D</a:t>
            </a:r>
            <a:r>
              <a:rPr lang="en-IN" dirty="0" smtClean="0"/>
              <a:t>&amp;</a:t>
            </a:r>
          </a:p>
          <a:p>
            <a:r>
              <a:rPr lang="en-IN" dirty="0"/>
              <a:t>https://campaigns.smartinternz.com/r/7594cc572b35822adebeb1142?ct=YTo1OntzOjY6InNvdXJjZSI7YToyOntpOjA7czoxNDoiY2FtcGFpZ24uZXZlbnQiO2k6MTtpOjk5NDt9czo1OiJlbWFpbCI7aTo3NTU7czo0OiJzdGF0IjtzOjIyOiI2NDk2OWQwNmRkYzljOTkyNTE4NjYxIjtzOjQ6ImxlYWQiO3M6NzoiMTAxNDE5OCI7czo3OiJjaGFubmVsIjthOjE6e3M6NToiZW1haWwiO2k6NzU1O319&amp;</a:t>
            </a:r>
          </a:p>
        </p:txBody>
      </p:sp>
    </p:spTree>
    <p:extLst>
      <p:ext uri="{BB962C8B-B14F-4D97-AF65-F5344CB8AC3E}">
        <p14:creationId xmlns:p14="http://schemas.microsoft.com/office/powerpoint/2010/main" val="3180875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751114"/>
            <a:ext cx="10325100" cy="636816"/>
          </a:xfrm>
        </p:spPr>
        <p:txBody>
          <a:bodyPr>
            <a:normAutofit fontScale="90000"/>
          </a:bodyPr>
          <a:lstStyle/>
          <a:p>
            <a:r>
              <a:rPr lang="en-US" b="1" dirty="0" smtClean="0"/>
              <a:t>   Conclusion:</a:t>
            </a:r>
            <a:endParaRPr lang="en-IN" b="1" dirty="0"/>
          </a:p>
        </p:txBody>
      </p:sp>
      <p:sp>
        <p:nvSpPr>
          <p:cNvPr id="3" name="Content Placeholder 2"/>
          <p:cNvSpPr>
            <a:spLocks noGrp="1"/>
          </p:cNvSpPr>
          <p:nvPr>
            <p:ph idx="1"/>
          </p:nvPr>
        </p:nvSpPr>
        <p:spPr>
          <a:xfrm>
            <a:off x="838200" y="1387930"/>
            <a:ext cx="9089571" cy="4789033"/>
          </a:xfrm>
        </p:spPr>
        <p:txBody>
          <a:bodyPr>
            <a:normAutofit/>
          </a:bodyPr>
          <a:lstStyle/>
          <a:p>
            <a:pPr lvl="1"/>
            <a:r>
              <a:rPr lang="en-US" dirty="0" smtClean="0"/>
              <a:t>Portfolio is a very valuable and meaningful evaluation tool that effectively assesses student learning. Along with the student reflection the data provides the valuable information about how each student learns and what is the important to him or her in the learning process.</a:t>
            </a:r>
          </a:p>
          <a:p>
            <a:pPr lvl="1"/>
            <a:r>
              <a:rPr lang="en-US" dirty="0" smtClean="0"/>
              <a:t>The Portfolio assessment process holds promise for those teachers who are willing to challenge themselves and their students.</a:t>
            </a:r>
            <a:endParaRPr lang="en-IN" dirty="0"/>
          </a:p>
        </p:txBody>
      </p:sp>
    </p:spTree>
    <p:extLst>
      <p:ext uri="{BB962C8B-B14F-4D97-AF65-F5344CB8AC3E}">
        <p14:creationId xmlns:p14="http://schemas.microsoft.com/office/powerpoint/2010/main" val="1289428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2442" y="1884218"/>
            <a:ext cx="10515600" cy="2117766"/>
          </a:xfrm>
        </p:spPr>
        <p:txBody>
          <a:bodyPr>
            <a:normAutofit/>
          </a:bodyPr>
          <a:lstStyle/>
          <a:p>
            <a:r>
              <a:rPr lang="en-US" dirty="0" smtClean="0">
                <a:latin typeface="Arial Rounded MT Bold" panose="020F0704030504030204" pitchFamily="34" charset="0"/>
              </a:rPr>
              <a:t>     </a:t>
            </a:r>
            <a:r>
              <a:rPr lang="en-US" dirty="0" smtClean="0">
                <a:solidFill>
                  <a:srgbClr val="00B0F0"/>
                </a:solidFill>
                <a:latin typeface="Arial Rounded MT Bold" panose="020F0704030504030204" pitchFamily="34" charset="0"/>
              </a:rPr>
              <a:t>COMPREHENSIVE FRONTEND </a:t>
            </a:r>
            <a:br>
              <a:rPr lang="en-US" dirty="0" smtClean="0">
                <a:solidFill>
                  <a:srgbClr val="00B0F0"/>
                </a:solidFill>
                <a:latin typeface="Arial Rounded MT Bold" panose="020F0704030504030204" pitchFamily="34" charset="0"/>
              </a:rPr>
            </a:br>
            <a:r>
              <a:rPr lang="en-US" dirty="0">
                <a:solidFill>
                  <a:srgbClr val="00B0F0"/>
                </a:solidFill>
                <a:latin typeface="Arial Rounded MT Bold" panose="020F0704030504030204" pitchFamily="34" charset="0"/>
              </a:rPr>
              <a:t> </a:t>
            </a:r>
            <a:r>
              <a:rPr lang="en-US" dirty="0" smtClean="0">
                <a:solidFill>
                  <a:srgbClr val="00B0F0"/>
                </a:solidFill>
                <a:latin typeface="Arial Rounded MT Bold" panose="020F0704030504030204" pitchFamily="34" charset="0"/>
              </a:rPr>
              <a:t>    WEB DEVELOPER </a:t>
            </a:r>
            <a:br>
              <a:rPr lang="en-US" dirty="0" smtClean="0">
                <a:solidFill>
                  <a:srgbClr val="00B0F0"/>
                </a:solidFill>
                <a:latin typeface="Arial Rounded MT Bold" panose="020F0704030504030204" pitchFamily="34" charset="0"/>
              </a:rPr>
            </a:br>
            <a:r>
              <a:rPr lang="en-US" dirty="0" smtClean="0">
                <a:solidFill>
                  <a:srgbClr val="00B0F0"/>
                </a:solidFill>
                <a:latin typeface="Arial Rounded MT Bold" panose="020F0704030504030204" pitchFamily="34" charset="0"/>
              </a:rPr>
              <a:t>      PROJECT ON </a:t>
            </a:r>
            <a:r>
              <a:rPr lang="en-US" dirty="0" smtClean="0">
                <a:solidFill>
                  <a:srgbClr val="FF0000"/>
                </a:solidFill>
                <a:latin typeface="Arial Rounded MT Bold" panose="020F0704030504030204" pitchFamily="34" charset="0"/>
              </a:rPr>
              <a:t>PORTFOLIO</a:t>
            </a:r>
            <a:r>
              <a:rPr lang="en-US" dirty="0" smtClean="0">
                <a:solidFill>
                  <a:srgbClr val="00B0F0"/>
                </a:solidFill>
                <a:latin typeface="Arial Rounded MT Bold" panose="020F0704030504030204" pitchFamily="34" charset="0"/>
              </a:rPr>
              <a:t> </a:t>
            </a:r>
            <a:endParaRPr lang="en-IN" dirty="0">
              <a:solidFill>
                <a:srgbClr val="00B0F0"/>
              </a:solidFill>
              <a:latin typeface="Arial Rounded MT Bold" panose="020F0704030504030204" pitchFamily="34" charset="0"/>
            </a:endParaRPr>
          </a:p>
        </p:txBody>
      </p:sp>
    </p:spTree>
    <p:extLst>
      <p:ext uri="{BB962C8B-B14F-4D97-AF65-F5344CB8AC3E}">
        <p14:creationId xmlns:p14="http://schemas.microsoft.com/office/powerpoint/2010/main" val="3534091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solidFill>
                  <a:srgbClr val="00B0F0"/>
                </a:solidFill>
              </a:rPr>
              <a:t>Projected submitted by </a:t>
            </a:r>
            <a:endParaRPr lang="en-IN" sz="6000" dirty="0">
              <a:solidFill>
                <a:srgbClr val="00B0F0"/>
              </a:solidFill>
            </a:endParaRPr>
          </a:p>
        </p:txBody>
      </p:sp>
      <p:sp>
        <p:nvSpPr>
          <p:cNvPr id="3" name="Content Placeholder 2"/>
          <p:cNvSpPr>
            <a:spLocks noGrp="1"/>
          </p:cNvSpPr>
          <p:nvPr>
            <p:ph idx="1"/>
          </p:nvPr>
        </p:nvSpPr>
        <p:spPr>
          <a:xfrm>
            <a:off x="838200" y="1886631"/>
            <a:ext cx="10515600" cy="4073298"/>
          </a:xfrm>
        </p:spPr>
        <p:txBody>
          <a:bodyPr/>
          <a:lstStyle/>
          <a:p>
            <a:pPr marL="3086100" lvl="6" indent="-342900" algn="just">
              <a:buFont typeface="Wingdings" panose="05000000000000000000" pitchFamily="2" charset="2"/>
              <a:buChar char="v"/>
            </a:pPr>
            <a:r>
              <a:rPr lang="en-US" sz="2400" b="1" dirty="0"/>
              <a:t>Team Leader    </a:t>
            </a:r>
            <a:r>
              <a:rPr lang="en-US" sz="2400" dirty="0"/>
              <a:t>:    </a:t>
            </a:r>
            <a:r>
              <a:rPr lang="en-US" sz="2400" dirty="0" err="1"/>
              <a:t>Pusarla</a:t>
            </a:r>
            <a:r>
              <a:rPr lang="en-US" sz="2400" dirty="0"/>
              <a:t> </a:t>
            </a:r>
            <a:r>
              <a:rPr lang="en-US" sz="2400" dirty="0" err="1"/>
              <a:t>Venkata</a:t>
            </a:r>
            <a:r>
              <a:rPr lang="en-US" sz="2400" dirty="0"/>
              <a:t> Lakshmi</a:t>
            </a:r>
          </a:p>
          <a:p>
            <a:pPr marL="3086100" lvl="6" indent="-342900" algn="just">
              <a:buFont typeface="Wingdings" panose="05000000000000000000" pitchFamily="2" charset="2"/>
              <a:buChar char="v"/>
            </a:pPr>
            <a:endParaRPr lang="en-US" sz="2400" dirty="0"/>
          </a:p>
          <a:p>
            <a:pPr marL="3086100" lvl="6" indent="-342900" algn="just">
              <a:buFont typeface="Wingdings" panose="05000000000000000000" pitchFamily="2" charset="2"/>
              <a:buChar char="v"/>
            </a:pPr>
            <a:r>
              <a:rPr lang="en-US" sz="2400" b="1" dirty="0"/>
              <a:t>Team Member </a:t>
            </a:r>
            <a:r>
              <a:rPr lang="en-US" sz="2400" dirty="0"/>
              <a:t>:   </a:t>
            </a:r>
            <a:r>
              <a:rPr lang="en-US" sz="2400" dirty="0" err="1"/>
              <a:t>Vangalapudi</a:t>
            </a:r>
            <a:r>
              <a:rPr lang="en-US" sz="2400" dirty="0"/>
              <a:t> </a:t>
            </a:r>
            <a:r>
              <a:rPr lang="en-US" sz="2400" dirty="0" err="1"/>
              <a:t>Nukesh</a:t>
            </a:r>
            <a:r>
              <a:rPr lang="en-US" sz="2400" dirty="0"/>
              <a:t> Vijay Deepak</a:t>
            </a:r>
          </a:p>
          <a:p>
            <a:pPr marL="3086100" lvl="6" indent="-342900" algn="just">
              <a:buFont typeface="Wingdings" panose="05000000000000000000" pitchFamily="2" charset="2"/>
              <a:buChar char="v"/>
            </a:pPr>
            <a:endParaRPr lang="en-IN" sz="2400" dirty="0"/>
          </a:p>
          <a:p>
            <a:pPr marL="3086100" lvl="6" indent="-342900" algn="just">
              <a:buFont typeface="Wingdings" panose="05000000000000000000" pitchFamily="2" charset="2"/>
              <a:buChar char="v"/>
            </a:pPr>
            <a:r>
              <a:rPr lang="en-US" sz="2400" b="1" dirty="0"/>
              <a:t>Team Member </a:t>
            </a:r>
            <a:r>
              <a:rPr lang="en-US" sz="2400" dirty="0"/>
              <a:t>:   </a:t>
            </a:r>
            <a:r>
              <a:rPr lang="en-US" sz="2400" dirty="0" err="1"/>
              <a:t>Koribilli</a:t>
            </a:r>
            <a:r>
              <a:rPr lang="en-US" sz="2400" dirty="0"/>
              <a:t> Anil</a:t>
            </a:r>
          </a:p>
          <a:p>
            <a:pPr marL="3086100" lvl="6" indent="-342900" algn="just">
              <a:buFont typeface="Wingdings" panose="05000000000000000000" pitchFamily="2" charset="2"/>
              <a:buChar char="v"/>
            </a:pPr>
            <a:endParaRPr lang="en-US" sz="2400" dirty="0"/>
          </a:p>
          <a:p>
            <a:pPr marL="3086100" lvl="6" indent="-342900" algn="just">
              <a:buFont typeface="Wingdings" panose="05000000000000000000" pitchFamily="2" charset="2"/>
              <a:buChar char="v"/>
            </a:pPr>
            <a:r>
              <a:rPr lang="en-US" sz="2400" b="1" dirty="0"/>
              <a:t>Team Member </a:t>
            </a:r>
            <a:r>
              <a:rPr lang="en-US" sz="2400" dirty="0"/>
              <a:t>:   </a:t>
            </a:r>
            <a:r>
              <a:rPr lang="en-US" sz="2400" dirty="0" err="1"/>
              <a:t>Mudili</a:t>
            </a:r>
            <a:r>
              <a:rPr lang="en-US" sz="2400" dirty="0"/>
              <a:t> Santhosh</a:t>
            </a:r>
          </a:p>
          <a:p>
            <a:pPr marL="3086100" lvl="6" indent="-342900" algn="just">
              <a:buFont typeface="Wingdings" panose="05000000000000000000" pitchFamily="2" charset="2"/>
              <a:buChar char="v"/>
            </a:pPr>
            <a:endParaRPr lang="en-US" sz="2400" dirty="0"/>
          </a:p>
          <a:p>
            <a:pPr marL="3086100" lvl="6" indent="-342900" algn="just">
              <a:buFont typeface="Wingdings" panose="05000000000000000000" pitchFamily="2" charset="2"/>
              <a:buChar char="v"/>
            </a:pPr>
            <a:r>
              <a:rPr lang="en-US" sz="2400" b="1" dirty="0"/>
              <a:t>Team ID             </a:t>
            </a:r>
            <a:r>
              <a:rPr lang="en-US" sz="2400" dirty="0"/>
              <a:t>:  LTVIP2023TMID02509</a:t>
            </a:r>
            <a:endParaRPr lang="en-IN" sz="2400" dirty="0"/>
          </a:p>
          <a:p>
            <a:endParaRPr lang="en-IN" dirty="0"/>
          </a:p>
        </p:txBody>
      </p:sp>
    </p:spTree>
    <p:extLst>
      <p:ext uri="{BB962C8B-B14F-4D97-AF65-F5344CB8AC3E}">
        <p14:creationId xmlns:p14="http://schemas.microsoft.com/office/powerpoint/2010/main" val="126043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48145"/>
            <a:ext cx="9144000" cy="2258291"/>
          </a:xfrm>
        </p:spPr>
        <p:txBody>
          <a:bodyPr/>
          <a:lstStyle/>
          <a:p>
            <a:r>
              <a:rPr lang="en-US" dirty="0" smtClean="0">
                <a:latin typeface="Algerian" panose="04020705040A02060702" pitchFamily="82" charset="0"/>
              </a:rPr>
              <a:t>CERTIFICATE</a:t>
            </a:r>
            <a:endParaRPr lang="en-IN" dirty="0">
              <a:latin typeface="Algerian" panose="04020705040A02060702" pitchFamily="82" charset="0"/>
            </a:endParaRPr>
          </a:p>
        </p:txBody>
      </p:sp>
      <p:sp>
        <p:nvSpPr>
          <p:cNvPr id="3" name="Subtitle 2"/>
          <p:cNvSpPr>
            <a:spLocks noGrp="1"/>
          </p:cNvSpPr>
          <p:nvPr>
            <p:ph type="subTitle" idx="1"/>
          </p:nvPr>
        </p:nvSpPr>
        <p:spPr>
          <a:xfrm>
            <a:off x="1524000" y="3158692"/>
            <a:ext cx="9144000" cy="1655762"/>
          </a:xfrm>
        </p:spPr>
        <p:txBody>
          <a:bodyPr>
            <a:normAutofit/>
          </a:bodyPr>
          <a:lstStyle/>
          <a:p>
            <a:pPr algn="l"/>
            <a:r>
              <a:rPr lang="en-US" sz="2000" i="1" dirty="0" smtClean="0"/>
              <a:t>                 This is certify that the skill based internship project report submitted in partial fulfillment of Requirement for the award of bachelor’s degree in B.sc is a </a:t>
            </a:r>
            <a:r>
              <a:rPr lang="en-US" sz="2000" i="1" dirty="0" err="1" smtClean="0"/>
              <a:t>Bonafide</a:t>
            </a:r>
            <a:r>
              <a:rPr lang="en-US" sz="2000" i="1" dirty="0" smtClean="0"/>
              <a:t> project done </a:t>
            </a:r>
            <a:r>
              <a:rPr lang="en-US" sz="2000" i="1" dirty="0" smtClean="0"/>
              <a:t>Ms</a:t>
            </a:r>
            <a:r>
              <a:rPr lang="en-US" sz="2000" b="1" i="1" u="sng" dirty="0" smtClean="0"/>
              <a:t>.    </a:t>
            </a:r>
            <a:r>
              <a:rPr lang="en-US" sz="2000" b="1" i="1" u="sng" dirty="0" err="1" smtClean="0"/>
              <a:t>Pusarla</a:t>
            </a:r>
            <a:r>
              <a:rPr lang="en-US" sz="2000" b="1" i="1" u="sng" dirty="0" smtClean="0"/>
              <a:t> </a:t>
            </a:r>
            <a:r>
              <a:rPr lang="en-US" sz="2000" b="1" i="1" u="sng" dirty="0" err="1" smtClean="0"/>
              <a:t>Venkata</a:t>
            </a:r>
            <a:r>
              <a:rPr lang="en-US" sz="2000" b="1" i="1" u="sng" dirty="0" smtClean="0"/>
              <a:t> Lakshmi  </a:t>
            </a:r>
            <a:r>
              <a:rPr lang="en-US" sz="2000" i="1" dirty="0" smtClean="0"/>
              <a:t>Register No.    </a:t>
            </a:r>
            <a:r>
              <a:rPr lang="en-US" sz="2000" b="1" i="1" u="sng" dirty="0" smtClean="0"/>
              <a:t>720120105104</a:t>
            </a:r>
            <a:r>
              <a:rPr lang="en-US" sz="2000" i="1" dirty="0" smtClean="0"/>
              <a:t>  at her own PC </a:t>
            </a:r>
            <a:r>
              <a:rPr lang="en-US" sz="2000" i="1" dirty="0" err="1" smtClean="0"/>
              <a:t>Anakapalli</a:t>
            </a:r>
            <a:r>
              <a:rPr lang="en-US" sz="2000" i="1" dirty="0" smtClean="0"/>
              <a:t>. She has fulfilled the mandatory requirements for the award of credits and grades.</a:t>
            </a:r>
          </a:p>
        </p:txBody>
      </p:sp>
    </p:spTree>
    <p:extLst>
      <p:ext uri="{BB962C8B-B14F-4D97-AF65-F5344CB8AC3E}">
        <p14:creationId xmlns:p14="http://schemas.microsoft.com/office/powerpoint/2010/main" val="2573437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633364" cy="4599709"/>
          </a:xfrm>
        </p:spPr>
        <p:txBody>
          <a:bodyPr/>
          <a:lstStyle/>
          <a:p>
            <a:r>
              <a:rPr lang="en-US" dirty="0" smtClean="0">
                <a:latin typeface="Algerian" panose="04020705040A02060702" pitchFamily="82" charset="0"/>
              </a:rPr>
              <a:t>                     DECLARATION</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marL="0" indent="0">
              <a:buNone/>
            </a:pPr>
            <a:r>
              <a:rPr lang="en-US" sz="1800" dirty="0" smtClean="0"/>
              <a:t>           </a:t>
            </a:r>
          </a:p>
          <a:p>
            <a:pPr marL="0" indent="0">
              <a:buNone/>
            </a:pPr>
            <a:endParaRPr lang="en-US" sz="1800" dirty="0"/>
          </a:p>
          <a:p>
            <a:pPr marL="0" indent="0">
              <a:buNone/>
            </a:pPr>
            <a:endParaRPr lang="en-US" sz="1800" i="1" dirty="0" smtClean="0"/>
          </a:p>
          <a:p>
            <a:pPr marL="0" indent="0">
              <a:buNone/>
            </a:pPr>
            <a:r>
              <a:rPr lang="en-US" sz="1800" i="1" dirty="0" smtClean="0"/>
              <a:t>                I Ms. </a:t>
            </a:r>
            <a:r>
              <a:rPr lang="en-US" sz="1800" i="1" dirty="0" err="1" smtClean="0"/>
              <a:t>Pusarla</a:t>
            </a:r>
            <a:r>
              <a:rPr lang="en-US" sz="1800" i="1" dirty="0" smtClean="0"/>
              <a:t> </a:t>
            </a:r>
            <a:r>
              <a:rPr lang="en-US" sz="1800" i="1" dirty="0" err="1" smtClean="0"/>
              <a:t>venkata</a:t>
            </a:r>
            <a:r>
              <a:rPr lang="en-US" sz="1800" i="1" dirty="0" smtClean="0"/>
              <a:t> Lakshmi bearing </a:t>
            </a:r>
            <a:r>
              <a:rPr lang="en-US" sz="1800" i="1" dirty="0" err="1" smtClean="0"/>
              <a:t>Reg</a:t>
            </a:r>
            <a:r>
              <a:rPr lang="en-US" sz="1800" i="1" dirty="0" smtClean="0"/>
              <a:t> No.  720120105104 declare that, this skill based internship project report on “ FRONTEND WEB DEVELOPER INTENSHIP” out by me at own my PC </a:t>
            </a:r>
            <a:r>
              <a:rPr lang="en-US" sz="1800" i="1" dirty="0" err="1" smtClean="0"/>
              <a:t>Anakapalli</a:t>
            </a:r>
            <a:r>
              <a:rPr lang="en-US" sz="1800" i="1" dirty="0" smtClean="0"/>
              <a:t> in fulfillment of the requirement of the award Bachelor’s degree in science. This project is original and has been done by me during the period from 24/04/2023 to 24/06/2023.</a:t>
            </a:r>
            <a:endParaRPr lang="en-IN" sz="1800" i="1" dirty="0"/>
          </a:p>
        </p:txBody>
      </p:sp>
    </p:spTree>
    <p:extLst>
      <p:ext uri="{BB962C8B-B14F-4D97-AF65-F5344CB8AC3E}">
        <p14:creationId xmlns:p14="http://schemas.microsoft.com/office/powerpoint/2010/main" val="1090642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657" y="248194"/>
            <a:ext cx="10171793" cy="431075"/>
          </a:xfrm>
        </p:spPr>
        <p:txBody>
          <a:bodyPr>
            <a:noAutofit/>
          </a:bodyPr>
          <a:lstStyle/>
          <a:p>
            <a:r>
              <a:rPr lang="en-US" sz="2800" b="1" i="1" dirty="0" smtClean="0">
                <a:solidFill>
                  <a:srgbClr val="00B050"/>
                </a:solidFill>
              </a:rPr>
              <a:t>                                               Portfolio</a:t>
            </a:r>
            <a:endParaRPr lang="en-IN" sz="2800" b="1" i="1" dirty="0">
              <a:solidFill>
                <a:srgbClr val="00B050"/>
              </a:solidFill>
            </a:endParaRPr>
          </a:p>
        </p:txBody>
      </p:sp>
      <p:sp>
        <p:nvSpPr>
          <p:cNvPr id="8" name="Text Placeholder 7"/>
          <p:cNvSpPr>
            <a:spLocks noGrp="1"/>
          </p:cNvSpPr>
          <p:nvPr>
            <p:ph type="body" idx="1"/>
          </p:nvPr>
        </p:nvSpPr>
        <p:spPr>
          <a:xfrm>
            <a:off x="618399" y="679269"/>
            <a:ext cx="11103428" cy="5910943"/>
          </a:xfrm>
        </p:spPr>
        <p:txBody>
          <a:bodyPr>
            <a:noAutofit/>
          </a:bodyPr>
          <a:lstStyle/>
          <a:p>
            <a:r>
              <a:rPr lang="en-US" sz="1600" b="1" dirty="0" smtClean="0">
                <a:solidFill>
                  <a:srgbClr val="7030A0"/>
                </a:solidFill>
              </a:rPr>
              <a:t>Definition:</a:t>
            </a:r>
          </a:p>
          <a:p>
            <a:r>
              <a:rPr lang="en-US" sz="1400" dirty="0"/>
              <a:t> </a:t>
            </a:r>
            <a:r>
              <a:rPr lang="en-US" sz="1400" dirty="0" smtClean="0"/>
              <a:t>              As </a:t>
            </a:r>
            <a:r>
              <a:rPr lang="en-US" sz="1400" dirty="0"/>
              <a:t>per portfolio definition, it is a collection of a wide range of assets that are owned by investors. The said collection of financial assets may also be valuables ranging from gold, </a:t>
            </a:r>
            <a:r>
              <a:rPr lang="en-US" sz="1400" dirty="0">
                <a:hlinkClick r:id="rId2"/>
              </a:rPr>
              <a:t>stocks</a:t>
            </a:r>
            <a:r>
              <a:rPr lang="en-US" sz="1400" dirty="0"/>
              <a:t>, funds, derivatives, property, </a:t>
            </a:r>
            <a:r>
              <a:rPr lang="en-US" sz="1400" dirty="0">
                <a:hlinkClick r:id="rId3"/>
              </a:rPr>
              <a:t>cash equivalents</a:t>
            </a:r>
            <a:r>
              <a:rPr lang="en-US" sz="1400" dirty="0"/>
              <a:t>, bonds, etc. Individuals put their money in such assets to generate revenue while ensuring that the original equity of the asset or capital does not erode. </a:t>
            </a:r>
          </a:p>
          <a:p>
            <a:r>
              <a:rPr lang="en-US" sz="1400" dirty="0" smtClean="0"/>
              <a:t>               Depending </a:t>
            </a:r>
            <a:r>
              <a:rPr lang="en-US" sz="1400" dirty="0"/>
              <a:t>on one’s know-how of the investment market, individuals may either manage their portfolio or seek the assistance of professional financial advisors for the same. As per financial experts, </a:t>
            </a:r>
            <a:r>
              <a:rPr lang="en-US" sz="1400" dirty="0" smtClean="0"/>
              <a:t>diversification </a:t>
            </a:r>
            <a:r>
              <a:rPr lang="en-US" sz="1400" dirty="0"/>
              <a:t>is a vital concept in portfolio management</a:t>
            </a:r>
            <a:r>
              <a:rPr lang="en-US" sz="1400" dirty="0" smtClean="0"/>
              <a:t>.</a:t>
            </a:r>
          </a:p>
          <a:p>
            <a:r>
              <a:rPr lang="en-US" sz="1400" dirty="0">
                <a:solidFill>
                  <a:srgbClr val="FF0000"/>
                </a:solidFill>
              </a:rPr>
              <a:t>Types of Portfolio</a:t>
            </a:r>
          </a:p>
          <a:p>
            <a:r>
              <a:rPr lang="en-US" sz="1400" dirty="0"/>
              <a:t>Though there are several types of investment portfolios, investors make it a point to build one that matches their investment intent and risk capacity.</a:t>
            </a:r>
          </a:p>
          <a:p>
            <a:r>
              <a:rPr lang="en-US" sz="1400" dirty="0"/>
              <a:t>Based on investment strategies, these following are some common types of portfolios </a:t>
            </a:r>
          </a:p>
          <a:p>
            <a:r>
              <a:rPr lang="en-US" sz="1400" b="1" dirty="0">
                <a:solidFill>
                  <a:schemeClr val="tx1"/>
                </a:solidFill>
              </a:rPr>
              <a:t>1. Income portfolio</a:t>
            </a:r>
          </a:p>
          <a:p>
            <a:r>
              <a:rPr lang="en-US" sz="1400" dirty="0"/>
              <a:t>This type of portfolio </a:t>
            </a:r>
            <a:r>
              <a:rPr lang="en-US" sz="1400" dirty="0" err="1"/>
              <a:t>emphasises</a:t>
            </a:r>
            <a:r>
              <a:rPr lang="en-US" sz="1400" dirty="0"/>
              <a:t> more on securing a steady flow of income from investment avenues. In other words, it is not entirely focused on potential capital appreciation. </a:t>
            </a:r>
          </a:p>
          <a:p>
            <a:r>
              <a:rPr lang="en-US" sz="1400" dirty="0"/>
              <a:t>For instance, income-driven investors may invest in stocks that generate regular dividends instead of those who show a track of price appreciation.</a:t>
            </a:r>
          </a:p>
          <a:p>
            <a:r>
              <a:rPr lang="en-US" sz="1400" b="1" dirty="0">
                <a:solidFill>
                  <a:schemeClr val="tx1"/>
                </a:solidFill>
              </a:rPr>
              <a:t>2. Growth portfolio</a:t>
            </a:r>
          </a:p>
          <a:p>
            <a:r>
              <a:rPr lang="en-US" sz="1400" dirty="0"/>
              <a:t>A growth-oriented portfolio mostly parks money into </a:t>
            </a:r>
            <a:r>
              <a:rPr lang="en-US" sz="1400" dirty="0">
                <a:hlinkClick r:id="rId4"/>
              </a:rPr>
              <a:t>growth stocks</a:t>
            </a:r>
            <a:r>
              <a:rPr lang="en-US" sz="1400" dirty="0"/>
              <a:t> of a company who are in their active growth stage. Typically, growth portfolios are subject to greater risks. This type of portfolio is known for presenting high risk and reward aspects.</a:t>
            </a:r>
          </a:p>
          <a:p>
            <a:r>
              <a:rPr lang="en-US" sz="1400" b="1" dirty="0">
                <a:solidFill>
                  <a:schemeClr val="tx1"/>
                </a:solidFill>
              </a:rPr>
              <a:t>3. Value portfolio</a:t>
            </a:r>
          </a:p>
          <a:p>
            <a:r>
              <a:rPr lang="en-US" sz="1400" dirty="0"/>
              <a:t> Such a portfolio puts money into cheap assets in valuation and focuses on securing bargains in the investment market. When the economy is struggling, and companies are barely surviving, value-oriented investors look for profitable companies whose shares are priced lower than their fair value. When the market revives, value portfolio holders generate substantial earnings. </a:t>
            </a:r>
          </a:p>
        </p:txBody>
      </p:sp>
    </p:spTree>
    <p:extLst>
      <p:ext uri="{BB962C8B-B14F-4D97-AF65-F5344CB8AC3E}">
        <p14:creationId xmlns:p14="http://schemas.microsoft.com/office/powerpoint/2010/main" val="2443329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23561"/>
            <a:ext cx="10515600" cy="1325563"/>
          </a:xfrm>
        </p:spPr>
        <p:txBody>
          <a:bodyPr/>
          <a:lstStyle/>
          <a:p>
            <a:r>
              <a:rPr lang="en-US" b="1" dirty="0" smtClean="0"/>
              <a:t>Purpose :</a:t>
            </a:r>
            <a:endParaRPr lang="en-IN" b="1" dirty="0"/>
          </a:p>
        </p:txBody>
      </p:sp>
      <p:sp>
        <p:nvSpPr>
          <p:cNvPr id="3" name="Content Placeholder 2"/>
          <p:cNvSpPr>
            <a:spLocks noGrp="1"/>
          </p:cNvSpPr>
          <p:nvPr>
            <p:ph idx="1"/>
          </p:nvPr>
        </p:nvSpPr>
        <p:spPr>
          <a:xfrm>
            <a:off x="838200" y="1316182"/>
            <a:ext cx="10515600" cy="4860781"/>
          </a:xfrm>
        </p:spPr>
        <p:txBody>
          <a:bodyPr/>
          <a:lstStyle/>
          <a:p>
            <a:pPr marL="0" indent="0">
              <a:buNone/>
            </a:pPr>
            <a:r>
              <a:rPr lang="en-US" dirty="0" smtClean="0"/>
              <a:t>                      </a:t>
            </a:r>
            <a:r>
              <a:rPr lang="en-US" sz="2400" dirty="0" smtClean="0"/>
              <a:t>A </a:t>
            </a:r>
            <a:r>
              <a:rPr lang="en-US" sz="2400" dirty="0"/>
              <a:t>portfolio is a systematic collection of student work that represents student activities, accomplishments, and achievements over a specific period of time in one or more areas of the curriculum. There are two main types of portfolios: Showcase Portfolios: Students select and submit their best work</a:t>
            </a:r>
            <a:r>
              <a:rPr lang="en-US" sz="2400" dirty="0" smtClean="0"/>
              <a:t>.</a:t>
            </a:r>
            <a:endParaRPr lang="en-US" sz="2400" dirty="0"/>
          </a:p>
          <a:p>
            <a:pPr marL="0" indent="0">
              <a:buNone/>
            </a:pPr>
            <a:r>
              <a:rPr lang="en-US" sz="2400" dirty="0" smtClean="0"/>
              <a:t>                       A </a:t>
            </a:r>
            <a:r>
              <a:rPr lang="en-US" sz="2400" dirty="0" err="1" smtClean="0"/>
              <a:t>portifolio</a:t>
            </a:r>
            <a:r>
              <a:rPr lang="en-US" sz="2400" dirty="0" smtClean="0"/>
              <a:t> completion of </a:t>
            </a:r>
            <a:r>
              <a:rPr lang="en-US" sz="2400" dirty="0"/>
              <a:t>academic and professional materials that exemplifies your beliefs, skills, qualifications, education, training, and experiences. It provides insight into your personality and work ethic.</a:t>
            </a:r>
            <a:endParaRPr lang="en-IN" sz="2400" dirty="0"/>
          </a:p>
        </p:txBody>
      </p:sp>
      <p:sp>
        <p:nvSpPr>
          <p:cNvPr id="4" name="Rectangle 3"/>
          <p:cNvSpPr/>
          <p:nvPr/>
        </p:nvSpPr>
        <p:spPr>
          <a:xfrm>
            <a:off x="3048000" y="2828836"/>
            <a:ext cx="6096000" cy="369332"/>
          </a:xfrm>
          <a:prstGeom prst="rect">
            <a:avLst/>
          </a:prstGeom>
        </p:spPr>
        <p:txBody>
          <a:bodyPr>
            <a:spAutoFit/>
          </a:bodyPr>
          <a:lstStyle/>
          <a:p>
            <a:r>
              <a:rPr lang="en-US" dirty="0" smtClean="0">
                <a:solidFill>
                  <a:srgbClr val="E2EEFF"/>
                </a:solidFill>
                <a:latin typeface="Google Sans"/>
              </a:rPr>
              <a:t>work ethic</a:t>
            </a:r>
            <a:r>
              <a:rPr lang="en-US" dirty="0">
                <a:solidFill>
                  <a:srgbClr val="BDC1C6"/>
                </a:solidFill>
                <a:latin typeface="Google Sans"/>
              </a:rPr>
              <a:t>.</a:t>
            </a:r>
            <a:endParaRPr lang="en-IN" dirty="0"/>
          </a:p>
        </p:txBody>
      </p:sp>
    </p:spTree>
    <p:extLst>
      <p:ext uri="{BB962C8B-B14F-4D97-AF65-F5344CB8AC3E}">
        <p14:creationId xmlns:p14="http://schemas.microsoft.com/office/powerpoint/2010/main" val="2013119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Literature survey:</a:t>
            </a:r>
            <a:endParaRPr lang="en-IN" sz="3200" b="1" dirty="0"/>
          </a:p>
        </p:txBody>
      </p:sp>
      <p:sp>
        <p:nvSpPr>
          <p:cNvPr id="3" name="Content Placeholder 2"/>
          <p:cNvSpPr>
            <a:spLocks noGrp="1"/>
          </p:cNvSpPr>
          <p:nvPr>
            <p:ph idx="1"/>
          </p:nvPr>
        </p:nvSpPr>
        <p:spPr>
          <a:xfrm>
            <a:off x="935182" y="1177636"/>
            <a:ext cx="10515600" cy="4819652"/>
          </a:xfrm>
        </p:spPr>
        <p:txBody>
          <a:bodyPr>
            <a:normAutofit/>
          </a:bodyPr>
          <a:lstStyle/>
          <a:p>
            <a:pPr marL="0" indent="0">
              <a:buNone/>
            </a:pPr>
            <a:r>
              <a:rPr lang="en-US" sz="2000" dirty="0"/>
              <a:t> </a:t>
            </a:r>
            <a:r>
              <a:rPr lang="en-US" sz="2000" dirty="0" smtClean="0"/>
              <a:t>             </a:t>
            </a:r>
            <a:r>
              <a:rPr lang="en-US" sz="2000" dirty="0"/>
              <a:t>The literature survey demonstrates viewpoints, methodological solutions and research results related to the area. The existing information is critically </a:t>
            </a:r>
            <a:r>
              <a:rPr lang="en-US" sz="2000" dirty="0" err="1"/>
              <a:t>analysed</a:t>
            </a:r>
            <a:r>
              <a:rPr lang="en-US" sz="2000" dirty="0"/>
              <a:t> so that contradicting and differing research methods are shown. Only material that is relevant and directly related to the research is selected in the survey</a:t>
            </a:r>
            <a:r>
              <a:rPr lang="en-US" sz="2000" dirty="0" smtClean="0"/>
              <a:t>.</a:t>
            </a:r>
          </a:p>
          <a:p>
            <a:pPr marL="0" indent="0">
              <a:buNone/>
            </a:pPr>
            <a:r>
              <a:rPr lang="en-US" sz="2000" dirty="0"/>
              <a:t> </a:t>
            </a:r>
            <a:r>
              <a:rPr lang="en-US" sz="2000" dirty="0" smtClean="0"/>
              <a:t>                  </a:t>
            </a:r>
            <a:r>
              <a:rPr lang="en-US" sz="2000" dirty="0"/>
              <a:t>The purpose of a literature review is to gain an understanding of the existing research and debates relevant to a particular topic or area of study, and to present that knowledge in the form of a written report. Conducting a literature review helps you build your knowledge in your field.</a:t>
            </a:r>
            <a:br>
              <a:rPr lang="en-US" sz="2000" dirty="0"/>
            </a:br>
            <a:endParaRPr lang="en-IN" sz="2000" dirty="0"/>
          </a:p>
        </p:txBody>
      </p:sp>
    </p:spTree>
    <p:extLst>
      <p:ext uri="{BB962C8B-B14F-4D97-AF65-F5344CB8AC3E}">
        <p14:creationId xmlns:p14="http://schemas.microsoft.com/office/powerpoint/2010/main" val="3657793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rgbClr val="0070C0"/>
                </a:solidFill>
              </a:rPr>
              <a:t>             BLOCK DIAGRAM</a:t>
            </a:r>
            <a:endParaRPr lang="en-IN" sz="6000" b="1" dirty="0">
              <a:solidFill>
                <a:srgbClr val="0070C0"/>
              </a:solidFill>
            </a:endParaRPr>
          </a:p>
        </p:txBody>
      </p:sp>
      <p:pic>
        <p:nvPicPr>
          <p:cNvPr id="1026" name="Picture 2" descr="Project portfolio management diagram. | Download Scientific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740" y="2066308"/>
            <a:ext cx="6181725" cy="3373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91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1214</Words>
  <Application>Microsoft Office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Arial</vt:lpstr>
      <vt:lpstr>Arial Rounded MT Bold</vt:lpstr>
      <vt:lpstr>Calibri</vt:lpstr>
      <vt:lpstr>Calibri Light</vt:lpstr>
      <vt:lpstr>Google Sans</vt:lpstr>
      <vt:lpstr>Wingdings</vt:lpstr>
      <vt:lpstr>Office Theme</vt:lpstr>
      <vt:lpstr>WELCOME</vt:lpstr>
      <vt:lpstr>     COMPREHENSIVE FRONTEND       WEB DEVELOPER        PROJECT ON PORTFOLIO </vt:lpstr>
      <vt:lpstr>Projected submitted by </vt:lpstr>
      <vt:lpstr>CERTIFICATE</vt:lpstr>
      <vt:lpstr>                     DECLARATION</vt:lpstr>
      <vt:lpstr>                                               Portfolio</vt:lpstr>
      <vt:lpstr>Purpose :</vt:lpstr>
      <vt:lpstr>Literature survey:</vt:lpstr>
      <vt:lpstr>             BLOCK DIAGRAM</vt:lpstr>
      <vt:lpstr>     Hardware and Software Requirements </vt:lpstr>
      <vt:lpstr>Result:</vt:lpstr>
      <vt:lpstr>    Advantages:</vt:lpstr>
      <vt:lpstr>Disadvantages:</vt:lpstr>
      <vt:lpstr>Applications:</vt:lpstr>
      <vt:lpstr>Links:</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Bhaskar</dc:creator>
  <cp:lastModifiedBy>Bhaskar</cp:lastModifiedBy>
  <cp:revision>45</cp:revision>
  <dcterms:created xsi:type="dcterms:W3CDTF">2023-08-11T05:30:12Z</dcterms:created>
  <dcterms:modified xsi:type="dcterms:W3CDTF">2023-08-14T08:03:04Z</dcterms:modified>
</cp:coreProperties>
</file>