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3" r:id="rId5"/>
    <p:sldId id="262" r:id="rId6"/>
    <p:sldId id="264" r:id="rId7"/>
    <p:sldId id="265" r:id="rId8"/>
    <p:sldId id="266" r:id="rId9"/>
  </p:sldIdLst>
  <p:sldSz cx="12192000" cy="6858000"/>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232" autoAdjust="0"/>
    <p:restoredTop sz="95332" autoAdjust="0"/>
  </p:normalViewPr>
  <p:slideViewPr>
    <p:cSldViewPr snapToGrid="0">
      <p:cViewPr varScale="1">
        <p:scale>
          <a:sx n="108" d="100"/>
          <a:sy n="108"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F07449A-1D43-43DF-8C6B-5056C3FE08F7}"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2024959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07449A-1D43-43DF-8C6B-5056C3FE08F7}"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8438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07449A-1D43-43DF-8C6B-5056C3FE08F7}"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3986394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07449A-1D43-43DF-8C6B-5056C3FE08F7}"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308211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07449A-1D43-43DF-8C6B-5056C3FE08F7}" type="datetimeFigureOut">
              <a:rPr lang="en-IN" smtClean="0"/>
              <a:t>10-10-2021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3554779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F07449A-1D43-43DF-8C6B-5056C3FE08F7}"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3409243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F07449A-1D43-43DF-8C6B-5056C3FE08F7}" type="datetimeFigureOut">
              <a:rPr lang="en-IN" smtClean="0"/>
              <a:t>10-10-2021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201105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F07449A-1D43-43DF-8C6B-5056C3FE08F7}" type="datetimeFigureOut">
              <a:rPr lang="en-IN" smtClean="0"/>
              <a:t>10-10-2021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1263620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07449A-1D43-43DF-8C6B-5056C3FE08F7}" type="datetimeFigureOut">
              <a:rPr lang="en-IN" smtClean="0"/>
              <a:t>10-10-2021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3375275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07449A-1D43-43DF-8C6B-5056C3FE08F7}"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800780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07449A-1D43-43DF-8C6B-5056C3FE08F7}" type="datetimeFigureOut">
              <a:rPr lang="en-IN" smtClean="0"/>
              <a:t>10-10-2021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F27FE9-DF9F-4E77-9153-0FD3E0776005}" type="slidenum">
              <a:rPr lang="en-IN" smtClean="0"/>
              <a:t>‹#›</a:t>
            </a:fld>
            <a:endParaRPr lang="en-IN"/>
          </a:p>
        </p:txBody>
      </p:sp>
    </p:spTree>
    <p:extLst>
      <p:ext uri="{BB962C8B-B14F-4D97-AF65-F5344CB8AC3E}">
        <p14:creationId xmlns:p14="http://schemas.microsoft.com/office/powerpoint/2010/main" val="238602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07449A-1D43-43DF-8C6B-5056C3FE08F7}" type="datetimeFigureOut">
              <a:rPr lang="en-IN" smtClean="0"/>
              <a:t>10-10-2021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F27FE9-DF9F-4E77-9153-0FD3E0776005}" type="slidenum">
              <a:rPr lang="en-IN" smtClean="0"/>
              <a:t>‹#›</a:t>
            </a:fld>
            <a:endParaRPr lang="en-IN"/>
          </a:p>
        </p:txBody>
      </p:sp>
    </p:spTree>
    <p:extLst>
      <p:ext uri="{BB962C8B-B14F-4D97-AF65-F5344CB8AC3E}">
        <p14:creationId xmlns:p14="http://schemas.microsoft.com/office/powerpoint/2010/main" val="316006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SampleSuperstore.xlsx" TargetMode="External"/><Relationship Id="rId7" Type="http://schemas.openxmlformats.org/officeDocument/2006/relationships/image" Target="../media/image2.e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1.emf"/><Relationship Id="rId5" Type="http://schemas.openxmlformats.org/officeDocument/2006/relationships/oleObject" Target="file:///C:\Users\User\Desktop\Internship\%233\SampleSuperstore.xlsx" TargetMode="Externa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file:///C:\Users\User\Desktop\Internship\%233\SampleSuperstore.xlsx" TargetMode="External"/><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3" action="ppaction://hlinkfile"/>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075645" cy="729879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p:cNvSpPr txBox="1"/>
          <p:nvPr/>
        </p:nvSpPr>
        <p:spPr>
          <a:xfrm>
            <a:off x="618309" y="226423"/>
            <a:ext cx="10554788" cy="1138773"/>
          </a:xfrm>
          <a:prstGeom prst="rect">
            <a:avLst/>
          </a:prstGeom>
          <a:noFill/>
        </p:spPr>
        <p:txBody>
          <a:bodyPr wrap="square" rtlCol="0">
            <a:spAutoFit/>
          </a:bodyPr>
          <a:lstStyle/>
          <a:p>
            <a:pPr algn="ctr"/>
            <a:r>
              <a:rPr lang="en-IN" sz="2800" b="1" dirty="0" smtClean="0">
                <a:solidFill>
                  <a:schemeClr val="tx2">
                    <a:lumMod val="50000"/>
                  </a:schemeClr>
                </a:solidFill>
              </a:rPr>
              <a:t>EXPLORATORY DATA ANALYSIS - RETAIL</a:t>
            </a:r>
          </a:p>
          <a:p>
            <a:pPr algn="ctr"/>
            <a:r>
              <a:rPr lang="en-IN" sz="2000" b="1" dirty="0" smtClean="0">
                <a:solidFill>
                  <a:schemeClr val="tx2">
                    <a:lumMod val="50000"/>
                  </a:schemeClr>
                </a:solidFill>
              </a:rPr>
              <a:t>BY </a:t>
            </a:r>
          </a:p>
          <a:p>
            <a:pPr algn="ctr"/>
            <a:r>
              <a:rPr lang="en-IN" sz="2000" b="1" dirty="0" smtClean="0">
                <a:solidFill>
                  <a:schemeClr val="tx2">
                    <a:lumMod val="50000"/>
                  </a:schemeClr>
                </a:solidFill>
              </a:rPr>
              <a:t>SWARNASHEE DUTTA</a:t>
            </a:r>
            <a:endParaRPr lang="en-IN" sz="2000" b="1" dirty="0">
              <a:solidFill>
                <a:schemeClr val="tx2">
                  <a:lumMod val="50000"/>
                </a:schemeClr>
              </a:solidFill>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45643963"/>
              </p:ext>
            </p:extLst>
          </p:nvPr>
        </p:nvGraphicFramePr>
        <p:xfrm>
          <a:off x="11474450" y="6134100"/>
          <a:ext cx="246063" cy="14288"/>
        </p:xfrm>
        <a:graphic>
          <a:graphicData uri="http://schemas.openxmlformats.org/presentationml/2006/ole">
            <mc:AlternateContent xmlns:mc="http://schemas.openxmlformats.org/markup-compatibility/2006">
              <mc:Choice xmlns:v="urn:schemas-microsoft-com:vml" Requires="v">
                <p:oleObj spid="_x0000_s1034" name="Worksheet" r:id="rId5" imgW="12199797" imgH="7688493" progId="Excel.Sheet.12">
                  <p:link updateAutomatic="1"/>
                </p:oleObj>
              </mc:Choice>
              <mc:Fallback>
                <p:oleObj name="Worksheet" r:id="rId5" imgW="12199797" imgH="7688493" progId="Excel.Sheet.12">
                  <p:link updateAutomatic="1"/>
                  <p:pic>
                    <p:nvPicPr>
                      <p:cNvPr id="0" name=""/>
                      <p:cNvPicPr/>
                      <p:nvPr/>
                    </p:nvPicPr>
                    <p:blipFill>
                      <a:blip r:embed="rId6"/>
                      <a:stretch>
                        <a:fillRect/>
                      </a:stretch>
                    </p:blipFill>
                    <p:spPr>
                      <a:xfrm>
                        <a:off x="11474450" y="6134100"/>
                        <a:ext cx="246063" cy="14288"/>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392086983"/>
              </p:ext>
            </p:extLst>
          </p:nvPr>
        </p:nvGraphicFramePr>
        <p:xfrm>
          <a:off x="11247438" y="4310063"/>
          <a:ext cx="185737" cy="401637"/>
        </p:xfrm>
        <a:graphic>
          <a:graphicData uri="http://schemas.openxmlformats.org/presentationml/2006/ole">
            <mc:AlternateContent xmlns:mc="http://schemas.openxmlformats.org/markup-compatibility/2006">
              <mc:Choice xmlns:v="urn:schemas-microsoft-com:vml" Requires="v">
                <p:oleObj spid="_x0000_s1035" name="Worksheet" r:id="rId5" imgW="8542197" imgH="7688493" progId="Excel.Sheet.12">
                  <p:link updateAutomatic="1"/>
                </p:oleObj>
              </mc:Choice>
              <mc:Fallback>
                <p:oleObj name="Worksheet" r:id="rId5" imgW="8542197" imgH="7688493" progId="Excel.Sheet.12">
                  <p:link updateAutomatic="1"/>
                  <p:pic>
                    <p:nvPicPr>
                      <p:cNvPr id="0" name=""/>
                      <p:cNvPicPr/>
                      <p:nvPr/>
                    </p:nvPicPr>
                    <p:blipFill>
                      <a:blip r:embed="rId7"/>
                      <a:stretch>
                        <a:fillRect/>
                      </a:stretch>
                    </p:blipFill>
                    <p:spPr>
                      <a:xfrm>
                        <a:off x="11247438" y="4310063"/>
                        <a:ext cx="185737" cy="401637"/>
                      </a:xfrm>
                      <a:prstGeom prst="rect">
                        <a:avLst/>
                      </a:prstGeom>
                    </p:spPr>
                  </p:pic>
                </p:oleObj>
              </mc:Fallback>
            </mc:AlternateContent>
          </a:graphicData>
        </a:graphic>
      </p:graphicFrame>
    </p:spTree>
    <p:extLst>
      <p:ext uri="{BB962C8B-B14F-4D97-AF65-F5344CB8AC3E}">
        <p14:creationId xmlns:p14="http://schemas.microsoft.com/office/powerpoint/2010/main" val="5009298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052" y="583474"/>
            <a:ext cx="11103427" cy="6309420"/>
          </a:xfrm>
          <a:prstGeom prst="rect">
            <a:avLst/>
          </a:prstGeom>
          <a:noFill/>
        </p:spPr>
        <p:txBody>
          <a:bodyPr wrap="square" rtlCol="0">
            <a:spAutoFit/>
          </a:bodyPr>
          <a:lstStyle/>
          <a:p>
            <a:r>
              <a:rPr lang="en-IN" sz="2800" b="1" u="sng" dirty="0" smtClean="0"/>
              <a:t>ABOUT THE DATASET:</a:t>
            </a:r>
          </a:p>
          <a:p>
            <a:endParaRPr lang="en-IN" dirty="0" smtClean="0"/>
          </a:p>
          <a:p>
            <a:r>
              <a:rPr lang="en-IN" sz="2000" dirty="0" smtClean="0"/>
              <a:t>This dataset consists of 9995 rows and 13 columns.</a:t>
            </a:r>
          </a:p>
          <a:p>
            <a:endParaRPr lang="en-IN" dirty="0"/>
          </a:p>
          <a:p>
            <a:r>
              <a:rPr lang="en-IN" sz="2400" b="1" u="sng" dirty="0" smtClean="0"/>
              <a:t>ATTRIBUTES</a:t>
            </a:r>
            <a:r>
              <a:rPr lang="en-IN" b="1" u="sng" dirty="0" smtClean="0"/>
              <a:t>:</a:t>
            </a:r>
          </a:p>
          <a:p>
            <a:endParaRPr lang="en-IN" dirty="0" smtClean="0"/>
          </a:p>
          <a:p>
            <a:pPr marL="285750" indent="-285750">
              <a:buFont typeface="Arial" panose="020B0604020202020204" pitchFamily="34" charset="0"/>
              <a:buChar char="•"/>
            </a:pPr>
            <a:r>
              <a:rPr lang="en-IN" sz="2000" dirty="0"/>
              <a:t>Ship Mode</a:t>
            </a:r>
            <a:r>
              <a:rPr lang="en-IN" sz="2000" dirty="0" smtClean="0"/>
              <a:t> </a:t>
            </a:r>
          </a:p>
          <a:p>
            <a:pPr marL="285750" indent="-285750">
              <a:buFont typeface="Arial" panose="020B0604020202020204" pitchFamily="34" charset="0"/>
              <a:buChar char="•"/>
            </a:pPr>
            <a:r>
              <a:rPr lang="en-IN" sz="2000" dirty="0" smtClean="0"/>
              <a:t>Segment </a:t>
            </a:r>
          </a:p>
          <a:p>
            <a:pPr marL="285750" indent="-285750">
              <a:buFont typeface="Arial" panose="020B0604020202020204" pitchFamily="34" charset="0"/>
              <a:buChar char="•"/>
            </a:pPr>
            <a:r>
              <a:rPr lang="en-IN" sz="2000" dirty="0" smtClean="0"/>
              <a:t>City </a:t>
            </a:r>
          </a:p>
          <a:p>
            <a:pPr marL="285750" indent="-285750">
              <a:buFont typeface="Arial" panose="020B0604020202020204" pitchFamily="34" charset="0"/>
              <a:buChar char="•"/>
            </a:pPr>
            <a:r>
              <a:rPr lang="en-IN" sz="2000" dirty="0" smtClean="0"/>
              <a:t>State</a:t>
            </a:r>
          </a:p>
          <a:p>
            <a:pPr marL="285750" indent="-285750">
              <a:buFont typeface="Arial" panose="020B0604020202020204" pitchFamily="34" charset="0"/>
              <a:buChar char="•"/>
            </a:pPr>
            <a:r>
              <a:rPr lang="en-IN" sz="2000" dirty="0" smtClean="0"/>
              <a:t>Region</a:t>
            </a:r>
          </a:p>
          <a:p>
            <a:pPr marL="285750" indent="-285750">
              <a:buFont typeface="Arial" panose="020B0604020202020204" pitchFamily="34" charset="0"/>
              <a:buChar char="•"/>
            </a:pPr>
            <a:r>
              <a:rPr lang="en-IN" sz="2000" dirty="0" smtClean="0"/>
              <a:t>Category </a:t>
            </a:r>
          </a:p>
          <a:p>
            <a:pPr marL="285750" indent="-285750">
              <a:buFont typeface="Arial" panose="020B0604020202020204" pitchFamily="34" charset="0"/>
              <a:buChar char="•"/>
            </a:pPr>
            <a:r>
              <a:rPr lang="en-IN" sz="2000" dirty="0" smtClean="0"/>
              <a:t>Sales </a:t>
            </a:r>
          </a:p>
          <a:p>
            <a:pPr marL="285750" indent="-285750">
              <a:buFont typeface="Arial" panose="020B0604020202020204" pitchFamily="34" charset="0"/>
              <a:buChar char="•"/>
            </a:pPr>
            <a:r>
              <a:rPr lang="en-IN" sz="2000" dirty="0" smtClean="0"/>
              <a:t>Quantity</a:t>
            </a:r>
          </a:p>
          <a:p>
            <a:pPr marL="285750" indent="-285750">
              <a:buFont typeface="Arial" panose="020B0604020202020204" pitchFamily="34" charset="0"/>
              <a:buChar char="•"/>
            </a:pPr>
            <a:r>
              <a:rPr lang="en-IN" sz="2000" dirty="0" smtClean="0"/>
              <a:t>Discount </a:t>
            </a:r>
          </a:p>
          <a:p>
            <a:pPr marL="285750" indent="-285750">
              <a:buFont typeface="Arial" panose="020B0604020202020204" pitchFamily="34" charset="0"/>
              <a:buChar char="•"/>
            </a:pPr>
            <a:r>
              <a:rPr lang="en-IN" sz="2000" dirty="0" smtClean="0"/>
              <a:t>Profit </a:t>
            </a:r>
          </a:p>
          <a:p>
            <a:r>
              <a:rPr lang="en-IN" sz="2000" b="1" dirty="0" smtClean="0"/>
              <a:t>Main </a:t>
            </a:r>
            <a:r>
              <a:rPr lang="en-IN" sz="2000" b="1" dirty="0"/>
              <a:t>problem </a:t>
            </a:r>
            <a:r>
              <a:rPr lang="en-IN" sz="2000" b="1" dirty="0" smtClean="0"/>
              <a:t>statement:</a:t>
            </a:r>
            <a:r>
              <a:rPr lang="en-IN" sz="2000" dirty="0" smtClean="0"/>
              <a:t> How </a:t>
            </a:r>
            <a:r>
              <a:rPr lang="en-IN" sz="2000" dirty="0"/>
              <a:t>can weak </a:t>
            </a:r>
            <a:r>
              <a:rPr lang="en-IN" sz="2000" dirty="0" smtClean="0"/>
              <a:t>areas(less profitable area) </a:t>
            </a:r>
            <a:r>
              <a:rPr lang="en-IN" sz="2000" dirty="0"/>
              <a:t>make more </a:t>
            </a:r>
            <a:r>
              <a:rPr lang="en-IN" sz="2000" dirty="0" smtClean="0"/>
              <a:t>profit.?</a:t>
            </a:r>
          </a:p>
          <a:p>
            <a:pPr marL="342900" indent="-342900">
              <a:buFont typeface="Arial" panose="020B0604020202020204" pitchFamily="34" charset="0"/>
              <a:buChar char="•"/>
            </a:pPr>
            <a:r>
              <a:rPr lang="en-IN" sz="2000" dirty="0" smtClean="0"/>
              <a:t>The data is to be analysed for desired purposes and analysis is to be presented in form of dashboard by Ms Excel.</a:t>
            </a:r>
            <a:endParaRPr lang="en-IN" sz="20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977867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5097" y="896983"/>
            <a:ext cx="10284824" cy="6524863"/>
          </a:xfrm>
          <a:prstGeom prst="rect">
            <a:avLst/>
          </a:prstGeom>
          <a:noFill/>
        </p:spPr>
        <p:txBody>
          <a:bodyPr wrap="square" rtlCol="0">
            <a:spAutoFit/>
          </a:bodyPr>
          <a:lstStyle/>
          <a:p>
            <a:r>
              <a:rPr lang="en-IN" sz="2800" b="1" u="sng" dirty="0" smtClean="0"/>
              <a:t>OBJECTIVES:</a:t>
            </a:r>
          </a:p>
          <a:p>
            <a:endParaRPr lang="en-IN" b="1" u="sng" dirty="0" smtClean="0"/>
          </a:p>
          <a:p>
            <a:r>
              <a:rPr lang="en-IN" sz="2000" dirty="0" smtClean="0"/>
              <a:t>From this point of view how can investor increase their profit up to a standard level:</a:t>
            </a:r>
          </a:p>
          <a:p>
            <a:endParaRPr lang="en-IN" sz="2000" dirty="0" smtClean="0"/>
          </a:p>
          <a:p>
            <a:r>
              <a:rPr lang="en-IN" sz="2000" dirty="0" smtClean="0"/>
              <a:t>1. To find out the region wise sum of sales of product, by using category.</a:t>
            </a:r>
          </a:p>
          <a:p>
            <a:endParaRPr lang="en-IN" sz="2000" dirty="0" smtClean="0"/>
          </a:p>
          <a:p>
            <a:r>
              <a:rPr lang="en-IN" sz="2000" dirty="0" smtClean="0"/>
              <a:t>2. To find top 3 city in terms of highest profit and sales.</a:t>
            </a:r>
          </a:p>
          <a:p>
            <a:endParaRPr lang="en-IN" sz="2000" dirty="0" smtClean="0"/>
          </a:p>
          <a:p>
            <a:r>
              <a:rPr lang="en-IN" sz="2000" dirty="0" smtClean="0"/>
              <a:t>3. To find category wise percentage of profit contribution for each region.</a:t>
            </a:r>
          </a:p>
          <a:p>
            <a:pPr marL="457200" indent="-457200">
              <a:buAutoNum type="arabicPeriod" startAt="3"/>
            </a:pPr>
            <a:endParaRPr lang="en-IN" sz="2000" dirty="0" smtClean="0"/>
          </a:p>
          <a:p>
            <a:r>
              <a:rPr lang="en-IN" sz="2000" dirty="0" smtClean="0"/>
              <a:t>4. To find  </a:t>
            </a:r>
            <a:r>
              <a:rPr lang="en-IN" sz="2000" dirty="0"/>
              <a:t>i</a:t>
            </a:r>
            <a:r>
              <a:rPr lang="en-IN" sz="2000" dirty="0" smtClean="0"/>
              <a:t>n terms of low performance(negative profit), bottom 5 state and city.</a:t>
            </a:r>
          </a:p>
          <a:p>
            <a:endParaRPr lang="en-IN" sz="2000" dirty="0" smtClean="0"/>
          </a:p>
          <a:p>
            <a:r>
              <a:rPr lang="en-IN" sz="2000" dirty="0" smtClean="0"/>
              <a:t>5. To find out sum of discount of all category wise product.</a:t>
            </a:r>
          </a:p>
          <a:p>
            <a:endParaRPr lang="en-IN" sz="2000" dirty="0" smtClean="0"/>
          </a:p>
          <a:p>
            <a:r>
              <a:rPr lang="en-IN" sz="2000" dirty="0" smtClean="0"/>
              <a:t>6. To find most usage ship mode.</a:t>
            </a:r>
            <a:r>
              <a:rPr lang="en-IN" sz="2400" b="1" dirty="0" smtClean="0"/>
              <a:t> </a:t>
            </a:r>
            <a:endParaRPr lang="en-IN" sz="2000" dirty="0"/>
          </a:p>
          <a:p>
            <a:pPr marL="342900" indent="-342900">
              <a:buAutoNum type="arabicPeriod" startAt="5"/>
            </a:pPr>
            <a:endParaRPr lang="en-IN" dirty="0" smtClean="0"/>
          </a:p>
          <a:p>
            <a:pPr marL="342900" indent="-342900">
              <a:buAutoNum type="arabicPeriod" startAt="5"/>
            </a:pPr>
            <a:endParaRPr lang="en-IN" dirty="0" smtClean="0"/>
          </a:p>
          <a:p>
            <a:endParaRPr lang="en-IN" dirty="0" smtClean="0"/>
          </a:p>
          <a:p>
            <a:endParaRPr lang="en-IN" dirty="0" smtClean="0"/>
          </a:p>
          <a:p>
            <a:endParaRPr lang="en-IN" dirty="0"/>
          </a:p>
          <a:p>
            <a:endParaRPr lang="en-IN" dirty="0"/>
          </a:p>
        </p:txBody>
      </p:sp>
      <p:graphicFrame>
        <p:nvGraphicFramePr>
          <p:cNvPr id="3" name="Object 2"/>
          <p:cNvGraphicFramePr>
            <a:graphicFrameLocks noChangeAspect="1"/>
          </p:cNvGraphicFramePr>
          <p:nvPr>
            <p:extLst>
              <p:ext uri="{D42A27DB-BD31-4B8C-83A1-F6EECF244321}">
                <p14:modId xmlns:p14="http://schemas.microsoft.com/office/powerpoint/2010/main" val="1055424801"/>
              </p:ext>
            </p:extLst>
          </p:nvPr>
        </p:nvGraphicFramePr>
        <p:xfrm>
          <a:off x="11285538" y="5870575"/>
          <a:ext cx="557212" cy="515938"/>
        </p:xfrm>
        <a:graphic>
          <a:graphicData uri="http://schemas.openxmlformats.org/presentationml/2006/ole">
            <mc:AlternateContent xmlns:mc="http://schemas.openxmlformats.org/markup-compatibility/2006">
              <mc:Choice xmlns:v="urn:schemas-microsoft-com:vml" Requires="v">
                <p:oleObj spid="_x0000_s2054" name="Worksheet" r:id="rId3" imgW="8542197" imgH="7688493" progId="Excel.Sheet.12">
                  <p:link updateAutomatic="1"/>
                </p:oleObj>
              </mc:Choice>
              <mc:Fallback>
                <p:oleObj name="Worksheet" r:id="rId3" imgW="8542197" imgH="7688493" progId="Excel.Sheet.12">
                  <p:link updateAutomatic="1"/>
                  <p:pic>
                    <p:nvPicPr>
                      <p:cNvPr id="0" name=""/>
                      <p:cNvPicPr/>
                      <p:nvPr/>
                    </p:nvPicPr>
                    <p:blipFill>
                      <a:blip r:embed="rId4"/>
                      <a:stretch>
                        <a:fillRect/>
                      </a:stretch>
                    </p:blipFill>
                    <p:spPr>
                      <a:xfrm>
                        <a:off x="11285538" y="5870575"/>
                        <a:ext cx="557212" cy="515938"/>
                      </a:xfrm>
                      <a:prstGeom prst="rect">
                        <a:avLst/>
                      </a:prstGeom>
                    </p:spPr>
                  </p:pic>
                </p:oleObj>
              </mc:Fallback>
            </mc:AlternateContent>
          </a:graphicData>
        </a:graphic>
      </p:graphicFrame>
    </p:spTree>
    <p:extLst>
      <p:ext uri="{BB962C8B-B14F-4D97-AF65-F5344CB8AC3E}">
        <p14:creationId xmlns:p14="http://schemas.microsoft.com/office/powerpoint/2010/main" val="3897069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82880" y="1050913"/>
            <a:ext cx="6339839" cy="3570208"/>
          </a:xfrm>
          <a:prstGeom prst="rect">
            <a:avLst/>
          </a:prstGeom>
          <a:noFill/>
        </p:spPr>
        <p:txBody>
          <a:bodyPr wrap="square" rtlCol="0">
            <a:spAutoFit/>
          </a:bodyPr>
          <a:lstStyle/>
          <a:p>
            <a:r>
              <a:rPr lang="en-IN" sz="2800" b="1" u="sng" dirty="0"/>
              <a:t>KEY FINDINGS:</a:t>
            </a:r>
          </a:p>
          <a:p>
            <a:endParaRPr lang="en-IN" sz="2000" dirty="0"/>
          </a:p>
          <a:p>
            <a:pPr marL="457200" indent="-457200">
              <a:buFont typeface="+mj-lt"/>
              <a:buAutoNum type="arabicPeriod"/>
            </a:pPr>
            <a:r>
              <a:rPr lang="en-IN" sz="2000" dirty="0" smtClean="0"/>
              <a:t>As </a:t>
            </a:r>
            <a:r>
              <a:rPr lang="en-IN" sz="2000" dirty="0"/>
              <a:t>can be seen from </a:t>
            </a:r>
            <a:r>
              <a:rPr lang="en-IN" sz="2000" dirty="0" smtClean="0"/>
              <a:t>column </a:t>
            </a:r>
            <a:r>
              <a:rPr lang="en-IN" sz="2000" dirty="0"/>
              <a:t>chart Texas is highest in terms of </a:t>
            </a:r>
            <a:r>
              <a:rPr lang="en-IN" sz="2000" dirty="0" smtClean="0"/>
              <a:t>negative </a:t>
            </a:r>
            <a:r>
              <a:rPr lang="en-IN" sz="2000" dirty="0"/>
              <a:t>profit, followed by Ohio, Pennsylvania and rest</a:t>
            </a:r>
            <a:r>
              <a:rPr lang="en-IN" sz="2000" dirty="0" smtClean="0"/>
              <a:t>.</a:t>
            </a:r>
          </a:p>
          <a:p>
            <a:pPr marL="342900" indent="-342900">
              <a:buFont typeface="+mj-lt"/>
              <a:buAutoNum type="arabicPeriod"/>
            </a:pPr>
            <a:endParaRPr lang="en-IN" sz="2000" dirty="0"/>
          </a:p>
          <a:p>
            <a:pPr marL="342900" indent="-342900">
              <a:buFont typeface="+mj-lt"/>
              <a:buAutoNum type="arabicPeriod"/>
            </a:pPr>
            <a:endParaRPr lang="en-IN" sz="2000" dirty="0"/>
          </a:p>
          <a:p>
            <a:pPr marL="457200" indent="-457200">
              <a:buFont typeface="+mj-lt"/>
              <a:buAutoNum type="arabicPeriod"/>
            </a:pPr>
            <a:r>
              <a:rPr lang="en-IN" sz="2000" dirty="0" smtClean="0"/>
              <a:t>In next column chart we can see that</a:t>
            </a:r>
            <a:r>
              <a:rPr lang="en-IN" sz="2000" dirty="0"/>
              <a:t>, at city </a:t>
            </a:r>
            <a:r>
              <a:rPr lang="en-IN" sz="2000"/>
              <a:t>level </a:t>
            </a:r>
            <a:r>
              <a:rPr lang="en-IN" sz="2000" smtClean="0"/>
              <a:t>   </a:t>
            </a:r>
            <a:r>
              <a:rPr lang="en-IN" sz="2000" smtClean="0"/>
              <a:t>Philadelphia’s </a:t>
            </a:r>
            <a:r>
              <a:rPr lang="en-IN" sz="2000" dirty="0" smtClean="0"/>
              <a:t>performance is </a:t>
            </a:r>
            <a:r>
              <a:rPr lang="en-IN" sz="2000" dirty="0"/>
              <a:t>very low </a:t>
            </a:r>
            <a:r>
              <a:rPr lang="en-IN" sz="2000" dirty="0" smtClean="0"/>
              <a:t>followed </a:t>
            </a:r>
            <a:r>
              <a:rPr lang="en-IN" sz="2000" dirty="0"/>
              <a:t>by Houston and </a:t>
            </a:r>
            <a:r>
              <a:rPr lang="en-IN" sz="2000" dirty="0" smtClean="0"/>
              <a:t>rest, though their sales is quite good. </a:t>
            </a:r>
          </a:p>
          <a:p>
            <a:endParaRPr lang="en-IN" dirty="0"/>
          </a:p>
        </p:txBody>
      </p:sp>
      <p:pic>
        <p:nvPicPr>
          <p:cNvPr id="24" name="Picture 23"/>
          <p:cNvPicPr>
            <a:picLocks noChangeAspect="1"/>
          </p:cNvPicPr>
          <p:nvPr/>
        </p:nvPicPr>
        <p:blipFill>
          <a:blip r:embed="rId2"/>
          <a:stretch>
            <a:fillRect/>
          </a:stretch>
        </p:blipFill>
        <p:spPr>
          <a:xfrm>
            <a:off x="6967717" y="3344091"/>
            <a:ext cx="4125918" cy="3212870"/>
          </a:xfrm>
          <a:prstGeom prst="rect">
            <a:avLst/>
          </a:prstGeom>
        </p:spPr>
      </p:pic>
      <p:pic>
        <p:nvPicPr>
          <p:cNvPr id="3" name="Picture 2"/>
          <p:cNvPicPr>
            <a:picLocks noChangeAspect="1"/>
          </p:cNvPicPr>
          <p:nvPr/>
        </p:nvPicPr>
        <p:blipFill>
          <a:blip r:embed="rId3"/>
          <a:stretch>
            <a:fillRect/>
          </a:stretch>
        </p:blipFill>
        <p:spPr>
          <a:xfrm>
            <a:off x="6967717" y="100169"/>
            <a:ext cx="4196446" cy="3255546"/>
          </a:xfrm>
          <a:prstGeom prst="rect">
            <a:avLst/>
          </a:prstGeom>
        </p:spPr>
      </p:pic>
    </p:spTree>
    <p:extLst>
      <p:ext uri="{BB962C8B-B14F-4D97-AF65-F5344CB8AC3E}">
        <p14:creationId xmlns:p14="http://schemas.microsoft.com/office/powerpoint/2010/main" val="16935791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047" y="818606"/>
            <a:ext cx="6470468" cy="4770537"/>
          </a:xfrm>
          <a:prstGeom prst="rect">
            <a:avLst/>
          </a:prstGeom>
          <a:noFill/>
        </p:spPr>
        <p:txBody>
          <a:bodyPr wrap="square" rtlCol="0">
            <a:spAutoFit/>
          </a:bodyPr>
          <a:lstStyle/>
          <a:p>
            <a:r>
              <a:rPr lang="en-IN" sz="2800" b="1" u="sng" dirty="0" smtClean="0"/>
              <a:t>KEY FINDINGS:</a:t>
            </a:r>
          </a:p>
          <a:p>
            <a:endParaRPr lang="en-IN" dirty="0" smtClean="0"/>
          </a:p>
          <a:p>
            <a:endParaRPr lang="en-IN" dirty="0"/>
          </a:p>
          <a:p>
            <a:pPr marL="342900" indent="-342900">
              <a:buAutoNum type="arabicPeriod"/>
            </a:pPr>
            <a:r>
              <a:rPr lang="en-IN" sz="2000" dirty="0" smtClean="0"/>
              <a:t>From this pie chart, as can be seen that major share of profit come from technological product followed by office </a:t>
            </a:r>
            <a:r>
              <a:rPr lang="en-IN" sz="2000" dirty="0"/>
              <a:t>s</a:t>
            </a:r>
            <a:r>
              <a:rPr lang="en-IN" sz="2000" dirty="0" smtClean="0"/>
              <a:t>uppliers, from furniture percentage of profit is very low. So investors should focus on that part.</a:t>
            </a:r>
          </a:p>
          <a:p>
            <a:pPr marL="342900" indent="-342900">
              <a:buAutoNum type="arabicPeriod"/>
            </a:pPr>
            <a:endParaRPr lang="en-IN" sz="2000" dirty="0" smtClean="0"/>
          </a:p>
          <a:p>
            <a:pPr marL="342900" indent="-342900">
              <a:buAutoNum type="arabicPeriod" startAt="2"/>
            </a:pPr>
            <a:r>
              <a:rPr lang="en-IN" sz="2000" dirty="0" smtClean="0"/>
              <a:t>From next column chart can be seen that standard class mode,  is most usable than first class and same day may be because of difference in cost.</a:t>
            </a:r>
          </a:p>
          <a:p>
            <a:pPr marL="342900" indent="-342900">
              <a:buAutoNum type="arabicPeriod" startAt="2"/>
            </a:pPr>
            <a:endParaRPr lang="en-IN" sz="2000" dirty="0"/>
          </a:p>
          <a:p>
            <a:pPr marL="342900" indent="-342900">
              <a:buAutoNum type="arabicPeriod" startAt="3"/>
            </a:pPr>
            <a:r>
              <a:rPr lang="en-IN" sz="2000" dirty="0" smtClean="0"/>
              <a:t>As can be seen from bar chart in west, sales of product much </a:t>
            </a:r>
            <a:r>
              <a:rPr lang="en-IN" sz="2000" dirty="0"/>
              <a:t> </a:t>
            </a:r>
            <a:r>
              <a:rPr lang="en-IN" sz="2000" dirty="0" smtClean="0"/>
              <a:t>higher than other part, followed by East region then rest. </a:t>
            </a:r>
            <a:endParaRPr lang="en-IN" sz="2000" dirty="0"/>
          </a:p>
        </p:txBody>
      </p:sp>
      <p:pic>
        <p:nvPicPr>
          <p:cNvPr id="3" name="Picture 2"/>
          <p:cNvPicPr>
            <a:picLocks noChangeAspect="1"/>
          </p:cNvPicPr>
          <p:nvPr/>
        </p:nvPicPr>
        <p:blipFill>
          <a:blip r:embed="rId2"/>
          <a:stretch>
            <a:fillRect/>
          </a:stretch>
        </p:blipFill>
        <p:spPr>
          <a:xfrm>
            <a:off x="7889966" y="252549"/>
            <a:ext cx="4152470" cy="2185851"/>
          </a:xfrm>
          <a:prstGeom prst="rect">
            <a:avLst/>
          </a:prstGeom>
        </p:spPr>
      </p:pic>
      <p:pic>
        <p:nvPicPr>
          <p:cNvPr id="4" name="Picture 3"/>
          <p:cNvPicPr>
            <a:picLocks noChangeAspect="1"/>
          </p:cNvPicPr>
          <p:nvPr/>
        </p:nvPicPr>
        <p:blipFill>
          <a:blip r:embed="rId3"/>
          <a:stretch>
            <a:fillRect/>
          </a:stretch>
        </p:blipFill>
        <p:spPr>
          <a:xfrm>
            <a:off x="7889966" y="2249766"/>
            <a:ext cx="4152470" cy="2185851"/>
          </a:xfrm>
          <a:prstGeom prst="rect">
            <a:avLst/>
          </a:prstGeom>
        </p:spPr>
      </p:pic>
      <p:pic>
        <p:nvPicPr>
          <p:cNvPr id="7" name="Picture 6"/>
          <p:cNvPicPr>
            <a:picLocks noChangeAspect="1"/>
          </p:cNvPicPr>
          <p:nvPr/>
        </p:nvPicPr>
        <p:blipFill>
          <a:blip r:embed="rId4"/>
          <a:stretch>
            <a:fillRect/>
          </a:stretch>
        </p:blipFill>
        <p:spPr>
          <a:xfrm>
            <a:off x="7889966" y="4435618"/>
            <a:ext cx="4152470" cy="2269982"/>
          </a:xfrm>
          <a:prstGeom prst="rect">
            <a:avLst/>
          </a:prstGeom>
        </p:spPr>
      </p:pic>
    </p:spTree>
    <p:extLst>
      <p:ext uri="{BB962C8B-B14F-4D97-AF65-F5344CB8AC3E}">
        <p14:creationId xmlns:p14="http://schemas.microsoft.com/office/powerpoint/2010/main" val="16215257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96958" y="230210"/>
            <a:ext cx="4840644" cy="3036071"/>
          </a:xfrm>
          <a:prstGeom prst="rect">
            <a:avLst/>
          </a:prstGeom>
        </p:spPr>
      </p:pic>
      <p:pic>
        <p:nvPicPr>
          <p:cNvPr id="3" name="Picture 2"/>
          <p:cNvPicPr>
            <a:picLocks noChangeAspect="1"/>
          </p:cNvPicPr>
          <p:nvPr/>
        </p:nvPicPr>
        <p:blipFill>
          <a:blip r:embed="rId3"/>
          <a:stretch>
            <a:fillRect/>
          </a:stretch>
        </p:blipFill>
        <p:spPr>
          <a:xfrm>
            <a:off x="6296958" y="3266281"/>
            <a:ext cx="4840644" cy="3047433"/>
          </a:xfrm>
          <a:prstGeom prst="rect">
            <a:avLst/>
          </a:prstGeom>
        </p:spPr>
      </p:pic>
      <p:sp>
        <p:nvSpPr>
          <p:cNvPr id="4" name="TextBox 3"/>
          <p:cNvSpPr txBox="1"/>
          <p:nvPr/>
        </p:nvSpPr>
        <p:spPr>
          <a:xfrm>
            <a:off x="78377" y="705394"/>
            <a:ext cx="5982790" cy="4401205"/>
          </a:xfrm>
          <a:prstGeom prst="rect">
            <a:avLst/>
          </a:prstGeom>
          <a:noFill/>
        </p:spPr>
        <p:txBody>
          <a:bodyPr wrap="square" rtlCol="0">
            <a:spAutoFit/>
          </a:bodyPr>
          <a:lstStyle/>
          <a:p>
            <a:r>
              <a:rPr lang="en-IN" sz="2800" b="1" u="sng" dirty="0"/>
              <a:t>KEY FINDINGS:</a:t>
            </a:r>
          </a:p>
          <a:p>
            <a:pPr marL="342900" indent="-342900">
              <a:buAutoNum type="arabicPeriod"/>
            </a:pPr>
            <a:endParaRPr lang="en-IN" dirty="0" smtClean="0"/>
          </a:p>
          <a:p>
            <a:pPr marL="342900" indent="-342900">
              <a:buAutoNum type="arabicPeriod"/>
            </a:pPr>
            <a:endParaRPr lang="en-IN" dirty="0"/>
          </a:p>
          <a:p>
            <a:endParaRPr lang="en-IN" dirty="0"/>
          </a:p>
          <a:p>
            <a:pPr marL="457200" indent="-457200">
              <a:buFont typeface="+mj-lt"/>
              <a:buAutoNum type="arabicPeriod"/>
            </a:pPr>
            <a:r>
              <a:rPr lang="en-IN" sz="2000" dirty="0" smtClean="0"/>
              <a:t>As can be seen from doughnut chart, discount of  technological product is much low than all other product may be because of these now on more demanding category than others and from furniture we get more discount.</a:t>
            </a:r>
          </a:p>
          <a:p>
            <a:pPr marL="342900" indent="-342900">
              <a:buAutoNum type="arabicPeriod"/>
            </a:pPr>
            <a:endParaRPr lang="en-IN" sz="2000" dirty="0"/>
          </a:p>
          <a:p>
            <a:pPr marL="457200" indent="-457200">
              <a:buFont typeface="+mj-lt"/>
              <a:buAutoNum type="arabicPeriod"/>
            </a:pPr>
            <a:r>
              <a:rPr lang="en-IN" sz="2000" dirty="0" smtClean="0"/>
              <a:t> From below bar chart as can be seen that sales from  New York City higher than all city where Detroit is  third highest in terms of sales and profit.</a:t>
            </a:r>
          </a:p>
          <a:p>
            <a:endParaRPr lang="en-IN" dirty="0"/>
          </a:p>
        </p:txBody>
      </p:sp>
    </p:spTree>
    <p:extLst>
      <p:ext uri="{BB962C8B-B14F-4D97-AF65-F5344CB8AC3E}">
        <p14:creationId xmlns:p14="http://schemas.microsoft.com/office/powerpoint/2010/main" val="33401661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9303" y="731520"/>
            <a:ext cx="11242765" cy="4832092"/>
          </a:xfrm>
          <a:prstGeom prst="rect">
            <a:avLst/>
          </a:prstGeom>
          <a:noFill/>
        </p:spPr>
        <p:txBody>
          <a:bodyPr wrap="square" rtlCol="0">
            <a:spAutoFit/>
          </a:bodyPr>
          <a:lstStyle/>
          <a:p>
            <a:r>
              <a:rPr lang="en-IN" sz="2800" b="1" u="sng" dirty="0" smtClean="0"/>
              <a:t>BUSINESS INSIGHTS:</a:t>
            </a:r>
          </a:p>
          <a:p>
            <a:endParaRPr lang="en-IN" sz="2000" b="1" u="sng" dirty="0"/>
          </a:p>
          <a:p>
            <a:r>
              <a:rPr lang="en-IN" sz="2000" dirty="0" smtClean="0"/>
              <a:t>Every investors in USA wants to maximize their profit in weak areas. For this purpose we can suggest three proposition, that are:</a:t>
            </a:r>
          </a:p>
          <a:p>
            <a:endParaRPr lang="en-IN" sz="2000" dirty="0"/>
          </a:p>
          <a:p>
            <a:r>
              <a:rPr lang="en-IN" sz="2000" b="1" u="sng" dirty="0" smtClean="0"/>
              <a:t>Proposition 1: </a:t>
            </a:r>
            <a:r>
              <a:rPr lang="en-IN" sz="2000" dirty="0" smtClean="0"/>
              <a:t>As we see that many city and state has negative profit though the sale is not very low  may be because of customers are not satisfied from product quality or price range, they may returned the product. So for this purpose have to increase quality of product, need to focus on price range also.</a:t>
            </a:r>
          </a:p>
          <a:p>
            <a:endParaRPr lang="en-IN" sz="2000" dirty="0"/>
          </a:p>
          <a:p>
            <a:r>
              <a:rPr lang="en-IN" sz="2000" b="1" u="sng" dirty="0" smtClean="0"/>
              <a:t>Proposition 2:  </a:t>
            </a:r>
            <a:r>
              <a:rPr lang="en-IN" sz="2000" dirty="0"/>
              <a:t>From category of furniture, contribution of profit is very low so we need to focus on that part also by </a:t>
            </a:r>
            <a:r>
              <a:rPr lang="en-IN" sz="2000" dirty="0" smtClean="0"/>
              <a:t>creating a good marketing </a:t>
            </a:r>
            <a:r>
              <a:rPr lang="en-IN" sz="2000" dirty="0"/>
              <a:t>strategy.</a:t>
            </a:r>
          </a:p>
          <a:p>
            <a:endParaRPr lang="en-IN" sz="2000" b="1" u="sng" dirty="0"/>
          </a:p>
          <a:p>
            <a:r>
              <a:rPr lang="en-IN" sz="2000" b="1" u="sng" dirty="0" smtClean="0"/>
              <a:t>Proposition 3:</a:t>
            </a:r>
            <a:r>
              <a:rPr lang="en-IN" sz="2000" dirty="0" smtClean="0"/>
              <a:t> From </a:t>
            </a:r>
            <a:r>
              <a:rPr lang="en-IN" sz="2000" dirty="0"/>
              <a:t>a</a:t>
            </a:r>
            <a:r>
              <a:rPr lang="en-IN" sz="2000" dirty="0" smtClean="0"/>
              <a:t>ll segment ,in south the sales of product is very low and central also, for this area have to improve local marketing strategy by increase quality of product in affordable price and also make more advertise by using local media and have to target all segment.</a:t>
            </a:r>
            <a:endParaRPr lang="en-IN" sz="2000" b="1" u="sng" dirty="0"/>
          </a:p>
        </p:txBody>
      </p:sp>
    </p:spTree>
    <p:extLst>
      <p:ext uri="{BB962C8B-B14F-4D97-AF65-F5344CB8AC3E}">
        <p14:creationId xmlns:p14="http://schemas.microsoft.com/office/powerpoint/2010/main" val="2944878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1177" y="1201783"/>
            <a:ext cx="5085806" cy="923330"/>
          </a:xfrm>
          <a:prstGeom prst="rect">
            <a:avLst/>
          </a:prstGeom>
          <a:noFill/>
        </p:spPr>
        <p:txBody>
          <a:bodyPr wrap="square" rtlCol="0">
            <a:spAutoFit/>
          </a:bodyPr>
          <a:lstStyle/>
          <a:p>
            <a:pPr algn="ctr"/>
            <a:r>
              <a:rPr lang="en-IN" sz="5400" dirty="0" smtClean="0"/>
              <a:t>THANK YOU</a:t>
            </a:r>
            <a:endParaRPr lang="en-IN" sz="5400" dirty="0"/>
          </a:p>
        </p:txBody>
      </p:sp>
    </p:spTree>
    <p:extLst>
      <p:ext uri="{BB962C8B-B14F-4D97-AF65-F5344CB8AC3E}">
        <p14:creationId xmlns:p14="http://schemas.microsoft.com/office/powerpoint/2010/main" val="517371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581</Words>
  <Application>Microsoft Office PowerPoint</Application>
  <PresentationFormat>Widescreen</PresentationFormat>
  <Paragraphs>71</Paragraphs>
  <Slides>8</Slides>
  <Notes>0</Notes>
  <HiddenSlides>0</HiddenSlides>
  <MMClips>0</MMClips>
  <ScaleCrop>false</ScaleCrop>
  <HeadingPairs>
    <vt:vector size="10" baseType="variant">
      <vt:variant>
        <vt:lpstr>Fonts Used</vt:lpstr>
      </vt:variant>
      <vt:variant>
        <vt:i4>3</vt:i4>
      </vt:variant>
      <vt:variant>
        <vt:lpstr>Theme</vt:lpstr>
      </vt:variant>
      <vt:variant>
        <vt:i4>1</vt:i4>
      </vt:variant>
      <vt:variant>
        <vt:lpstr>Links</vt:lpstr>
      </vt:variant>
      <vt:variant>
        <vt:i4>3</vt:i4>
      </vt:variant>
      <vt:variant>
        <vt:lpstr>Slide Titles</vt:lpstr>
      </vt:variant>
      <vt:variant>
        <vt:i4>8</vt:i4>
      </vt:variant>
      <vt:variant>
        <vt:lpstr>Custom Shows</vt:lpstr>
      </vt:variant>
      <vt:variant>
        <vt:i4>1</vt:i4>
      </vt:variant>
    </vt:vector>
  </HeadingPairs>
  <TitlesOfParts>
    <vt:vector size="16" baseType="lpstr">
      <vt:lpstr>Arial</vt:lpstr>
      <vt:lpstr>Calibri</vt:lpstr>
      <vt:lpstr>Calibri Light</vt:lpstr>
      <vt:lpstr>Office Theme</vt:lpstr>
      <vt:lpstr>file:///C:\Users\User\Desktop\Internship\%233\SampleSuperstore.xlsx</vt:lpstr>
      <vt:lpstr>file:///C:\Users\User\Desktop\Internship\%233\SampleSuperstore.xlsx</vt:lpstr>
      <vt:lpstr>file:///C:\Users\User\Desktop\Internship\%233\SampleSuperstore.xlsx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ANALYTICAL STUDY ON BUSINESS PERFORMANCE</dc:title>
  <dc:creator>User</dc:creator>
  <cp:lastModifiedBy>User</cp:lastModifiedBy>
  <cp:revision>61</cp:revision>
  <dcterms:created xsi:type="dcterms:W3CDTF">2021-10-08T12:33:31Z</dcterms:created>
  <dcterms:modified xsi:type="dcterms:W3CDTF">2021-10-10T12:12:04Z</dcterms:modified>
</cp:coreProperties>
</file>