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71" autoAdjust="0"/>
  </p:normalViewPr>
  <p:slideViewPr>
    <p:cSldViewPr>
      <p:cViewPr>
        <p:scale>
          <a:sx n="70" d="100"/>
          <a:sy n="70" d="100"/>
        </p:scale>
        <p:origin x="-138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457200" y="1066800"/>
            <a:ext cx="8229600" cy="3276600"/>
          </a:xfrm>
        </p:spPr>
        <p:txBody>
          <a:bodyPr>
            <a:normAutofit fontScale="90000"/>
          </a:bodyPr>
          <a:lstStyle/>
          <a:p>
            <a:r>
              <a:rPr lang="en-US" b="1" dirty="0" smtClean="0">
                <a:solidFill>
                  <a:schemeClr val="accent6">
                    <a:lumMod val="75000"/>
                  </a:schemeClr>
                </a:solidFill>
              </a:rPr>
              <a:t>Distributed System</a:t>
            </a:r>
            <a:r>
              <a:rPr lang="en-US" dirty="0" smtClean="0">
                <a:solidFill>
                  <a:schemeClr val="accent6">
                    <a:lumMod val="75000"/>
                  </a:schemeClr>
                </a:solidFill>
              </a:rPr>
              <a:t/>
            </a:r>
            <a:br>
              <a:rPr lang="en-US" dirty="0" smtClean="0">
                <a:solidFill>
                  <a:schemeClr val="accent6">
                    <a:lumMod val="75000"/>
                  </a:schemeClr>
                </a:solidFill>
              </a:rPr>
            </a:br>
            <a:r>
              <a:rPr lang="en-US" sz="3300" dirty="0" err="1" smtClean="0"/>
              <a:t>System</a:t>
            </a:r>
            <a:r>
              <a:rPr lang="en-US" sz="3300" dirty="0" smtClean="0"/>
              <a:t> that consists of several computers that communicate with each other exchanging messages over a communication network and each computer has its own memory and runs it own OS.</a:t>
            </a:r>
            <a:r>
              <a:rPr lang="en-US" sz="3600" dirty="0" smtClean="0"/>
              <a:t/>
            </a:r>
            <a:br>
              <a:rPr lang="en-US" sz="3600" dirty="0" smtClean="0"/>
            </a:br>
            <a:endParaRPr lang="en-US" sz="3600" dirty="0"/>
          </a:p>
        </p:txBody>
      </p:sp>
      <p:sp>
        <p:nvSpPr>
          <p:cNvPr id="5" name="Subtitle 4"/>
          <p:cNvSpPr>
            <a:spLocks noGrp="1"/>
          </p:cNvSpPr>
          <p:nvPr>
            <p:ph type="subTitle" idx="1"/>
          </p:nvPr>
        </p:nvSpPr>
        <p:spPr>
          <a:xfrm>
            <a:off x="685800" y="4343400"/>
            <a:ext cx="7924800" cy="2133600"/>
          </a:xfrm>
        </p:spPr>
        <p:txBody>
          <a:bodyPr>
            <a:normAutofit fontScale="85000" lnSpcReduction="10000"/>
          </a:bodyPr>
          <a:lstStyle/>
          <a:p>
            <a:pPr algn="just"/>
            <a:r>
              <a:rPr lang="en-US" b="1" dirty="0" smtClean="0">
                <a:solidFill>
                  <a:schemeClr val="accent6">
                    <a:lumMod val="75000"/>
                  </a:schemeClr>
                </a:solidFill>
                <a:latin typeface="+mj-lt"/>
                <a:ea typeface="+mj-ea"/>
                <a:cs typeface="+mj-cs"/>
              </a:rPr>
              <a:t>Local resource</a:t>
            </a:r>
            <a:r>
              <a:rPr lang="en-US" dirty="0" smtClean="0">
                <a:solidFill>
                  <a:schemeClr val="accent6">
                    <a:lumMod val="75000"/>
                  </a:schemeClr>
                </a:solidFill>
                <a:latin typeface="+mj-lt"/>
                <a:ea typeface="+mj-ea"/>
                <a:cs typeface="+mj-cs"/>
              </a:rPr>
              <a:t>: </a:t>
            </a:r>
            <a:r>
              <a:rPr lang="en-US" dirty="0" smtClean="0">
                <a:solidFill>
                  <a:schemeClr val="tx1"/>
                </a:solidFill>
                <a:latin typeface="+mj-lt"/>
                <a:ea typeface="+mj-ea"/>
                <a:cs typeface="+mj-cs"/>
              </a:rPr>
              <a:t>the resources owned and controlled by a computer are said to be local to it.</a:t>
            </a:r>
          </a:p>
          <a:p>
            <a:pPr algn="just"/>
            <a:r>
              <a:rPr lang="en-US" b="1" dirty="0" smtClean="0">
                <a:solidFill>
                  <a:schemeClr val="accent6">
                    <a:lumMod val="75000"/>
                  </a:schemeClr>
                </a:solidFill>
                <a:latin typeface="+mj-lt"/>
                <a:ea typeface="+mj-ea"/>
                <a:cs typeface="+mj-cs"/>
              </a:rPr>
              <a:t>Remote resource:</a:t>
            </a:r>
            <a:r>
              <a:rPr lang="en-US" b="1" dirty="0" smtClean="0">
                <a:solidFill>
                  <a:schemeClr val="tx1"/>
                </a:solidFill>
                <a:latin typeface="+mj-lt"/>
                <a:ea typeface="+mj-ea"/>
                <a:cs typeface="+mj-cs"/>
              </a:rPr>
              <a:t> </a:t>
            </a:r>
            <a:r>
              <a:rPr lang="en-US" dirty="0">
                <a:solidFill>
                  <a:schemeClr val="tx1"/>
                </a:solidFill>
              </a:rPr>
              <a:t>the resources owned and controlled </a:t>
            </a:r>
            <a:r>
              <a:rPr lang="en-US" dirty="0" smtClean="0">
                <a:solidFill>
                  <a:schemeClr val="tx1"/>
                </a:solidFill>
              </a:rPr>
              <a:t>by other computers and those that can only be accessed through the network are said to be remote</a:t>
            </a:r>
            <a:endParaRPr lang="en-US" dirty="0" smtClean="0">
              <a:solidFill>
                <a:schemeClr val="tx1"/>
              </a:solidFill>
              <a:latin typeface="+mj-lt"/>
              <a:ea typeface="+mj-ea"/>
              <a:cs typeface="+mj-cs"/>
            </a:endParaRPr>
          </a:p>
          <a:p>
            <a:pPr algn="just"/>
            <a:endParaRPr lang="en-US" dirty="0">
              <a:solidFill>
                <a:schemeClr val="tx1"/>
              </a:solidFill>
              <a:latin typeface="+mj-lt"/>
              <a:ea typeface="+mj-ea"/>
              <a:cs typeface="+mj-cs"/>
            </a:endParaRPr>
          </a:p>
        </p:txBody>
      </p:sp>
    </p:spTree>
    <p:extLst>
      <p:ext uri="{BB962C8B-B14F-4D97-AF65-F5344CB8AC3E}">
        <p14:creationId xmlns:p14="http://schemas.microsoft.com/office/powerpoint/2010/main" val="16291298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Overview of the ISO OSI Layers</a:t>
            </a:r>
            <a:endParaRPr lang="en-US" b="1" dirty="0">
              <a:solidFill>
                <a:srgbClr val="C00000"/>
              </a:solidFill>
            </a:endParaRPr>
          </a:p>
        </p:txBody>
      </p:sp>
      <p:sp>
        <p:nvSpPr>
          <p:cNvPr id="3" name="Content Placeholder 2"/>
          <p:cNvSpPr>
            <a:spLocks noGrp="1"/>
          </p:cNvSpPr>
          <p:nvPr>
            <p:ph idx="1"/>
          </p:nvPr>
        </p:nvSpPr>
        <p:spPr>
          <a:xfrm>
            <a:off x="457200" y="1219200"/>
            <a:ext cx="8229600" cy="4906963"/>
          </a:xfrm>
        </p:spPr>
        <p:txBody>
          <a:bodyPr/>
          <a:lstStyle/>
          <a:p>
            <a:pPr marL="0" indent="0">
              <a:buNone/>
            </a:pPr>
            <a:r>
              <a:rPr lang="en-US" b="1" dirty="0" smtClean="0">
                <a:solidFill>
                  <a:srgbClr val="0070C0"/>
                </a:solidFill>
              </a:rPr>
              <a:t>Physical Layer</a:t>
            </a:r>
          </a:p>
          <a:p>
            <a:pPr lvl="1" algn="just">
              <a:buFont typeface="Wingdings" pitchFamily="2" charset="2"/>
              <a:buChar char="Ø"/>
            </a:pPr>
            <a:r>
              <a:rPr lang="en-US" dirty="0" smtClean="0"/>
              <a:t> allow a device to send raw bit stream of data over the communication network</a:t>
            </a:r>
          </a:p>
          <a:p>
            <a:pPr lvl="1" algn="just">
              <a:buFont typeface="Wingdings" pitchFamily="2" charset="2"/>
              <a:buChar char="Ø"/>
            </a:pPr>
            <a:r>
              <a:rPr lang="en-US" dirty="0" smtClean="0"/>
              <a:t> not concerned with transmission errors, how bits are organized or what they mean</a:t>
            </a:r>
          </a:p>
          <a:p>
            <a:pPr lvl="1" algn="just">
              <a:buFont typeface="Wingdings" pitchFamily="2" charset="2"/>
              <a:buChar char="Ø"/>
            </a:pPr>
            <a:r>
              <a:rPr lang="en-US" dirty="0"/>
              <a:t> </a:t>
            </a:r>
            <a:r>
              <a:rPr lang="en-US" dirty="0" smtClean="0"/>
              <a:t>aware and take care of the communication network implementation details like circuit/packet switching, type of network(telephone system, digital transmission, etc.)</a:t>
            </a:r>
          </a:p>
          <a:p>
            <a:pPr marL="457200" lvl="1" indent="0">
              <a:buNone/>
            </a:pPr>
            <a:r>
              <a:rPr lang="en-US" dirty="0" smtClean="0"/>
              <a:t>    	</a:t>
            </a:r>
          </a:p>
        </p:txBody>
      </p:sp>
    </p:spTree>
    <p:extLst>
      <p:ext uri="{BB962C8B-B14F-4D97-AF65-F5344CB8AC3E}">
        <p14:creationId xmlns:p14="http://schemas.microsoft.com/office/powerpoint/2010/main" val="93506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867400"/>
          </a:xfrm>
        </p:spPr>
        <p:txBody>
          <a:bodyPr>
            <a:normAutofit fontScale="92500"/>
          </a:bodyPr>
          <a:lstStyle/>
          <a:p>
            <a:pPr marL="0" indent="0">
              <a:buNone/>
            </a:pPr>
            <a:r>
              <a:rPr lang="en-US" b="1" dirty="0" smtClean="0">
                <a:solidFill>
                  <a:srgbClr val="0070C0"/>
                </a:solidFill>
              </a:rPr>
              <a:t>Data Link Layer</a:t>
            </a:r>
          </a:p>
          <a:p>
            <a:pPr lvl="1" algn="just">
              <a:buFont typeface="Wingdings" pitchFamily="2" charset="2"/>
              <a:buChar char="Ø"/>
            </a:pPr>
            <a:r>
              <a:rPr lang="en-US" dirty="0" smtClean="0"/>
              <a:t> responsible for recovering from transmission errors and flow control (takes care of any disparity between the speeds at which the bits can be sent and received)</a:t>
            </a:r>
          </a:p>
          <a:p>
            <a:pPr lvl="1" algn="just">
              <a:buFont typeface="Wingdings" pitchFamily="2" charset="2"/>
              <a:buChar char="Ø"/>
            </a:pPr>
            <a:r>
              <a:rPr lang="en-US" dirty="0"/>
              <a:t> </a:t>
            </a:r>
            <a:r>
              <a:rPr lang="en-US" dirty="0" smtClean="0"/>
              <a:t>makes the communication facility provided by the physical layer reliable </a:t>
            </a:r>
          </a:p>
          <a:p>
            <a:pPr marL="0" lvl="1" indent="0" algn="just">
              <a:buNone/>
            </a:pPr>
            <a:r>
              <a:rPr lang="en-US" sz="3200" b="1" dirty="0">
                <a:solidFill>
                  <a:srgbClr val="0070C0"/>
                </a:solidFill>
              </a:rPr>
              <a:t>Network </a:t>
            </a:r>
            <a:r>
              <a:rPr lang="en-US" sz="3200" b="1" dirty="0" smtClean="0">
                <a:solidFill>
                  <a:srgbClr val="0070C0"/>
                </a:solidFill>
              </a:rPr>
              <a:t>Layer</a:t>
            </a:r>
            <a:r>
              <a:rPr lang="en-US" sz="3200" b="1" dirty="0" smtClean="0"/>
              <a:t> </a:t>
            </a:r>
          </a:p>
          <a:p>
            <a:pPr lvl="1" algn="just">
              <a:buFont typeface="Wingdings" pitchFamily="2" charset="2"/>
              <a:buChar char="Ø"/>
            </a:pPr>
            <a:r>
              <a:rPr lang="en-US" dirty="0"/>
              <a:t>mainly responsible  for routing and congestion </a:t>
            </a:r>
            <a:r>
              <a:rPr lang="en-US" dirty="0" smtClean="0"/>
              <a:t>control</a:t>
            </a:r>
            <a:endParaRPr lang="en-US" dirty="0"/>
          </a:p>
          <a:p>
            <a:pPr lvl="1" algn="just">
              <a:buFont typeface="Wingdings" pitchFamily="2" charset="2"/>
              <a:buChar char="Ø"/>
            </a:pPr>
            <a:r>
              <a:rPr lang="en-US" dirty="0"/>
              <a:t>breaks a message into packets and decide which outgoing line will carry the packets toward their destination</a:t>
            </a:r>
          </a:p>
          <a:p>
            <a:pPr marL="400050" lvl="2" indent="0">
              <a:buNone/>
            </a:pPr>
            <a:r>
              <a:rPr lang="en-US" sz="2800" dirty="0" smtClean="0"/>
              <a:t>   </a:t>
            </a:r>
            <a:endParaRPr lang="en-US" dirty="0" smtClean="0"/>
          </a:p>
          <a:p>
            <a:pPr marL="457200" lvl="1" indent="0">
              <a:buNone/>
            </a:pPr>
            <a:endParaRPr lang="en-US" dirty="0"/>
          </a:p>
        </p:txBody>
      </p:sp>
    </p:spTree>
    <p:extLst>
      <p:ext uri="{BB962C8B-B14F-4D97-AF65-F5344CB8AC3E}">
        <p14:creationId xmlns:p14="http://schemas.microsoft.com/office/powerpoint/2010/main" val="64116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6096000"/>
          </a:xfrm>
        </p:spPr>
        <p:txBody>
          <a:bodyPr>
            <a:normAutofit fontScale="92500" lnSpcReduction="20000"/>
          </a:bodyPr>
          <a:lstStyle/>
          <a:p>
            <a:pPr marL="0" indent="0">
              <a:buNone/>
            </a:pPr>
            <a:r>
              <a:rPr lang="en-US" sz="3500" b="1" dirty="0" smtClean="0">
                <a:solidFill>
                  <a:srgbClr val="0070C0"/>
                </a:solidFill>
              </a:rPr>
              <a:t>Transport Layer</a:t>
            </a:r>
          </a:p>
          <a:p>
            <a:pPr lvl="1" algn="just">
              <a:buFont typeface="Wingdings" pitchFamily="2" charset="2"/>
              <a:buChar char="Ø"/>
            </a:pPr>
            <a:r>
              <a:rPr lang="en-US" dirty="0" smtClean="0"/>
              <a:t> primary function is to hide all the details of the communication network from the layers above</a:t>
            </a:r>
          </a:p>
          <a:p>
            <a:pPr lvl="1" algn="just">
              <a:buFont typeface="Wingdings" pitchFamily="2" charset="2"/>
              <a:buChar char="Ø"/>
            </a:pPr>
            <a:r>
              <a:rPr lang="en-US" dirty="0"/>
              <a:t> </a:t>
            </a:r>
            <a:r>
              <a:rPr lang="en-US" dirty="0" smtClean="0"/>
              <a:t>provides a network independent device-to-device (end-to-end) communication</a:t>
            </a:r>
          </a:p>
          <a:p>
            <a:pPr lvl="1" algn="just">
              <a:buFont typeface="Wingdings" pitchFamily="2" charset="2"/>
              <a:buChar char="Ø"/>
            </a:pPr>
            <a:r>
              <a:rPr lang="en-US" dirty="0"/>
              <a:t>c</a:t>
            </a:r>
            <a:r>
              <a:rPr lang="en-US" dirty="0" smtClean="0"/>
              <a:t>an provide  the ability to the network to inform a host that the network has crashed or has lost certain packets</a:t>
            </a:r>
          </a:p>
          <a:p>
            <a:pPr marL="457200" lvl="1" indent="0" algn="just">
              <a:buNone/>
            </a:pPr>
            <a:r>
              <a:rPr lang="en-US" dirty="0" smtClean="0"/>
              <a:t>This layer can provide improved reliability if necessary.</a:t>
            </a:r>
          </a:p>
          <a:p>
            <a:pPr marL="0" lvl="1" indent="0" algn="just">
              <a:buNone/>
            </a:pPr>
            <a:r>
              <a:rPr lang="en-US" sz="3500" b="1" dirty="0" smtClean="0">
                <a:solidFill>
                  <a:srgbClr val="0070C0"/>
                </a:solidFill>
              </a:rPr>
              <a:t>Session Layer</a:t>
            </a:r>
            <a:r>
              <a:rPr lang="en-US" sz="3200" dirty="0" smtClean="0">
                <a:solidFill>
                  <a:srgbClr val="0070C0"/>
                </a:solidFill>
              </a:rPr>
              <a:t> </a:t>
            </a:r>
          </a:p>
          <a:p>
            <a:pPr lvl="1" algn="just">
              <a:buFont typeface="Wingdings" pitchFamily="2" charset="2"/>
              <a:buChar char="Ø"/>
            </a:pPr>
            <a:r>
              <a:rPr lang="en-US" dirty="0"/>
              <a:t>r</a:t>
            </a:r>
            <a:r>
              <a:rPr lang="en-US" dirty="0" smtClean="0"/>
              <a:t>esponsible for establishing and maintaining a connection known as session between two processes</a:t>
            </a:r>
          </a:p>
          <a:p>
            <a:pPr lvl="1" algn="just">
              <a:buFont typeface="Wingdings" pitchFamily="2" charset="2"/>
              <a:buChar char="Ø"/>
            </a:pPr>
            <a:r>
              <a:rPr lang="en-US" dirty="0"/>
              <a:t>m</a:t>
            </a:r>
            <a:r>
              <a:rPr lang="en-US" dirty="0" smtClean="0"/>
              <a:t>ay keep track of the outstanding requests and replies from processes and order them in such a manner to simplify the design of user programs</a:t>
            </a:r>
            <a:endParaRPr lang="en-US" dirty="0"/>
          </a:p>
          <a:p>
            <a:pPr marL="400050" lvl="2" indent="0">
              <a:buNone/>
            </a:pPr>
            <a:r>
              <a:rPr lang="en-US" sz="2800" dirty="0" smtClean="0"/>
              <a:t>   </a:t>
            </a:r>
            <a:endParaRPr lang="en-US" dirty="0" smtClean="0"/>
          </a:p>
          <a:p>
            <a:pPr marL="457200" lvl="1" indent="0">
              <a:buNone/>
            </a:pPr>
            <a:endParaRPr lang="en-US" dirty="0"/>
          </a:p>
        </p:txBody>
      </p:sp>
    </p:spTree>
    <p:extLst>
      <p:ext uri="{BB962C8B-B14F-4D97-AF65-F5344CB8AC3E}">
        <p14:creationId xmlns:p14="http://schemas.microsoft.com/office/powerpoint/2010/main" val="4065763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791200"/>
          </a:xfrm>
        </p:spPr>
        <p:txBody>
          <a:bodyPr>
            <a:normAutofit/>
          </a:bodyPr>
          <a:lstStyle/>
          <a:p>
            <a:pPr marL="0" indent="0">
              <a:buNone/>
            </a:pPr>
            <a:r>
              <a:rPr lang="en-US" sz="3000" b="1" dirty="0">
                <a:solidFill>
                  <a:srgbClr val="0070C0"/>
                </a:solidFill>
              </a:rPr>
              <a:t>Presentation Layer</a:t>
            </a:r>
          </a:p>
          <a:p>
            <a:pPr lvl="1" algn="just">
              <a:buFont typeface="Wingdings" pitchFamily="2" charset="2"/>
              <a:buChar char="Ø"/>
            </a:pPr>
            <a:r>
              <a:rPr lang="en-US" dirty="0" smtClean="0"/>
              <a:t> interface between a user program and the rest of the network</a:t>
            </a:r>
          </a:p>
          <a:p>
            <a:pPr lvl="1" algn="just">
              <a:buFont typeface="Wingdings" pitchFamily="2" charset="2"/>
              <a:buChar char="Ø"/>
            </a:pPr>
            <a:r>
              <a:rPr lang="en-US" dirty="0"/>
              <a:t>p</a:t>
            </a:r>
            <a:r>
              <a:rPr lang="en-US" dirty="0" smtClean="0"/>
              <a:t>rovides data transmission utilities to take care of the differences in representing information at the source and at the destination</a:t>
            </a:r>
          </a:p>
          <a:p>
            <a:pPr lvl="1" algn="just">
              <a:buFont typeface="Wingdings" pitchFamily="2" charset="2"/>
              <a:buChar char="Ø"/>
            </a:pPr>
            <a:r>
              <a:rPr lang="en-US" dirty="0" smtClean="0"/>
              <a:t>may perform data compression, encryption and conversion to and from network standards for terminals and files </a:t>
            </a:r>
          </a:p>
          <a:p>
            <a:pPr marL="0" lvl="1" indent="0">
              <a:buNone/>
            </a:pPr>
            <a:r>
              <a:rPr lang="en-US" sz="3000" b="1" dirty="0">
                <a:solidFill>
                  <a:srgbClr val="0070C0"/>
                </a:solidFill>
              </a:rPr>
              <a:t>Application Layer </a:t>
            </a:r>
          </a:p>
          <a:p>
            <a:pPr lvl="1" algn="just">
              <a:buFont typeface="Wingdings" pitchFamily="2" charset="2"/>
              <a:buChar char="Ø"/>
            </a:pPr>
            <a:r>
              <a:rPr lang="en-US" dirty="0" smtClean="0"/>
              <a:t>provide a facility for the user processes to use the ISO OSI protocols</a:t>
            </a:r>
          </a:p>
          <a:p>
            <a:pPr marL="400050" lvl="2" indent="0">
              <a:buNone/>
            </a:pPr>
            <a:endParaRPr lang="en-US" dirty="0" smtClean="0"/>
          </a:p>
          <a:p>
            <a:pPr marL="457200" lvl="1" indent="0">
              <a:buNone/>
            </a:pPr>
            <a:endParaRPr lang="en-US" dirty="0"/>
          </a:p>
        </p:txBody>
      </p:sp>
    </p:spTree>
    <p:extLst>
      <p:ext uri="{BB962C8B-B14F-4D97-AF65-F5344CB8AC3E}">
        <p14:creationId xmlns:p14="http://schemas.microsoft.com/office/powerpoint/2010/main" val="3447468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600" b="1" dirty="0" smtClean="0">
                <a:solidFill>
                  <a:srgbClr val="C00000"/>
                </a:solidFill>
              </a:rPr>
              <a:t>Local Area Networks(LANs)</a:t>
            </a:r>
            <a:endParaRPr lang="en-US" sz="3600" b="1" dirty="0">
              <a:solidFill>
                <a:srgbClr val="C00000"/>
              </a:solidFill>
            </a:endParaRPr>
          </a:p>
        </p:txBody>
      </p:sp>
      <p:sp>
        <p:nvSpPr>
          <p:cNvPr id="3" name="Content Placeholder 2"/>
          <p:cNvSpPr>
            <a:spLocks noGrp="1"/>
          </p:cNvSpPr>
          <p:nvPr>
            <p:ph idx="1"/>
          </p:nvPr>
        </p:nvSpPr>
        <p:spPr>
          <a:xfrm>
            <a:off x="457200" y="1371600"/>
            <a:ext cx="8229600" cy="4754563"/>
          </a:xfrm>
        </p:spPr>
        <p:txBody>
          <a:bodyPr/>
          <a:lstStyle/>
          <a:p>
            <a:pPr marL="0" indent="0">
              <a:buNone/>
            </a:pPr>
            <a:r>
              <a:rPr lang="en-US" dirty="0" smtClean="0"/>
              <a:t>Some of the key characteristics of LANs:</a:t>
            </a:r>
          </a:p>
          <a:p>
            <a:pPr algn="just">
              <a:buFont typeface="Wingdings" pitchFamily="2" charset="2"/>
              <a:buChar char="Ø"/>
            </a:pPr>
            <a:r>
              <a:rPr lang="en-US" dirty="0"/>
              <a:t> </a:t>
            </a:r>
            <a:r>
              <a:rPr lang="en-US" dirty="0" smtClean="0"/>
              <a:t>high data transmission rates(10 – 100 Mbps)</a:t>
            </a:r>
          </a:p>
          <a:p>
            <a:pPr algn="just">
              <a:buFont typeface="Wingdings" pitchFamily="2" charset="2"/>
              <a:buChar char="Ø"/>
            </a:pPr>
            <a:r>
              <a:rPr lang="en-US" dirty="0"/>
              <a:t> </a:t>
            </a:r>
            <a:r>
              <a:rPr lang="en-US" dirty="0" smtClean="0"/>
              <a:t>small geographic scope, generally confined to a single building or perhaps several buildings(such as a college campus)</a:t>
            </a:r>
          </a:p>
          <a:p>
            <a:pPr algn="just">
              <a:buFont typeface="Wingdings" pitchFamily="2" charset="2"/>
              <a:buChar char="Ø"/>
            </a:pPr>
            <a:r>
              <a:rPr lang="en-US" dirty="0"/>
              <a:t> </a:t>
            </a:r>
            <a:r>
              <a:rPr lang="en-US" dirty="0" smtClean="0"/>
              <a:t>low transmission error rate</a:t>
            </a:r>
            <a:endParaRPr lang="en-US" dirty="0"/>
          </a:p>
        </p:txBody>
      </p:sp>
    </p:spTree>
    <p:extLst>
      <p:ext uri="{BB962C8B-B14F-4D97-AF65-F5344CB8AC3E}">
        <p14:creationId xmlns:p14="http://schemas.microsoft.com/office/powerpoint/2010/main" val="2572325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hubhankar\Downloads\Adobe Scan Nov 30, 2020_1.jp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326567" y="1066800"/>
            <a:ext cx="6490865" cy="297179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371600" y="4038600"/>
            <a:ext cx="5029200" cy="369332"/>
          </a:xfrm>
          <a:prstGeom prst="rect">
            <a:avLst/>
          </a:prstGeom>
          <a:noFill/>
        </p:spPr>
        <p:txBody>
          <a:bodyPr wrap="square" rtlCol="0">
            <a:spAutoFit/>
          </a:bodyPr>
          <a:lstStyle/>
          <a:p>
            <a:pPr algn="ctr"/>
            <a:r>
              <a:rPr lang="en-US" dirty="0" smtClean="0"/>
              <a:t>Fig. Network topologies</a:t>
            </a:r>
            <a:endParaRPr lang="en-US" dirty="0"/>
          </a:p>
        </p:txBody>
      </p:sp>
      <p:sp>
        <p:nvSpPr>
          <p:cNvPr id="5" name="TextBox 4"/>
          <p:cNvSpPr txBox="1"/>
          <p:nvPr/>
        </p:nvSpPr>
        <p:spPr>
          <a:xfrm>
            <a:off x="533400" y="4648200"/>
            <a:ext cx="8382000" cy="1815882"/>
          </a:xfrm>
          <a:prstGeom prst="rect">
            <a:avLst/>
          </a:prstGeom>
          <a:noFill/>
        </p:spPr>
        <p:txBody>
          <a:bodyPr wrap="square" rtlCol="0">
            <a:spAutoFit/>
          </a:bodyPr>
          <a:lstStyle/>
          <a:p>
            <a:pPr algn="just"/>
            <a:r>
              <a:rPr lang="en-US" sz="2800" dirty="0" smtClean="0"/>
              <a:t>Widely used network topologies for LANs are bus, ring and tree.</a:t>
            </a:r>
          </a:p>
          <a:p>
            <a:pPr algn="just"/>
            <a:r>
              <a:rPr lang="en-US" sz="2800" dirty="0" smtClean="0"/>
              <a:t>The communication media  can be coaxial cable, twisted pair wire or optical fiber.</a:t>
            </a:r>
            <a:endParaRPr lang="en-US" sz="2800" dirty="0"/>
          </a:p>
        </p:txBody>
      </p:sp>
    </p:spTree>
    <p:extLst>
      <p:ext uri="{BB962C8B-B14F-4D97-AF65-F5344CB8AC3E}">
        <p14:creationId xmlns:p14="http://schemas.microsoft.com/office/powerpoint/2010/main" val="33639581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b="1" dirty="0" smtClean="0">
                <a:solidFill>
                  <a:srgbClr val="C00000"/>
                </a:solidFill>
              </a:rPr>
              <a:t>Bus/Tree Topology</a:t>
            </a:r>
            <a:endParaRPr lang="en-US" sz="3200" b="1" dirty="0">
              <a:solidFill>
                <a:srgbClr val="C00000"/>
              </a:solidFill>
            </a:endParaRPr>
          </a:p>
        </p:txBody>
      </p:sp>
      <p:sp>
        <p:nvSpPr>
          <p:cNvPr id="3" name="Content Placeholder 2"/>
          <p:cNvSpPr>
            <a:spLocks noGrp="1"/>
          </p:cNvSpPr>
          <p:nvPr>
            <p:ph idx="1"/>
          </p:nvPr>
        </p:nvSpPr>
        <p:spPr>
          <a:xfrm>
            <a:off x="457200" y="990600"/>
            <a:ext cx="8229600" cy="5486400"/>
          </a:xfrm>
        </p:spPr>
        <p:txBody>
          <a:bodyPr>
            <a:normAutofit lnSpcReduction="10000"/>
          </a:bodyPr>
          <a:lstStyle/>
          <a:p>
            <a:pPr marL="0" indent="0" algn="just">
              <a:buNone/>
            </a:pPr>
            <a:r>
              <a:rPr lang="en-US" dirty="0" smtClean="0"/>
              <a:t>In Bus topology the communication devices transmit data in the form of packets(contains the address of the destination and message).</a:t>
            </a:r>
          </a:p>
          <a:p>
            <a:pPr marL="0" indent="0" algn="just">
              <a:buNone/>
            </a:pPr>
            <a:r>
              <a:rPr lang="en-US" dirty="0" smtClean="0"/>
              <a:t>Tree topology LAN obtained by interconnecting many bus topology LANs to a common bus. </a:t>
            </a:r>
            <a:endParaRPr lang="en-US" dirty="0"/>
          </a:p>
          <a:p>
            <a:pPr marL="0" indent="0">
              <a:buNone/>
            </a:pPr>
            <a:r>
              <a:rPr lang="en-US" dirty="0" smtClean="0"/>
              <a:t>Bus topology LANs can be viewed as branches of a tree.</a:t>
            </a:r>
          </a:p>
          <a:p>
            <a:pPr marL="0" indent="0">
              <a:buNone/>
            </a:pPr>
            <a:r>
              <a:rPr lang="en-US" dirty="0"/>
              <a:t>	</a:t>
            </a:r>
            <a:r>
              <a:rPr lang="en-US" dirty="0" smtClean="0"/>
              <a:t>Two protocols to control access to the bus:</a:t>
            </a:r>
          </a:p>
          <a:p>
            <a:pPr lvl="2">
              <a:buFont typeface="Wingdings" pitchFamily="2" charset="2"/>
              <a:buChar char="Ø"/>
            </a:pPr>
            <a:r>
              <a:rPr lang="en-US" sz="2800" dirty="0"/>
              <a:t> CSMA/CD(Carrier Sense Multiple Access with Collision Detection)</a:t>
            </a:r>
          </a:p>
          <a:p>
            <a:pPr lvl="2">
              <a:buFont typeface="Wingdings" pitchFamily="2" charset="2"/>
              <a:buChar char="Ø"/>
            </a:pPr>
            <a:r>
              <a:rPr lang="en-US" sz="2800" dirty="0" smtClean="0"/>
              <a:t>Token bus </a:t>
            </a:r>
            <a:endParaRPr lang="en-US" sz="2800" dirty="0"/>
          </a:p>
        </p:txBody>
      </p:sp>
    </p:spTree>
    <p:extLst>
      <p:ext uri="{BB962C8B-B14F-4D97-AF65-F5344CB8AC3E}">
        <p14:creationId xmlns:p14="http://schemas.microsoft.com/office/powerpoint/2010/main" val="32456120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vert="horz" lIns="91440" tIns="45720" rIns="91440" bIns="45720" rtlCol="0" anchor="ctr">
            <a:normAutofit/>
          </a:bodyPr>
          <a:lstStyle/>
          <a:p>
            <a:r>
              <a:rPr lang="en-US" sz="3200" b="1" dirty="0">
                <a:solidFill>
                  <a:srgbClr val="C00000"/>
                </a:solidFill>
              </a:rPr>
              <a:t>Ring Topology</a:t>
            </a:r>
          </a:p>
        </p:txBody>
      </p:sp>
      <p:sp>
        <p:nvSpPr>
          <p:cNvPr id="3" name="Content Placeholder 2"/>
          <p:cNvSpPr>
            <a:spLocks noGrp="1"/>
          </p:cNvSpPr>
          <p:nvPr>
            <p:ph idx="1"/>
          </p:nvPr>
        </p:nvSpPr>
        <p:spPr>
          <a:xfrm>
            <a:off x="304800" y="1066800"/>
            <a:ext cx="8534400" cy="5059363"/>
          </a:xfrm>
        </p:spPr>
        <p:txBody>
          <a:bodyPr>
            <a:normAutofit lnSpcReduction="10000"/>
          </a:bodyPr>
          <a:lstStyle/>
          <a:p>
            <a:pPr marL="0" indent="0" algn="just">
              <a:buNone/>
            </a:pPr>
            <a:r>
              <a:rPr lang="en-US" dirty="0" smtClean="0"/>
              <a:t>Ring is physical, data is transmitted point-to-point. At each point the address on the packet is copied and checked to see if the packet is meant for the device connected at that point. If match the rest of the packet is copied otherwise the entire packet is retransmitted to the next device on the ring. </a:t>
            </a:r>
          </a:p>
          <a:p>
            <a:pPr marL="0" indent="0" algn="just">
              <a:buNone/>
            </a:pPr>
            <a:r>
              <a:rPr lang="en-US" dirty="0"/>
              <a:t>	</a:t>
            </a:r>
            <a:r>
              <a:rPr lang="en-US" dirty="0" smtClean="0"/>
              <a:t>Access control protocol to control access to ring:</a:t>
            </a:r>
          </a:p>
          <a:p>
            <a:pPr lvl="1" algn="just">
              <a:buFont typeface="Wingdings" pitchFamily="2" charset="2"/>
              <a:buChar char="Ø"/>
            </a:pPr>
            <a:r>
              <a:rPr lang="en-US" dirty="0" smtClean="0"/>
              <a:t> The token ring protocol</a:t>
            </a:r>
          </a:p>
          <a:p>
            <a:pPr lvl="1" algn="just">
              <a:buFont typeface="Wingdings" pitchFamily="2" charset="2"/>
              <a:buChar char="Ø"/>
            </a:pPr>
            <a:r>
              <a:rPr lang="en-US" dirty="0"/>
              <a:t> </a:t>
            </a:r>
            <a:r>
              <a:rPr lang="en-US" dirty="0" smtClean="0"/>
              <a:t>The slotted ring protocol</a:t>
            </a:r>
            <a:endParaRPr lang="en-US" dirty="0"/>
          </a:p>
        </p:txBody>
      </p:sp>
    </p:spTree>
    <p:extLst>
      <p:ext uri="{BB962C8B-B14F-4D97-AF65-F5344CB8AC3E}">
        <p14:creationId xmlns:p14="http://schemas.microsoft.com/office/powerpoint/2010/main" val="18305344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vert="horz" lIns="91440" tIns="45720" rIns="91440" bIns="45720" rtlCol="0" anchor="ctr">
            <a:normAutofit/>
          </a:bodyPr>
          <a:lstStyle/>
          <a:p>
            <a:pPr algn="l"/>
            <a:r>
              <a:rPr lang="en-US" sz="3000" b="1" dirty="0">
                <a:solidFill>
                  <a:srgbClr val="C00000"/>
                </a:solidFill>
              </a:rPr>
              <a:t>The token ring </a:t>
            </a:r>
            <a:r>
              <a:rPr lang="en-US" sz="3000" b="1" dirty="0" smtClean="0">
                <a:solidFill>
                  <a:srgbClr val="C00000"/>
                </a:solidFill>
              </a:rPr>
              <a:t>protocol:</a:t>
            </a:r>
            <a:endParaRPr lang="en-US" sz="3000" b="1" dirty="0">
              <a:solidFill>
                <a:srgbClr val="C00000"/>
              </a:solidFill>
            </a:endParaRPr>
          </a:p>
        </p:txBody>
      </p:sp>
      <p:sp>
        <p:nvSpPr>
          <p:cNvPr id="3" name="Content Placeholder 2"/>
          <p:cNvSpPr>
            <a:spLocks noGrp="1"/>
          </p:cNvSpPr>
          <p:nvPr>
            <p:ph idx="1"/>
          </p:nvPr>
        </p:nvSpPr>
        <p:spPr>
          <a:xfrm>
            <a:off x="152400" y="1295400"/>
            <a:ext cx="8839200" cy="4830763"/>
          </a:xfrm>
        </p:spPr>
        <p:txBody>
          <a:bodyPr>
            <a:normAutofit lnSpcReduction="10000"/>
          </a:bodyPr>
          <a:lstStyle/>
          <a:p>
            <a:pPr algn="just"/>
            <a:r>
              <a:rPr lang="en-US" sz="3000" dirty="0" smtClean="0"/>
              <a:t>A token is circulated around the ring</a:t>
            </a:r>
          </a:p>
          <a:p>
            <a:pPr algn="just"/>
            <a:r>
              <a:rPr lang="en-US" sz="3000" dirty="0" smtClean="0"/>
              <a:t>Token is labeled free when no device is transmitting </a:t>
            </a:r>
          </a:p>
          <a:p>
            <a:pPr algn="just"/>
            <a:r>
              <a:rPr lang="en-US" sz="3000" dirty="0"/>
              <a:t> </a:t>
            </a:r>
            <a:r>
              <a:rPr lang="en-US" sz="3000" dirty="0" smtClean="0"/>
              <a:t>When a device wishes to transmit it waits for the token to arrive, labels the token as busy on arrival and retransmits the token</a:t>
            </a:r>
          </a:p>
          <a:p>
            <a:pPr algn="just"/>
            <a:r>
              <a:rPr lang="en-US" sz="3000" dirty="0" smtClean="0"/>
              <a:t>Immediately following the release of the token the device transmits data</a:t>
            </a:r>
          </a:p>
          <a:p>
            <a:pPr algn="just"/>
            <a:r>
              <a:rPr lang="en-US" sz="3000" dirty="0" smtClean="0"/>
              <a:t>The transmitting device will mark the token as free when the busy token returns to the device and the device has completed its transmission</a:t>
            </a:r>
            <a:endParaRPr lang="en-US" sz="3000" dirty="0"/>
          </a:p>
        </p:txBody>
      </p:sp>
    </p:spTree>
    <p:extLst>
      <p:ext uri="{BB962C8B-B14F-4D97-AF65-F5344CB8AC3E}">
        <p14:creationId xmlns:p14="http://schemas.microsoft.com/office/powerpoint/2010/main" val="32436214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6019800"/>
          </a:xfrm>
        </p:spPr>
        <p:txBody>
          <a:bodyPr>
            <a:normAutofit fontScale="85000" lnSpcReduction="20000"/>
          </a:bodyPr>
          <a:lstStyle/>
          <a:p>
            <a:pPr marL="0" indent="0" algn="just">
              <a:buNone/>
            </a:pPr>
            <a:r>
              <a:rPr lang="en-US" sz="3500" dirty="0" smtClean="0"/>
              <a:t>Advantage: </a:t>
            </a:r>
          </a:p>
          <a:p>
            <a:pPr marL="0" indent="0" algn="just">
              <a:buNone/>
            </a:pPr>
            <a:r>
              <a:rPr lang="en-US" sz="3500" dirty="0"/>
              <a:t>	I</a:t>
            </a:r>
            <a:r>
              <a:rPr lang="en-US" sz="3500" dirty="0" smtClean="0"/>
              <a:t>t is not sensitive to the load on the network, the entire bandwidth of the medium can be utilized.</a:t>
            </a:r>
          </a:p>
          <a:p>
            <a:pPr marL="0" indent="0" algn="just">
              <a:buNone/>
            </a:pPr>
            <a:endParaRPr lang="en-US" sz="3500" dirty="0" smtClean="0"/>
          </a:p>
          <a:p>
            <a:pPr marL="0" indent="0" algn="just">
              <a:buNone/>
            </a:pPr>
            <a:r>
              <a:rPr lang="en-US" sz="3500" dirty="0" smtClean="0"/>
              <a:t>Disadvantage: </a:t>
            </a:r>
          </a:p>
          <a:p>
            <a:pPr lvl="1" algn="just">
              <a:buFont typeface="Arial" pitchFamily="34" charset="0"/>
              <a:buChar char="•"/>
            </a:pPr>
            <a:r>
              <a:rPr lang="en-US" sz="3500" dirty="0" smtClean="0"/>
              <a:t>Complexity</a:t>
            </a:r>
          </a:p>
          <a:p>
            <a:pPr lvl="1" algn="just">
              <a:buFont typeface="Arial" pitchFamily="34" charset="0"/>
              <a:buChar char="•"/>
            </a:pPr>
            <a:r>
              <a:rPr lang="en-US" sz="3500" dirty="0" smtClean="0"/>
              <a:t>Token has to be maintained error-free</a:t>
            </a:r>
          </a:p>
          <a:p>
            <a:pPr lvl="1" algn="just">
              <a:buFont typeface="Arial" pitchFamily="34" charset="0"/>
              <a:buChar char="•"/>
            </a:pPr>
            <a:r>
              <a:rPr lang="en-US" sz="3500" dirty="0" smtClean="0"/>
              <a:t>If token is lost care must be taken to generate only one token</a:t>
            </a:r>
          </a:p>
          <a:p>
            <a:pPr lvl="1" algn="just">
              <a:buFont typeface="Arial" pitchFamily="34" charset="0"/>
              <a:buChar char="•"/>
            </a:pPr>
            <a:r>
              <a:rPr lang="en-US" sz="3500" dirty="0" smtClean="0"/>
              <a:t>The maintenance of the token may require a separate process to monitor it</a:t>
            </a:r>
          </a:p>
          <a:p>
            <a:pPr lvl="1"/>
            <a:endParaRPr lang="en-US" sz="3200" dirty="0" smtClean="0"/>
          </a:p>
          <a:p>
            <a:pPr marL="0" indent="0">
              <a:buNone/>
            </a:pPr>
            <a:r>
              <a:rPr lang="en-US" dirty="0"/>
              <a:t>	</a:t>
            </a:r>
          </a:p>
        </p:txBody>
      </p:sp>
    </p:spTree>
    <p:extLst>
      <p:ext uri="{BB962C8B-B14F-4D97-AF65-F5344CB8AC3E}">
        <p14:creationId xmlns:p14="http://schemas.microsoft.com/office/powerpoint/2010/main" val="1568789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33400" y="5181600"/>
            <a:ext cx="8229600" cy="1143000"/>
          </a:xfrm>
        </p:spPr>
        <p:txBody>
          <a:bodyPr>
            <a:normAutofit/>
          </a:bodyPr>
          <a:lstStyle/>
          <a:p>
            <a:r>
              <a:rPr lang="en-US" sz="2400" dirty="0" smtClean="0"/>
              <a:t>Fig. Architecture of a distributed system</a:t>
            </a:r>
            <a:endParaRPr lang="en-US" sz="2400" dirty="0"/>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24000" y="609600"/>
            <a:ext cx="6121179" cy="4525963"/>
          </a:xfrm>
        </p:spPr>
      </p:pic>
    </p:spTree>
    <p:extLst>
      <p:ext uri="{BB962C8B-B14F-4D97-AF65-F5344CB8AC3E}">
        <p14:creationId xmlns:p14="http://schemas.microsoft.com/office/powerpoint/2010/main" val="39050860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vert="horz" lIns="91440" tIns="45720" rIns="91440" bIns="45720" rtlCol="0" anchor="ctr">
            <a:normAutofit/>
          </a:bodyPr>
          <a:lstStyle/>
          <a:p>
            <a:pPr algn="l"/>
            <a:r>
              <a:rPr lang="en-US" sz="3000" b="1" dirty="0">
                <a:solidFill>
                  <a:srgbClr val="C00000"/>
                </a:solidFill>
              </a:rPr>
              <a:t>The slotted ring protocol</a:t>
            </a:r>
          </a:p>
        </p:txBody>
      </p:sp>
      <p:sp>
        <p:nvSpPr>
          <p:cNvPr id="3" name="Content Placeholder 2"/>
          <p:cNvSpPr>
            <a:spLocks noGrp="1"/>
          </p:cNvSpPr>
          <p:nvPr>
            <p:ph idx="1"/>
          </p:nvPr>
        </p:nvSpPr>
        <p:spPr>
          <a:xfrm>
            <a:off x="457200" y="914400"/>
            <a:ext cx="8229600" cy="5715000"/>
          </a:xfrm>
        </p:spPr>
        <p:txBody>
          <a:bodyPr>
            <a:normAutofit fontScale="85000" lnSpcReduction="10000"/>
          </a:bodyPr>
          <a:lstStyle/>
          <a:p>
            <a:pPr algn="just"/>
            <a:r>
              <a:rPr lang="en-US" dirty="0" smtClean="0"/>
              <a:t>A number of fixed length slots continuously circulate around the ring. The ring is like a conveyor belt.</a:t>
            </a:r>
          </a:p>
          <a:p>
            <a:pPr algn="just"/>
            <a:r>
              <a:rPr lang="en-US" dirty="0" smtClean="0"/>
              <a:t>A device wishing to transmit data waits for a slot marked empty to arrive, marks it full and inserts the destination’s address and the data into the slot as it goes by.</a:t>
            </a:r>
          </a:p>
          <a:p>
            <a:pPr algn="just"/>
            <a:r>
              <a:rPr lang="en-US" dirty="0" smtClean="0"/>
              <a:t>The device is not allowed to retransmit again until this slot returns to the device, at which time it is marked as empty by the device.</a:t>
            </a:r>
          </a:p>
          <a:p>
            <a:pPr algn="just"/>
            <a:r>
              <a:rPr lang="en-US" dirty="0" smtClean="0"/>
              <a:t>After the newly emptied slot continues on, the device is again free to transmit data.</a:t>
            </a:r>
          </a:p>
          <a:p>
            <a:pPr algn="just"/>
            <a:r>
              <a:rPr lang="en-US" dirty="0" smtClean="0"/>
              <a:t>A few bits are reserved in each slot so that the result of the transmission(accepted, busy or rejected) can be returned to the source.</a:t>
            </a:r>
          </a:p>
          <a:p>
            <a:endParaRPr lang="en-US" dirty="0"/>
          </a:p>
        </p:txBody>
      </p:sp>
    </p:spTree>
    <p:extLst>
      <p:ext uri="{BB962C8B-B14F-4D97-AF65-F5344CB8AC3E}">
        <p14:creationId xmlns:p14="http://schemas.microsoft.com/office/powerpoint/2010/main" val="7652529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lstStyle/>
          <a:p>
            <a:pPr marL="0" indent="0">
              <a:buNone/>
            </a:pPr>
            <a:r>
              <a:rPr lang="en-US" dirty="0"/>
              <a:t>Advantage</a:t>
            </a:r>
            <a:r>
              <a:rPr lang="en-US" dirty="0" smtClean="0"/>
              <a:t>:</a:t>
            </a:r>
          </a:p>
          <a:p>
            <a:pPr marL="0" indent="0">
              <a:buNone/>
            </a:pPr>
            <a:r>
              <a:rPr lang="en-US" dirty="0" smtClean="0"/>
              <a:t>	Simplicity </a:t>
            </a:r>
          </a:p>
          <a:p>
            <a:pPr marL="0" indent="0">
              <a:buNone/>
            </a:pPr>
            <a:r>
              <a:rPr lang="en-US" dirty="0"/>
              <a:t>Disadvantage</a:t>
            </a:r>
            <a:r>
              <a:rPr lang="en-US" dirty="0" smtClean="0"/>
              <a:t>:</a:t>
            </a:r>
          </a:p>
          <a:p>
            <a:pPr marL="0" indent="0" algn="just">
              <a:buNone/>
            </a:pPr>
            <a:r>
              <a:rPr lang="en-US" dirty="0"/>
              <a:t>	W</a:t>
            </a:r>
            <a:r>
              <a:rPr lang="en-US" dirty="0" smtClean="0"/>
              <a:t>asted  bandwidth. When the ring is not heavily utilized, many empty slots will be circulating, but a particular device wishing to transmit considerable amounts of data can only transmit once per round-trip ring time.</a:t>
            </a:r>
            <a:endParaRPr lang="en-US" dirty="0"/>
          </a:p>
        </p:txBody>
      </p:sp>
    </p:spTree>
    <p:extLst>
      <p:ext uri="{BB962C8B-B14F-4D97-AF65-F5344CB8AC3E}">
        <p14:creationId xmlns:p14="http://schemas.microsoft.com/office/powerpoint/2010/main" val="2704928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solidFill>
                  <a:srgbClr val="C00000"/>
                </a:solidFill>
              </a:rPr>
              <a:t>Communication Primitives</a:t>
            </a:r>
            <a:endParaRPr lang="en-US" dirty="0">
              <a:solidFill>
                <a:srgbClr val="C00000"/>
              </a:solidFill>
            </a:endParaRPr>
          </a:p>
        </p:txBody>
      </p:sp>
      <p:sp>
        <p:nvSpPr>
          <p:cNvPr id="3" name="Content Placeholder 2"/>
          <p:cNvSpPr>
            <a:spLocks noGrp="1"/>
          </p:cNvSpPr>
          <p:nvPr>
            <p:ph idx="1"/>
          </p:nvPr>
        </p:nvSpPr>
        <p:spPr>
          <a:xfrm>
            <a:off x="457200" y="914400"/>
            <a:ext cx="8229600" cy="5211763"/>
          </a:xfrm>
        </p:spPr>
        <p:txBody>
          <a:bodyPr/>
          <a:lstStyle/>
          <a:p>
            <a:pPr marL="0" indent="0" algn="just">
              <a:buNone/>
            </a:pPr>
            <a:r>
              <a:rPr lang="en-US" dirty="0" smtClean="0"/>
              <a:t>High level constructs with which programs use the underlying communication network. They play a significant role in the effective usage of  distributed systems. It influence a programmer’s choice of algorithms as well as ultimate performance of the programs.</a:t>
            </a:r>
          </a:p>
          <a:p>
            <a:pPr marL="0" indent="0" algn="just">
              <a:buNone/>
            </a:pPr>
            <a:r>
              <a:rPr lang="en-US" dirty="0"/>
              <a:t>	</a:t>
            </a:r>
            <a:r>
              <a:rPr lang="en-US" dirty="0" smtClean="0"/>
              <a:t>Two communication models, namely, message passing and remote procedure call, that provide communication primitives.</a:t>
            </a:r>
            <a:endParaRPr lang="en-US" dirty="0"/>
          </a:p>
        </p:txBody>
      </p:sp>
    </p:spTree>
    <p:extLst>
      <p:ext uri="{BB962C8B-B14F-4D97-AF65-F5344CB8AC3E}">
        <p14:creationId xmlns:p14="http://schemas.microsoft.com/office/powerpoint/2010/main" val="1259122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lstStyle/>
          <a:p>
            <a:pPr marL="0" indent="0">
              <a:buNone/>
            </a:pPr>
            <a:r>
              <a:rPr lang="en-US" dirty="0" smtClean="0">
                <a:solidFill>
                  <a:srgbClr val="C00000"/>
                </a:solidFill>
              </a:rPr>
              <a:t>Message </a:t>
            </a:r>
            <a:r>
              <a:rPr lang="en-US" dirty="0">
                <a:solidFill>
                  <a:srgbClr val="C00000"/>
                </a:solidFill>
              </a:rPr>
              <a:t>P</a:t>
            </a:r>
            <a:r>
              <a:rPr lang="en-US" dirty="0" smtClean="0">
                <a:solidFill>
                  <a:srgbClr val="C00000"/>
                </a:solidFill>
              </a:rPr>
              <a:t>assing Models:</a:t>
            </a:r>
            <a:r>
              <a:rPr lang="en-US" dirty="0" smtClean="0"/>
              <a:t> </a:t>
            </a:r>
          </a:p>
          <a:p>
            <a:pPr marL="0" indent="0">
              <a:buNone/>
            </a:pPr>
            <a:r>
              <a:rPr lang="en-US" dirty="0" smtClean="0"/>
              <a:t>This model provides two basic communication primitives</a:t>
            </a:r>
          </a:p>
          <a:p>
            <a:pPr lvl="1">
              <a:buFont typeface="Wingdings" pitchFamily="2" charset="2"/>
              <a:buChar char="Ø"/>
            </a:pPr>
            <a:r>
              <a:rPr lang="en-US" dirty="0" smtClean="0"/>
              <a:t> SEND</a:t>
            </a:r>
          </a:p>
          <a:p>
            <a:pPr lvl="1">
              <a:buFont typeface="Wingdings" pitchFamily="2" charset="2"/>
              <a:buChar char="Ø"/>
            </a:pPr>
            <a:r>
              <a:rPr lang="en-US" dirty="0" smtClean="0"/>
              <a:t> RECEIVE </a:t>
            </a:r>
          </a:p>
          <a:p>
            <a:pPr marL="0" indent="0">
              <a:buNone/>
            </a:pPr>
            <a:r>
              <a:rPr lang="en-US" dirty="0"/>
              <a:t> </a:t>
            </a:r>
          </a:p>
        </p:txBody>
      </p:sp>
    </p:spTree>
    <p:extLst>
      <p:ext uri="{BB962C8B-B14F-4D97-AF65-F5344CB8AC3E}">
        <p14:creationId xmlns:p14="http://schemas.microsoft.com/office/powerpoint/2010/main" val="42076084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pPr marL="0" indent="0">
              <a:buNone/>
            </a:pPr>
            <a:r>
              <a:rPr lang="en-US" dirty="0" smtClean="0">
                <a:solidFill>
                  <a:srgbClr val="C00000"/>
                </a:solidFill>
              </a:rPr>
              <a:t>Remote Procedure Calls(RPC):</a:t>
            </a:r>
          </a:p>
          <a:p>
            <a:pPr marL="0" indent="0">
              <a:buNone/>
            </a:pPr>
            <a:r>
              <a:rPr lang="en-US" dirty="0" smtClean="0"/>
              <a:t>In message passing model programmers must handle the following details:</a:t>
            </a:r>
          </a:p>
          <a:p>
            <a:pPr lvl="1">
              <a:buFont typeface="Arial" pitchFamily="34" charset="0"/>
              <a:buChar char="•"/>
            </a:pPr>
            <a:r>
              <a:rPr lang="en-US" dirty="0" smtClean="0"/>
              <a:t> pairing of responses with request messages</a:t>
            </a:r>
          </a:p>
          <a:p>
            <a:pPr lvl="1">
              <a:buFont typeface="Arial" pitchFamily="34" charset="0"/>
              <a:buChar char="•"/>
            </a:pPr>
            <a:r>
              <a:rPr lang="en-US" dirty="0"/>
              <a:t>d</a:t>
            </a:r>
            <a:r>
              <a:rPr lang="en-US" dirty="0" smtClean="0"/>
              <a:t>ata representation (when computers of different architectures or programs written in different programming languages are communicating)</a:t>
            </a:r>
          </a:p>
          <a:p>
            <a:pPr lvl="1">
              <a:buFont typeface="Arial" pitchFamily="34" charset="0"/>
              <a:buChar char="•"/>
            </a:pPr>
            <a:r>
              <a:rPr lang="en-US" dirty="0"/>
              <a:t>k</a:t>
            </a:r>
            <a:r>
              <a:rPr lang="en-US" dirty="0" smtClean="0"/>
              <a:t>nowing the address of the remote machine or the server</a:t>
            </a:r>
          </a:p>
          <a:p>
            <a:pPr lvl="1">
              <a:buFont typeface="Arial" pitchFamily="34" charset="0"/>
              <a:buChar char="•"/>
            </a:pPr>
            <a:r>
              <a:rPr lang="en-US" dirty="0"/>
              <a:t>t</a:t>
            </a:r>
            <a:r>
              <a:rPr lang="en-US" dirty="0" smtClean="0"/>
              <a:t>aking care of communication and system failures</a:t>
            </a:r>
            <a:endParaRPr lang="en-US" dirty="0"/>
          </a:p>
        </p:txBody>
      </p:sp>
    </p:spTree>
    <p:extLst>
      <p:ext uri="{BB962C8B-B14F-4D97-AF65-F5344CB8AC3E}">
        <p14:creationId xmlns:p14="http://schemas.microsoft.com/office/powerpoint/2010/main" val="42390910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533400"/>
          </a:xfrm>
        </p:spPr>
        <p:txBody>
          <a:bodyPr>
            <a:normAutofit fontScale="90000"/>
          </a:bodyPr>
          <a:lstStyle/>
          <a:p>
            <a:r>
              <a:rPr lang="en-US" sz="3200" dirty="0" smtClean="0"/>
              <a:t>Contd.</a:t>
            </a:r>
            <a:endParaRPr lang="en-US" sz="3200" dirty="0"/>
          </a:p>
        </p:txBody>
      </p:sp>
      <p:sp>
        <p:nvSpPr>
          <p:cNvPr id="3" name="Content Placeholder 2"/>
          <p:cNvSpPr>
            <a:spLocks noGrp="1"/>
          </p:cNvSpPr>
          <p:nvPr>
            <p:ph idx="1"/>
          </p:nvPr>
        </p:nvSpPr>
        <p:spPr>
          <a:xfrm>
            <a:off x="457200" y="838200"/>
            <a:ext cx="8229600" cy="5287963"/>
          </a:xfrm>
        </p:spPr>
        <p:txBody>
          <a:bodyPr>
            <a:normAutofit fontScale="92500" lnSpcReduction="20000"/>
          </a:bodyPr>
          <a:lstStyle/>
          <a:p>
            <a:pPr algn="just"/>
            <a:r>
              <a:rPr lang="en-US" dirty="0" smtClean="0"/>
              <a:t>RPC mechanisms  hide all the details from programmers. </a:t>
            </a:r>
          </a:p>
          <a:p>
            <a:pPr algn="just"/>
            <a:r>
              <a:rPr lang="en-US" dirty="0" smtClean="0"/>
              <a:t>It based on the observation that procedure call is a well known and well understood mechanism for transfer of control data within a program running on a single computer. </a:t>
            </a:r>
          </a:p>
          <a:p>
            <a:pPr algn="just"/>
            <a:r>
              <a:rPr lang="en-US" dirty="0" smtClean="0"/>
              <a:t>The RPC mechanism extends this same mechanism to transfer control and data across a communication network. </a:t>
            </a:r>
          </a:p>
          <a:p>
            <a:pPr algn="just"/>
            <a:r>
              <a:rPr lang="en-US" dirty="0" smtClean="0"/>
              <a:t>It can be viewed as an interaction between a client and a server where the client needing a service invokes a procedure at the server.</a:t>
            </a:r>
          </a:p>
          <a:p>
            <a:pPr marL="0" indent="0">
              <a:buNone/>
            </a:pPr>
            <a:endParaRPr lang="en-US" dirty="0"/>
          </a:p>
        </p:txBody>
      </p:sp>
    </p:spTree>
    <p:extLst>
      <p:ext uri="{BB962C8B-B14F-4D97-AF65-F5344CB8AC3E}">
        <p14:creationId xmlns:p14="http://schemas.microsoft.com/office/powerpoint/2010/main" val="3707441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lstStyle/>
          <a:p>
            <a:pPr marL="0" indent="0">
              <a:buNone/>
            </a:pPr>
            <a:r>
              <a:rPr lang="en-US" dirty="0" smtClean="0">
                <a:solidFill>
                  <a:srgbClr val="C00000"/>
                </a:solidFill>
              </a:rPr>
              <a:t>Basic RPC operation:</a:t>
            </a:r>
          </a:p>
          <a:p>
            <a:pPr marL="0" indent="0" algn="just">
              <a:buNone/>
            </a:pPr>
            <a:r>
              <a:rPr lang="en-US" dirty="0" smtClean="0"/>
              <a:t>On invoking a remote procedure the calling process (client) is suspended and parameters if any are passed to the remote machine (server) where the procedure will execute. </a:t>
            </a:r>
          </a:p>
          <a:p>
            <a:pPr marL="0" indent="0" algn="just">
              <a:buNone/>
            </a:pPr>
            <a:r>
              <a:rPr lang="en-US" dirty="0"/>
              <a:t>	</a:t>
            </a:r>
            <a:r>
              <a:rPr lang="en-US" dirty="0" smtClean="0"/>
              <a:t>On completion of the procedure execution the results are passed back from the server to the client and the client resumes execution as if it had called a local procedure. </a:t>
            </a:r>
          </a:p>
          <a:p>
            <a:pPr marL="0" indent="0">
              <a:buNone/>
            </a:pPr>
            <a:endParaRPr lang="en-US" dirty="0"/>
          </a:p>
        </p:txBody>
      </p:sp>
      <p:sp>
        <p:nvSpPr>
          <p:cNvPr id="4" name="Title 1"/>
          <p:cNvSpPr>
            <a:spLocks noGrp="1"/>
          </p:cNvSpPr>
          <p:nvPr>
            <p:ph type="title"/>
          </p:nvPr>
        </p:nvSpPr>
        <p:spPr>
          <a:xfrm>
            <a:off x="457200" y="274638"/>
            <a:ext cx="8229600" cy="639762"/>
          </a:xfrm>
        </p:spPr>
        <p:txBody>
          <a:bodyPr vert="horz" lIns="91440" tIns="45720" rIns="91440" bIns="45720" rtlCol="0" anchor="ctr">
            <a:normAutofit/>
          </a:bodyPr>
          <a:lstStyle/>
          <a:p>
            <a:r>
              <a:rPr lang="en-US" sz="2900" dirty="0"/>
              <a:t>Contd.</a:t>
            </a:r>
          </a:p>
        </p:txBody>
      </p:sp>
    </p:spTree>
    <p:extLst>
      <p:ext uri="{BB962C8B-B14F-4D97-AF65-F5344CB8AC3E}">
        <p14:creationId xmlns:p14="http://schemas.microsoft.com/office/powerpoint/2010/main" val="36179830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65762" y="609600"/>
            <a:ext cx="7612475" cy="5334001"/>
          </a:xfrm>
        </p:spPr>
      </p:pic>
      <p:sp>
        <p:nvSpPr>
          <p:cNvPr id="5" name="TextBox 4"/>
          <p:cNvSpPr txBox="1"/>
          <p:nvPr/>
        </p:nvSpPr>
        <p:spPr>
          <a:xfrm>
            <a:off x="1600200" y="6096000"/>
            <a:ext cx="5486400" cy="461665"/>
          </a:xfrm>
          <a:prstGeom prst="rect">
            <a:avLst/>
          </a:prstGeom>
          <a:noFill/>
        </p:spPr>
        <p:txBody>
          <a:bodyPr wrap="square" rtlCol="0">
            <a:spAutoFit/>
          </a:bodyPr>
          <a:lstStyle/>
          <a:p>
            <a:pPr algn="ctr"/>
            <a:r>
              <a:rPr lang="en-US" sz="2400" dirty="0" smtClean="0"/>
              <a:t>Fig. Remote procedure call</a:t>
            </a:r>
            <a:endParaRPr lang="en-US" sz="2400" dirty="0"/>
          </a:p>
        </p:txBody>
      </p:sp>
    </p:spTree>
    <p:extLst>
      <p:ext uri="{BB962C8B-B14F-4D97-AF65-F5344CB8AC3E}">
        <p14:creationId xmlns:p14="http://schemas.microsoft.com/office/powerpoint/2010/main" val="18736590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3400" b="1" dirty="0" smtClean="0">
                <a:solidFill>
                  <a:srgbClr val="C00000"/>
                </a:solidFill>
              </a:rPr>
              <a:t>Inherent Limitations of a Distributed System</a:t>
            </a:r>
            <a:endParaRPr lang="en-US" sz="3400" b="1" dirty="0">
              <a:solidFill>
                <a:srgbClr val="C00000"/>
              </a:solidFill>
            </a:endParaRPr>
          </a:p>
        </p:txBody>
      </p:sp>
      <p:sp>
        <p:nvSpPr>
          <p:cNvPr id="3" name="Content Placeholder 2"/>
          <p:cNvSpPr>
            <a:spLocks noGrp="1"/>
          </p:cNvSpPr>
          <p:nvPr>
            <p:ph idx="1"/>
          </p:nvPr>
        </p:nvSpPr>
        <p:spPr>
          <a:xfrm>
            <a:off x="457200" y="990600"/>
            <a:ext cx="8229600" cy="5486400"/>
          </a:xfrm>
        </p:spPr>
        <p:txBody>
          <a:bodyPr/>
          <a:lstStyle/>
          <a:p>
            <a:r>
              <a:rPr lang="en-US" dirty="0" smtClean="0"/>
              <a:t>Absence of a Global Clock</a:t>
            </a:r>
          </a:p>
          <a:p>
            <a:r>
              <a:rPr lang="en-US" dirty="0" smtClean="0"/>
              <a:t>Absence of shared memory</a:t>
            </a:r>
          </a:p>
          <a:p>
            <a:pPr marL="457200" lvl="1" indent="0">
              <a:buNone/>
            </a:pPr>
            <a:endParaRPr lang="en-US" dirty="0"/>
          </a:p>
        </p:txBody>
      </p:sp>
      <p:pic>
        <p:nvPicPr>
          <p:cNvPr id="1026" name="Picture 2" descr="C:\Users\Shubhankar\Downloads\Adobe Scan Dec 07, 2020_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81200" y="2057400"/>
            <a:ext cx="4572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362200" y="5867400"/>
            <a:ext cx="4191000" cy="381000"/>
          </a:xfrm>
          <a:prstGeom prst="rect">
            <a:avLst/>
          </a:prstGeom>
          <a:noFill/>
        </p:spPr>
        <p:txBody>
          <a:bodyPr wrap="square" rtlCol="0">
            <a:spAutoFit/>
          </a:bodyPr>
          <a:lstStyle/>
          <a:p>
            <a:r>
              <a:rPr lang="en-US" dirty="0" smtClean="0"/>
              <a:t>Fig. A distributed system with two sites</a:t>
            </a:r>
            <a:endParaRPr lang="en-US" dirty="0"/>
          </a:p>
        </p:txBody>
      </p:sp>
    </p:spTree>
    <p:extLst>
      <p:ext uri="{BB962C8B-B14F-4D97-AF65-F5344CB8AC3E}">
        <p14:creationId xmlns:p14="http://schemas.microsoft.com/office/powerpoint/2010/main" val="1803967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err="1" smtClean="0">
                <a:solidFill>
                  <a:srgbClr val="C00000"/>
                </a:solidFill>
              </a:rPr>
              <a:t>Lamport’s</a:t>
            </a:r>
            <a:r>
              <a:rPr lang="en-US" dirty="0" smtClean="0">
                <a:solidFill>
                  <a:srgbClr val="C00000"/>
                </a:solidFill>
              </a:rPr>
              <a:t> Logical Clocks</a:t>
            </a:r>
            <a:endParaRPr lang="en-US" dirty="0">
              <a:solidFill>
                <a:srgbClr val="C00000"/>
              </a:solidFill>
            </a:endParaRPr>
          </a:p>
        </p:txBody>
      </p:sp>
      <p:sp>
        <p:nvSpPr>
          <p:cNvPr id="3" name="Content Placeholder 2"/>
          <p:cNvSpPr>
            <a:spLocks noGrp="1"/>
          </p:cNvSpPr>
          <p:nvPr>
            <p:ph idx="1"/>
          </p:nvPr>
        </p:nvSpPr>
        <p:spPr>
          <a:xfrm>
            <a:off x="457200" y="990600"/>
            <a:ext cx="8229600" cy="5410200"/>
          </a:xfrm>
        </p:spPr>
        <p:txBody>
          <a:bodyPr>
            <a:normAutofit fontScale="92500" lnSpcReduction="20000"/>
          </a:bodyPr>
          <a:lstStyle/>
          <a:p>
            <a:pPr marL="0" indent="0">
              <a:buNone/>
            </a:pPr>
            <a:endParaRPr lang="en-US" b="1" dirty="0" smtClean="0"/>
          </a:p>
          <a:p>
            <a:pPr marL="0" indent="0">
              <a:buNone/>
            </a:pPr>
            <a:r>
              <a:rPr lang="en-US" b="1" dirty="0" smtClean="0"/>
              <a:t>Happened Before Relation</a:t>
            </a:r>
            <a:r>
              <a:rPr lang="en-US" dirty="0" smtClean="0"/>
              <a:t>(</a:t>
            </a:r>
            <a:r>
              <a:rPr lang="en-US" dirty="0" smtClean="0">
                <a:sym typeface="Wingdings" pitchFamily="2" charset="2"/>
              </a:rPr>
              <a:t>): </a:t>
            </a:r>
          </a:p>
          <a:p>
            <a:pPr marL="0" indent="0" algn="just">
              <a:buNone/>
            </a:pPr>
            <a:r>
              <a:rPr lang="en-US" dirty="0">
                <a:sym typeface="Wingdings" pitchFamily="2" charset="2"/>
              </a:rPr>
              <a:t>	T</a:t>
            </a:r>
            <a:r>
              <a:rPr lang="en-US" dirty="0" smtClean="0">
                <a:sym typeface="Wingdings" pitchFamily="2" charset="2"/>
              </a:rPr>
              <a:t>he happened before relation captures the causal dependencies between events i.e. whether two events are causally related or not. The relation is defined as follows:</a:t>
            </a:r>
          </a:p>
          <a:p>
            <a:pPr lvl="1">
              <a:buFont typeface="Arial" pitchFamily="34" charset="0"/>
              <a:buChar char="•"/>
            </a:pPr>
            <a:r>
              <a:rPr lang="en-US" dirty="0"/>
              <a:t>a</a:t>
            </a:r>
            <a:r>
              <a:rPr lang="en-US" dirty="0" smtClean="0"/>
              <a:t> </a:t>
            </a:r>
            <a:r>
              <a:rPr lang="en-US" dirty="0" smtClean="0">
                <a:sym typeface="Wingdings" pitchFamily="2" charset="2"/>
              </a:rPr>
              <a:t>b, if a and b are events in the same process and a occurred before b</a:t>
            </a:r>
          </a:p>
          <a:p>
            <a:pPr lvl="1" algn="just">
              <a:buFont typeface="Arial" pitchFamily="34" charset="0"/>
              <a:buChar char="•"/>
            </a:pPr>
            <a:r>
              <a:rPr lang="en-US" dirty="0">
                <a:sym typeface="Wingdings" pitchFamily="2" charset="2"/>
              </a:rPr>
              <a:t>a</a:t>
            </a:r>
            <a:r>
              <a:rPr lang="en-US" dirty="0" smtClean="0">
                <a:sym typeface="Wingdings" pitchFamily="2" charset="2"/>
              </a:rPr>
              <a:t> b, if a is the event of sending a message m in a process and b is the event of receipt of the same message m by another process</a:t>
            </a:r>
          </a:p>
          <a:p>
            <a:pPr lvl="1" algn="just">
              <a:buFont typeface="Arial" pitchFamily="34" charset="0"/>
              <a:buChar char="•"/>
            </a:pPr>
            <a:r>
              <a:rPr lang="en-US" dirty="0" smtClean="0">
                <a:sym typeface="Wingdings" pitchFamily="2" charset="2"/>
              </a:rPr>
              <a:t>if </a:t>
            </a:r>
            <a:r>
              <a:rPr lang="en-US" dirty="0" err="1" smtClean="0">
                <a:sym typeface="Wingdings" pitchFamily="2" charset="2"/>
              </a:rPr>
              <a:t>ab</a:t>
            </a:r>
            <a:r>
              <a:rPr lang="en-US" dirty="0" smtClean="0">
                <a:sym typeface="Wingdings" pitchFamily="2" charset="2"/>
              </a:rPr>
              <a:t> and </a:t>
            </a:r>
            <a:r>
              <a:rPr lang="en-US" dirty="0" err="1" smtClean="0">
                <a:sym typeface="Wingdings" pitchFamily="2" charset="2"/>
              </a:rPr>
              <a:t>bc</a:t>
            </a:r>
            <a:r>
              <a:rPr lang="en-US" dirty="0" smtClean="0">
                <a:sym typeface="Wingdings" pitchFamily="2" charset="2"/>
              </a:rPr>
              <a:t>, then </a:t>
            </a:r>
            <a:r>
              <a:rPr lang="en-US" dirty="0" err="1" smtClean="0">
                <a:sym typeface="Wingdings" pitchFamily="2" charset="2"/>
              </a:rPr>
              <a:t>ac</a:t>
            </a:r>
            <a:r>
              <a:rPr lang="en-US" dirty="0" smtClean="0">
                <a:sym typeface="Wingdings" pitchFamily="2" charset="2"/>
              </a:rPr>
              <a:t>, i.e. “”relation is transitive  </a:t>
            </a:r>
            <a:endParaRPr lang="en-US" dirty="0"/>
          </a:p>
        </p:txBody>
      </p:sp>
    </p:spTree>
    <p:extLst>
      <p:ext uri="{BB962C8B-B14F-4D97-AF65-F5344CB8AC3E}">
        <p14:creationId xmlns:p14="http://schemas.microsoft.com/office/powerpoint/2010/main" val="7331425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685800"/>
            <a:ext cx="8229600" cy="5334000"/>
          </a:xfrm>
        </p:spPr>
        <p:txBody>
          <a:bodyPr>
            <a:normAutofit/>
          </a:bodyPr>
          <a:lstStyle/>
          <a:p>
            <a:pPr marL="0" indent="0">
              <a:buNone/>
            </a:pPr>
            <a:r>
              <a:rPr lang="en-US" b="1" dirty="0" smtClean="0">
                <a:solidFill>
                  <a:schemeClr val="accent6">
                    <a:lumMod val="75000"/>
                  </a:schemeClr>
                </a:solidFill>
              </a:rPr>
              <a:t>Motivation</a:t>
            </a:r>
          </a:p>
          <a:p>
            <a:pPr>
              <a:buFont typeface="Wingdings" pitchFamily="2" charset="2"/>
              <a:buChar char="Ø"/>
            </a:pPr>
            <a:r>
              <a:rPr lang="en-US" sz="2400" dirty="0"/>
              <a:t>a</a:t>
            </a:r>
            <a:r>
              <a:rPr lang="en-US" sz="2400" dirty="0" smtClean="0"/>
              <a:t>vailability of powerful microprocessor as low cost</a:t>
            </a:r>
          </a:p>
          <a:p>
            <a:pPr>
              <a:buFont typeface="Wingdings" pitchFamily="2" charset="2"/>
              <a:buChar char="Ø"/>
            </a:pPr>
            <a:r>
              <a:rPr lang="en-US" sz="2400" dirty="0" smtClean="0"/>
              <a:t> significant advances in communication technology</a:t>
            </a:r>
          </a:p>
          <a:p>
            <a:pPr>
              <a:buFont typeface="Wingdings" pitchFamily="2" charset="2"/>
              <a:buChar char="Ø"/>
            </a:pPr>
            <a:endParaRPr lang="en-US" sz="2400" dirty="0"/>
          </a:p>
          <a:p>
            <a:pPr marL="0" indent="0">
              <a:buNone/>
            </a:pPr>
            <a:r>
              <a:rPr lang="en-US" sz="2800" b="1" dirty="0" smtClean="0">
                <a:solidFill>
                  <a:schemeClr val="accent6">
                    <a:lumMod val="75000"/>
                  </a:schemeClr>
                </a:solidFill>
              </a:rPr>
              <a:t>Advantages of Distributed systems over traditional time-sharing systems</a:t>
            </a:r>
          </a:p>
          <a:p>
            <a:pPr>
              <a:buFont typeface="Wingdings" pitchFamily="2" charset="2"/>
              <a:buChar char="Ø"/>
            </a:pPr>
            <a:r>
              <a:rPr lang="en-US" sz="2400" dirty="0"/>
              <a:t>Resource sharing</a:t>
            </a:r>
          </a:p>
          <a:p>
            <a:pPr>
              <a:buFont typeface="Wingdings" pitchFamily="2" charset="2"/>
              <a:buChar char="Ø"/>
            </a:pPr>
            <a:r>
              <a:rPr lang="en-US" sz="2400" dirty="0"/>
              <a:t>Enhanced performance</a:t>
            </a:r>
          </a:p>
          <a:p>
            <a:pPr>
              <a:buFont typeface="Wingdings" pitchFamily="2" charset="2"/>
              <a:buChar char="Ø"/>
            </a:pPr>
            <a:r>
              <a:rPr lang="en-US" sz="2400" dirty="0"/>
              <a:t>Improved reliability and availability</a:t>
            </a:r>
          </a:p>
          <a:p>
            <a:pPr>
              <a:buFont typeface="Wingdings" pitchFamily="2" charset="2"/>
              <a:buChar char="Ø"/>
            </a:pPr>
            <a:r>
              <a:rPr lang="en-US" sz="2400" dirty="0"/>
              <a:t>Modular expandability	</a:t>
            </a:r>
          </a:p>
        </p:txBody>
      </p:sp>
    </p:spTree>
    <p:extLst>
      <p:ext uri="{BB962C8B-B14F-4D97-AF65-F5344CB8AC3E}">
        <p14:creationId xmlns:p14="http://schemas.microsoft.com/office/powerpoint/2010/main" val="12760009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solidFill>
                  <a:srgbClr val="C00000"/>
                </a:solidFill>
              </a:rPr>
              <a:t>Causally Related Events</a:t>
            </a:r>
            <a:endParaRPr lang="en-US" dirty="0">
              <a:solidFill>
                <a:srgbClr val="C00000"/>
              </a:solidFill>
            </a:endParaRPr>
          </a:p>
        </p:txBody>
      </p:sp>
      <p:sp>
        <p:nvSpPr>
          <p:cNvPr id="3" name="Content Placeholder 2"/>
          <p:cNvSpPr>
            <a:spLocks noGrp="1"/>
          </p:cNvSpPr>
          <p:nvPr>
            <p:ph idx="1"/>
          </p:nvPr>
        </p:nvSpPr>
        <p:spPr>
          <a:xfrm>
            <a:off x="457200" y="1066800"/>
            <a:ext cx="8229600" cy="5059363"/>
          </a:xfrm>
        </p:spPr>
        <p:txBody>
          <a:bodyPr/>
          <a:lstStyle/>
          <a:p>
            <a:pPr marL="0" indent="0">
              <a:buNone/>
            </a:pPr>
            <a:r>
              <a:rPr lang="en-US" dirty="0" smtClean="0"/>
              <a:t>Event a causally affects event b if </a:t>
            </a:r>
            <a:r>
              <a:rPr lang="en-US" dirty="0" err="1" smtClean="0"/>
              <a:t>a</a:t>
            </a:r>
            <a:r>
              <a:rPr lang="en-US" dirty="0" err="1" smtClean="0">
                <a:sym typeface="Wingdings" pitchFamily="2" charset="2"/>
              </a:rPr>
              <a:t>b</a:t>
            </a:r>
            <a:endParaRPr lang="en-US" dirty="0" smtClean="0">
              <a:sym typeface="Wingdings" pitchFamily="2" charset="2"/>
            </a:endParaRPr>
          </a:p>
          <a:p>
            <a:pPr marL="0" indent="0" algn="just">
              <a:buNone/>
            </a:pPr>
            <a:r>
              <a:rPr lang="en-US" b="1" dirty="0" smtClean="0">
                <a:sym typeface="Wingdings" pitchFamily="2" charset="2"/>
              </a:rPr>
              <a:t>Concurrent events:</a:t>
            </a:r>
            <a:r>
              <a:rPr lang="en-US" dirty="0" smtClean="0">
                <a:sym typeface="Wingdings" pitchFamily="2" charset="2"/>
              </a:rPr>
              <a:t> two distinct events a and b are said to be concurrent (denoted by a||b) if </a:t>
            </a:r>
            <a:r>
              <a:rPr lang="en-US" dirty="0" err="1" smtClean="0">
                <a:sym typeface="Wingdings" pitchFamily="2" charset="2"/>
              </a:rPr>
              <a:t>ab</a:t>
            </a:r>
            <a:r>
              <a:rPr lang="en-US" dirty="0" smtClean="0">
                <a:sym typeface="Wingdings" pitchFamily="2" charset="2"/>
              </a:rPr>
              <a:t> and </a:t>
            </a:r>
            <a:r>
              <a:rPr lang="en-US" dirty="0" err="1" smtClean="0">
                <a:sym typeface="Wingdings" pitchFamily="2" charset="2"/>
              </a:rPr>
              <a:t>ba</a:t>
            </a:r>
            <a:r>
              <a:rPr lang="en-US" dirty="0" smtClean="0">
                <a:sym typeface="Wingdings" pitchFamily="2" charset="2"/>
              </a:rPr>
              <a:t>. In other words concurrent events do not causally affect each other.</a:t>
            </a:r>
          </a:p>
          <a:p>
            <a:pPr marL="0" indent="0">
              <a:buNone/>
            </a:pPr>
            <a:r>
              <a:rPr lang="en-US" dirty="0">
                <a:sym typeface="Wingdings" pitchFamily="2" charset="2"/>
              </a:rPr>
              <a:t> </a:t>
            </a:r>
            <a:r>
              <a:rPr lang="en-US" dirty="0" smtClean="0">
                <a:sym typeface="Wingdings" pitchFamily="2" charset="2"/>
              </a:rPr>
              <a:t>   For any two events a and b in a system either </a:t>
            </a:r>
            <a:r>
              <a:rPr lang="en-US" dirty="0" err="1" smtClean="0">
                <a:sym typeface="Wingdings" pitchFamily="2" charset="2"/>
              </a:rPr>
              <a:t>ab</a:t>
            </a:r>
            <a:r>
              <a:rPr lang="en-US" dirty="0" smtClean="0">
                <a:sym typeface="Wingdings" pitchFamily="2" charset="2"/>
              </a:rPr>
              <a:t>, </a:t>
            </a:r>
            <a:r>
              <a:rPr lang="en-US" dirty="0" err="1" smtClean="0">
                <a:sym typeface="Wingdings" pitchFamily="2" charset="2"/>
              </a:rPr>
              <a:t>ba</a:t>
            </a:r>
            <a:r>
              <a:rPr lang="en-US" dirty="0" smtClean="0">
                <a:sym typeface="Wingdings" pitchFamily="2" charset="2"/>
              </a:rPr>
              <a:t> or a||b.</a:t>
            </a:r>
            <a:endParaRPr lang="en-US" dirty="0"/>
          </a:p>
        </p:txBody>
      </p:sp>
      <p:cxnSp>
        <p:nvCxnSpPr>
          <p:cNvPr id="5" name="Straight Connector 4"/>
          <p:cNvCxnSpPr/>
          <p:nvPr/>
        </p:nvCxnSpPr>
        <p:spPr>
          <a:xfrm flipH="1">
            <a:off x="762000" y="2667000"/>
            <a:ext cx="228600" cy="457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a:off x="2748318" y="2680647"/>
            <a:ext cx="228600" cy="457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608401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Contd.</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24000" y="1234142"/>
            <a:ext cx="4946176" cy="2423457"/>
          </a:xfrm>
        </p:spPr>
      </p:pic>
      <p:sp>
        <p:nvSpPr>
          <p:cNvPr id="5" name="TextBox 4"/>
          <p:cNvSpPr txBox="1"/>
          <p:nvPr/>
        </p:nvSpPr>
        <p:spPr>
          <a:xfrm>
            <a:off x="2279176" y="3657599"/>
            <a:ext cx="4191000" cy="430887"/>
          </a:xfrm>
          <a:prstGeom prst="rect">
            <a:avLst/>
          </a:prstGeom>
          <a:noFill/>
        </p:spPr>
        <p:txBody>
          <a:bodyPr wrap="square" rtlCol="0">
            <a:spAutoFit/>
          </a:bodyPr>
          <a:lstStyle/>
          <a:p>
            <a:r>
              <a:rPr lang="en-US" sz="2200" dirty="0" smtClean="0"/>
              <a:t>Fig. A space-time diagram</a:t>
            </a:r>
            <a:endParaRPr lang="en-US" sz="2200" dirty="0"/>
          </a:p>
        </p:txBody>
      </p:sp>
      <p:sp>
        <p:nvSpPr>
          <p:cNvPr id="6" name="TextBox 5"/>
          <p:cNvSpPr txBox="1"/>
          <p:nvPr/>
        </p:nvSpPr>
        <p:spPr>
          <a:xfrm>
            <a:off x="514634" y="4140803"/>
            <a:ext cx="8305800" cy="1938992"/>
          </a:xfrm>
          <a:prstGeom prst="rect">
            <a:avLst/>
          </a:prstGeom>
          <a:noFill/>
        </p:spPr>
        <p:txBody>
          <a:bodyPr wrap="square" rtlCol="0">
            <a:spAutoFit/>
          </a:bodyPr>
          <a:lstStyle/>
          <a:p>
            <a:pPr algn="just"/>
            <a:r>
              <a:rPr lang="en-US" sz="2000" dirty="0" smtClean="0"/>
              <a:t>Let e</a:t>
            </a:r>
            <a:r>
              <a:rPr lang="en-US" sz="2000" baseline="-25000" dirty="0" smtClean="0"/>
              <a:t>11</a:t>
            </a:r>
            <a:r>
              <a:rPr lang="en-US" sz="2000" dirty="0" smtClean="0"/>
              <a:t>,e</a:t>
            </a:r>
            <a:r>
              <a:rPr lang="en-US" sz="2000" baseline="-25000" dirty="0" smtClean="0"/>
              <a:t>12</a:t>
            </a:r>
            <a:r>
              <a:rPr lang="en-US" sz="2000" dirty="0" smtClean="0"/>
              <a:t>,e</a:t>
            </a:r>
            <a:r>
              <a:rPr lang="en-US" sz="2000" baseline="-25000" dirty="0" smtClean="0"/>
              <a:t>13</a:t>
            </a:r>
            <a:r>
              <a:rPr lang="en-US" sz="2000" dirty="0" smtClean="0"/>
              <a:t>, and e</a:t>
            </a:r>
            <a:r>
              <a:rPr lang="en-US" sz="2000" baseline="-25000" dirty="0" smtClean="0"/>
              <a:t>14</a:t>
            </a:r>
            <a:r>
              <a:rPr lang="en-US" sz="2000" dirty="0" smtClean="0"/>
              <a:t> are events in process P</a:t>
            </a:r>
            <a:r>
              <a:rPr lang="en-US" sz="2000" baseline="-25000" dirty="0" smtClean="0"/>
              <a:t>1</a:t>
            </a:r>
            <a:r>
              <a:rPr lang="en-US" sz="2000" dirty="0" smtClean="0"/>
              <a:t> and e</a:t>
            </a:r>
            <a:r>
              <a:rPr lang="en-US" sz="2000" baseline="-25000" dirty="0" smtClean="0"/>
              <a:t>21</a:t>
            </a:r>
            <a:r>
              <a:rPr lang="en-US" sz="2000" dirty="0" smtClean="0"/>
              <a:t>,e</a:t>
            </a:r>
            <a:r>
              <a:rPr lang="en-US" sz="2000" baseline="-25000" dirty="0" smtClean="0"/>
              <a:t>22</a:t>
            </a:r>
            <a:r>
              <a:rPr lang="en-US" sz="2000" dirty="0" smtClean="0"/>
              <a:t>,e</a:t>
            </a:r>
            <a:r>
              <a:rPr lang="en-US" sz="2000" baseline="-25000" dirty="0" smtClean="0"/>
              <a:t>23</a:t>
            </a:r>
            <a:r>
              <a:rPr lang="en-US" sz="2000" dirty="0" smtClean="0"/>
              <a:t> and e</a:t>
            </a:r>
            <a:r>
              <a:rPr lang="en-US" sz="2000" baseline="-25000" dirty="0" smtClean="0"/>
              <a:t>24</a:t>
            </a:r>
            <a:r>
              <a:rPr lang="en-US" sz="2000" dirty="0" smtClean="0"/>
              <a:t> are events in process P</a:t>
            </a:r>
            <a:r>
              <a:rPr lang="en-US" sz="2000" baseline="-25000" dirty="0" smtClean="0"/>
              <a:t>2</a:t>
            </a:r>
            <a:r>
              <a:rPr lang="en-US" sz="2000" dirty="0" smtClean="0"/>
              <a:t>. The arrows represent message transfers between the processes. For ex. </a:t>
            </a:r>
            <a:r>
              <a:rPr lang="en-US" sz="2000" dirty="0"/>
              <a:t>a</a:t>
            </a:r>
            <a:r>
              <a:rPr lang="en-US" sz="2000" dirty="0" smtClean="0"/>
              <a:t>rrow  e</a:t>
            </a:r>
            <a:r>
              <a:rPr lang="en-US" sz="2000" baseline="-25000" dirty="0" smtClean="0"/>
              <a:t>12</a:t>
            </a:r>
            <a:r>
              <a:rPr lang="en-US" sz="2000" dirty="0" smtClean="0"/>
              <a:t>e</a:t>
            </a:r>
            <a:r>
              <a:rPr lang="en-US" sz="2000" baseline="-25000" dirty="0" smtClean="0"/>
              <a:t>23</a:t>
            </a:r>
            <a:r>
              <a:rPr lang="en-US" sz="2000" dirty="0" smtClean="0"/>
              <a:t> corresponds to a message sent from process P</a:t>
            </a:r>
            <a:r>
              <a:rPr lang="en-US" sz="2000" baseline="-25000" dirty="0" smtClean="0"/>
              <a:t>1</a:t>
            </a:r>
            <a:r>
              <a:rPr lang="en-US" sz="2000" dirty="0" smtClean="0"/>
              <a:t> to process P</a:t>
            </a:r>
            <a:r>
              <a:rPr lang="en-US" sz="2000" baseline="-25000" dirty="0" smtClean="0"/>
              <a:t>2</a:t>
            </a:r>
            <a:r>
              <a:rPr lang="en-US" sz="2000" dirty="0" smtClean="0"/>
              <a:t>. e</a:t>
            </a:r>
            <a:r>
              <a:rPr lang="en-US" sz="2000" baseline="-25000" dirty="0" smtClean="0"/>
              <a:t>12</a:t>
            </a:r>
            <a:r>
              <a:rPr lang="en-US" sz="2000" dirty="0" smtClean="0"/>
              <a:t> is the event of sending the message at P</a:t>
            </a:r>
            <a:r>
              <a:rPr lang="en-US" sz="2000" baseline="-25000" dirty="0" smtClean="0"/>
              <a:t>1</a:t>
            </a:r>
            <a:r>
              <a:rPr lang="en-US" sz="2000" dirty="0" smtClean="0"/>
              <a:t> and e</a:t>
            </a:r>
            <a:r>
              <a:rPr lang="en-US" sz="2000" baseline="-25000" dirty="0" smtClean="0"/>
              <a:t>23</a:t>
            </a:r>
            <a:r>
              <a:rPr lang="en-US" sz="2000" dirty="0" smtClean="0"/>
              <a:t> is the event of receiving the same message at P</a:t>
            </a:r>
            <a:r>
              <a:rPr lang="en-US" sz="2000" baseline="-25000" dirty="0" smtClean="0"/>
              <a:t>2</a:t>
            </a:r>
            <a:r>
              <a:rPr lang="en-US" sz="2000" dirty="0" smtClean="0"/>
              <a:t>. In the above figure e</a:t>
            </a:r>
            <a:r>
              <a:rPr lang="en-US" sz="2000" baseline="-25000" dirty="0" smtClean="0"/>
              <a:t>22</a:t>
            </a:r>
            <a:r>
              <a:rPr lang="en-US" sz="2000" dirty="0" smtClean="0">
                <a:sym typeface="Wingdings" pitchFamily="2" charset="2"/>
              </a:rPr>
              <a:t>e</a:t>
            </a:r>
            <a:r>
              <a:rPr lang="en-US" sz="2000" baseline="-25000" dirty="0" smtClean="0">
                <a:sym typeface="Wingdings" pitchFamily="2" charset="2"/>
              </a:rPr>
              <a:t>13</a:t>
            </a:r>
            <a:r>
              <a:rPr lang="en-US" sz="2000" dirty="0" smtClean="0">
                <a:sym typeface="Wingdings" pitchFamily="2" charset="2"/>
              </a:rPr>
              <a:t>, e</a:t>
            </a:r>
            <a:r>
              <a:rPr lang="en-US" sz="2000" baseline="-25000" dirty="0" smtClean="0">
                <a:sym typeface="Wingdings" pitchFamily="2" charset="2"/>
              </a:rPr>
              <a:t>13</a:t>
            </a:r>
            <a:r>
              <a:rPr lang="en-US" sz="2000" dirty="0" smtClean="0">
                <a:sym typeface="Wingdings" pitchFamily="2" charset="2"/>
              </a:rPr>
              <a:t>e</a:t>
            </a:r>
            <a:r>
              <a:rPr lang="en-US" sz="2000" baseline="-25000" dirty="0" smtClean="0">
                <a:sym typeface="Wingdings" pitchFamily="2" charset="2"/>
              </a:rPr>
              <a:t>14</a:t>
            </a:r>
            <a:r>
              <a:rPr lang="en-US" sz="2000" dirty="0" smtClean="0">
                <a:sym typeface="Wingdings" pitchFamily="2" charset="2"/>
              </a:rPr>
              <a:t> and therefore e</a:t>
            </a:r>
            <a:r>
              <a:rPr lang="en-US" sz="2000" baseline="-25000" dirty="0" smtClean="0">
                <a:sym typeface="Wingdings" pitchFamily="2" charset="2"/>
              </a:rPr>
              <a:t>22</a:t>
            </a:r>
            <a:r>
              <a:rPr lang="en-US" sz="2000" dirty="0" smtClean="0">
                <a:sym typeface="Wingdings" pitchFamily="2" charset="2"/>
              </a:rPr>
              <a:t>e</a:t>
            </a:r>
            <a:r>
              <a:rPr lang="en-US" sz="2000" baseline="-25000" dirty="0" smtClean="0">
                <a:sym typeface="Wingdings" pitchFamily="2" charset="2"/>
              </a:rPr>
              <a:t>14</a:t>
            </a:r>
            <a:r>
              <a:rPr lang="en-US" sz="2000" dirty="0" smtClean="0">
                <a:sym typeface="Wingdings" pitchFamily="2" charset="2"/>
              </a:rPr>
              <a:t>. In other words, </a:t>
            </a:r>
            <a:r>
              <a:rPr lang="en-US" sz="2000" dirty="0"/>
              <a:t>event e</a:t>
            </a:r>
            <a:r>
              <a:rPr lang="en-US" sz="2000" baseline="-25000" dirty="0"/>
              <a:t>22</a:t>
            </a:r>
            <a:r>
              <a:rPr lang="en-US" sz="2000" dirty="0"/>
              <a:t> causally affects </a:t>
            </a:r>
            <a:r>
              <a:rPr lang="en-US" sz="2000" dirty="0" smtClean="0"/>
              <a:t>event e</a:t>
            </a:r>
            <a:r>
              <a:rPr lang="en-US" sz="2000" baseline="-25000" dirty="0" smtClean="0"/>
              <a:t>14</a:t>
            </a:r>
            <a:r>
              <a:rPr lang="en-US" sz="2000" dirty="0" smtClean="0"/>
              <a:t>.  </a:t>
            </a:r>
            <a:endParaRPr lang="en-US" sz="2000" dirty="0"/>
          </a:p>
        </p:txBody>
      </p:sp>
    </p:spTree>
    <p:extLst>
      <p:ext uri="{BB962C8B-B14F-4D97-AF65-F5344CB8AC3E}">
        <p14:creationId xmlns:p14="http://schemas.microsoft.com/office/powerpoint/2010/main" val="124167176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solidFill>
                  <a:srgbClr val="C00000"/>
                </a:solidFill>
              </a:rPr>
              <a:t>Logical clocks</a:t>
            </a:r>
            <a:endParaRPr lang="en-US" dirty="0">
              <a:solidFill>
                <a:srgbClr val="C00000"/>
              </a:solidFill>
            </a:endParaRPr>
          </a:p>
        </p:txBody>
      </p:sp>
      <p:sp>
        <p:nvSpPr>
          <p:cNvPr id="3" name="Content Placeholder 2"/>
          <p:cNvSpPr>
            <a:spLocks noGrp="1"/>
          </p:cNvSpPr>
          <p:nvPr>
            <p:ph idx="1"/>
          </p:nvPr>
        </p:nvSpPr>
        <p:spPr>
          <a:xfrm>
            <a:off x="457200" y="838200"/>
            <a:ext cx="8229600" cy="5287963"/>
          </a:xfrm>
        </p:spPr>
        <p:txBody>
          <a:bodyPr/>
          <a:lstStyle/>
          <a:p>
            <a:pPr marL="0" indent="0" algn="just">
              <a:buNone/>
            </a:pPr>
            <a:r>
              <a:rPr lang="en-US" dirty="0" smtClean="0"/>
              <a:t>In order to realize the relation </a:t>
            </a:r>
            <a:r>
              <a:rPr lang="en-US" dirty="0" smtClean="0">
                <a:sym typeface="Wingdings" pitchFamily="2" charset="2"/>
              </a:rPr>
              <a:t> </a:t>
            </a:r>
            <a:r>
              <a:rPr lang="en-US" dirty="0" err="1" smtClean="0">
                <a:sym typeface="Wingdings" pitchFamily="2" charset="2"/>
              </a:rPr>
              <a:t>Lamport</a:t>
            </a:r>
            <a:r>
              <a:rPr lang="en-US" dirty="0" smtClean="0">
                <a:sym typeface="Wingdings" pitchFamily="2" charset="2"/>
              </a:rPr>
              <a:t> introduced system of logical clocks. There is a clock </a:t>
            </a:r>
            <a:r>
              <a:rPr lang="en-US" dirty="0" err="1" smtClean="0">
                <a:sym typeface="Wingdings" pitchFamily="2" charset="2"/>
              </a:rPr>
              <a:t>C</a:t>
            </a:r>
            <a:r>
              <a:rPr lang="en-US" baseline="-25000" dirty="0" err="1" smtClean="0">
                <a:sym typeface="Wingdings" pitchFamily="2" charset="2"/>
              </a:rPr>
              <a:t>i</a:t>
            </a:r>
            <a:r>
              <a:rPr lang="en-US" baseline="-25000" dirty="0" smtClean="0">
                <a:sym typeface="Wingdings" pitchFamily="2" charset="2"/>
              </a:rPr>
              <a:t> </a:t>
            </a:r>
            <a:r>
              <a:rPr lang="en-US" dirty="0" smtClean="0">
                <a:sym typeface="Wingdings" pitchFamily="2" charset="2"/>
              </a:rPr>
              <a:t> at each process P</a:t>
            </a:r>
            <a:r>
              <a:rPr lang="en-US" baseline="-25000" dirty="0" smtClean="0">
                <a:sym typeface="Wingdings" pitchFamily="2" charset="2"/>
              </a:rPr>
              <a:t>i</a:t>
            </a:r>
            <a:r>
              <a:rPr lang="en-US" dirty="0" smtClean="0">
                <a:sym typeface="Wingdings" pitchFamily="2" charset="2"/>
              </a:rPr>
              <a:t> in the system. The clock </a:t>
            </a:r>
            <a:r>
              <a:rPr lang="en-US" dirty="0" err="1">
                <a:sym typeface="Wingdings" pitchFamily="2" charset="2"/>
              </a:rPr>
              <a:t>C</a:t>
            </a:r>
            <a:r>
              <a:rPr lang="en-US" baseline="-25000" dirty="0" err="1">
                <a:sym typeface="Wingdings" pitchFamily="2" charset="2"/>
              </a:rPr>
              <a:t>i</a:t>
            </a:r>
            <a:r>
              <a:rPr lang="en-US" dirty="0" smtClean="0">
                <a:sym typeface="Wingdings" pitchFamily="2" charset="2"/>
              </a:rPr>
              <a:t> can be thought of as a function that assigns a number </a:t>
            </a:r>
            <a:r>
              <a:rPr lang="en-US" dirty="0" err="1">
                <a:sym typeface="Wingdings" pitchFamily="2" charset="2"/>
              </a:rPr>
              <a:t>C</a:t>
            </a:r>
            <a:r>
              <a:rPr lang="en-US" baseline="-25000" dirty="0" err="1">
                <a:sym typeface="Wingdings" pitchFamily="2" charset="2"/>
              </a:rPr>
              <a:t>i</a:t>
            </a:r>
            <a:r>
              <a:rPr lang="en-US" baseline="-25000" dirty="0">
                <a:sym typeface="Wingdings" pitchFamily="2" charset="2"/>
              </a:rPr>
              <a:t> </a:t>
            </a:r>
            <a:r>
              <a:rPr lang="en-US" dirty="0" smtClean="0">
                <a:sym typeface="Wingdings" pitchFamily="2" charset="2"/>
              </a:rPr>
              <a:t>(a) to any event  a, called the timestamp of event a, at P</a:t>
            </a:r>
            <a:r>
              <a:rPr lang="en-US" baseline="-25000" dirty="0" smtClean="0">
                <a:sym typeface="Wingdings" pitchFamily="2" charset="2"/>
              </a:rPr>
              <a:t>i </a:t>
            </a:r>
            <a:r>
              <a:rPr lang="en-US" dirty="0" smtClean="0">
                <a:sym typeface="Wingdings" pitchFamily="2" charset="2"/>
              </a:rPr>
              <a:t>. The numbers assigned by the system of clocks have no relation to physical time and hence the name logical clocks. The timestamp of an event is the value of the clock when it occurs.</a:t>
            </a:r>
            <a:endParaRPr lang="en-US" baseline="-25000" dirty="0"/>
          </a:p>
        </p:txBody>
      </p:sp>
    </p:spTree>
    <p:extLst>
      <p:ext uri="{BB962C8B-B14F-4D97-AF65-F5344CB8AC3E}">
        <p14:creationId xmlns:p14="http://schemas.microsoft.com/office/powerpoint/2010/main" val="306383095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dirty="0" smtClean="0"/>
              <a:t>Contd.</a:t>
            </a:r>
            <a:endParaRPr lang="en-US" dirty="0"/>
          </a:p>
        </p:txBody>
      </p:sp>
      <p:sp>
        <p:nvSpPr>
          <p:cNvPr id="3" name="Content Placeholder 2"/>
          <p:cNvSpPr>
            <a:spLocks noGrp="1"/>
          </p:cNvSpPr>
          <p:nvPr>
            <p:ph idx="1"/>
          </p:nvPr>
        </p:nvSpPr>
        <p:spPr>
          <a:xfrm>
            <a:off x="457200" y="762000"/>
            <a:ext cx="8229600" cy="5364163"/>
          </a:xfrm>
        </p:spPr>
        <p:txBody>
          <a:bodyPr>
            <a:normAutofit fontScale="85000" lnSpcReduction="20000"/>
          </a:bodyPr>
          <a:lstStyle/>
          <a:p>
            <a:pPr marL="0" indent="0">
              <a:buNone/>
            </a:pPr>
            <a:r>
              <a:rPr lang="en-US" sz="3500" dirty="0" smtClean="0">
                <a:solidFill>
                  <a:srgbClr val="C00000"/>
                </a:solidFill>
              </a:rPr>
              <a:t>Conditions satisfied by the system of clocks:</a:t>
            </a:r>
          </a:p>
          <a:p>
            <a:pPr marL="0" indent="0">
              <a:buNone/>
            </a:pPr>
            <a:r>
              <a:rPr lang="en-US" dirty="0" smtClean="0"/>
              <a:t>For any events a and b: </a:t>
            </a:r>
          </a:p>
          <a:p>
            <a:pPr marL="0" indent="0">
              <a:buNone/>
            </a:pPr>
            <a:r>
              <a:rPr lang="en-US" dirty="0" smtClean="0"/>
              <a:t>If </a:t>
            </a:r>
            <a:r>
              <a:rPr lang="en-US" dirty="0" err="1" smtClean="0"/>
              <a:t>a</a:t>
            </a:r>
            <a:r>
              <a:rPr lang="en-US" dirty="0" err="1" smtClean="0">
                <a:sym typeface="Wingdings" pitchFamily="2" charset="2"/>
              </a:rPr>
              <a:t>b</a:t>
            </a:r>
            <a:r>
              <a:rPr lang="en-US" dirty="0" smtClean="0">
                <a:sym typeface="Wingdings" pitchFamily="2" charset="2"/>
              </a:rPr>
              <a:t>, then C(a)&lt;C(b)</a:t>
            </a:r>
          </a:p>
          <a:p>
            <a:pPr marL="0" indent="0" algn="just">
              <a:buNone/>
            </a:pPr>
            <a:r>
              <a:rPr lang="en-US" dirty="0" smtClean="0">
                <a:sym typeface="Wingdings" pitchFamily="2" charset="2"/>
              </a:rPr>
              <a:t>The happened before relation ‘’ can now be realized by using the logical clocks if the following two conditions(</a:t>
            </a:r>
            <a:r>
              <a:rPr lang="en-US" b="1" dirty="0" smtClean="0">
                <a:sym typeface="Wingdings" pitchFamily="2" charset="2"/>
              </a:rPr>
              <a:t>correctness conditions</a:t>
            </a:r>
            <a:r>
              <a:rPr lang="en-US" dirty="0" smtClean="0">
                <a:sym typeface="Wingdings" pitchFamily="2" charset="2"/>
              </a:rPr>
              <a:t>) are met:</a:t>
            </a:r>
          </a:p>
          <a:p>
            <a:pPr marL="0" indent="0">
              <a:buNone/>
            </a:pPr>
            <a:r>
              <a:rPr lang="en-US" b="1" dirty="0" smtClean="0">
                <a:sym typeface="Wingdings" pitchFamily="2" charset="2"/>
              </a:rPr>
              <a:t>[C1] </a:t>
            </a:r>
            <a:r>
              <a:rPr lang="en-US" dirty="0" smtClean="0">
                <a:sym typeface="Wingdings" pitchFamily="2" charset="2"/>
              </a:rPr>
              <a:t>for any two events a and b in a process P</a:t>
            </a:r>
            <a:r>
              <a:rPr lang="en-US" baseline="-25000" dirty="0" smtClean="0">
                <a:sym typeface="Wingdings" pitchFamily="2" charset="2"/>
              </a:rPr>
              <a:t>i</a:t>
            </a:r>
            <a:r>
              <a:rPr lang="en-US" dirty="0" smtClean="0">
                <a:sym typeface="Wingdings" pitchFamily="2" charset="2"/>
              </a:rPr>
              <a:t>, if a occurs before b, then</a:t>
            </a:r>
          </a:p>
          <a:p>
            <a:pPr marL="0" indent="0">
              <a:buNone/>
            </a:pPr>
            <a:r>
              <a:rPr lang="en-US" dirty="0">
                <a:sym typeface="Wingdings" pitchFamily="2" charset="2"/>
              </a:rPr>
              <a:t>	</a:t>
            </a:r>
            <a:r>
              <a:rPr lang="en-US" dirty="0" err="1" smtClean="0">
                <a:sym typeface="Wingdings" pitchFamily="2" charset="2"/>
              </a:rPr>
              <a:t>C</a:t>
            </a:r>
            <a:r>
              <a:rPr lang="en-US" baseline="-25000" dirty="0" err="1" smtClean="0">
                <a:sym typeface="Wingdings" pitchFamily="2" charset="2"/>
              </a:rPr>
              <a:t>i</a:t>
            </a:r>
            <a:r>
              <a:rPr lang="en-US" dirty="0" smtClean="0">
                <a:sym typeface="Wingdings" pitchFamily="2" charset="2"/>
              </a:rPr>
              <a:t>(a) &lt; </a:t>
            </a:r>
            <a:r>
              <a:rPr lang="en-US" dirty="0" err="1" smtClean="0">
                <a:sym typeface="Wingdings" pitchFamily="2" charset="2"/>
              </a:rPr>
              <a:t>C</a:t>
            </a:r>
            <a:r>
              <a:rPr lang="en-US" baseline="-25000" dirty="0" err="1" smtClean="0">
                <a:sym typeface="Wingdings" pitchFamily="2" charset="2"/>
              </a:rPr>
              <a:t>i</a:t>
            </a:r>
            <a:r>
              <a:rPr lang="en-US" dirty="0" smtClean="0">
                <a:sym typeface="Wingdings" pitchFamily="2" charset="2"/>
              </a:rPr>
              <a:t>(b)</a:t>
            </a:r>
          </a:p>
          <a:p>
            <a:pPr marL="0" indent="0" algn="just">
              <a:buNone/>
            </a:pPr>
            <a:r>
              <a:rPr lang="en-US" b="1" dirty="0" smtClean="0">
                <a:sym typeface="Wingdings" pitchFamily="2" charset="2"/>
              </a:rPr>
              <a:t>[C2] </a:t>
            </a:r>
            <a:r>
              <a:rPr lang="en-US" dirty="0" smtClean="0">
                <a:sym typeface="Wingdings" pitchFamily="2" charset="2"/>
              </a:rPr>
              <a:t>if a is the event of sending a message m in process P</a:t>
            </a:r>
            <a:r>
              <a:rPr lang="en-US" baseline="-25000" dirty="0" smtClean="0">
                <a:sym typeface="Wingdings" pitchFamily="2" charset="2"/>
              </a:rPr>
              <a:t>i</a:t>
            </a:r>
            <a:r>
              <a:rPr lang="en-US" dirty="0" smtClean="0">
                <a:sym typeface="Wingdings" pitchFamily="2" charset="2"/>
              </a:rPr>
              <a:t> and b is the event of receiving the same message m at process </a:t>
            </a:r>
            <a:r>
              <a:rPr lang="en-US" dirty="0" err="1" smtClean="0">
                <a:sym typeface="Wingdings" pitchFamily="2" charset="2"/>
              </a:rPr>
              <a:t>P</a:t>
            </a:r>
            <a:r>
              <a:rPr lang="en-US" baseline="-25000" dirty="0" err="1" smtClean="0">
                <a:sym typeface="Wingdings" pitchFamily="2" charset="2"/>
              </a:rPr>
              <a:t>j</a:t>
            </a:r>
            <a:r>
              <a:rPr lang="en-US" dirty="0" smtClean="0">
                <a:sym typeface="Wingdings" pitchFamily="2" charset="2"/>
              </a:rPr>
              <a:t>, then</a:t>
            </a:r>
          </a:p>
          <a:p>
            <a:pPr marL="0" indent="0">
              <a:buNone/>
            </a:pPr>
            <a:r>
              <a:rPr lang="en-US" dirty="0">
                <a:sym typeface="Wingdings" pitchFamily="2" charset="2"/>
              </a:rPr>
              <a:t>	</a:t>
            </a:r>
            <a:r>
              <a:rPr lang="en-US" dirty="0" err="1" smtClean="0">
                <a:sym typeface="Wingdings" pitchFamily="2" charset="2"/>
              </a:rPr>
              <a:t>C</a:t>
            </a:r>
            <a:r>
              <a:rPr lang="en-US" baseline="-25000" dirty="0" err="1" smtClean="0">
                <a:sym typeface="Wingdings" pitchFamily="2" charset="2"/>
              </a:rPr>
              <a:t>i</a:t>
            </a:r>
            <a:r>
              <a:rPr lang="en-US" dirty="0" smtClean="0">
                <a:sym typeface="Wingdings" pitchFamily="2" charset="2"/>
              </a:rPr>
              <a:t>(a) &lt; </a:t>
            </a:r>
            <a:r>
              <a:rPr lang="en-US" dirty="0" err="1" smtClean="0">
                <a:sym typeface="Wingdings" pitchFamily="2" charset="2"/>
              </a:rPr>
              <a:t>C</a:t>
            </a:r>
            <a:r>
              <a:rPr lang="en-US" baseline="-25000" dirty="0" err="1" smtClean="0">
                <a:sym typeface="Wingdings" pitchFamily="2" charset="2"/>
              </a:rPr>
              <a:t>j</a:t>
            </a:r>
            <a:r>
              <a:rPr lang="en-US" dirty="0" smtClean="0">
                <a:sym typeface="Wingdings" pitchFamily="2" charset="2"/>
              </a:rPr>
              <a:t>(b)</a:t>
            </a:r>
            <a:endParaRPr lang="en-US" dirty="0"/>
          </a:p>
        </p:txBody>
      </p:sp>
    </p:spTree>
    <p:extLst>
      <p:ext uri="{BB962C8B-B14F-4D97-AF65-F5344CB8AC3E}">
        <p14:creationId xmlns:p14="http://schemas.microsoft.com/office/powerpoint/2010/main" val="37061485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lstStyle/>
          <a:p>
            <a:pPr marL="0" indent="0" algn="just">
              <a:buNone/>
            </a:pPr>
            <a:r>
              <a:rPr lang="en-US" dirty="0" smtClean="0"/>
              <a:t>The following </a:t>
            </a:r>
            <a:r>
              <a:rPr lang="en-US" b="1" dirty="0" smtClean="0"/>
              <a:t>implementation rules (IR) </a:t>
            </a:r>
            <a:r>
              <a:rPr lang="en-US" dirty="0" smtClean="0"/>
              <a:t>for the clocks guarantee that the clocks satisfy the correctness conditions [C1] and [C2]:</a:t>
            </a:r>
          </a:p>
          <a:p>
            <a:pPr marL="0" indent="0" algn="just">
              <a:buNone/>
            </a:pPr>
            <a:r>
              <a:rPr lang="en-US" dirty="0"/>
              <a:t> </a:t>
            </a:r>
            <a:r>
              <a:rPr lang="en-US" dirty="0" smtClean="0"/>
              <a:t>   </a:t>
            </a:r>
            <a:r>
              <a:rPr lang="en-US" b="1" dirty="0" smtClean="0"/>
              <a:t>[IR1] </a:t>
            </a:r>
            <a:r>
              <a:rPr lang="en-US" dirty="0" smtClean="0"/>
              <a:t>Clock </a:t>
            </a:r>
            <a:r>
              <a:rPr lang="en-US" dirty="0" err="1" smtClean="0"/>
              <a:t>C</a:t>
            </a:r>
            <a:r>
              <a:rPr lang="en-US" baseline="-25000" dirty="0" err="1" smtClean="0"/>
              <a:t>i</a:t>
            </a:r>
            <a:r>
              <a:rPr lang="en-US" dirty="0" smtClean="0"/>
              <a:t> is incremented between any two successive events in process P</a:t>
            </a:r>
            <a:r>
              <a:rPr lang="en-US" baseline="-25000" dirty="0" smtClean="0"/>
              <a:t>i</a:t>
            </a:r>
            <a:r>
              <a:rPr lang="en-US" dirty="0" smtClean="0"/>
              <a:t>:</a:t>
            </a:r>
          </a:p>
          <a:p>
            <a:pPr marL="0" indent="0" algn="just">
              <a:buNone/>
            </a:pPr>
            <a:r>
              <a:rPr lang="en-US" dirty="0"/>
              <a:t>	</a:t>
            </a:r>
            <a:r>
              <a:rPr lang="en-US" dirty="0" err="1" smtClean="0"/>
              <a:t>C</a:t>
            </a:r>
            <a:r>
              <a:rPr lang="en-US" baseline="-25000" dirty="0" err="1" smtClean="0"/>
              <a:t>i</a:t>
            </a:r>
            <a:r>
              <a:rPr lang="en-US" dirty="0" smtClean="0"/>
              <a:t>:= </a:t>
            </a:r>
            <a:r>
              <a:rPr lang="en-US" dirty="0" err="1" smtClean="0"/>
              <a:t>C</a:t>
            </a:r>
            <a:r>
              <a:rPr lang="en-US" baseline="-25000" dirty="0" err="1" smtClean="0"/>
              <a:t>i</a:t>
            </a:r>
            <a:r>
              <a:rPr lang="en-US" dirty="0" err="1" smtClean="0"/>
              <a:t>+d</a:t>
            </a:r>
            <a:r>
              <a:rPr lang="en-US" dirty="0" smtClean="0"/>
              <a:t>   (d&gt;0)</a:t>
            </a:r>
          </a:p>
          <a:p>
            <a:pPr marL="0" indent="0" algn="just">
              <a:buNone/>
            </a:pPr>
            <a:r>
              <a:rPr lang="en-US" dirty="0" smtClean="0"/>
              <a:t>If a and b are two successive events in P</a:t>
            </a:r>
            <a:r>
              <a:rPr lang="en-US" baseline="-25000" dirty="0" smtClean="0"/>
              <a:t>i</a:t>
            </a:r>
            <a:r>
              <a:rPr lang="en-US" dirty="0" smtClean="0"/>
              <a:t> and </a:t>
            </a:r>
            <a:r>
              <a:rPr lang="en-US" dirty="0" err="1" smtClean="0"/>
              <a:t>a</a:t>
            </a:r>
            <a:r>
              <a:rPr lang="en-US" dirty="0" err="1" smtClean="0">
                <a:sym typeface="Wingdings" pitchFamily="2" charset="2"/>
              </a:rPr>
              <a:t>b</a:t>
            </a:r>
            <a:r>
              <a:rPr lang="en-US" dirty="0" smtClean="0">
                <a:sym typeface="Wingdings" pitchFamily="2" charset="2"/>
              </a:rPr>
              <a:t>, then </a:t>
            </a:r>
            <a:r>
              <a:rPr lang="en-US" dirty="0" err="1" smtClean="0">
                <a:sym typeface="Wingdings" pitchFamily="2" charset="2"/>
              </a:rPr>
              <a:t>C</a:t>
            </a:r>
            <a:r>
              <a:rPr lang="en-US" baseline="-25000" dirty="0" err="1" smtClean="0">
                <a:sym typeface="Wingdings" pitchFamily="2" charset="2"/>
              </a:rPr>
              <a:t>i</a:t>
            </a:r>
            <a:r>
              <a:rPr lang="en-US" dirty="0" smtClean="0">
                <a:sym typeface="Wingdings" pitchFamily="2" charset="2"/>
              </a:rPr>
              <a:t>(b)=</a:t>
            </a:r>
            <a:r>
              <a:rPr lang="en-US" dirty="0" err="1" smtClean="0">
                <a:sym typeface="Wingdings" pitchFamily="2" charset="2"/>
              </a:rPr>
              <a:t>C</a:t>
            </a:r>
            <a:r>
              <a:rPr lang="en-US" baseline="-25000" dirty="0" err="1" smtClean="0">
                <a:sym typeface="Wingdings" pitchFamily="2" charset="2"/>
              </a:rPr>
              <a:t>i</a:t>
            </a:r>
            <a:r>
              <a:rPr lang="en-US" dirty="0" smtClean="0">
                <a:sym typeface="Wingdings" pitchFamily="2" charset="2"/>
              </a:rPr>
              <a:t>(a)+d   (d&gt;0)	[1.1]</a:t>
            </a:r>
          </a:p>
          <a:p>
            <a:pPr marL="0" indent="0" algn="just">
              <a:buNone/>
            </a:pPr>
            <a:r>
              <a:rPr lang="en-US" dirty="0">
                <a:sym typeface="Wingdings" pitchFamily="2" charset="2"/>
              </a:rPr>
              <a:t> </a:t>
            </a:r>
            <a:r>
              <a:rPr lang="en-US" dirty="0" smtClean="0">
                <a:sym typeface="Wingdings" pitchFamily="2" charset="2"/>
              </a:rPr>
              <a:t>   </a:t>
            </a:r>
            <a:endParaRPr lang="en-US" dirty="0"/>
          </a:p>
        </p:txBody>
      </p:sp>
      <p:sp>
        <p:nvSpPr>
          <p:cNvPr id="4" name="Title 1"/>
          <p:cNvSpPr>
            <a:spLocks noGrp="1"/>
          </p:cNvSpPr>
          <p:nvPr>
            <p:ph type="title"/>
          </p:nvPr>
        </p:nvSpPr>
        <p:spPr>
          <a:xfrm>
            <a:off x="457200" y="274638"/>
            <a:ext cx="8229600" cy="411162"/>
          </a:xfrm>
        </p:spPr>
        <p:txBody>
          <a:bodyPr>
            <a:normAutofit fontScale="90000"/>
          </a:bodyPr>
          <a:lstStyle/>
          <a:p>
            <a:r>
              <a:rPr lang="en-US" dirty="0" smtClean="0"/>
              <a:t>Contd.</a:t>
            </a:r>
            <a:endParaRPr lang="en-US" dirty="0"/>
          </a:p>
        </p:txBody>
      </p:sp>
    </p:spTree>
    <p:extLst>
      <p:ext uri="{BB962C8B-B14F-4D97-AF65-F5344CB8AC3E}">
        <p14:creationId xmlns:p14="http://schemas.microsoft.com/office/powerpoint/2010/main" val="406675177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lstStyle/>
          <a:p>
            <a:pPr marL="0" indent="0" algn="just">
              <a:buNone/>
            </a:pPr>
            <a:r>
              <a:rPr lang="en-US" b="1" dirty="0">
                <a:sym typeface="Wingdings" pitchFamily="2" charset="2"/>
              </a:rPr>
              <a:t>[IR2] </a:t>
            </a:r>
            <a:r>
              <a:rPr lang="en-US" dirty="0">
                <a:sym typeface="Wingdings" pitchFamily="2" charset="2"/>
              </a:rPr>
              <a:t>If </a:t>
            </a:r>
            <a:r>
              <a:rPr lang="en-US" dirty="0" smtClean="0">
                <a:sym typeface="Wingdings" pitchFamily="2" charset="2"/>
              </a:rPr>
              <a:t>event a is the sending of message m by process P</a:t>
            </a:r>
            <a:r>
              <a:rPr lang="en-US" baseline="-25000" dirty="0" smtClean="0">
                <a:sym typeface="Wingdings" pitchFamily="2" charset="2"/>
              </a:rPr>
              <a:t>i</a:t>
            </a:r>
            <a:r>
              <a:rPr lang="en-US" dirty="0" smtClean="0">
                <a:sym typeface="Wingdings" pitchFamily="2" charset="2"/>
              </a:rPr>
              <a:t>, then message m is assigned a timestamp t</a:t>
            </a:r>
            <a:r>
              <a:rPr lang="en-US" baseline="-25000" dirty="0" smtClean="0">
                <a:sym typeface="Wingdings" pitchFamily="2" charset="2"/>
              </a:rPr>
              <a:t>m</a:t>
            </a:r>
            <a:r>
              <a:rPr lang="en-US" dirty="0" smtClean="0">
                <a:sym typeface="Wingdings" pitchFamily="2" charset="2"/>
              </a:rPr>
              <a:t>=</a:t>
            </a:r>
            <a:r>
              <a:rPr lang="en-US" dirty="0" err="1" smtClean="0">
                <a:sym typeface="Wingdings" pitchFamily="2" charset="2"/>
              </a:rPr>
              <a:t>C</a:t>
            </a:r>
            <a:r>
              <a:rPr lang="en-US" baseline="-25000" dirty="0" err="1" smtClean="0">
                <a:sym typeface="Wingdings" pitchFamily="2" charset="2"/>
              </a:rPr>
              <a:t>i</a:t>
            </a:r>
            <a:r>
              <a:rPr lang="en-US" dirty="0" smtClean="0">
                <a:sym typeface="Wingdings" pitchFamily="2" charset="2"/>
              </a:rPr>
              <a:t>(a) (note that the value of </a:t>
            </a:r>
            <a:r>
              <a:rPr lang="en-US" dirty="0" err="1" smtClean="0">
                <a:sym typeface="Wingdings" pitchFamily="2" charset="2"/>
              </a:rPr>
              <a:t>C</a:t>
            </a:r>
            <a:r>
              <a:rPr lang="en-US" baseline="-25000" dirty="0" err="1" smtClean="0">
                <a:sym typeface="Wingdings" pitchFamily="2" charset="2"/>
              </a:rPr>
              <a:t>i</a:t>
            </a:r>
            <a:r>
              <a:rPr lang="en-US" dirty="0" smtClean="0">
                <a:sym typeface="Wingdings" pitchFamily="2" charset="2"/>
              </a:rPr>
              <a:t>(a) is obtained after applying IR1). On receiving the same message m by process </a:t>
            </a:r>
            <a:r>
              <a:rPr lang="en-US" dirty="0" err="1" smtClean="0">
                <a:sym typeface="Wingdings" pitchFamily="2" charset="2"/>
              </a:rPr>
              <a:t>P</a:t>
            </a:r>
            <a:r>
              <a:rPr lang="en-US" baseline="-25000" dirty="0" err="1" smtClean="0">
                <a:sym typeface="Wingdings" pitchFamily="2" charset="2"/>
              </a:rPr>
              <a:t>j</a:t>
            </a:r>
            <a:r>
              <a:rPr lang="en-US" dirty="0" smtClean="0">
                <a:sym typeface="Wingdings" pitchFamily="2" charset="2"/>
              </a:rPr>
              <a:t>, </a:t>
            </a:r>
            <a:r>
              <a:rPr lang="en-US" dirty="0" err="1" smtClean="0">
                <a:sym typeface="Wingdings" pitchFamily="2" charset="2"/>
              </a:rPr>
              <a:t>C</a:t>
            </a:r>
            <a:r>
              <a:rPr lang="en-US" baseline="-25000" dirty="0" err="1" smtClean="0">
                <a:sym typeface="Wingdings" pitchFamily="2" charset="2"/>
              </a:rPr>
              <a:t>j</a:t>
            </a:r>
            <a:r>
              <a:rPr lang="en-US" dirty="0" smtClean="0">
                <a:sym typeface="Wingdings" pitchFamily="2" charset="2"/>
              </a:rPr>
              <a:t> is set to a value greater than or equal to its present value and greater than t</a:t>
            </a:r>
            <a:r>
              <a:rPr lang="en-US" baseline="-25000" dirty="0" smtClean="0">
                <a:sym typeface="Wingdings" pitchFamily="2" charset="2"/>
              </a:rPr>
              <a:t>m</a:t>
            </a:r>
            <a:r>
              <a:rPr lang="en-US" dirty="0" smtClean="0">
                <a:sym typeface="Wingdings" pitchFamily="2" charset="2"/>
              </a:rPr>
              <a:t>.</a:t>
            </a:r>
          </a:p>
          <a:p>
            <a:pPr marL="0" indent="0" algn="just">
              <a:buNone/>
            </a:pPr>
            <a:r>
              <a:rPr lang="en-US" dirty="0">
                <a:sym typeface="Wingdings" pitchFamily="2" charset="2"/>
              </a:rPr>
              <a:t>	</a:t>
            </a:r>
            <a:r>
              <a:rPr lang="en-US" dirty="0" err="1" smtClean="0">
                <a:sym typeface="Wingdings" pitchFamily="2" charset="2"/>
              </a:rPr>
              <a:t>C</a:t>
            </a:r>
            <a:r>
              <a:rPr lang="en-US" baseline="-25000" dirty="0" err="1" smtClean="0">
                <a:sym typeface="Wingdings" pitchFamily="2" charset="2"/>
              </a:rPr>
              <a:t>j</a:t>
            </a:r>
            <a:r>
              <a:rPr lang="en-US" dirty="0" smtClean="0">
                <a:sym typeface="Wingdings" pitchFamily="2" charset="2"/>
              </a:rPr>
              <a:t> : max((</a:t>
            </a:r>
            <a:r>
              <a:rPr lang="en-US" dirty="0" err="1" smtClean="0">
                <a:sym typeface="Wingdings" pitchFamily="2" charset="2"/>
              </a:rPr>
              <a:t>C</a:t>
            </a:r>
            <a:r>
              <a:rPr lang="en-US" baseline="-25000" dirty="0" err="1" smtClean="0">
                <a:sym typeface="Wingdings" pitchFamily="2" charset="2"/>
              </a:rPr>
              <a:t>j</a:t>
            </a:r>
            <a:r>
              <a:rPr lang="en-US" dirty="0" smtClean="0">
                <a:sym typeface="Wingdings" pitchFamily="2" charset="2"/>
              </a:rPr>
              <a:t>, t</a:t>
            </a:r>
            <a:r>
              <a:rPr lang="en-US" baseline="-25000" dirty="0" smtClean="0">
                <a:sym typeface="Wingdings" pitchFamily="2" charset="2"/>
              </a:rPr>
              <a:t>m</a:t>
            </a:r>
            <a:r>
              <a:rPr lang="en-US" dirty="0" smtClean="0">
                <a:sym typeface="Wingdings" pitchFamily="2" charset="2"/>
              </a:rPr>
              <a:t> +d)    (d&gt;0)		[1.2]</a:t>
            </a:r>
            <a:endParaRPr lang="en-US" dirty="0"/>
          </a:p>
        </p:txBody>
      </p:sp>
      <p:sp>
        <p:nvSpPr>
          <p:cNvPr id="4" name="Title 1"/>
          <p:cNvSpPr>
            <a:spLocks noGrp="1"/>
          </p:cNvSpPr>
          <p:nvPr>
            <p:ph type="title"/>
          </p:nvPr>
        </p:nvSpPr>
        <p:spPr>
          <a:xfrm>
            <a:off x="457200" y="274638"/>
            <a:ext cx="8229600" cy="487362"/>
          </a:xfrm>
        </p:spPr>
        <p:txBody>
          <a:bodyPr>
            <a:normAutofit fontScale="90000"/>
          </a:bodyPr>
          <a:lstStyle/>
          <a:p>
            <a:r>
              <a:rPr lang="en-US" dirty="0" smtClean="0"/>
              <a:t>Contd.</a:t>
            </a:r>
            <a:endParaRPr lang="en-US" dirty="0"/>
          </a:p>
        </p:txBody>
      </p:sp>
    </p:spTree>
    <p:extLst>
      <p:ext uri="{BB962C8B-B14F-4D97-AF65-F5344CB8AC3E}">
        <p14:creationId xmlns:p14="http://schemas.microsoft.com/office/powerpoint/2010/main" val="43189345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00200" y="914401"/>
            <a:ext cx="5791200" cy="2895600"/>
          </a:xfrm>
        </p:spPr>
      </p:pic>
      <p:sp>
        <p:nvSpPr>
          <p:cNvPr id="4" name="Title 1"/>
          <p:cNvSpPr>
            <a:spLocks noGrp="1"/>
          </p:cNvSpPr>
          <p:nvPr>
            <p:ph type="title"/>
          </p:nvPr>
        </p:nvSpPr>
        <p:spPr>
          <a:xfrm>
            <a:off x="457200" y="274638"/>
            <a:ext cx="8229600" cy="411162"/>
          </a:xfrm>
        </p:spPr>
        <p:txBody>
          <a:bodyPr>
            <a:normAutofit fontScale="90000"/>
          </a:bodyPr>
          <a:lstStyle/>
          <a:p>
            <a:r>
              <a:rPr lang="en-US" dirty="0" smtClean="0"/>
              <a:t>Contd.</a:t>
            </a:r>
            <a:endParaRPr lang="en-US" dirty="0"/>
          </a:p>
        </p:txBody>
      </p:sp>
      <p:sp>
        <p:nvSpPr>
          <p:cNvPr id="6" name="TextBox 5"/>
          <p:cNvSpPr txBox="1"/>
          <p:nvPr/>
        </p:nvSpPr>
        <p:spPr>
          <a:xfrm>
            <a:off x="2438400" y="3657600"/>
            <a:ext cx="5257800" cy="430887"/>
          </a:xfrm>
          <a:prstGeom prst="rect">
            <a:avLst/>
          </a:prstGeom>
          <a:noFill/>
        </p:spPr>
        <p:txBody>
          <a:bodyPr wrap="square" rtlCol="0">
            <a:spAutoFit/>
          </a:bodyPr>
          <a:lstStyle/>
          <a:p>
            <a:r>
              <a:rPr lang="en-US" sz="2200" dirty="0" smtClean="0"/>
              <a:t>Fig. How </a:t>
            </a:r>
            <a:r>
              <a:rPr lang="en-US" sz="2200" dirty="0" err="1" smtClean="0"/>
              <a:t>Lamport’s</a:t>
            </a:r>
            <a:r>
              <a:rPr lang="en-US" sz="2200" dirty="0" smtClean="0"/>
              <a:t> logical clocks advance</a:t>
            </a:r>
            <a:endParaRPr lang="en-US" sz="2200" dirty="0"/>
          </a:p>
        </p:txBody>
      </p:sp>
      <p:sp>
        <p:nvSpPr>
          <p:cNvPr id="7" name="TextBox 6"/>
          <p:cNvSpPr txBox="1"/>
          <p:nvPr/>
        </p:nvSpPr>
        <p:spPr>
          <a:xfrm>
            <a:off x="355979" y="4107821"/>
            <a:ext cx="8458200" cy="2585323"/>
          </a:xfrm>
          <a:prstGeom prst="rect">
            <a:avLst/>
          </a:prstGeom>
          <a:noFill/>
        </p:spPr>
        <p:txBody>
          <a:bodyPr wrap="square" rtlCol="0">
            <a:spAutoFit/>
          </a:bodyPr>
          <a:lstStyle/>
          <a:p>
            <a:pPr algn="just"/>
            <a:r>
              <a:rPr lang="en-US" dirty="0" smtClean="0"/>
              <a:t>Let both the clock values C</a:t>
            </a:r>
            <a:r>
              <a:rPr lang="en-US" baseline="-25000" dirty="0" smtClean="0"/>
              <a:t>P1</a:t>
            </a:r>
            <a:r>
              <a:rPr lang="en-US" dirty="0" smtClean="0"/>
              <a:t> and C</a:t>
            </a:r>
            <a:r>
              <a:rPr lang="en-US" baseline="-25000" dirty="0" smtClean="0"/>
              <a:t>P2</a:t>
            </a:r>
            <a:r>
              <a:rPr lang="en-US" dirty="0" smtClean="0"/>
              <a:t> are assumed to be zero initially and d is assumed to be 1. e</a:t>
            </a:r>
            <a:r>
              <a:rPr lang="en-US" baseline="-25000" dirty="0" smtClean="0"/>
              <a:t>11</a:t>
            </a:r>
            <a:r>
              <a:rPr lang="en-US" dirty="0" smtClean="0"/>
              <a:t> is an internal event in process P1 which causes C</a:t>
            </a:r>
            <a:r>
              <a:rPr lang="en-US" baseline="-25000" dirty="0" smtClean="0"/>
              <a:t>P1</a:t>
            </a:r>
            <a:r>
              <a:rPr lang="en-US" dirty="0" smtClean="0"/>
              <a:t> to be incremented to 1 due to IR1. Similarly e</a:t>
            </a:r>
            <a:r>
              <a:rPr lang="en-US" baseline="-25000" dirty="0" smtClean="0"/>
              <a:t>21</a:t>
            </a:r>
            <a:r>
              <a:rPr lang="en-US" dirty="0" smtClean="0"/>
              <a:t> and e</a:t>
            </a:r>
            <a:r>
              <a:rPr lang="en-US" baseline="-25000" dirty="0" smtClean="0"/>
              <a:t>22</a:t>
            </a:r>
            <a:r>
              <a:rPr lang="en-US" dirty="0" smtClean="0"/>
              <a:t> are two events in P</a:t>
            </a:r>
            <a:r>
              <a:rPr lang="en-US" baseline="-25000" dirty="0" smtClean="0"/>
              <a:t>2</a:t>
            </a:r>
            <a:r>
              <a:rPr lang="en-US" dirty="0" smtClean="0"/>
              <a:t> resulting in C</a:t>
            </a:r>
            <a:r>
              <a:rPr lang="en-US" baseline="-25000" dirty="0" smtClean="0"/>
              <a:t>P2</a:t>
            </a:r>
            <a:r>
              <a:rPr lang="en-US" dirty="0" smtClean="0"/>
              <a:t>=2 due to IR1. e</a:t>
            </a:r>
            <a:r>
              <a:rPr lang="en-US" baseline="-25000" dirty="0" smtClean="0"/>
              <a:t>16</a:t>
            </a:r>
            <a:r>
              <a:rPr lang="en-US" dirty="0" smtClean="0"/>
              <a:t> is a message send event in P</a:t>
            </a:r>
            <a:r>
              <a:rPr lang="en-US" baseline="-25000" dirty="0" smtClean="0"/>
              <a:t>1</a:t>
            </a:r>
            <a:r>
              <a:rPr lang="en-US" dirty="0" smtClean="0"/>
              <a:t> which increments C</a:t>
            </a:r>
            <a:r>
              <a:rPr lang="en-US" baseline="-25000" dirty="0" smtClean="0"/>
              <a:t>P1</a:t>
            </a:r>
            <a:r>
              <a:rPr lang="en-US" dirty="0" smtClean="0"/>
              <a:t> to 6 due to IR1. The message is assigned a timestamp =6 . The event e</a:t>
            </a:r>
            <a:r>
              <a:rPr lang="en-US" baseline="-25000" dirty="0" smtClean="0"/>
              <a:t>25</a:t>
            </a:r>
            <a:r>
              <a:rPr lang="en-US" dirty="0" smtClean="0"/>
              <a:t> corresponding to the receive event of the above message, increment the clock C</a:t>
            </a:r>
            <a:r>
              <a:rPr lang="en-US" baseline="-25000" dirty="0" smtClean="0"/>
              <a:t>P2</a:t>
            </a:r>
            <a:r>
              <a:rPr lang="en-US" dirty="0" smtClean="0"/>
              <a:t> to 7(max(4+1,6+1)) due to rules IR1 and IR2. Similarly, e</a:t>
            </a:r>
            <a:r>
              <a:rPr lang="en-US" baseline="-25000" dirty="0" smtClean="0"/>
              <a:t>24</a:t>
            </a:r>
            <a:r>
              <a:rPr lang="en-US" dirty="0" smtClean="0"/>
              <a:t> is a send event in P</a:t>
            </a:r>
            <a:r>
              <a:rPr lang="en-US" baseline="-25000" dirty="0" smtClean="0"/>
              <a:t>2</a:t>
            </a:r>
            <a:r>
              <a:rPr lang="en-US" dirty="0" smtClean="0"/>
              <a:t>. The message is assigned a timestamp=4. </a:t>
            </a:r>
            <a:r>
              <a:rPr lang="en-US" dirty="0"/>
              <a:t>T</a:t>
            </a:r>
            <a:r>
              <a:rPr lang="en-US" dirty="0" smtClean="0"/>
              <a:t>he event e</a:t>
            </a:r>
            <a:r>
              <a:rPr lang="en-US" baseline="-25000" dirty="0" smtClean="0"/>
              <a:t>17</a:t>
            </a:r>
            <a:r>
              <a:rPr lang="en-US" dirty="0" smtClean="0"/>
              <a:t> corresponding to the receive event of the above message increments the clock C</a:t>
            </a:r>
            <a:r>
              <a:rPr lang="en-US" baseline="-25000" dirty="0" smtClean="0"/>
              <a:t>P1</a:t>
            </a:r>
            <a:r>
              <a:rPr lang="en-US" dirty="0" smtClean="0"/>
              <a:t> to 7 (max(6+1, 4+1)) due to rules IR1 and IR2.</a:t>
            </a:r>
            <a:endParaRPr lang="en-US" dirty="0"/>
          </a:p>
        </p:txBody>
      </p:sp>
    </p:spTree>
    <p:extLst>
      <p:ext uri="{BB962C8B-B14F-4D97-AF65-F5344CB8AC3E}">
        <p14:creationId xmlns:p14="http://schemas.microsoft.com/office/powerpoint/2010/main" val="252099208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lstStyle/>
          <a:p>
            <a:pPr marL="0" indent="0" algn="just">
              <a:buNone/>
            </a:pPr>
            <a:r>
              <a:rPr lang="en-US" b="1" dirty="0" smtClean="0">
                <a:solidFill>
                  <a:srgbClr val="C00000"/>
                </a:solidFill>
              </a:rPr>
              <a:t>Virtual time:</a:t>
            </a:r>
          </a:p>
          <a:p>
            <a:pPr marL="0" indent="0" algn="just">
              <a:buNone/>
            </a:pPr>
            <a:r>
              <a:rPr lang="en-US" dirty="0" err="1" smtClean="0"/>
              <a:t>Lamport’s</a:t>
            </a:r>
            <a:r>
              <a:rPr lang="en-US" dirty="0" smtClean="0"/>
              <a:t> system of logical clocks implements an approximation to global/physical time, which is referred to as virtual time. Virtual time advances along with the progression of events and is therefore discrete. If no events occur in the system, virtual time stops, unlike physical time which continuously progresses.</a:t>
            </a:r>
            <a:endParaRPr lang="en-US" dirty="0"/>
          </a:p>
        </p:txBody>
      </p:sp>
      <p:sp>
        <p:nvSpPr>
          <p:cNvPr id="4" name="Title 1"/>
          <p:cNvSpPr>
            <a:spLocks noGrp="1"/>
          </p:cNvSpPr>
          <p:nvPr>
            <p:ph type="title"/>
          </p:nvPr>
        </p:nvSpPr>
        <p:spPr>
          <a:xfrm>
            <a:off x="457200" y="274638"/>
            <a:ext cx="8229600" cy="411162"/>
          </a:xfrm>
        </p:spPr>
        <p:txBody>
          <a:bodyPr>
            <a:normAutofit fontScale="90000"/>
          </a:bodyPr>
          <a:lstStyle/>
          <a:p>
            <a:r>
              <a:rPr lang="en-US" dirty="0" smtClean="0"/>
              <a:t>Contd.</a:t>
            </a:r>
            <a:endParaRPr lang="en-US" dirty="0"/>
          </a:p>
        </p:txBody>
      </p:sp>
    </p:spTree>
    <p:extLst>
      <p:ext uri="{BB962C8B-B14F-4D97-AF65-F5344CB8AC3E}">
        <p14:creationId xmlns:p14="http://schemas.microsoft.com/office/powerpoint/2010/main" val="266250187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lstStyle/>
          <a:p>
            <a:pPr marL="0" indent="0" algn="just">
              <a:buNone/>
            </a:pPr>
            <a:r>
              <a:rPr lang="en-US" dirty="0" smtClean="0">
                <a:solidFill>
                  <a:srgbClr val="C00000"/>
                </a:solidFill>
              </a:rPr>
              <a:t>Limitation of </a:t>
            </a:r>
            <a:r>
              <a:rPr lang="en-US" dirty="0" err="1" smtClean="0">
                <a:solidFill>
                  <a:srgbClr val="C00000"/>
                </a:solidFill>
              </a:rPr>
              <a:t>Lamport’s</a:t>
            </a:r>
            <a:r>
              <a:rPr lang="en-US" dirty="0" smtClean="0">
                <a:solidFill>
                  <a:srgbClr val="C00000"/>
                </a:solidFill>
              </a:rPr>
              <a:t> clocks</a:t>
            </a:r>
          </a:p>
          <a:p>
            <a:pPr marL="0" indent="0" algn="just">
              <a:buNone/>
            </a:pPr>
            <a:r>
              <a:rPr lang="en-US" dirty="0" smtClean="0"/>
              <a:t>In </a:t>
            </a:r>
            <a:r>
              <a:rPr lang="en-US" dirty="0" err="1" smtClean="0"/>
              <a:t>lamport’s</a:t>
            </a:r>
            <a:r>
              <a:rPr lang="en-US" dirty="0" smtClean="0"/>
              <a:t> system of logical clocks, if </a:t>
            </a:r>
            <a:r>
              <a:rPr lang="en-US" dirty="0" err="1" smtClean="0"/>
              <a:t>a</a:t>
            </a:r>
            <a:r>
              <a:rPr lang="en-US" dirty="0" err="1" smtClean="0">
                <a:sym typeface="Wingdings" pitchFamily="2" charset="2"/>
              </a:rPr>
              <a:t>b</a:t>
            </a:r>
            <a:r>
              <a:rPr lang="en-US" dirty="0" smtClean="0">
                <a:sym typeface="Wingdings" pitchFamily="2" charset="2"/>
              </a:rPr>
              <a:t> then C(a)&lt;C(b). However, the reverse is not necessarily true if the events have occurred in different processes. That is if a and b are events in different processes and C(a)&lt;C(b), then </a:t>
            </a:r>
            <a:r>
              <a:rPr lang="en-US" dirty="0" err="1" smtClean="0">
                <a:sym typeface="Wingdings" pitchFamily="2" charset="2"/>
              </a:rPr>
              <a:t>ab</a:t>
            </a:r>
            <a:r>
              <a:rPr lang="en-US" dirty="0" smtClean="0">
                <a:sym typeface="Wingdings" pitchFamily="2" charset="2"/>
              </a:rPr>
              <a:t> is not necessarily true, events a and b may be causally related or may not be causally related. Thus </a:t>
            </a:r>
            <a:r>
              <a:rPr lang="en-US" dirty="0" err="1" smtClean="0">
                <a:sym typeface="Wingdings" pitchFamily="2" charset="2"/>
              </a:rPr>
              <a:t>Lamport’s</a:t>
            </a:r>
            <a:r>
              <a:rPr lang="en-US" dirty="0" smtClean="0">
                <a:sym typeface="Wingdings" pitchFamily="2" charset="2"/>
              </a:rPr>
              <a:t> system of clocks is not powerful enough to capture such situations.</a:t>
            </a:r>
          </a:p>
        </p:txBody>
      </p:sp>
      <p:sp>
        <p:nvSpPr>
          <p:cNvPr id="4" name="Title 1"/>
          <p:cNvSpPr>
            <a:spLocks noGrp="1"/>
          </p:cNvSpPr>
          <p:nvPr>
            <p:ph type="title"/>
          </p:nvPr>
        </p:nvSpPr>
        <p:spPr>
          <a:xfrm>
            <a:off x="457200" y="274638"/>
            <a:ext cx="8229600" cy="411162"/>
          </a:xfrm>
        </p:spPr>
        <p:txBody>
          <a:bodyPr>
            <a:normAutofit fontScale="90000"/>
          </a:bodyPr>
          <a:lstStyle/>
          <a:p>
            <a:r>
              <a:rPr lang="en-US" dirty="0" smtClean="0"/>
              <a:t>Contd.</a:t>
            </a:r>
            <a:endParaRPr lang="en-US" dirty="0"/>
          </a:p>
        </p:txBody>
      </p:sp>
    </p:spTree>
    <p:extLst>
      <p:ext uri="{BB962C8B-B14F-4D97-AF65-F5344CB8AC3E}">
        <p14:creationId xmlns:p14="http://schemas.microsoft.com/office/powerpoint/2010/main" val="15196608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lstStyle/>
          <a:p>
            <a:r>
              <a:rPr lang="en-US" b="1" dirty="0" smtClean="0">
                <a:solidFill>
                  <a:schemeClr val="accent6">
                    <a:lumMod val="75000"/>
                  </a:schemeClr>
                </a:solidFill>
              </a:rPr>
              <a:t>System architecture types</a:t>
            </a:r>
            <a:endParaRPr lang="en-US" b="1" dirty="0">
              <a:solidFill>
                <a:schemeClr val="accent6">
                  <a:lumMod val="75000"/>
                </a:schemeClr>
              </a:solidFill>
            </a:endParaRPr>
          </a:p>
        </p:txBody>
      </p:sp>
      <p:sp>
        <p:nvSpPr>
          <p:cNvPr id="3" name="Content Placeholder 2"/>
          <p:cNvSpPr>
            <a:spLocks noGrp="1"/>
          </p:cNvSpPr>
          <p:nvPr>
            <p:ph idx="1"/>
          </p:nvPr>
        </p:nvSpPr>
        <p:spPr>
          <a:xfrm>
            <a:off x="457200" y="1600200"/>
            <a:ext cx="8610600" cy="4267200"/>
          </a:xfrm>
        </p:spPr>
        <p:txBody>
          <a:bodyPr>
            <a:normAutofit/>
          </a:bodyPr>
          <a:lstStyle/>
          <a:p>
            <a:pPr marL="0" indent="0">
              <a:buNone/>
            </a:pPr>
            <a:r>
              <a:rPr lang="en-US" sz="2800" dirty="0" err="1" smtClean="0"/>
              <a:t>Tanenbaum</a:t>
            </a:r>
            <a:r>
              <a:rPr lang="en-US" sz="2800" dirty="0" smtClean="0"/>
              <a:t> and </a:t>
            </a:r>
            <a:r>
              <a:rPr lang="en-US" sz="2800" dirty="0" err="1" smtClean="0"/>
              <a:t>Renesse</a:t>
            </a:r>
            <a:r>
              <a:rPr lang="en-US" sz="2800" dirty="0" smtClean="0"/>
              <a:t> classified distributed systems into three broad categories:</a:t>
            </a:r>
          </a:p>
          <a:p>
            <a:pPr>
              <a:buFont typeface="Wingdings" pitchFamily="2" charset="2"/>
              <a:buChar char="Ø"/>
            </a:pPr>
            <a:r>
              <a:rPr lang="en-US" sz="2600" b="1" dirty="0" smtClean="0">
                <a:solidFill>
                  <a:schemeClr val="accent6">
                    <a:lumMod val="75000"/>
                  </a:schemeClr>
                </a:solidFill>
              </a:rPr>
              <a:t>Minicomputer model</a:t>
            </a:r>
          </a:p>
          <a:p>
            <a:pPr marL="0" indent="0">
              <a:buNone/>
            </a:pPr>
            <a:r>
              <a:rPr lang="en-US" sz="2400" dirty="0" smtClean="0"/>
              <a:t>-Ratio of the no. of processors to the no. of users is normally &lt;1</a:t>
            </a:r>
          </a:p>
          <a:p>
            <a:pPr>
              <a:buFont typeface="Wingdings" pitchFamily="2" charset="2"/>
              <a:buChar char="Ø"/>
            </a:pPr>
            <a:r>
              <a:rPr lang="en-US" sz="2600" b="1" dirty="0" smtClean="0">
                <a:solidFill>
                  <a:schemeClr val="accent6">
                    <a:lumMod val="75000"/>
                  </a:schemeClr>
                </a:solidFill>
              </a:rPr>
              <a:t>Workstation model</a:t>
            </a:r>
          </a:p>
          <a:p>
            <a:pPr marL="0" indent="0">
              <a:buNone/>
            </a:pPr>
            <a:r>
              <a:rPr lang="en-US" sz="2400" dirty="0"/>
              <a:t>-Ratio of the no. of processors to the no. of users is normally =1</a:t>
            </a:r>
          </a:p>
          <a:p>
            <a:pPr>
              <a:buFont typeface="Wingdings" pitchFamily="2" charset="2"/>
              <a:buChar char="Ø"/>
            </a:pPr>
            <a:r>
              <a:rPr lang="en-US" sz="2600" b="1" dirty="0" smtClean="0">
                <a:solidFill>
                  <a:schemeClr val="accent6">
                    <a:lumMod val="75000"/>
                  </a:schemeClr>
                </a:solidFill>
              </a:rPr>
              <a:t>Processor pool model</a:t>
            </a:r>
          </a:p>
          <a:p>
            <a:pPr marL="0" indent="0">
              <a:buNone/>
            </a:pPr>
            <a:r>
              <a:rPr lang="en-US" sz="2400" dirty="0"/>
              <a:t>-Ratio of the no. of processors to the no. of users is normally &gt;1</a:t>
            </a:r>
          </a:p>
          <a:p>
            <a:pPr marL="0" indent="0">
              <a:buNone/>
            </a:pPr>
            <a:endParaRPr lang="en-US" sz="2600" dirty="0" smtClean="0"/>
          </a:p>
          <a:p>
            <a:pPr marL="0" indent="0">
              <a:buNone/>
            </a:pPr>
            <a:endParaRPr lang="en-US" sz="2600" dirty="0"/>
          </a:p>
        </p:txBody>
      </p:sp>
    </p:spTree>
    <p:extLst>
      <p:ext uri="{BB962C8B-B14F-4D97-AF65-F5344CB8AC3E}">
        <p14:creationId xmlns:p14="http://schemas.microsoft.com/office/powerpoint/2010/main" val="23482545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6">
                    <a:lumMod val="75000"/>
                  </a:schemeClr>
                </a:solidFill>
              </a:rPr>
              <a:t>Distributed OS(DOS)</a:t>
            </a:r>
            <a:endParaRPr lang="en-US" b="1" dirty="0">
              <a:solidFill>
                <a:schemeClr val="accent6">
                  <a:lumMod val="75000"/>
                </a:schemeClr>
              </a:solidFill>
            </a:endParaRPr>
          </a:p>
        </p:txBody>
      </p:sp>
      <p:sp>
        <p:nvSpPr>
          <p:cNvPr id="3" name="Content Placeholder 2"/>
          <p:cNvSpPr>
            <a:spLocks noGrp="1"/>
          </p:cNvSpPr>
          <p:nvPr>
            <p:ph idx="1"/>
          </p:nvPr>
        </p:nvSpPr>
        <p:spPr/>
        <p:txBody>
          <a:bodyPr/>
          <a:lstStyle/>
          <a:p>
            <a:pPr marL="0" indent="0" algn="just">
              <a:buNone/>
            </a:pPr>
            <a:r>
              <a:rPr lang="en-US" dirty="0" smtClean="0"/>
              <a:t>A DOS extends the concepts of resource management and user friendly interface for shared memory computers a step further, encompassing  a distributed computing system  consisting of several autonomous computers connected by a communication network. </a:t>
            </a:r>
            <a:endParaRPr lang="en-US" dirty="0"/>
          </a:p>
        </p:txBody>
      </p:sp>
    </p:spTree>
    <p:extLst>
      <p:ext uri="{BB962C8B-B14F-4D97-AF65-F5344CB8AC3E}">
        <p14:creationId xmlns:p14="http://schemas.microsoft.com/office/powerpoint/2010/main" val="28163255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6">
                    <a:lumMod val="75000"/>
                  </a:schemeClr>
                </a:solidFill>
              </a:rPr>
              <a:t>Issues in DOS</a:t>
            </a:r>
            <a:endParaRPr lang="en-US" b="1" dirty="0">
              <a:solidFill>
                <a:schemeClr val="accent6">
                  <a:lumMod val="75000"/>
                </a:schemeClr>
              </a:solidFill>
            </a:endParaRPr>
          </a:p>
        </p:txBody>
      </p:sp>
      <p:sp>
        <p:nvSpPr>
          <p:cNvPr id="3" name="Content Placeholder 2"/>
          <p:cNvSpPr>
            <a:spLocks noGrp="1"/>
          </p:cNvSpPr>
          <p:nvPr>
            <p:ph idx="1"/>
          </p:nvPr>
        </p:nvSpPr>
        <p:spPr/>
        <p:txBody>
          <a:bodyPr>
            <a:normAutofit fontScale="55000" lnSpcReduction="20000"/>
          </a:bodyPr>
          <a:lstStyle/>
          <a:p>
            <a:pPr>
              <a:buFont typeface="Wingdings" pitchFamily="2" charset="2"/>
              <a:buChar char="Ø"/>
            </a:pPr>
            <a:r>
              <a:rPr lang="en-US" b="1" dirty="0" smtClean="0"/>
              <a:t>Global knowledge</a:t>
            </a:r>
          </a:p>
          <a:p>
            <a:pPr>
              <a:buFont typeface="Wingdings" pitchFamily="2" charset="2"/>
              <a:buChar char="Ø"/>
            </a:pPr>
            <a:r>
              <a:rPr lang="en-US" b="1" dirty="0" smtClean="0"/>
              <a:t>Naming</a:t>
            </a:r>
          </a:p>
          <a:p>
            <a:pPr>
              <a:buFont typeface="Wingdings" pitchFamily="2" charset="2"/>
              <a:buChar char="Ø"/>
            </a:pPr>
            <a:r>
              <a:rPr lang="en-US" b="1" dirty="0" smtClean="0"/>
              <a:t>Scalability</a:t>
            </a:r>
          </a:p>
          <a:p>
            <a:pPr>
              <a:buFont typeface="Wingdings" pitchFamily="2" charset="2"/>
              <a:buChar char="Ø"/>
            </a:pPr>
            <a:r>
              <a:rPr lang="en-US" b="1" dirty="0" smtClean="0"/>
              <a:t>Compatibility</a:t>
            </a:r>
          </a:p>
          <a:p>
            <a:pPr>
              <a:buFont typeface="Wingdings" pitchFamily="2" charset="2"/>
              <a:buChar char="Ø"/>
            </a:pPr>
            <a:r>
              <a:rPr lang="en-US" b="1" dirty="0" smtClean="0"/>
              <a:t>Process synchronization</a:t>
            </a:r>
          </a:p>
          <a:p>
            <a:pPr>
              <a:buFont typeface="Wingdings" pitchFamily="2" charset="2"/>
              <a:buChar char="Ø"/>
            </a:pPr>
            <a:r>
              <a:rPr lang="en-US" b="1" dirty="0" smtClean="0"/>
              <a:t>Resource management</a:t>
            </a:r>
          </a:p>
          <a:p>
            <a:pPr marL="0" indent="0">
              <a:buNone/>
            </a:pPr>
            <a:r>
              <a:rPr lang="en-US" b="1" dirty="0" smtClean="0"/>
              <a:t>          -Data migration</a:t>
            </a:r>
          </a:p>
          <a:p>
            <a:pPr marL="0" indent="0">
              <a:buNone/>
            </a:pPr>
            <a:r>
              <a:rPr lang="en-US" b="1" dirty="0"/>
              <a:t> </a:t>
            </a:r>
            <a:r>
              <a:rPr lang="en-US" b="1" dirty="0" smtClean="0"/>
              <a:t>         -Computation migration</a:t>
            </a:r>
          </a:p>
          <a:p>
            <a:pPr marL="0" indent="0">
              <a:buNone/>
            </a:pPr>
            <a:r>
              <a:rPr lang="en-US" b="1" dirty="0" smtClean="0"/>
              <a:t>          - Distributed scheduling</a:t>
            </a:r>
          </a:p>
          <a:p>
            <a:pPr>
              <a:buFont typeface="Wingdings" pitchFamily="2" charset="2"/>
              <a:buChar char="Ø"/>
            </a:pPr>
            <a:r>
              <a:rPr lang="en-US" b="1" dirty="0" smtClean="0"/>
              <a:t>Security</a:t>
            </a:r>
          </a:p>
          <a:p>
            <a:pPr>
              <a:buFont typeface="Wingdings" pitchFamily="2" charset="2"/>
              <a:buChar char="Ø"/>
            </a:pPr>
            <a:r>
              <a:rPr lang="en-US" b="1" dirty="0" smtClean="0"/>
              <a:t>Structuring</a:t>
            </a:r>
          </a:p>
          <a:p>
            <a:pPr marL="0" indent="0">
              <a:buNone/>
            </a:pPr>
            <a:r>
              <a:rPr lang="en-US" b="1" dirty="0" smtClean="0"/>
              <a:t>          -The Monolithic Kernel </a:t>
            </a:r>
          </a:p>
          <a:p>
            <a:pPr marL="0" indent="0">
              <a:buNone/>
            </a:pPr>
            <a:r>
              <a:rPr lang="en-US" b="1" dirty="0"/>
              <a:t> </a:t>
            </a:r>
            <a:r>
              <a:rPr lang="en-US" b="1" dirty="0" smtClean="0"/>
              <a:t>         -The </a:t>
            </a:r>
            <a:r>
              <a:rPr lang="en-US" b="1" dirty="0"/>
              <a:t>C</a:t>
            </a:r>
            <a:r>
              <a:rPr lang="en-US" b="1" dirty="0" smtClean="0"/>
              <a:t>ollective Kernel Structure   </a:t>
            </a:r>
          </a:p>
          <a:p>
            <a:pPr marL="0" indent="0">
              <a:buNone/>
            </a:pPr>
            <a:r>
              <a:rPr lang="en-US" b="1" dirty="0" smtClean="0"/>
              <a:t>          -Object Oriented OS </a:t>
            </a:r>
          </a:p>
          <a:p>
            <a:pPr>
              <a:buFont typeface="Wingdings" pitchFamily="2" charset="2"/>
              <a:buChar char="Ø"/>
            </a:pPr>
            <a:r>
              <a:rPr lang="en-US" b="1" dirty="0" smtClean="0"/>
              <a:t>Client-Server Computing Model</a:t>
            </a:r>
            <a:endParaRPr lang="en-US" b="1" dirty="0"/>
          </a:p>
        </p:txBody>
      </p:sp>
    </p:spTree>
    <p:extLst>
      <p:ext uri="{BB962C8B-B14F-4D97-AF65-F5344CB8AC3E}">
        <p14:creationId xmlns:p14="http://schemas.microsoft.com/office/powerpoint/2010/main" val="379276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iterate type="wd">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iterate type="wd">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iterate type="wd">
                                    <p:tmPct val="10000"/>
                                  </p:iterate>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iterate type="wd">
                                    <p:tmPct val="10000"/>
                                  </p:iterate>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iterate type="wd">
                                    <p:tmPct val="10000"/>
                                  </p:iterate>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iterate type="wd">
                                    <p:tmPct val="10000"/>
                                  </p:iterate>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ircle(in)">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iterate type="wd">
                                    <p:tmPct val="10000"/>
                                  </p:iterate>
                                  <p:childTnLst>
                                    <p:set>
                                      <p:cBhvr>
                                        <p:cTn id="36" dur="1" fill="hold">
                                          <p:stCondLst>
                                            <p:cond delay="0"/>
                                          </p:stCondLst>
                                        </p:cTn>
                                        <p:tgtEl>
                                          <p:spTgt spid="3">
                                            <p:txEl>
                                              <p:pRg st="6" end="6"/>
                                            </p:txEl>
                                          </p:spTgt>
                                        </p:tgtEl>
                                        <p:attrNameLst>
                                          <p:attrName>style.visibility</p:attrName>
                                        </p:attrNameLst>
                                      </p:cBhvr>
                                      <p:to>
                                        <p:strVal val="visible"/>
                                      </p:to>
                                    </p:set>
                                    <p:animEffect transition="in" filter="circle(in)">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iterate type="wd">
                                    <p:tmPct val="10000"/>
                                  </p:iterate>
                                  <p:childTnLst>
                                    <p:set>
                                      <p:cBhvr>
                                        <p:cTn id="41" dur="1" fill="hold">
                                          <p:stCondLst>
                                            <p:cond delay="0"/>
                                          </p:stCondLst>
                                        </p:cTn>
                                        <p:tgtEl>
                                          <p:spTgt spid="3">
                                            <p:txEl>
                                              <p:pRg st="7" end="7"/>
                                            </p:txEl>
                                          </p:spTgt>
                                        </p:tgtEl>
                                        <p:attrNameLst>
                                          <p:attrName>style.visibility</p:attrName>
                                        </p:attrNameLst>
                                      </p:cBhvr>
                                      <p:to>
                                        <p:strVal val="visible"/>
                                      </p:to>
                                    </p:set>
                                    <p:animEffect transition="in" filter="circle(in)">
                                      <p:cBhvr>
                                        <p:cTn id="42" dur="2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iterate type="wd">
                                    <p:tmPct val="10000"/>
                                  </p:iterate>
                                  <p:childTnLst>
                                    <p:set>
                                      <p:cBhvr>
                                        <p:cTn id="46" dur="1" fill="hold">
                                          <p:stCondLst>
                                            <p:cond delay="0"/>
                                          </p:stCondLst>
                                        </p:cTn>
                                        <p:tgtEl>
                                          <p:spTgt spid="3">
                                            <p:txEl>
                                              <p:pRg st="8" end="8"/>
                                            </p:txEl>
                                          </p:spTgt>
                                        </p:tgtEl>
                                        <p:attrNameLst>
                                          <p:attrName>style.visibility</p:attrName>
                                        </p:attrNameLst>
                                      </p:cBhvr>
                                      <p:to>
                                        <p:strVal val="visible"/>
                                      </p:to>
                                    </p:set>
                                    <p:animEffect transition="in" filter="circle(in)">
                                      <p:cBhvr>
                                        <p:cTn id="47" dur="20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6" presetClass="entr" presetSubtype="16" fill="hold" grpId="0" nodeType="clickEffect">
                                  <p:stCondLst>
                                    <p:cond delay="0"/>
                                  </p:stCondLst>
                                  <p:iterate type="wd">
                                    <p:tmPct val="10000"/>
                                  </p:iterate>
                                  <p:childTnLst>
                                    <p:set>
                                      <p:cBhvr>
                                        <p:cTn id="51" dur="1" fill="hold">
                                          <p:stCondLst>
                                            <p:cond delay="0"/>
                                          </p:stCondLst>
                                        </p:cTn>
                                        <p:tgtEl>
                                          <p:spTgt spid="3">
                                            <p:txEl>
                                              <p:pRg st="9" end="9"/>
                                            </p:txEl>
                                          </p:spTgt>
                                        </p:tgtEl>
                                        <p:attrNameLst>
                                          <p:attrName>style.visibility</p:attrName>
                                        </p:attrNameLst>
                                      </p:cBhvr>
                                      <p:to>
                                        <p:strVal val="visible"/>
                                      </p:to>
                                    </p:set>
                                    <p:animEffect transition="in" filter="circle(in)">
                                      <p:cBhvr>
                                        <p:cTn id="52" dur="20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6" presetClass="entr" presetSubtype="16" fill="hold" grpId="0" nodeType="clickEffect">
                                  <p:stCondLst>
                                    <p:cond delay="0"/>
                                  </p:stCondLst>
                                  <p:iterate type="wd">
                                    <p:tmPct val="10000"/>
                                  </p:iterate>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circle(in)">
                                      <p:cBhvr>
                                        <p:cTn id="57" dur="20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6" presetClass="entr" presetSubtype="16" fill="hold" grpId="0" nodeType="clickEffect">
                                  <p:stCondLst>
                                    <p:cond delay="0"/>
                                  </p:stCondLst>
                                  <p:iterate type="wd">
                                    <p:tmPct val="10000"/>
                                  </p:iterate>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circle(in)">
                                      <p:cBhvr>
                                        <p:cTn id="62" dur="20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6" presetClass="entr" presetSubtype="16" fill="hold" grpId="0" nodeType="clickEffect">
                                  <p:stCondLst>
                                    <p:cond delay="0"/>
                                  </p:stCondLst>
                                  <p:iterate type="wd">
                                    <p:tmPct val="10000"/>
                                  </p:iterate>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circle(in)">
                                      <p:cBhvr>
                                        <p:cTn id="67" dur="20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6" presetClass="entr" presetSubtype="16" fill="hold" grpId="0" nodeType="clickEffect">
                                  <p:stCondLst>
                                    <p:cond delay="0"/>
                                  </p:stCondLst>
                                  <p:iterate type="wd">
                                    <p:tmPct val="10000"/>
                                  </p:iterate>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circle(in)">
                                      <p:cBhvr>
                                        <p:cTn id="72" dur="2000"/>
                                        <p:tgtEl>
                                          <p:spTgt spid="3">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6" presetClass="entr" presetSubtype="16" fill="hold" grpId="0" nodeType="clickEffect">
                                  <p:stCondLst>
                                    <p:cond delay="0"/>
                                  </p:stCondLst>
                                  <p:iterate type="wd">
                                    <p:tmPct val="10000"/>
                                  </p:iterate>
                                  <p:childTnLst>
                                    <p:set>
                                      <p:cBhvr>
                                        <p:cTn id="76" dur="1" fill="hold">
                                          <p:stCondLst>
                                            <p:cond delay="0"/>
                                          </p:stCondLst>
                                        </p:cTn>
                                        <p:tgtEl>
                                          <p:spTgt spid="3">
                                            <p:txEl>
                                              <p:pRg st="14" end="14"/>
                                            </p:txEl>
                                          </p:spTgt>
                                        </p:tgtEl>
                                        <p:attrNameLst>
                                          <p:attrName>style.visibility</p:attrName>
                                        </p:attrNameLst>
                                      </p:cBhvr>
                                      <p:to>
                                        <p:strVal val="visible"/>
                                      </p:to>
                                    </p:set>
                                    <p:animEffect transition="in" filter="circle(in)">
                                      <p:cBhvr>
                                        <p:cTn id="77" dur="20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6">
                    <a:lumMod val="75000"/>
                  </a:schemeClr>
                </a:solidFill>
              </a:rPr>
              <a:t>Communication Networks</a:t>
            </a:r>
            <a:endParaRPr lang="en-US" b="1" dirty="0">
              <a:solidFill>
                <a:schemeClr val="accent6">
                  <a:lumMod val="75000"/>
                </a:schemeClr>
              </a:solidFill>
            </a:endParaRPr>
          </a:p>
        </p:txBody>
      </p:sp>
      <p:sp>
        <p:nvSpPr>
          <p:cNvPr id="3" name="Content Placeholder 2"/>
          <p:cNvSpPr>
            <a:spLocks noGrp="1"/>
          </p:cNvSpPr>
          <p:nvPr>
            <p:ph idx="1"/>
          </p:nvPr>
        </p:nvSpPr>
        <p:spPr/>
        <p:txBody>
          <a:bodyPr/>
          <a:lstStyle/>
          <a:p>
            <a:r>
              <a:rPr lang="en-US" dirty="0" smtClean="0"/>
              <a:t>WAN</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2186247"/>
            <a:ext cx="7391400" cy="3376353"/>
          </a:xfrm>
          <a:prstGeom prst="rect">
            <a:avLst/>
          </a:prstGeom>
        </p:spPr>
      </p:pic>
      <p:sp>
        <p:nvSpPr>
          <p:cNvPr id="5" name="TextBox 4"/>
          <p:cNvSpPr txBox="1"/>
          <p:nvPr/>
        </p:nvSpPr>
        <p:spPr>
          <a:xfrm>
            <a:off x="1447800" y="5562600"/>
            <a:ext cx="6400800" cy="381000"/>
          </a:xfrm>
          <a:prstGeom prst="rect">
            <a:avLst/>
          </a:prstGeom>
          <a:noFill/>
        </p:spPr>
        <p:txBody>
          <a:bodyPr wrap="square" rtlCol="0">
            <a:spAutoFit/>
          </a:bodyPr>
          <a:lstStyle/>
          <a:p>
            <a:pPr algn="ctr"/>
            <a:r>
              <a:rPr lang="en-US" dirty="0" smtClean="0"/>
              <a:t>Fig. A point-to-point network</a:t>
            </a:r>
            <a:endParaRPr lang="en-US" dirty="0"/>
          </a:p>
        </p:txBody>
      </p:sp>
    </p:spTree>
    <p:extLst>
      <p:ext uri="{BB962C8B-B14F-4D97-AF65-F5344CB8AC3E}">
        <p14:creationId xmlns:p14="http://schemas.microsoft.com/office/powerpoint/2010/main" val="21855253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6970"/>
          <a:stretch/>
        </p:blipFill>
        <p:spPr bwMode="auto">
          <a:xfrm>
            <a:off x="685800" y="828675"/>
            <a:ext cx="7848600" cy="520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32847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chemeClr val="accent6">
                    <a:lumMod val="75000"/>
                  </a:schemeClr>
                </a:solidFill>
              </a:rPr>
              <a:t>ISO OSI Reference Model</a:t>
            </a:r>
            <a:endParaRPr lang="en-US" sz="3200" b="1" dirty="0">
              <a:solidFill>
                <a:schemeClr val="accent6">
                  <a:lumMod val="75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805781"/>
            <a:ext cx="8229600" cy="4114800"/>
          </a:xfrm>
        </p:spPr>
      </p:pic>
    </p:spTree>
    <p:extLst>
      <p:ext uri="{BB962C8B-B14F-4D97-AF65-F5344CB8AC3E}">
        <p14:creationId xmlns:p14="http://schemas.microsoft.com/office/powerpoint/2010/main" val="8264982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5683</TotalTime>
  <Words>2025</Words>
  <Application>Microsoft Office PowerPoint</Application>
  <PresentationFormat>On-screen Show (4:3)</PresentationFormat>
  <Paragraphs>188</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Distributed System System that consists of several computers that communicate with each other exchanging messages over a communication network and each computer has its own memory and runs it own OS. </vt:lpstr>
      <vt:lpstr>Fig. Architecture of a distributed system</vt:lpstr>
      <vt:lpstr>PowerPoint Presentation</vt:lpstr>
      <vt:lpstr>System architecture types</vt:lpstr>
      <vt:lpstr>Distributed OS(DOS)</vt:lpstr>
      <vt:lpstr>Issues in DOS</vt:lpstr>
      <vt:lpstr>Communication Networks</vt:lpstr>
      <vt:lpstr>PowerPoint Presentation</vt:lpstr>
      <vt:lpstr>ISO OSI Reference Model</vt:lpstr>
      <vt:lpstr>Overview of the ISO OSI Layers</vt:lpstr>
      <vt:lpstr>PowerPoint Presentation</vt:lpstr>
      <vt:lpstr>PowerPoint Presentation</vt:lpstr>
      <vt:lpstr>PowerPoint Presentation</vt:lpstr>
      <vt:lpstr>Local Area Networks(LANs)</vt:lpstr>
      <vt:lpstr>PowerPoint Presentation</vt:lpstr>
      <vt:lpstr>Bus/Tree Topology</vt:lpstr>
      <vt:lpstr>Ring Topology</vt:lpstr>
      <vt:lpstr>The token ring protocol:</vt:lpstr>
      <vt:lpstr>PowerPoint Presentation</vt:lpstr>
      <vt:lpstr>The slotted ring protocol</vt:lpstr>
      <vt:lpstr>PowerPoint Presentation</vt:lpstr>
      <vt:lpstr>Communication Primitives</vt:lpstr>
      <vt:lpstr>PowerPoint Presentation</vt:lpstr>
      <vt:lpstr>PowerPoint Presentation</vt:lpstr>
      <vt:lpstr>Contd.</vt:lpstr>
      <vt:lpstr>Contd.</vt:lpstr>
      <vt:lpstr>PowerPoint Presentation</vt:lpstr>
      <vt:lpstr>Inherent Limitations of a Distributed System</vt:lpstr>
      <vt:lpstr>Lamport’s Logical Clocks</vt:lpstr>
      <vt:lpstr>Causally Related Events</vt:lpstr>
      <vt:lpstr>Contd.</vt:lpstr>
      <vt:lpstr>Logical clocks</vt:lpstr>
      <vt:lpstr>Contd.</vt:lpstr>
      <vt:lpstr>Contd.</vt:lpstr>
      <vt:lpstr>Contd.</vt:lpstr>
      <vt:lpstr>Contd.</vt:lpstr>
      <vt:lpstr>Contd.</vt:lpstr>
      <vt:lpstr>Contd.</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System System that consists of several computers that do not share a memory or a clock, the computers communicate with each other exchanging messages over a communication network and each computer  </dc:title>
  <dc:creator/>
  <cp:lastModifiedBy>Shubhankar</cp:lastModifiedBy>
  <cp:revision>129</cp:revision>
  <dcterms:created xsi:type="dcterms:W3CDTF">2006-08-16T00:00:00Z</dcterms:created>
  <dcterms:modified xsi:type="dcterms:W3CDTF">2020-12-09T06:58:36Z</dcterms:modified>
</cp:coreProperties>
</file>