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F1CC4BB-3DEB-441D-8540-8D2818C3E413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B4DEC0-756C-427F-9978-5F43A0B4AF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VG11/typ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Cascading Style Sheets Presentation 3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</a:p>
        </p:txBody>
      </p:sp>
      <p:pic>
        <p:nvPicPr>
          <p:cNvPr id="34406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75" y="2571750"/>
            <a:ext cx="7207250" cy="22145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4407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1928802"/>
            <a:ext cx="8143932" cy="43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</a:p>
        </p:txBody>
      </p:sp>
      <p:pic>
        <p:nvPicPr>
          <p:cNvPr id="3461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676400"/>
            <a:ext cx="7254875" cy="1025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46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4191000" cy="2863850"/>
          </a:xfrm>
          <a:prstGeom prst="rect">
            <a:avLst/>
          </a:prstGeom>
          <a:noFill/>
        </p:spPr>
      </p:pic>
      <p:pic>
        <p:nvPicPr>
          <p:cNvPr id="3461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971800"/>
            <a:ext cx="4191000" cy="2886092"/>
          </a:xfrm>
          <a:prstGeom prst="rect">
            <a:avLst/>
          </a:prstGeom>
          <a:noFill/>
        </p:spPr>
      </p:pic>
      <p:pic>
        <p:nvPicPr>
          <p:cNvPr id="346120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214421"/>
            <a:ext cx="7350127" cy="2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</a:p>
        </p:txBody>
      </p:sp>
      <p:pic>
        <p:nvPicPr>
          <p:cNvPr id="34202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1714488"/>
            <a:ext cx="835824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202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2133600"/>
            <a:ext cx="8143932" cy="35099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multiple declarations apply to a property, the last declaration overrides earlier specifications</a:t>
            </a:r>
          </a:p>
        </p:txBody>
      </p:sp>
      <p:pic>
        <p:nvPicPr>
          <p:cNvPr id="3481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78300"/>
            <a:ext cx="383381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65" name="Oval 5"/>
          <p:cNvSpPr>
            <a:spLocks noChangeArrowheads="1"/>
          </p:cNvSpPr>
          <p:nvPr/>
        </p:nvSpPr>
        <p:spPr bwMode="auto">
          <a:xfrm>
            <a:off x="1600200" y="4102100"/>
            <a:ext cx="3810000" cy="8382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5394325" y="4291013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Left border is 30px wide, </a:t>
            </a:r>
          </a:p>
          <a:p>
            <a:r>
              <a:rPr lang="en-US">
                <a:solidFill>
                  <a:srgbClr val="008080"/>
                </a:solidFill>
              </a:rPr>
              <a:t>inset style, and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Backgrounds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  <a:latin typeface="Lucida Sans Typewriter" pitchFamily="49" charset="0"/>
              </a:rPr>
              <a:t>background-color</a:t>
            </a:r>
          </a:p>
          <a:p>
            <a:pPr lvl="1"/>
            <a:r>
              <a:rPr lang="en-US"/>
              <a:t>Specifies background color for content, padding, and border areas</a:t>
            </a:r>
          </a:p>
          <a:p>
            <a:pPr lvl="1"/>
            <a:r>
              <a:rPr lang="en-US"/>
              <a:t>Margin area is always transparent</a:t>
            </a:r>
          </a:p>
          <a:p>
            <a:pPr lvl="1"/>
            <a:r>
              <a:rPr lang="en-US"/>
              <a:t>Not inherited; initial value </a:t>
            </a:r>
            <a:r>
              <a:rPr lang="en-US">
                <a:latin typeface="Lucida Sans Typewriter" pitchFamily="49" charset="0"/>
              </a:rPr>
              <a:t>transparent</a:t>
            </a:r>
          </a:p>
          <a:p>
            <a:r>
              <a:rPr lang="en-US">
                <a:solidFill>
                  <a:schemeClr val="hlink"/>
                </a:solidFill>
                <a:latin typeface="Lucida Sans Typewriter" pitchFamily="49" charset="0"/>
              </a:rPr>
              <a:t>background-image</a:t>
            </a:r>
          </a:p>
          <a:p>
            <a:pPr lvl="1"/>
            <a:r>
              <a:rPr lang="en-US"/>
              <a:t>Specifies (using </a:t>
            </a:r>
            <a:r>
              <a:rPr lang="en-US">
                <a:latin typeface="Lucida Sans Typewriter" pitchFamily="49" charset="0"/>
              </a:rPr>
              <a:t>url()</a:t>
            </a:r>
            <a:r>
              <a:rPr lang="en-US"/>
              <a:t> function) image that will be </a:t>
            </a:r>
            <a:r>
              <a:rPr lang="en-US">
                <a:solidFill>
                  <a:schemeClr val="accent2"/>
                </a:solidFill>
              </a:rPr>
              <a:t>tiled</a:t>
            </a:r>
            <a:r>
              <a:rPr lang="en-US"/>
              <a:t> over an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Backgrounds</a:t>
            </a:r>
          </a:p>
        </p:txBody>
      </p:sp>
      <p:pic>
        <p:nvPicPr>
          <p:cNvPr id="3502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85992"/>
            <a:ext cx="5143536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304800" y="1571612"/>
            <a:ext cx="853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Sans Typewriter" pitchFamily="49" charset="0"/>
              </a:rPr>
              <a:t>&lt;body style="background-</a:t>
            </a:r>
            <a:r>
              <a:rPr lang="en-US" dirty="0" err="1">
                <a:latin typeface="Lucida Sans Typewriter" pitchFamily="49" charset="0"/>
              </a:rPr>
              <a:t>image:url</a:t>
            </a:r>
            <a:r>
              <a:rPr lang="en-US" dirty="0">
                <a:latin typeface="Lucida Sans Typewriter" pitchFamily="49" charset="0"/>
              </a:rPr>
              <a:t>('CucumberFlowerPot.png')"&gt;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solidFill>
                  <a:schemeClr val="hlink"/>
                </a:solidFill>
              </a:rPr>
              <a:t>normal flow processing</a:t>
            </a:r>
            <a:r>
              <a:rPr lang="en-US"/>
              <a:t>, each displayed element has a corresponding box</a:t>
            </a:r>
          </a:p>
          <a:p>
            <a:pPr lvl="1"/>
            <a:r>
              <a:rPr lang="en-US"/>
              <a:t>html element box is called </a:t>
            </a:r>
            <a:r>
              <a:rPr lang="en-US">
                <a:solidFill>
                  <a:schemeClr val="hlink"/>
                </a:solidFill>
              </a:rPr>
              <a:t>initial containing block</a:t>
            </a:r>
            <a:r>
              <a:rPr lang="en-US"/>
              <a:t> and corresponds to entire document</a:t>
            </a:r>
          </a:p>
          <a:p>
            <a:pPr lvl="1"/>
            <a:r>
              <a:rPr lang="en-US"/>
              <a:t>Boxes of child elements are contained in boxes of parent</a:t>
            </a:r>
          </a:p>
          <a:p>
            <a:pPr lvl="1"/>
            <a:r>
              <a:rPr lang="en-US"/>
              <a:t>Sibling </a:t>
            </a:r>
            <a:r>
              <a:rPr lang="en-US">
                <a:solidFill>
                  <a:schemeClr val="accent2"/>
                </a:solidFill>
              </a:rPr>
              <a:t>block elements</a:t>
            </a:r>
            <a:r>
              <a:rPr lang="en-US"/>
              <a:t> are laid out one on top of the other</a:t>
            </a:r>
          </a:p>
          <a:p>
            <a:pPr lvl="1"/>
            <a:r>
              <a:rPr lang="en-US"/>
              <a:t>Sibling </a:t>
            </a:r>
            <a:r>
              <a:rPr lang="en-US">
                <a:solidFill>
                  <a:schemeClr val="accent2"/>
                </a:solidFill>
              </a:rPr>
              <a:t>inline elements</a:t>
            </a:r>
            <a:r>
              <a:rPr lang="en-US"/>
              <a:t> are one after the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pic>
        <p:nvPicPr>
          <p:cNvPr id="353284" name="Picture 4" descr="Canv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28775"/>
            <a:ext cx="5029200" cy="4613275"/>
          </a:xfrm>
          <a:prstGeom prst="rect">
            <a:avLst/>
          </a:prstGeom>
          <a:noFill/>
        </p:spPr>
      </p:pic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6019800" y="15240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(body)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6003925" y="22463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(html)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733800"/>
            <a:ext cx="591026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600200"/>
            <a:ext cx="6896100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1111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Block</a:t>
            </a:r>
          </a:p>
          <a:p>
            <a:r>
              <a:rPr lang="en-US">
                <a:solidFill>
                  <a:srgbClr val="008080"/>
                </a:solidFill>
              </a:rPr>
              <a:t>elements</a:t>
            </a:r>
          </a:p>
          <a:p>
            <a:r>
              <a:rPr lang="en-US">
                <a:solidFill>
                  <a:srgbClr val="008080"/>
                </a:solidFill>
              </a:rPr>
              <a:t>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pic>
        <p:nvPicPr>
          <p:cNvPr id="357380" name="Picture 4" descr="BlockBox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2588" y="1524000"/>
            <a:ext cx="2862262" cy="4495800"/>
          </a:xfrm>
          <a:prstGeom prst="rect">
            <a:avLst/>
          </a:prstGeom>
          <a:noFill/>
        </p:spPr>
      </p:pic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html</a:t>
            </a:r>
          </a:p>
        </p:txBody>
      </p:sp>
      <p:sp>
        <p:nvSpPr>
          <p:cNvPr id="357382" name="Line 6"/>
          <p:cNvSpPr>
            <a:spLocks noChangeShapeType="1"/>
          </p:cNvSpPr>
          <p:nvPr/>
        </p:nvSpPr>
        <p:spPr bwMode="auto">
          <a:xfrm>
            <a:off x="1692275" y="21732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066800" y="22098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body</a:t>
            </a:r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1692275" y="24780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066800" y="25146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div d1</a:t>
            </a:r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>
            <a:off x="18288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1050925" y="28559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div d2</a:t>
            </a:r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1828800" y="3048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1050925" y="32369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div d3</a:t>
            </a:r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18288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066800" y="39624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div d4</a:t>
            </a:r>
          </a:p>
        </p:txBody>
      </p:sp>
      <p:sp>
        <p:nvSpPr>
          <p:cNvPr id="357393" name="Line 17"/>
          <p:cNvSpPr>
            <a:spLocks noChangeShapeType="1"/>
          </p:cNvSpPr>
          <p:nvPr/>
        </p:nvSpPr>
        <p:spPr bwMode="auto">
          <a:xfrm>
            <a:off x="1920875" y="41544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517525" y="4532313"/>
            <a:ext cx="2025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Top edges of</a:t>
            </a:r>
          </a:p>
          <a:p>
            <a:r>
              <a:rPr lang="en-US">
                <a:solidFill>
                  <a:srgbClr val="008080"/>
                </a:solidFill>
              </a:rPr>
              <a:t>block boxes are</a:t>
            </a:r>
          </a:p>
          <a:p>
            <a:r>
              <a:rPr lang="en-US">
                <a:solidFill>
                  <a:srgbClr val="008080"/>
                </a:solidFill>
              </a:rPr>
              <a:t>in document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Text Formatting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1214422"/>
            <a:ext cx="7929618" cy="55007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“block element”?</a:t>
            </a:r>
          </a:p>
          <a:p>
            <a:pPr lvl="1"/>
            <a:r>
              <a:rPr lang="en-US"/>
              <a:t>Element with value </a:t>
            </a:r>
            <a:r>
              <a:rPr lang="en-US">
                <a:latin typeface="Lucida Sans Typewriter" pitchFamily="49" charset="0"/>
              </a:rPr>
              <a:t>block</a:t>
            </a:r>
            <a:r>
              <a:rPr lang="en-US"/>
              <a:t> specified for its </a:t>
            </a:r>
            <a:r>
              <a:rPr lang="en-US">
                <a:solidFill>
                  <a:schemeClr val="hlink"/>
                </a:solidFill>
                <a:latin typeface="Lucida Sans Typewriter" pitchFamily="49" charset="0"/>
              </a:rPr>
              <a:t>display</a:t>
            </a:r>
            <a:r>
              <a:rPr lang="en-US"/>
              <a:t> property</a:t>
            </a:r>
          </a:p>
          <a:p>
            <a:pPr lvl="1"/>
            <a:r>
              <a:rPr lang="en-US"/>
              <a:t>User agent style sheet (not CSS) specifies default values; typical block elements include </a:t>
            </a:r>
            <a:r>
              <a:rPr lang="en-US">
                <a:latin typeface="Lucida Sans Typewriter" pitchFamily="49" charset="0"/>
              </a:rPr>
              <a:t>html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body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p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pre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div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form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ol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ul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dl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hr</a:t>
            </a:r>
            <a:r>
              <a:rPr lang="en-US"/>
              <a:t>, </a:t>
            </a:r>
            <a:r>
              <a:rPr lang="en-US">
                <a:latin typeface="Lucida Sans Typewriter" pitchFamily="49" charset="0"/>
              </a:rPr>
              <a:t>h1</a:t>
            </a:r>
            <a:r>
              <a:rPr lang="en-US"/>
              <a:t> through </a:t>
            </a:r>
            <a:r>
              <a:rPr lang="en-US">
                <a:latin typeface="Lucida Sans Typewriter" pitchFamily="49" charset="0"/>
              </a:rPr>
              <a:t>h6</a:t>
            </a:r>
          </a:p>
          <a:p>
            <a:pPr lvl="1"/>
            <a:r>
              <a:rPr lang="en-US"/>
              <a:t>Most other elements except li and table-related have </a:t>
            </a:r>
            <a:r>
              <a:rPr lang="en-US">
                <a:latin typeface="Lucida Sans Typewriter" pitchFamily="49" charset="0"/>
              </a:rPr>
              <a:t>inline</a:t>
            </a:r>
            <a:r>
              <a:rPr lang="en-US"/>
              <a:t> specified for </a:t>
            </a:r>
            <a:r>
              <a:rPr lang="en-US">
                <a:latin typeface="Lucida Sans Typewriter" pitchFamily="49" charset="0"/>
              </a:rPr>
              <a:t>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blocks stack, adjacent margins are </a:t>
            </a:r>
            <a:r>
              <a:rPr lang="en-US">
                <a:solidFill>
                  <a:schemeClr val="hlink"/>
                </a:solidFill>
              </a:rPr>
              <a:t>collapsed</a:t>
            </a:r>
            <a:r>
              <a:rPr lang="en-US"/>
              <a:t> to the size of the larger margin</a:t>
            </a:r>
          </a:p>
        </p:txBody>
      </p:sp>
      <p:pic>
        <p:nvPicPr>
          <p:cNvPr id="3614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276600"/>
            <a:ext cx="2628900" cy="3200400"/>
          </a:xfrm>
          <a:prstGeom prst="rect">
            <a:avLst/>
          </a:prstGeom>
          <a:noFill/>
        </p:spPr>
      </p:pic>
      <p:pic>
        <p:nvPicPr>
          <p:cNvPr id="3614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52800"/>
            <a:ext cx="5267325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Initial value of </a:t>
            </a:r>
            <a:r>
              <a:rPr lang="en-US" sz="2800">
                <a:latin typeface="Lucida Sans Typewriter" pitchFamily="49" charset="0"/>
              </a:rPr>
              <a:t>width</a:t>
            </a:r>
            <a:r>
              <a:rPr lang="en-US" sz="2800"/>
              <a:t> property is </a:t>
            </a:r>
            <a:r>
              <a:rPr lang="en-US" sz="2800">
                <a:latin typeface="Lucida Sans Typewriter" pitchFamily="49" charset="0"/>
              </a:rPr>
              <a:t>auto</a:t>
            </a:r>
            <a:r>
              <a:rPr lang="en-US" sz="2800"/>
              <a:t>, which for block boxes means to make the content area </a:t>
            </a:r>
            <a:r>
              <a:rPr lang="en-US" sz="2800">
                <a:solidFill>
                  <a:schemeClr val="accent2"/>
                </a:solidFill>
              </a:rPr>
              <a:t>as wide as possible within margin/padding constraints</a:t>
            </a:r>
            <a:r>
              <a:rPr lang="en-US" sz="2800"/>
              <a:t>:</a:t>
            </a:r>
          </a:p>
        </p:txBody>
      </p:sp>
      <p:pic>
        <p:nvPicPr>
          <p:cNvPr id="362500" name="Picture 4" descr="BlockBox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657600"/>
            <a:ext cx="1819275" cy="2857500"/>
          </a:xfrm>
          <a:prstGeom prst="rect">
            <a:avLst/>
          </a:prstGeom>
          <a:noFill/>
        </p:spPr>
      </p:pic>
      <p:pic>
        <p:nvPicPr>
          <p:cNvPr id="362501" name="Picture 5" descr="BlockBoxe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657600"/>
            <a:ext cx="2667000" cy="2857500"/>
          </a:xfrm>
          <a:prstGeom prst="rect">
            <a:avLst/>
          </a:prstGeom>
          <a:noFill/>
        </p:spPr>
      </p:pic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156325" y="4075113"/>
            <a:ext cx="2381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Width of block boxes</a:t>
            </a:r>
          </a:p>
          <a:p>
            <a:r>
              <a:rPr lang="en-US">
                <a:solidFill>
                  <a:srgbClr val="008080"/>
                </a:solidFill>
              </a:rPr>
              <a:t>increases as browser</a:t>
            </a:r>
          </a:p>
          <a:p>
            <a:r>
              <a:rPr lang="en-US">
                <a:solidFill>
                  <a:srgbClr val="008080"/>
                </a:solidFill>
              </a:rPr>
              <a:t>client area is widened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also specify CSS length or percentage (of parent’s content width) for </a:t>
            </a:r>
            <a:r>
              <a:rPr lang="en-US">
                <a:latin typeface="Lucida Sans Typewriter" pitchFamily="49" charset="0"/>
              </a:rPr>
              <a:t>width</a:t>
            </a:r>
            <a:r>
              <a:rPr lang="en-US"/>
              <a:t> property</a:t>
            </a:r>
          </a:p>
        </p:txBody>
      </p:sp>
      <p:pic>
        <p:nvPicPr>
          <p:cNvPr id="364548" name="Picture 4" descr="BlockBoxesWid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2657475" cy="2857500"/>
          </a:xfrm>
          <a:prstGeom prst="rect">
            <a:avLst/>
          </a:prstGeom>
          <a:noFill/>
        </p:spPr>
      </p:pic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3810000" y="4114800"/>
            <a:ext cx="480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solidFill>
                  <a:srgbClr val="008080"/>
                </a:solidFill>
              </a:rPr>
              <a:t>By default, width of right margin is adjusted to accommodate a change to width</a:t>
            </a:r>
          </a:p>
        </p:txBody>
      </p:sp>
      <p:sp>
        <p:nvSpPr>
          <p:cNvPr id="364550" name="Line 6"/>
          <p:cNvSpPr>
            <a:spLocks noChangeShapeType="1"/>
          </p:cNvSpPr>
          <p:nvPr/>
        </p:nvSpPr>
        <p:spPr bwMode="auto">
          <a:xfrm flipH="1" flipV="1">
            <a:off x="2971800" y="4495800"/>
            <a:ext cx="838200" cy="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3645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429000"/>
            <a:ext cx="2819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4552" name="Line 8"/>
          <p:cNvSpPr>
            <a:spLocks noChangeShapeType="1"/>
          </p:cNvSpPr>
          <p:nvPr/>
        </p:nvSpPr>
        <p:spPr bwMode="auto">
          <a:xfrm flipH="1">
            <a:off x="2057400" y="38100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also specify CSS length or percentage (of parent’s content width) for </a:t>
            </a:r>
            <a:r>
              <a:rPr lang="en-US">
                <a:latin typeface="Lucida Sans Typewriter" pitchFamily="49" charset="0"/>
              </a:rPr>
              <a:t>width</a:t>
            </a:r>
            <a:r>
              <a:rPr lang="en-US"/>
              <a:t> property</a:t>
            </a:r>
          </a:p>
        </p:txBody>
      </p:sp>
      <p:pic>
        <p:nvPicPr>
          <p:cNvPr id="365572" name="Picture 4" descr="BlockBoxesWid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2657475" cy="2857500"/>
          </a:xfrm>
          <a:prstGeom prst="rect">
            <a:avLst/>
          </a:prstGeom>
          <a:noFill/>
        </p:spPr>
      </p:pic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886200" y="5105400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solidFill>
                  <a:srgbClr val="008080"/>
                </a:solidFill>
              </a:rPr>
              <a:t>Centering can be achieved by setting</a:t>
            </a: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8080"/>
                </a:solidFill>
              </a:rPr>
              <a:t>both margins to </a:t>
            </a:r>
            <a:r>
              <a:rPr lang="en-US" sz="2000">
                <a:solidFill>
                  <a:srgbClr val="008080"/>
                </a:solidFill>
                <a:latin typeface="Lucida Sans Typewriter" pitchFamily="49" charset="0"/>
              </a:rPr>
              <a:t>auto</a:t>
            </a: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H="1" flipV="1">
            <a:off x="3124200" y="5181600"/>
            <a:ext cx="762000" cy="152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5577" name="Line 9"/>
          <p:cNvSpPr>
            <a:spLocks noChangeShapeType="1"/>
          </p:cNvSpPr>
          <p:nvPr/>
        </p:nvSpPr>
        <p:spPr bwMode="auto">
          <a:xfrm flipH="1" flipV="1">
            <a:off x="1447800" y="5181600"/>
            <a:ext cx="243840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36557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5225" y="4267200"/>
            <a:ext cx="543877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5579" name="Line 11"/>
          <p:cNvSpPr>
            <a:spLocks noChangeShapeType="1"/>
          </p:cNvSpPr>
          <p:nvPr/>
        </p:nvSpPr>
        <p:spPr bwMode="auto">
          <a:xfrm flipH="1">
            <a:off x="2895600" y="4495800"/>
            <a:ext cx="2743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Boxes corresponding to </a:t>
            </a:r>
            <a:r>
              <a:rPr lang="en-US">
                <a:solidFill>
                  <a:schemeClr val="accent2"/>
                </a:solidFill>
              </a:rPr>
              <a:t>character cells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inline elements</a:t>
            </a:r>
            <a:r>
              <a:rPr lang="en-US"/>
              <a:t> are laid out side by side in </a:t>
            </a:r>
            <a:r>
              <a:rPr lang="en-US">
                <a:solidFill>
                  <a:schemeClr val="accent2"/>
                </a:solidFill>
              </a:rPr>
              <a:t>line boxes</a:t>
            </a:r>
            <a:r>
              <a:rPr lang="en-US"/>
              <a:t> that are stacked one on top of the other</a:t>
            </a:r>
          </a:p>
        </p:txBody>
      </p:sp>
      <p:pic>
        <p:nvPicPr>
          <p:cNvPr id="359428" name="Picture 4" descr="Inline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962400"/>
            <a:ext cx="4572000" cy="2097088"/>
          </a:xfrm>
          <a:prstGeom prst="rect">
            <a:avLst/>
          </a:prstGeom>
          <a:noFill/>
        </p:spPr>
      </p:pic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1066800" y="6096000"/>
            <a:ext cx="449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Character cells aligned by baseline</a:t>
            </a:r>
            <a:endParaRPr lang="en-US">
              <a:solidFill>
                <a:srgbClr val="008080"/>
              </a:solidFill>
            </a:endParaRPr>
          </a:p>
        </p:txBody>
      </p:sp>
      <p:pic>
        <p:nvPicPr>
          <p:cNvPr id="3594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886200"/>
            <a:ext cx="4953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7162800" y="3810000"/>
            <a:ext cx="533400" cy="5334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434" name="Oval 10"/>
          <p:cNvSpPr>
            <a:spLocks noChangeArrowheads="1"/>
          </p:cNvSpPr>
          <p:nvPr/>
        </p:nvSpPr>
        <p:spPr bwMode="auto">
          <a:xfrm>
            <a:off x="2133600" y="4572000"/>
            <a:ext cx="1524000" cy="9144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5181600" y="4800600"/>
            <a:ext cx="1539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Heights based on</a:t>
            </a:r>
          </a:p>
          <a:p>
            <a:r>
              <a:rPr lang="en-US">
                <a:solidFill>
                  <a:schemeClr val="accent2"/>
                </a:solidFill>
              </a:rPr>
              <a:t>content</a:t>
            </a:r>
          </a:p>
        </p:txBody>
      </p:sp>
      <p:sp>
        <p:nvSpPr>
          <p:cNvPr id="359436" name="Line 12"/>
          <p:cNvSpPr>
            <a:spLocks noChangeShapeType="1"/>
          </p:cNvSpPr>
          <p:nvPr/>
        </p:nvSpPr>
        <p:spPr bwMode="auto">
          <a:xfrm flipH="1" flipV="1">
            <a:off x="1371600" y="5181600"/>
            <a:ext cx="1524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9437" name="Line 13"/>
          <p:cNvSpPr>
            <a:spLocks noChangeShapeType="1"/>
          </p:cNvSpPr>
          <p:nvPr/>
        </p:nvSpPr>
        <p:spPr bwMode="auto">
          <a:xfrm>
            <a:off x="2590800" y="6172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 flipV="1">
            <a:off x="2514600" y="5181600"/>
            <a:ext cx="3048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057400"/>
            <a:ext cx="7496175" cy="3881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Padding/borders/margins affect </a:t>
            </a:r>
            <a:r>
              <a:rPr lang="en-US">
                <a:solidFill>
                  <a:schemeClr val="accent2"/>
                </a:solidFill>
              </a:rPr>
              <a:t>width</a:t>
            </a:r>
            <a:r>
              <a:rPr lang="en-US"/>
              <a:t> but not </a:t>
            </a:r>
            <a:r>
              <a:rPr lang="en-US">
                <a:solidFill>
                  <a:schemeClr val="accent2"/>
                </a:solidFill>
              </a:rPr>
              <a:t>height</a:t>
            </a:r>
            <a:r>
              <a:rPr lang="en-US"/>
              <a:t> of inline boxes</a:t>
            </a:r>
          </a:p>
        </p:txBody>
      </p:sp>
      <p:pic>
        <p:nvPicPr>
          <p:cNvPr id="366597" name="Picture 5" descr="BlockBoxesSp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971800"/>
            <a:ext cx="3160713" cy="3886200"/>
          </a:xfrm>
          <a:prstGeom prst="rect">
            <a:avLst/>
          </a:prstGeom>
          <a:noFill/>
        </p:spPr>
      </p:pic>
      <p:pic>
        <p:nvPicPr>
          <p:cNvPr id="3665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962400"/>
            <a:ext cx="5391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6599" name="Line 7"/>
          <p:cNvSpPr>
            <a:spLocks noChangeShapeType="1"/>
          </p:cNvSpPr>
          <p:nvPr/>
        </p:nvSpPr>
        <p:spPr bwMode="auto">
          <a:xfrm>
            <a:off x="7086600" y="2667000"/>
            <a:ext cx="228600" cy="1828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6600" name="Line 8"/>
          <p:cNvSpPr>
            <a:spLocks noChangeShapeType="1"/>
          </p:cNvSpPr>
          <p:nvPr/>
        </p:nvSpPr>
        <p:spPr bwMode="auto">
          <a:xfrm>
            <a:off x="2514600" y="3048000"/>
            <a:ext cx="40386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62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79120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 Layout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09763"/>
            <a:ext cx="7958138" cy="3881437"/>
          </a:xfrm>
        </p:spPr>
        <p:txBody>
          <a:bodyPr/>
          <a:lstStyle/>
          <a:p>
            <a:r>
              <a:rPr lang="en-US" sz="2800"/>
              <a:t>Specify value for </a:t>
            </a:r>
            <a:r>
              <a:rPr lang="en-US" sz="2800">
                <a:latin typeface="Lucida Sans Typewriter" pitchFamily="49" charset="0"/>
              </a:rPr>
              <a:t>vertical-align</a:t>
            </a:r>
            <a:r>
              <a:rPr lang="en-US" sz="2800"/>
              <a:t> to position an inline element within line box: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2438400" y="3810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 flipH="1">
            <a:off x="2362200" y="44196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129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initial value of vertical-align</a:t>
            </a:r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>
            <a:off x="1295400" y="4572000"/>
            <a:ext cx="21336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>
            <a:off x="2362200" y="4800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1905000" y="5867400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500306"/>
            <a:ext cx="8686800" cy="9286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That’s All For today !!!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Text Color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 color specified by </a:t>
            </a:r>
            <a:r>
              <a:rPr lang="en-US" dirty="0" smtClean="0">
                <a:latin typeface="Lucida Sans Typewriter" pitchFamily="49" charset="0"/>
              </a:rPr>
              <a:t>color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Two primary ways of specifying colors:</a:t>
            </a:r>
          </a:p>
          <a:p>
            <a:pPr lvl="1"/>
            <a:r>
              <a:rPr lang="en-US" dirty="0" smtClean="0"/>
              <a:t>Color name: black, gray, silver, white, red, lime, blue, yellow, aqua, fuchsia, maroon, green, navy, olive, teal, purple, full list 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http://www.w3.org/TR/SVG11/types.html#ColorKeywords</a:t>
            </a:r>
            <a:endParaRPr lang="en-US" dirty="0" smtClean="0"/>
          </a:p>
          <a:p>
            <a:pPr lvl="1"/>
            <a:r>
              <a:rPr lang="en-US" dirty="0" smtClean="0"/>
              <a:t>red/green/blue (RGB) values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Text Color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21523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Text Color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357298"/>
            <a:ext cx="7715304" cy="52864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rendered element occupies a box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BoxMode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2214554"/>
            <a:ext cx="6286544" cy="414340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43768" y="2143116"/>
            <a:ext cx="1618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(or </a:t>
            </a:r>
            <a:r>
              <a:rPr lang="en-US" i="1" dirty="0" smtClean="0"/>
              <a:t>outer</a:t>
            </a:r>
            <a:r>
              <a:rPr lang="en-US" dirty="0" smtClean="0"/>
              <a:t> edge)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428736"/>
            <a:ext cx="40719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071678"/>
            <a:ext cx="3690950" cy="214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SpanBoxSty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267200"/>
            <a:ext cx="6553200" cy="1927225"/>
          </a:xfrm>
          <a:prstGeom prst="rect">
            <a:avLst/>
          </a:prstGeom>
          <a:noFill/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214546" y="1857364"/>
            <a:ext cx="914400" cy="3352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71934" y="1714488"/>
            <a:ext cx="914400" cy="3429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43174" y="1357298"/>
            <a:ext cx="24384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524000"/>
            <a:ext cx="449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209800"/>
            <a:ext cx="3881438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949" name="Picture 5" descr="SpanBoxSty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267200"/>
            <a:ext cx="6553200" cy="1927225"/>
          </a:xfrm>
          <a:prstGeom prst="rect">
            <a:avLst/>
          </a:prstGeom>
          <a:noFill/>
        </p:spPr>
      </p:pic>
      <p:sp>
        <p:nvSpPr>
          <p:cNvPr id="338950" name="Oval 6"/>
          <p:cNvSpPr>
            <a:spLocks noChangeArrowheads="1"/>
          </p:cNvSpPr>
          <p:nvPr/>
        </p:nvSpPr>
        <p:spPr bwMode="auto">
          <a:xfrm>
            <a:off x="2667000" y="2819400"/>
            <a:ext cx="29718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 flipH="1">
            <a:off x="2971800" y="3200400"/>
            <a:ext cx="609600" cy="2057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>
            <a:off x="4724400" y="3200400"/>
            <a:ext cx="1066800" cy="2133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Box Model</a:t>
            </a:r>
          </a:p>
        </p:txBody>
      </p:sp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371600"/>
            <a:ext cx="7254875" cy="1414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3997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000372"/>
            <a:ext cx="7358114" cy="32861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</TotalTime>
  <Words>541</Words>
  <Application>Microsoft Office PowerPoint</Application>
  <PresentationFormat>On-screen Show (4:3)</PresentationFormat>
  <Paragraphs>84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Trek</vt:lpstr>
      <vt:lpstr>Cascading Style Sheets Presentation 3</vt:lpstr>
      <vt:lpstr>CSS Text Formatting</vt:lpstr>
      <vt:lpstr>CSS Text Color</vt:lpstr>
      <vt:lpstr>CSS Text Color</vt:lpstr>
      <vt:lpstr>CSS Text Color</vt:lpstr>
      <vt:lpstr>CSS Box Model</vt:lpstr>
      <vt:lpstr>CSS Box Model</vt:lpstr>
      <vt:lpstr>CSS Box Model</vt:lpstr>
      <vt:lpstr>CSS Box Model</vt:lpstr>
      <vt:lpstr>CSS Box Model</vt:lpstr>
      <vt:lpstr>CSS Box Model</vt:lpstr>
      <vt:lpstr>CSS Box Model</vt:lpstr>
      <vt:lpstr>CSS Box Model</vt:lpstr>
      <vt:lpstr>Backgrounds</vt:lpstr>
      <vt:lpstr>Backgrounds</vt:lpstr>
      <vt:lpstr>Normal Flow Layout</vt:lpstr>
      <vt:lpstr>Normal Flow Layout</vt:lpstr>
      <vt:lpstr>Normal Flow Layout</vt:lpstr>
      <vt:lpstr>Normal Flow Layout</vt:lpstr>
      <vt:lpstr>Normal Flow Layout</vt:lpstr>
      <vt:lpstr>Normal Flow Layout</vt:lpstr>
      <vt:lpstr>Normal Flow Layout</vt:lpstr>
      <vt:lpstr>Normal Flow Layout</vt:lpstr>
      <vt:lpstr>Normal Flow Layout</vt:lpstr>
      <vt:lpstr>Normal Flow Layout</vt:lpstr>
      <vt:lpstr>Normal Flow Layout</vt:lpstr>
      <vt:lpstr>Normal Flow Layout</vt:lpstr>
      <vt:lpstr>That’s All For today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Presentation 3</dc:title>
  <dc:creator>SAMSUNG</dc:creator>
  <cp:lastModifiedBy>SAMSUNG</cp:lastModifiedBy>
  <cp:revision>3</cp:revision>
  <dcterms:created xsi:type="dcterms:W3CDTF">2020-11-30T07:00:29Z</dcterms:created>
  <dcterms:modified xsi:type="dcterms:W3CDTF">2020-12-03T04:34:08Z</dcterms:modified>
</cp:coreProperties>
</file>