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90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8E3-85F5-4FD2-B4B1-59AE0BE2AC79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716DB4B-9DFB-4B18-97DB-5599FA4FED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8E3-85F5-4FD2-B4B1-59AE0BE2AC79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DB4B-9DFB-4B18-97DB-5599FA4FED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8E3-85F5-4FD2-B4B1-59AE0BE2AC79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DB4B-9DFB-4B18-97DB-5599FA4FED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8E3-85F5-4FD2-B4B1-59AE0BE2AC79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716DB4B-9DFB-4B18-97DB-5599FA4FED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8E3-85F5-4FD2-B4B1-59AE0BE2AC79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DB4B-9DFB-4B18-97DB-5599FA4FED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8E3-85F5-4FD2-B4B1-59AE0BE2AC79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DB4B-9DFB-4B18-97DB-5599FA4FED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8E3-85F5-4FD2-B4B1-59AE0BE2AC79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716DB4B-9DFB-4B18-97DB-5599FA4FED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8E3-85F5-4FD2-B4B1-59AE0BE2AC79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DB4B-9DFB-4B18-97DB-5599FA4FED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8E3-85F5-4FD2-B4B1-59AE0BE2AC79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DB4B-9DFB-4B18-97DB-5599FA4FED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8E3-85F5-4FD2-B4B1-59AE0BE2AC79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DB4B-9DFB-4B18-97DB-5599FA4FED4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8E3-85F5-4FD2-B4B1-59AE0BE2AC79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DB4B-9DFB-4B18-97DB-5599FA4FED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7C708E3-85F5-4FD2-B4B1-59AE0BE2AC79}" type="datetimeFigureOut">
              <a:rPr lang="en-US" smtClean="0"/>
              <a:pPr/>
              <a:t>12/3/2020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716DB4B-9DFB-4B18-97DB-5599FA4FED4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Cascading Style Sheets Presentation 4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Float positioning</a:t>
            </a:r>
          </a:p>
          <a:p>
            <a:pPr lvl="1"/>
            <a:r>
              <a:rPr lang="en-US"/>
              <a:t>Specify value for float property</a:t>
            </a:r>
          </a:p>
          <a:p>
            <a:pPr lvl="1"/>
            <a:endParaRPr lang="en-US"/>
          </a:p>
        </p:txBody>
      </p:sp>
      <p:pic>
        <p:nvPicPr>
          <p:cNvPr id="3788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475038"/>
            <a:ext cx="7272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885" name="Oval 5"/>
          <p:cNvSpPr>
            <a:spLocks noChangeArrowheads="1"/>
          </p:cNvSpPr>
          <p:nvPr/>
        </p:nvSpPr>
        <p:spPr bwMode="auto">
          <a:xfrm>
            <a:off x="2209800" y="3475038"/>
            <a:ext cx="1447800" cy="3048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3788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694238"/>
            <a:ext cx="4572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887" name="Picture 7" descr="FloatedPo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932238"/>
            <a:ext cx="3276600" cy="2620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Float positioning</a:t>
            </a:r>
          </a:p>
          <a:p>
            <a:pPr lvl="1"/>
            <a:r>
              <a:rPr lang="en-US"/>
              <a:t>Specify value for float property</a:t>
            </a:r>
          </a:p>
          <a:p>
            <a:pPr lvl="1"/>
            <a:endParaRPr lang="en-US"/>
          </a:p>
        </p:txBody>
      </p:sp>
      <p:pic>
        <p:nvPicPr>
          <p:cNvPr id="3809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398838"/>
            <a:ext cx="7272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618038"/>
            <a:ext cx="4572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0935" name="Picture 7" descr="FloatedPo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856038"/>
            <a:ext cx="3276600" cy="2620962"/>
          </a:xfrm>
          <a:prstGeom prst="rect">
            <a:avLst/>
          </a:prstGeom>
          <a:noFill/>
        </p:spPr>
      </p:pic>
      <p:sp>
        <p:nvSpPr>
          <p:cNvPr id="380936" name="Oval 8"/>
          <p:cNvSpPr>
            <a:spLocks noChangeArrowheads="1"/>
          </p:cNvSpPr>
          <p:nvPr/>
        </p:nvSpPr>
        <p:spPr bwMode="auto">
          <a:xfrm>
            <a:off x="533400" y="5151438"/>
            <a:ext cx="44958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669925" y="5797550"/>
            <a:ext cx="4548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Floated element becomes a CSS block</a:t>
            </a:r>
          </a:p>
          <a:p>
            <a:r>
              <a:rPr lang="en-US">
                <a:solidFill>
                  <a:srgbClr val="008080"/>
                </a:solidFill>
              </a:rPr>
              <a:t>element (e.g., can set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height</a:t>
            </a:r>
            <a:r>
              <a:rPr lang="en-US">
                <a:solidFill>
                  <a:srgbClr val="008080"/>
                </a:solidFill>
              </a:rPr>
              <a:t> and </a:t>
            </a:r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width</a:t>
            </a:r>
            <a:r>
              <a:rPr lang="en-US">
                <a:solidFill>
                  <a:srgbClr val="00808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Absolute positioning</a:t>
            </a:r>
          </a:p>
          <a:p>
            <a:pPr lvl="1"/>
            <a:r>
              <a:rPr lang="en-US"/>
              <a:t>Specify location for corner of box relative to </a:t>
            </a:r>
            <a:r>
              <a:rPr lang="en-US">
                <a:solidFill>
                  <a:schemeClr val="hlink"/>
                </a:solidFill>
              </a:rPr>
              <a:t>positioned containing block</a:t>
            </a:r>
          </a:p>
        </p:txBody>
      </p:sp>
      <p:sp>
        <p:nvSpPr>
          <p:cNvPr id="379912" name="Rectangle 8"/>
          <p:cNvSpPr>
            <a:spLocks noChangeArrowheads="1"/>
          </p:cNvSpPr>
          <p:nvPr/>
        </p:nvSpPr>
        <p:spPr bwMode="auto">
          <a:xfrm>
            <a:off x="2149475" y="4727575"/>
            <a:ext cx="5715000" cy="163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3825875" y="5032375"/>
            <a:ext cx="3810000" cy="1179513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2438400" y="468788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margin area</a:t>
            </a:r>
          </a:p>
        </p:txBody>
      </p:sp>
      <p:sp>
        <p:nvSpPr>
          <p:cNvPr id="379917" name="Rectangle 13"/>
          <p:cNvSpPr>
            <a:spLocks noChangeArrowheads="1"/>
          </p:cNvSpPr>
          <p:nvPr/>
        </p:nvSpPr>
        <p:spPr bwMode="auto">
          <a:xfrm>
            <a:off x="4206875" y="5413375"/>
            <a:ext cx="30480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4343400" y="4992688"/>
            <a:ext cx="151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padding area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914400" y="5373688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containing</a:t>
            </a:r>
          </a:p>
          <a:p>
            <a:r>
              <a:rPr lang="en-US">
                <a:solidFill>
                  <a:srgbClr val="008080"/>
                </a:solidFill>
              </a:rPr>
              <a:t>block</a:t>
            </a:r>
          </a:p>
        </p:txBody>
      </p:sp>
      <p:sp>
        <p:nvSpPr>
          <p:cNvPr id="379922" name="Text Box 18"/>
          <p:cNvSpPr txBox="1">
            <a:spLocks noChangeArrowheads="1"/>
          </p:cNvSpPr>
          <p:nvPr/>
        </p:nvSpPr>
        <p:spPr bwMode="auto">
          <a:xfrm>
            <a:off x="4191000" y="5373688"/>
            <a:ext cx="314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second paragraph has a</a:t>
            </a:r>
          </a:p>
          <a:p>
            <a:r>
              <a:rPr lang="en-US"/>
              <a:t>note.</a:t>
            </a:r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>
            <a:off x="1905000" y="5754688"/>
            <a:ext cx="1905000" cy="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379924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925888"/>
            <a:ext cx="511651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9925" name="Oval 21"/>
          <p:cNvSpPr>
            <a:spLocks noChangeArrowheads="1"/>
          </p:cNvSpPr>
          <p:nvPr/>
        </p:nvSpPr>
        <p:spPr bwMode="auto">
          <a:xfrm>
            <a:off x="1905000" y="3925888"/>
            <a:ext cx="22098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3717925" y="3657600"/>
            <a:ext cx="4589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p</a:t>
            </a:r>
            <a:r>
              <a:rPr lang="en-US">
                <a:solidFill>
                  <a:srgbClr val="008080"/>
                </a:solidFill>
              </a:rPr>
              <a:t> elements are positioned (but don’t move!)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Absolute positioning</a:t>
            </a:r>
          </a:p>
          <a:p>
            <a:pPr lvl="1"/>
            <a:r>
              <a:rPr lang="en-US"/>
              <a:t>Specify location for edges of box relative to positioned containing block</a:t>
            </a:r>
          </a:p>
        </p:txBody>
      </p:sp>
      <p:pic>
        <p:nvPicPr>
          <p:cNvPr id="3819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62388"/>
            <a:ext cx="541020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1959" name="Oval 7"/>
          <p:cNvSpPr>
            <a:spLocks noChangeArrowheads="1"/>
          </p:cNvSpPr>
          <p:nvPr/>
        </p:nvSpPr>
        <p:spPr bwMode="auto">
          <a:xfrm>
            <a:off x="2819400" y="4167188"/>
            <a:ext cx="23622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82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09625" y="2133600"/>
            <a:ext cx="7958138" cy="3881438"/>
          </a:xfrm>
        </p:spPr>
        <p:txBody>
          <a:bodyPr/>
          <a:lstStyle/>
          <a:p>
            <a:r>
              <a:rPr lang="en-US"/>
              <a:t>Absolute positioning</a:t>
            </a:r>
          </a:p>
        </p:txBody>
      </p:sp>
      <p:pic>
        <p:nvPicPr>
          <p:cNvPr id="3829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646613"/>
            <a:ext cx="5254625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298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427413"/>
            <a:ext cx="3448050" cy="1006475"/>
          </a:xfrm>
          <a:prstGeom prst="rect">
            <a:avLst/>
          </a:prstGeom>
          <a:noFill/>
        </p:spPr>
      </p:pic>
      <p:pic>
        <p:nvPicPr>
          <p:cNvPr id="38298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122613"/>
            <a:ext cx="4343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298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427413"/>
            <a:ext cx="4572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2987" name="AutoShape 11"/>
          <p:cNvSpPr>
            <a:spLocks/>
          </p:cNvSpPr>
          <p:nvPr/>
        </p:nvSpPr>
        <p:spPr bwMode="auto">
          <a:xfrm rot="5400000">
            <a:off x="6286500" y="2474913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008080"/>
              </a:solidFill>
            </a:endParaRPr>
          </a:p>
        </p:txBody>
      </p:sp>
      <p:sp>
        <p:nvSpPr>
          <p:cNvPr id="382988" name="Text Box 12"/>
          <p:cNvSpPr txBox="1">
            <a:spLocks noChangeArrowheads="1"/>
          </p:cNvSpPr>
          <p:nvPr/>
        </p:nvSpPr>
        <p:spPr bwMode="auto">
          <a:xfrm>
            <a:off x="5867400" y="28178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10em</a:t>
            </a:r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3124200" y="3122613"/>
            <a:ext cx="1905000" cy="3048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>
            <a:off x="7239000" y="3579813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7239000" y="3579813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2992" name="Oval 16"/>
          <p:cNvSpPr>
            <a:spLocks noChangeArrowheads="1"/>
          </p:cNvSpPr>
          <p:nvPr/>
        </p:nvSpPr>
        <p:spPr bwMode="auto">
          <a:xfrm>
            <a:off x="2895600" y="3656013"/>
            <a:ext cx="12192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2993" name="Text Box 17"/>
          <p:cNvSpPr txBox="1">
            <a:spLocks noChangeArrowheads="1"/>
          </p:cNvSpPr>
          <p:nvPr/>
        </p:nvSpPr>
        <p:spPr bwMode="auto">
          <a:xfrm>
            <a:off x="7375525" y="2854325"/>
            <a:ext cx="137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padding top</a:t>
            </a:r>
          </a:p>
          <a:p>
            <a:r>
              <a:rPr lang="en-US">
                <a:solidFill>
                  <a:srgbClr val="FF0000"/>
                </a:solidFill>
              </a:rPr>
              <a:t>edge</a:t>
            </a:r>
          </a:p>
        </p:txBody>
      </p:sp>
      <p:sp>
        <p:nvSpPr>
          <p:cNvPr id="382994" name="Text Box 18"/>
          <p:cNvSpPr txBox="1">
            <a:spLocks noChangeArrowheads="1"/>
          </p:cNvSpPr>
          <p:nvPr/>
        </p:nvSpPr>
        <p:spPr bwMode="auto">
          <a:xfrm>
            <a:off x="6934200" y="4494213"/>
            <a:ext cx="136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padding left</a:t>
            </a:r>
          </a:p>
          <a:p>
            <a:r>
              <a:rPr lang="en-US">
                <a:solidFill>
                  <a:srgbClr val="FF0000"/>
                </a:solidFill>
              </a:rPr>
              <a:t>edge</a:t>
            </a:r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 flipH="1" flipV="1">
            <a:off x="7239000" y="4341813"/>
            <a:ext cx="1524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Absolute positioning</a:t>
            </a:r>
          </a:p>
        </p:txBody>
      </p:sp>
      <p:pic>
        <p:nvPicPr>
          <p:cNvPr id="3840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267200"/>
            <a:ext cx="525462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40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048000"/>
            <a:ext cx="3448050" cy="1006475"/>
          </a:xfrm>
          <a:prstGeom prst="rect">
            <a:avLst/>
          </a:prstGeom>
          <a:noFill/>
        </p:spPr>
      </p:pic>
      <p:pic>
        <p:nvPicPr>
          <p:cNvPr id="3840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743200"/>
            <a:ext cx="4343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400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048000"/>
            <a:ext cx="4572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4008" name="AutoShape 8"/>
          <p:cNvSpPr>
            <a:spLocks/>
          </p:cNvSpPr>
          <p:nvPr/>
        </p:nvSpPr>
        <p:spPr bwMode="auto">
          <a:xfrm rot="16200000">
            <a:off x="6096000" y="33528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>
              <a:solidFill>
                <a:srgbClr val="008080"/>
              </a:solidFill>
            </a:endParaRPr>
          </a:p>
        </p:txBody>
      </p:sp>
      <p:sp>
        <p:nvSpPr>
          <p:cNvPr id="384017" name="Oval 17"/>
          <p:cNvSpPr>
            <a:spLocks noChangeArrowheads="1"/>
          </p:cNvSpPr>
          <p:nvPr/>
        </p:nvSpPr>
        <p:spPr bwMode="auto">
          <a:xfrm>
            <a:off x="4114800" y="3276600"/>
            <a:ext cx="10668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5867400" y="4267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8em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Absolutely positioned box does </a:t>
            </a:r>
            <a:r>
              <a:rPr lang="en-US" i="1"/>
              <a:t>not</a:t>
            </a:r>
            <a:r>
              <a:rPr lang="en-US"/>
              <a:t> affect positioning of other boxes!</a:t>
            </a:r>
          </a:p>
        </p:txBody>
      </p:sp>
      <p:pic>
        <p:nvPicPr>
          <p:cNvPr id="385028" name="Picture 4" descr="AbsolutePo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433763"/>
            <a:ext cx="5105400" cy="2890837"/>
          </a:xfrm>
          <a:prstGeom prst="rect">
            <a:avLst/>
          </a:prstGeom>
          <a:noFill/>
        </p:spPr>
      </p:pic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898525" y="4918075"/>
            <a:ext cx="2051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Second absolutely</a:t>
            </a:r>
          </a:p>
          <a:p>
            <a:r>
              <a:rPr lang="en-US">
                <a:solidFill>
                  <a:srgbClr val="008080"/>
                </a:solidFill>
              </a:rPr>
              <a:t>positioned box</a:t>
            </a:r>
          </a:p>
          <a:p>
            <a:r>
              <a:rPr lang="en-US">
                <a:solidFill>
                  <a:srgbClr val="008080"/>
                </a:solidFill>
              </a:rPr>
              <a:t>obscures first</a:t>
            </a:r>
          </a:p>
        </p:txBody>
      </p:sp>
      <p:sp>
        <p:nvSpPr>
          <p:cNvPr id="385030" name="Oval 6"/>
          <p:cNvSpPr>
            <a:spLocks noChangeArrowheads="1"/>
          </p:cNvSpPr>
          <p:nvPr/>
        </p:nvSpPr>
        <p:spPr bwMode="auto">
          <a:xfrm>
            <a:off x="3048000" y="5262563"/>
            <a:ext cx="10668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5031" name="Line 7"/>
          <p:cNvSpPr>
            <a:spLocks noChangeShapeType="1"/>
          </p:cNvSpPr>
          <p:nvPr/>
        </p:nvSpPr>
        <p:spPr bwMode="auto">
          <a:xfrm>
            <a:off x="2667000" y="5414963"/>
            <a:ext cx="381000" cy="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Position-Related Properties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Sans Typewriter" pitchFamily="49" charset="0"/>
              </a:rPr>
              <a:t>z-index</a:t>
            </a:r>
            <a:r>
              <a:rPr lang="en-US"/>
              <a:t>: drawing order for overlaid boxes (largest number drawn last)</a:t>
            </a:r>
          </a:p>
        </p:txBody>
      </p:sp>
      <p:pic>
        <p:nvPicPr>
          <p:cNvPr id="386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406775"/>
            <a:ext cx="5929313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6052" name="Picture 4" descr="Overl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016375"/>
            <a:ext cx="2447925" cy="1698625"/>
          </a:xfrm>
          <a:prstGeom prst="rect">
            <a:avLst/>
          </a:prstGeom>
          <a:noFill/>
        </p:spPr>
      </p:pic>
      <p:sp>
        <p:nvSpPr>
          <p:cNvPr id="386054" name="Oval 6"/>
          <p:cNvSpPr>
            <a:spLocks noChangeArrowheads="1"/>
          </p:cNvSpPr>
          <p:nvPr/>
        </p:nvSpPr>
        <p:spPr bwMode="auto">
          <a:xfrm>
            <a:off x="1447800" y="4016375"/>
            <a:ext cx="990600" cy="3048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6055" name="Oval 7"/>
          <p:cNvSpPr>
            <a:spLocks noChangeArrowheads="1"/>
          </p:cNvSpPr>
          <p:nvPr/>
        </p:nvSpPr>
        <p:spPr bwMode="auto">
          <a:xfrm>
            <a:off x="1676400" y="4854575"/>
            <a:ext cx="1066800" cy="3048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6056" name="Oval 8"/>
          <p:cNvSpPr>
            <a:spLocks noChangeArrowheads="1"/>
          </p:cNvSpPr>
          <p:nvPr/>
        </p:nvSpPr>
        <p:spPr bwMode="auto">
          <a:xfrm>
            <a:off x="685800" y="3330575"/>
            <a:ext cx="6096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6057" name="Oval 9"/>
          <p:cNvSpPr>
            <a:spLocks noChangeArrowheads="1"/>
          </p:cNvSpPr>
          <p:nvPr/>
        </p:nvSpPr>
        <p:spPr bwMode="auto">
          <a:xfrm>
            <a:off x="685800" y="4244975"/>
            <a:ext cx="914400" cy="3048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CSS Position-Related Properties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  <a:latin typeface="Lucida Sans Typewriter" pitchFamily="49" charset="0"/>
              </a:rPr>
              <a:t>display</a:t>
            </a:r>
            <a:r>
              <a:rPr lang="en-US"/>
              <a:t>: value </a:t>
            </a:r>
            <a:r>
              <a:rPr lang="en-US">
                <a:latin typeface="Lucida Sans Typewriter" pitchFamily="49" charset="0"/>
              </a:rPr>
              <a:t>none</a:t>
            </a:r>
            <a:r>
              <a:rPr lang="en-US"/>
              <a:t> means that element and its descendants are not rendered and </a:t>
            </a:r>
            <a:r>
              <a:rPr lang="en-US" i="1"/>
              <a:t>do not</a:t>
            </a:r>
            <a:r>
              <a:rPr lang="en-US"/>
              <a:t> affect normal flow</a:t>
            </a:r>
          </a:p>
          <a:p>
            <a:r>
              <a:rPr lang="en-US">
                <a:solidFill>
                  <a:schemeClr val="hlink"/>
                </a:solidFill>
                <a:latin typeface="Lucida Sans Typewriter" pitchFamily="49" charset="0"/>
              </a:rPr>
              <a:t>visibility</a:t>
            </a:r>
            <a:r>
              <a:rPr lang="en-US"/>
              <a:t>: value </a:t>
            </a:r>
            <a:r>
              <a:rPr lang="en-US">
                <a:latin typeface="Lucida Sans Typewriter" pitchFamily="49" charset="0"/>
              </a:rPr>
              <a:t>hidden</a:t>
            </a:r>
            <a:r>
              <a:rPr lang="en-US"/>
              <a:t> (initial value is </a:t>
            </a:r>
            <a:r>
              <a:rPr lang="en-US">
                <a:latin typeface="Lucida Sans Typewriter" pitchFamily="49" charset="0"/>
              </a:rPr>
              <a:t>visible</a:t>
            </a:r>
            <a:r>
              <a:rPr lang="en-US"/>
              <a:t>) means that element and its descendants are not rendered but still </a:t>
            </a:r>
            <a:r>
              <a:rPr lang="en-US" i="1"/>
              <a:t>do</a:t>
            </a:r>
            <a:r>
              <a:rPr lang="en-US"/>
              <a:t> affect normal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1" dirty="0" smtClean="0"/>
              <a:t>Normal Flow</a:t>
            </a:r>
            <a:r>
              <a:rPr lang="en-IN" dirty="0" smtClean="0"/>
              <a:t>, or </a:t>
            </a:r>
            <a:r>
              <a:rPr lang="en-IN" b="1" dirty="0" smtClean="0"/>
              <a:t>Flow Layout</a:t>
            </a:r>
            <a:r>
              <a:rPr lang="en-IN" dirty="0" smtClean="0"/>
              <a:t>, is the way that </a:t>
            </a:r>
            <a:r>
              <a:rPr lang="en-IN" b="1" dirty="0" smtClean="0"/>
              <a:t>Block</a:t>
            </a:r>
            <a:r>
              <a:rPr lang="en-IN" dirty="0" smtClean="0"/>
              <a:t> and </a:t>
            </a:r>
            <a:r>
              <a:rPr lang="en-IN" b="1" dirty="0" smtClean="0"/>
              <a:t>Inline</a:t>
            </a:r>
            <a:r>
              <a:rPr lang="en-IN" dirty="0" smtClean="0"/>
              <a:t> elements are displayed on a page before any changes are made to their layout. The flow is essentially a set of things that are all working together and know about each other in your layout. Once something is taken </a:t>
            </a:r>
            <a:r>
              <a:rPr lang="en-IN" b="1" i="1" dirty="0" smtClean="0"/>
              <a:t>out of flow</a:t>
            </a:r>
            <a:r>
              <a:rPr lang="en-IN" dirty="0" smtClean="0"/>
              <a:t> it works </a:t>
            </a:r>
            <a:r>
              <a:rPr lang="en-IN" b="1" dirty="0" smtClean="0"/>
              <a:t>independently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Normal flow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In normal flow, </a:t>
            </a:r>
            <a:r>
              <a:rPr lang="en-IN" b="1" dirty="0" smtClean="0"/>
              <a:t>inline</a:t>
            </a:r>
            <a:r>
              <a:rPr lang="en-IN" dirty="0" smtClean="0"/>
              <a:t> elements display in the inline direction, that is in the direction words are displayed in a sentence according to the </a:t>
            </a:r>
            <a:r>
              <a:rPr lang="en-IN" b="1" dirty="0" smtClean="0">
                <a:solidFill>
                  <a:schemeClr val="tx1"/>
                </a:solidFill>
              </a:rPr>
              <a:t>writing mode</a:t>
            </a:r>
            <a:r>
              <a:rPr lang="en-IN" dirty="0" smtClean="0"/>
              <a:t> of </a:t>
            </a:r>
            <a:r>
              <a:rPr lang="en-IN" dirty="0" smtClean="0"/>
              <a:t>the document</a:t>
            </a:r>
            <a:r>
              <a:rPr lang="en-IN" dirty="0" smtClean="0"/>
              <a:t>. </a:t>
            </a:r>
            <a:r>
              <a:rPr lang="en-IN" dirty="0" smtClean="0"/>
              <a:t> </a:t>
            </a:r>
          </a:p>
          <a:p>
            <a:pPr algn="just"/>
            <a:r>
              <a:rPr lang="en-IN" b="1" dirty="0" smtClean="0"/>
              <a:t>Block</a:t>
            </a:r>
            <a:r>
              <a:rPr lang="en-IN" dirty="0" smtClean="0"/>
              <a:t> elements display one after the other, as paragraphs do in the </a:t>
            </a:r>
            <a:r>
              <a:rPr lang="en-IN" dirty="0" smtClean="0"/>
              <a:t>writing </a:t>
            </a:r>
            <a:r>
              <a:rPr lang="en-IN" dirty="0" smtClean="0"/>
              <a:t>Mode of that document. In English therefore, inline elements display one after the other, starting on the left, and block elements start at the top and move down the page.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CSS allows for boxes to be positioned outside the normal flow: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Relative</a:t>
            </a:r>
            <a:r>
              <a:rPr lang="en-US"/>
              <a:t> positioning</a:t>
            </a:r>
          </a:p>
          <a:p>
            <a:pPr lvl="1"/>
            <a:endParaRPr lang="en-US"/>
          </a:p>
        </p:txBody>
      </p:sp>
      <p:pic>
        <p:nvPicPr>
          <p:cNvPr id="368644" name="Picture 4" descr="RelativeP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10000"/>
            <a:ext cx="5334000" cy="1903413"/>
          </a:xfrm>
          <a:prstGeom prst="rect">
            <a:avLst/>
          </a:prstGeom>
          <a:noFill/>
        </p:spPr>
      </p:pic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1981200" y="6019800"/>
            <a:ext cx="508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span</a:t>
            </a:r>
            <a:r>
              <a:rPr lang="en-US">
                <a:solidFill>
                  <a:srgbClr val="008080"/>
                </a:solidFill>
              </a:rPr>
              <a:t>’s shifted backwards relative to normal flow</a:t>
            </a:r>
          </a:p>
        </p:txBody>
      </p:sp>
      <p:sp>
        <p:nvSpPr>
          <p:cNvPr id="368647" name="Oval 7"/>
          <p:cNvSpPr>
            <a:spLocks noChangeArrowheads="1"/>
          </p:cNvSpPr>
          <p:nvPr/>
        </p:nvSpPr>
        <p:spPr bwMode="auto">
          <a:xfrm>
            <a:off x="2209800" y="4953000"/>
            <a:ext cx="609600" cy="3048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8648" name="Oval 8"/>
          <p:cNvSpPr>
            <a:spLocks noChangeArrowheads="1"/>
          </p:cNvSpPr>
          <p:nvPr/>
        </p:nvSpPr>
        <p:spPr bwMode="auto">
          <a:xfrm>
            <a:off x="3200400" y="4953000"/>
            <a:ext cx="9144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8649" name="Oval 9"/>
          <p:cNvSpPr>
            <a:spLocks noChangeArrowheads="1"/>
          </p:cNvSpPr>
          <p:nvPr/>
        </p:nvSpPr>
        <p:spPr bwMode="auto">
          <a:xfrm>
            <a:off x="4495800" y="4953000"/>
            <a:ext cx="9144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68650" name="Line 10"/>
          <p:cNvSpPr>
            <a:spLocks noChangeShapeType="1"/>
          </p:cNvSpPr>
          <p:nvPr/>
        </p:nvSpPr>
        <p:spPr bwMode="auto">
          <a:xfrm flipH="1" flipV="1">
            <a:off x="2590800" y="5257800"/>
            <a:ext cx="533400" cy="7620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8651" name="Line 11"/>
          <p:cNvSpPr>
            <a:spLocks noChangeShapeType="1"/>
          </p:cNvSpPr>
          <p:nvPr/>
        </p:nvSpPr>
        <p:spPr bwMode="auto">
          <a:xfrm flipV="1">
            <a:off x="3657600" y="5334000"/>
            <a:ext cx="0" cy="685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8652" name="Line 12"/>
          <p:cNvSpPr>
            <a:spLocks noChangeShapeType="1"/>
          </p:cNvSpPr>
          <p:nvPr/>
        </p:nvSpPr>
        <p:spPr bwMode="auto">
          <a:xfrm flipV="1">
            <a:off x="4038600" y="5334000"/>
            <a:ext cx="685800" cy="685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CSS allows for boxes to be positioned outside the normal flow: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Float</a:t>
            </a:r>
            <a:r>
              <a:rPr lang="en-US"/>
              <a:t> positioning</a:t>
            </a:r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pic>
        <p:nvPicPr>
          <p:cNvPr id="372740" name="Picture 4" descr="FloatedP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352800"/>
            <a:ext cx="3276600" cy="2620963"/>
          </a:xfrm>
          <a:prstGeom prst="rect">
            <a:avLst/>
          </a:prstGeom>
          <a:noFill/>
        </p:spPr>
      </p:pic>
      <p:sp>
        <p:nvSpPr>
          <p:cNvPr id="372741" name="Oval 5"/>
          <p:cNvSpPr>
            <a:spLocks noChangeArrowheads="1"/>
          </p:cNvSpPr>
          <p:nvPr/>
        </p:nvSpPr>
        <p:spPr bwMode="auto">
          <a:xfrm>
            <a:off x="4648200" y="4724400"/>
            <a:ext cx="381000" cy="6096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219200" y="4343400"/>
            <a:ext cx="2755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span</a:t>
            </a:r>
            <a:r>
              <a:rPr lang="en-US">
                <a:solidFill>
                  <a:srgbClr val="008080"/>
                </a:solidFill>
              </a:rPr>
              <a:t> taken out of normal</a:t>
            </a:r>
          </a:p>
          <a:p>
            <a:r>
              <a:rPr lang="en-US">
                <a:solidFill>
                  <a:srgbClr val="008080"/>
                </a:solidFill>
              </a:rPr>
              <a:t>flow and “floated” to the</a:t>
            </a:r>
          </a:p>
          <a:p>
            <a:r>
              <a:rPr lang="en-US">
                <a:solidFill>
                  <a:srgbClr val="008080"/>
                </a:solidFill>
              </a:rPr>
              <a:t>left of its line box</a:t>
            </a:r>
          </a:p>
        </p:txBody>
      </p:sp>
      <p:sp>
        <p:nvSpPr>
          <p:cNvPr id="372743" name="Line 7"/>
          <p:cNvSpPr>
            <a:spLocks noChangeShapeType="1"/>
          </p:cNvSpPr>
          <p:nvPr/>
        </p:nvSpPr>
        <p:spPr bwMode="auto">
          <a:xfrm>
            <a:off x="3810000" y="4800600"/>
            <a:ext cx="914400" cy="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CSS allows for boxes to be positioned outside the normal flow: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Absolute</a:t>
            </a:r>
            <a:r>
              <a:rPr lang="en-US"/>
              <a:t> positioning</a:t>
            </a:r>
          </a:p>
          <a:p>
            <a:pPr lvl="1"/>
            <a:endParaRPr lang="en-US"/>
          </a:p>
        </p:txBody>
      </p:sp>
      <p:pic>
        <p:nvPicPr>
          <p:cNvPr id="369670" name="Picture 6" descr="AbsoluteP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781300"/>
            <a:ext cx="3810000" cy="3695700"/>
          </a:xfrm>
          <a:prstGeom prst="rect">
            <a:avLst/>
          </a:prstGeom>
          <a:noFill/>
        </p:spPr>
      </p:pic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2209800" y="4762500"/>
            <a:ext cx="23749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  <a:latin typeface="Lucida Sans Typewriter" pitchFamily="49" charset="0"/>
              </a:rPr>
              <a:t>span</a:t>
            </a:r>
            <a:r>
              <a:rPr lang="en-US">
                <a:solidFill>
                  <a:schemeClr val="hlink"/>
                </a:solidFill>
              </a:rPr>
              <a:t>’s removed from</a:t>
            </a:r>
          </a:p>
          <a:p>
            <a:r>
              <a:rPr lang="en-US">
                <a:solidFill>
                  <a:schemeClr val="hlink"/>
                </a:solidFill>
              </a:rPr>
              <a:t>normal flow and</a:t>
            </a:r>
          </a:p>
          <a:p>
            <a:r>
              <a:rPr lang="en-US">
                <a:solidFill>
                  <a:schemeClr val="hlink"/>
                </a:solidFill>
              </a:rPr>
              <a:t>positioned relative</a:t>
            </a:r>
          </a:p>
          <a:p>
            <a:r>
              <a:rPr lang="en-US">
                <a:solidFill>
                  <a:schemeClr val="hlink"/>
                </a:solidFill>
              </a:rPr>
              <a:t>to another box</a:t>
            </a:r>
          </a:p>
        </p:txBody>
      </p:sp>
      <p:sp>
        <p:nvSpPr>
          <p:cNvPr id="369672" name="Line 8"/>
          <p:cNvSpPr>
            <a:spLocks noChangeShapeType="1"/>
          </p:cNvSpPr>
          <p:nvPr/>
        </p:nvSpPr>
        <p:spPr bwMode="auto">
          <a:xfrm flipV="1">
            <a:off x="4419600" y="4838700"/>
            <a:ext cx="838200" cy="304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69673" name="Line 9"/>
          <p:cNvSpPr>
            <a:spLocks noChangeShapeType="1"/>
          </p:cNvSpPr>
          <p:nvPr/>
        </p:nvSpPr>
        <p:spPr bwMode="auto">
          <a:xfrm>
            <a:off x="4419600" y="5372100"/>
            <a:ext cx="838200" cy="2286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 used to specify positioning: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Sans Typewriter" pitchFamily="49" charset="0"/>
              </a:rPr>
              <a:t>position</a:t>
            </a:r>
            <a:r>
              <a:rPr lang="en-US" dirty="0"/>
              <a:t>: </a:t>
            </a:r>
            <a:r>
              <a:rPr lang="en-US" dirty="0">
                <a:latin typeface="Lucida Sans Typewriter" pitchFamily="49" charset="0"/>
              </a:rPr>
              <a:t>static</a:t>
            </a:r>
            <a:r>
              <a:rPr lang="en-US" dirty="0"/>
              <a:t> (initial value), </a:t>
            </a:r>
            <a:r>
              <a:rPr lang="en-US" dirty="0">
                <a:latin typeface="Lucida Sans Typewriter" pitchFamily="49" charset="0"/>
              </a:rPr>
              <a:t>relative</a:t>
            </a:r>
            <a:r>
              <a:rPr lang="en-US" dirty="0"/>
              <a:t>, or </a:t>
            </a:r>
            <a:r>
              <a:rPr lang="en-US" dirty="0">
                <a:latin typeface="Lucida Sans Typewriter" pitchFamily="49" charset="0"/>
              </a:rPr>
              <a:t>absolute</a:t>
            </a:r>
          </a:p>
          <a:p>
            <a:pPr lvl="2"/>
            <a:r>
              <a:rPr lang="en-US" dirty="0"/>
              <a:t>Element is </a:t>
            </a:r>
            <a:r>
              <a:rPr lang="en-US" dirty="0">
                <a:solidFill>
                  <a:schemeClr val="hlink"/>
                </a:solidFill>
              </a:rPr>
              <a:t>positioned</a:t>
            </a:r>
            <a:r>
              <a:rPr lang="en-US" dirty="0"/>
              <a:t> if this property not </a:t>
            </a:r>
            <a:r>
              <a:rPr lang="en-US" dirty="0">
                <a:latin typeface="Lucida Sans Typewriter" pitchFamily="49" charset="0"/>
              </a:rPr>
              <a:t>static</a:t>
            </a:r>
          </a:p>
          <a:p>
            <a:pPr lvl="2"/>
            <a:r>
              <a:rPr lang="en-US" dirty="0"/>
              <a:t>Properties </a:t>
            </a:r>
            <a:r>
              <a:rPr lang="en-US" dirty="0">
                <a:latin typeface="Lucida Sans Typewriter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top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bottom</a:t>
            </a:r>
            <a:r>
              <a:rPr lang="en-US" dirty="0"/>
              <a:t> apply to positioned elements</a:t>
            </a:r>
          </a:p>
          <a:p>
            <a:pPr lvl="3"/>
            <a:r>
              <a:rPr lang="en-US" dirty="0"/>
              <a:t>Primary values are </a:t>
            </a:r>
            <a:r>
              <a:rPr lang="en-US" dirty="0">
                <a:latin typeface="Lucida Sans Typewriter" pitchFamily="49" charset="0"/>
              </a:rPr>
              <a:t>auto</a:t>
            </a:r>
            <a:r>
              <a:rPr lang="en-US" dirty="0"/>
              <a:t> (initial value) or CSS length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Lucida Sans Typewriter" pitchFamily="49" charset="0"/>
              </a:rPr>
              <a:t>float</a:t>
            </a:r>
            <a:r>
              <a:rPr lang="en-US" dirty="0"/>
              <a:t>: </a:t>
            </a:r>
            <a:r>
              <a:rPr lang="en-US" dirty="0">
                <a:latin typeface="Lucida Sans Typewriter" pitchFamily="49" charset="0"/>
              </a:rPr>
              <a:t>none</a:t>
            </a:r>
            <a:r>
              <a:rPr lang="en-US" dirty="0"/>
              <a:t>, </a:t>
            </a:r>
            <a:r>
              <a:rPr lang="en-US" dirty="0">
                <a:latin typeface="Lucida Sans Typewriter" pitchFamily="49" charset="0"/>
              </a:rPr>
              <a:t>left</a:t>
            </a:r>
            <a:r>
              <a:rPr lang="en-US" dirty="0"/>
              <a:t>, or </a:t>
            </a:r>
            <a:r>
              <a:rPr lang="en-US" dirty="0">
                <a:latin typeface="Lucida Sans Typewriter" pitchFamily="49" charset="0"/>
              </a:rPr>
              <a:t>right</a:t>
            </a:r>
          </a:p>
          <a:p>
            <a:pPr lvl="2"/>
            <a:r>
              <a:rPr lang="en-US" dirty="0"/>
              <a:t>Applies to elements with </a:t>
            </a:r>
            <a:r>
              <a:rPr lang="en-US" dirty="0">
                <a:latin typeface="Lucida Sans Typewriter" pitchFamily="49" charset="0"/>
              </a:rPr>
              <a:t>static</a:t>
            </a:r>
            <a:r>
              <a:rPr lang="en-US" dirty="0"/>
              <a:t> and </a:t>
            </a:r>
            <a:r>
              <a:rPr lang="en-US" dirty="0">
                <a:latin typeface="Lucida Sans Typewriter" pitchFamily="49" charset="0"/>
              </a:rPr>
              <a:t>relative</a:t>
            </a:r>
            <a:r>
              <a:rPr lang="en-US" dirty="0"/>
              <a:t> positioning only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positioning</a:t>
            </a:r>
          </a:p>
          <a:p>
            <a:pPr lvl="1"/>
            <a:r>
              <a:rPr lang="en-US" dirty="0"/>
              <a:t>Specifying positive value for </a:t>
            </a:r>
            <a:r>
              <a:rPr lang="en-US" dirty="0">
                <a:latin typeface="Lucida Sans Typewriter" pitchFamily="49" charset="0"/>
              </a:rPr>
              <a:t>right</a:t>
            </a:r>
            <a:r>
              <a:rPr lang="en-US" dirty="0"/>
              <a:t> property of relatively positioned box moves it to left</a:t>
            </a:r>
          </a:p>
        </p:txBody>
      </p:sp>
      <p:pic>
        <p:nvPicPr>
          <p:cNvPr id="3768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02063"/>
            <a:ext cx="6172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1295400" y="4411663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&lt;span style="background-color:red"&gt;&amp;nbsp;&amp;nbsp;&amp;nbsp;&amp;nbsp;  </a:t>
            </a:r>
          </a:p>
          <a:p>
            <a:r>
              <a:rPr lang="en-US"/>
              <a:t>      &lt;/span&gt;&lt;span class="right"&gt;Red&lt;/span&gt; </a:t>
            </a:r>
          </a:p>
        </p:txBody>
      </p:sp>
      <p:sp>
        <p:nvSpPr>
          <p:cNvPr id="376838" name="Oval 6"/>
          <p:cNvSpPr>
            <a:spLocks noChangeArrowheads="1"/>
          </p:cNvSpPr>
          <p:nvPr/>
        </p:nvSpPr>
        <p:spPr bwMode="auto">
          <a:xfrm>
            <a:off x="1447800" y="3802063"/>
            <a:ext cx="9144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76839" name="Oval 7"/>
          <p:cNvSpPr>
            <a:spLocks noChangeArrowheads="1"/>
          </p:cNvSpPr>
          <p:nvPr/>
        </p:nvSpPr>
        <p:spPr bwMode="auto">
          <a:xfrm>
            <a:off x="3962400" y="4716463"/>
            <a:ext cx="609600" cy="3810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376840" name="Picture 8" descr="RelativeP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181600"/>
            <a:ext cx="3581400" cy="1277938"/>
          </a:xfrm>
          <a:prstGeom prst="rect">
            <a:avLst/>
          </a:prstGeom>
          <a:noFill/>
        </p:spPr>
      </p:pic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1279525" y="5294313"/>
            <a:ext cx="1289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Lucida Sans Typewriter" pitchFamily="49" charset="0"/>
              </a:rPr>
              <a:t>span</a:t>
            </a:r>
          </a:p>
          <a:p>
            <a:r>
              <a:rPr lang="en-US">
                <a:solidFill>
                  <a:srgbClr val="008080"/>
                </a:solidFill>
              </a:rPr>
              <a:t>containing</a:t>
            </a:r>
          </a:p>
          <a:p>
            <a:r>
              <a:rPr lang="en-US">
                <a:solidFill>
                  <a:srgbClr val="008080"/>
                </a:solidFill>
              </a:rPr>
              <a:t>text moves</a:t>
            </a:r>
          </a:p>
          <a:p>
            <a:r>
              <a:rPr lang="en-US">
                <a:solidFill>
                  <a:srgbClr val="008080"/>
                </a:solidFill>
              </a:rPr>
              <a:t>left</a:t>
            </a:r>
          </a:p>
        </p:txBody>
      </p:sp>
      <p:sp>
        <p:nvSpPr>
          <p:cNvPr id="376842" name="Line 10"/>
          <p:cNvSpPr>
            <a:spLocks noChangeShapeType="1"/>
          </p:cNvSpPr>
          <p:nvPr/>
        </p:nvSpPr>
        <p:spPr bwMode="auto">
          <a:xfrm>
            <a:off x="2286000" y="5486400"/>
            <a:ext cx="914400" cy="457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6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733800"/>
            <a:ext cx="6019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Beyond Normal Flow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Relative positioning</a:t>
            </a:r>
          </a:p>
          <a:p>
            <a:pPr lvl="1"/>
            <a:r>
              <a:rPr lang="en-US"/>
              <a:t>Specifying negative value for </a:t>
            </a:r>
            <a:r>
              <a:rPr lang="en-US">
                <a:latin typeface="Lucida Sans Typewriter" pitchFamily="49" charset="0"/>
              </a:rPr>
              <a:t>left</a:t>
            </a:r>
            <a:r>
              <a:rPr lang="en-US"/>
              <a:t> property </a:t>
            </a:r>
            <a:r>
              <a:rPr lang="en-US" i="1"/>
              <a:t>also</a:t>
            </a:r>
            <a:r>
              <a:rPr lang="en-US"/>
              <a:t> moves box to left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990600" y="4419600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&lt;span style="background-color:red"&gt;&amp;nbsp;&amp;nbsp;&amp;nbsp;&amp;nbsp;  </a:t>
            </a:r>
          </a:p>
          <a:p>
            <a:r>
              <a:rPr lang="en-US"/>
              <a:t>      &lt;/span&gt;&lt;span class="right"&gt;Red&lt;/span&gt; </a:t>
            </a:r>
          </a:p>
        </p:txBody>
      </p:sp>
      <p:pic>
        <p:nvPicPr>
          <p:cNvPr id="377864" name="Picture 8" descr="RelativeP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5181600"/>
            <a:ext cx="3581400" cy="1277938"/>
          </a:xfrm>
          <a:prstGeom prst="rect">
            <a:avLst/>
          </a:prstGeom>
          <a:noFill/>
        </p:spPr>
      </p:pic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974725" y="5295900"/>
            <a:ext cx="1047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same</a:t>
            </a:r>
          </a:p>
          <a:p>
            <a:r>
              <a:rPr lang="en-US">
                <a:solidFill>
                  <a:srgbClr val="008080"/>
                </a:solidFill>
              </a:rPr>
              <a:t>effect as</a:t>
            </a:r>
          </a:p>
          <a:p>
            <a:r>
              <a:rPr lang="en-US">
                <a:solidFill>
                  <a:srgbClr val="008080"/>
                </a:solidFill>
              </a:rPr>
              <a:t>before</a:t>
            </a:r>
          </a:p>
        </p:txBody>
      </p:sp>
      <p:sp>
        <p:nvSpPr>
          <p:cNvPr id="377866" name="Line 10"/>
          <p:cNvSpPr>
            <a:spLocks noChangeShapeType="1"/>
          </p:cNvSpPr>
          <p:nvPr/>
        </p:nvSpPr>
        <p:spPr bwMode="auto">
          <a:xfrm>
            <a:off x="1981200" y="5486400"/>
            <a:ext cx="914400" cy="4572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77868" name="Oval 12"/>
          <p:cNvSpPr>
            <a:spLocks noChangeArrowheads="1"/>
          </p:cNvSpPr>
          <p:nvPr/>
        </p:nvSpPr>
        <p:spPr bwMode="auto">
          <a:xfrm>
            <a:off x="5029200" y="3733800"/>
            <a:ext cx="1905000" cy="457200"/>
          </a:xfrm>
          <a:prstGeom prst="ellipse">
            <a:avLst/>
          </a:prstGeom>
          <a:solidFill>
            <a:srgbClr val="00808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63</TotalTime>
  <Words>513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Cascading Style Sheets Presentation 4</vt:lpstr>
      <vt:lpstr>Normal flow</vt:lpstr>
      <vt:lpstr>Normal flow</vt:lpstr>
      <vt:lpstr>Beyond Normal Flow</vt:lpstr>
      <vt:lpstr>Beyond Normal Flow</vt:lpstr>
      <vt:lpstr>Beyond Normal Flow</vt:lpstr>
      <vt:lpstr>Beyond Normal Flow</vt:lpstr>
      <vt:lpstr>Beyond Normal Flow</vt:lpstr>
      <vt:lpstr>Beyond Normal Flow</vt:lpstr>
      <vt:lpstr>Beyond Normal Flow</vt:lpstr>
      <vt:lpstr>Beyond Normal Flow</vt:lpstr>
      <vt:lpstr>Beyond Normal Flow</vt:lpstr>
      <vt:lpstr>Beyond Normal Flow</vt:lpstr>
      <vt:lpstr>Beyond Normal Flow</vt:lpstr>
      <vt:lpstr>Beyond Normal Flow</vt:lpstr>
      <vt:lpstr>Beyond Normal Flow</vt:lpstr>
      <vt:lpstr>CSS Position-Related Properties</vt:lpstr>
      <vt:lpstr>CSS Position-Related Properties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 Presentation 4</dc:title>
  <dc:creator>SAMSUNG</dc:creator>
  <cp:lastModifiedBy>SAMSUNG</cp:lastModifiedBy>
  <cp:revision>2</cp:revision>
  <dcterms:created xsi:type="dcterms:W3CDTF">2020-12-03T05:03:26Z</dcterms:created>
  <dcterms:modified xsi:type="dcterms:W3CDTF">2020-12-03T12:51:34Z</dcterms:modified>
</cp:coreProperties>
</file>