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6" r:id="rId10"/>
    <p:sldId id="268" r:id="rId11"/>
    <p:sldId id="270" r:id="rId12"/>
    <p:sldId id="272" r:id="rId13"/>
    <p:sldId id="274" r:id="rId14"/>
    <p:sldId id="276" r:id="rId15"/>
    <p:sldId id="278" r:id="rId16"/>
    <p:sldId id="280" r:id="rId17"/>
    <p:sldId id="282" r:id="rId18"/>
    <p:sldId id="284" r:id="rId19"/>
    <p:sldId id="286" r:id="rId20"/>
    <p:sldId id="288" r:id="rId21"/>
    <p:sldId id="290" r:id="rId22"/>
    <p:sldId id="292" r:id="rId23"/>
    <p:sldId id="296" r:id="rId24"/>
    <p:sldId id="298" r:id="rId25"/>
    <p:sldId id="297" r:id="rId26"/>
    <p:sldId id="300" r:id="rId27"/>
    <p:sldId id="302" r:id="rId28"/>
    <p:sldId id="304" r:id="rId29"/>
    <p:sldId id="306" r:id="rId30"/>
    <p:sldId id="308" r:id="rId31"/>
    <p:sldId id="310" r:id="rId32"/>
    <p:sldId id="312" r:id="rId33"/>
    <p:sldId id="314" r:id="rId34"/>
    <p:sldId id="316" r:id="rId35"/>
    <p:sldId id="318" r:id="rId36"/>
    <p:sldId id="320" r:id="rId37"/>
    <p:sldId id="322" r:id="rId38"/>
    <p:sldId id="324" r:id="rId39"/>
    <p:sldId id="326" r:id="rId40"/>
    <p:sldId id="328" r:id="rId41"/>
    <p:sldId id="330" r:id="rId42"/>
    <p:sldId id="332" r:id="rId43"/>
    <p:sldId id="334" r:id="rId44"/>
    <p:sldId id="335"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5777CEA3-CA0E-45F3-A5BA-F29DA309421D}" type="datetimeFigureOut">
              <a:rPr lang="en-US" smtClean="0"/>
              <a:pPr/>
              <a:t>11/26/2020</a:t>
            </a:fld>
            <a:endParaRPr lang="en-IN"/>
          </a:p>
        </p:txBody>
      </p:sp>
      <p:sp>
        <p:nvSpPr>
          <p:cNvPr id="2" name="Footer Placeholder 1"/>
          <p:cNvSpPr>
            <a:spLocks noGrp="1"/>
          </p:cNvSpPr>
          <p:nvPr>
            <p:ph type="ftr" sz="quarter" idx="11"/>
          </p:nvPr>
        </p:nvSpPr>
        <p:spPr/>
        <p:txBody>
          <a:bodyPr/>
          <a:lstStyle/>
          <a:p>
            <a:endParaRPr lang="en-IN"/>
          </a:p>
        </p:txBody>
      </p:sp>
      <p:sp>
        <p:nvSpPr>
          <p:cNvPr id="15" name="Slide Number Placeholder 14"/>
          <p:cNvSpPr>
            <a:spLocks noGrp="1"/>
          </p:cNvSpPr>
          <p:nvPr>
            <p:ph type="sldNum" sz="quarter" idx="12"/>
          </p:nvPr>
        </p:nvSpPr>
        <p:spPr>
          <a:xfrm>
            <a:off x="8229600" y="6473952"/>
            <a:ext cx="758952" cy="246888"/>
          </a:xfrm>
        </p:spPr>
        <p:txBody>
          <a:bodyPr/>
          <a:lstStyle/>
          <a:p>
            <a:fld id="{C51BA667-79F5-4211-BEBD-F2697015C0F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777CEA3-CA0E-45F3-A5BA-F29DA309421D}" type="datetimeFigureOut">
              <a:rPr lang="en-US" smtClean="0"/>
              <a:pPr/>
              <a:t>11/26/2020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1BA667-79F5-4211-BEBD-F2697015C0F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777CEA3-CA0E-45F3-A5BA-F29DA309421D}" type="datetimeFigureOut">
              <a:rPr lang="en-US" smtClean="0"/>
              <a:pPr/>
              <a:t>11/26/2020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1BA667-79F5-4211-BEBD-F2697015C0F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5777CEA3-CA0E-45F3-A5BA-F29DA309421D}" type="datetimeFigureOut">
              <a:rPr lang="en-US" smtClean="0"/>
              <a:pPr/>
              <a:t>11/26/2020</a:t>
            </a:fld>
            <a:endParaRPr lang="en-IN"/>
          </a:p>
        </p:txBody>
      </p:sp>
      <p:sp>
        <p:nvSpPr>
          <p:cNvPr id="19" name="Footer Placeholder 18"/>
          <p:cNvSpPr>
            <a:spLocks noGrp="1"/>
          </p:cNvSpPr>
          <p:nvPr>
            <p:ph type="ftr" sz="quarter" idx="11"/>
          </p:nvPr>
        </p:nvSpPr>
        <p:spPr>
          <a:xfrm>
            <a:off x="3581400" y="76200"/>
            <a:ext cx="2895600" cy="288925"/>
          </a:xfrm>
        </p:spPr>
        <p:txBody>
          <a:bodyPr/>
          <a:lstStyle/>
          <a:p>
            <a:endParaRPr lang="en-IN"/>
          </a:p>
        </p:txBody>
      </p:sp>
      <p:sp>
        <p:nvSpPr>
          <p:cNvPr id="16" name="Slide Number Placeholder 15"/>
          <p:cNvSpPr>
            <a:spLocks noGrp="1"/>
          </p:cNvSpPr>
          <p:nvPr>
            <p:ph type="sldNum" sz="quarter" idx="12"/>
          </p:nvPr>
        </p:nvSpPr>
        <p:spPr>
          <a:xfrm>
            <a:off x="8229600" y="6473952"/>
            <a:ext cx="758952" cy="246888"/>
          </a:xfrm>
        </p:spPr>
        <p:txBody>
          <a:bodyPr/>
          <a:lstStyle/>
          <a:p>
            <a:fld id="{C51BA667-79F5-4211-BEBD-F2697015C0F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5777CEA3-CA0E-45F3-A5BA-F29DA309421D}" type="datetimeFigureOut">
              <a:rPr lang="en-US" smtClean="0"/>
              <a:pPr/>
              <a:t>11/26/2020</a:t>
            </a:fld>
            <a:endParaRPr lang="en-IN"/>
          </a:p>
        </p:txBody>
      </p:sp>
      <p:sp>
        <p:nvSpPr>
          <p:cNvPr id="11" name="Footer Placeholder 10"/>
          <p:cNvSpPr>
            <a:spLocks noGrp="1"/>
          </p:cNvSpPr>
          <p:nvPr>
            <p:ph type="ftr" sz="quarter" idx="11"/>
          </p:nvPr>
        </p:nvSpPr>
        <p:spPr/>
        <p:txBody>
          <a:bodyPr/>
          <a:lstStyle/>
          <a:p>
            <a:endParaRPr lang="en-IN"/>
          </a:p>
        </p:txBody>
      </p:sp>
      <p:sp>
        <p:nvSpPr>
          <p:cNvPr id="16" name="Slide Number Placeholder 15"/>
          <p:cNvSpPr>
            <a:spLocks noGrp="1"/>
          </p:cNvSpPr>
          <p:nvPr>
            <p:ph type="sldNum" sz="quarter" idx="12"/>
          </p:nvPr>
        </p:nvSpPr>
        <p:spPr/>
        <p:txBody>
          <a:bodyPr/>
          <a:lstStyle/>
          <a:p>
            <a:fld id="{C51BA667-79F5-4211-BEBD-F2697015C0F6}" type="slidenum">
              <a:rPr lang="en-IN" smtClean="0"/>
              <a:pPr/>
              <a:t>‹#›</a:t>
            </a:fld>
            <a:endParaRPr lang="en-IN"/>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5777CEA3-CA0E-45F3-A5BA-F29DA309421D}" type="datetimeFigureOut">
              <a:rPr lang="en-US" smtClean="0"/>
              <a:pPr/>
              <a:t>11/26/2020</a:t>
            </a:fld>
            <a:endParaRPr lang="en-IN"/>
          </a:p>
        </p:txBody>
      </p:sp>
      <p:sp>
        <p:nvSpPr>
          <p:cNvPr id="10" name="Footer Placeholder 9"/>
          <p:cNvSpPr>
            <a:spLocks noGrp="1"/>
          </p:cNvSpPr>
          <p:nvPr>
            <p:ph type="ftr" sz="quarter" idx="11"/>
          </p:nvPr>
        </p:nvSpPr>
        <p:spPr/>
        <p:txBody>
          <a:bodyPr/>
          <a:lstStyle/>
          <a:p>
            <a:endParaRPr lang="en-IN"/>
          </a:p>
        </p:txBody>
      </p:sp>
      <p:sp>
        <p:nvSpPr>
          <p:cNvPr id="31" name="Slide Number Placeholder 30"/>
          <p:cNvSpPr>
            <a:spLocks noGrp="1"/>
          </p:cNvSpPr>
          <p:nvPr>
            <p:ph type="sldNum" sz="quarter" idx="12"/>
          </p:nvPr>
        </p:nvSpPr>
        <p:spPr/>
        <p:txBody>
          <a:bodyPr/>
          <a:lstStyle/>
          <a:p>
            <a:fld id="{C51BA667-79F5-4211-BEBD-F2697015C0F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5777CEA3-CA0E-45F3-A5BA-F29DA309421D}" type="datetimeFigureOut">
              <a:rPr lang="en-US" smtClean="0"/>
              <a:pPr/>
              <a:t>11/26/2020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229600" y="6477000"/>
            <a:ext cx="762000" cy="246888"/>
          </a:xfrm>
        </p:spPr>
        <p:txBody>
          <a:bodyPr/>
          <a:lstStyle/>
          <a:p>
            <a:fld id="{C51BA667-79F5-4211-BEBD-F2697015C0F6}" type="slidenum">
              <a:rPr lang="en-IN" smtClean="0"/>
              <a:pPr/>
              <a:t>‹#›</a:t>
            </a:fld>
            <a:endParaRPr lang="en-IN"/>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5777CEA3-CA0E-45F3-A5BA-F29DA309421D}" type="datetimeFigureOut">
              <a:rPr lang="en-US" smtClean="0"/>
              <a:pPr/>
              <a:t>11/26/2020</a:t>
            </a:fld>
            <a:endParaRPr lang="en-IN"/>
          </a:p>
        </p:txBody>
      </p:sp>
      <p:sp>
        <p:nvSpPr>
          <p:cNvPr id="21" name="Footer Placeholder 20"/>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1BA667-79F5-4211-BEBD-F2697015C0F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777CEA3-CA0E-45F3-A5BA-F29DA309421D}" type="datetimeFigureOut">
              <a:rPr lang="en-US" smtClean="0"/>
              <a:pPr/>
              <a:t>11/26/2020</a:t>
            </a:fld>
            <a:endParaRPr lang="en-IN"/>
          </a:p>
        </p:txBody>
      </p:sp>
      <p:sp>
        <p:nvSpPr>
          <p:cNvPr id="24" name="Footer Placeholder 23"/>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1BA667-79F5-4211-BEBD-F2697015C0F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5777CEA3-CA0E-45F3-A5BA-F29DA309421D}" type="datetimeFigureOut">
              <a:rPr lang="en-US" smtClean="0"/>
              <a:pPr/>
              <a:t>11/26/2020</a:t>
            </a:fld>
            <a:endParaRPr lang="en-IN"/>
          </a:p>
        </p:txBody>
      </p:sp>
      <p:sp>
        <p:nvSpPr>
          <p:cNvPr id="29" name="Footer Placeholder 28"/>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1BA667-79F5-4211-BEBD-F2697015C0F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5777CEA3-CA0E-45F3-A5BA-F29DA309421D}" type="datetimeFigureOut">
              <a:rPr lang="en-US" smtClean="0"/>
              <a:pPr/>
              <a:t>11/26/2020</a:t>
            </a:fld>
            <a:endParaRPr lang="en-IN"/>
          </a:p>
        </p:txBody>
      </p:sp>
      <p:sp>
        <p:nvSpPr>
          <p:cNvPr id="5" name="Footer Placeholder 4"/>
          <p:cNvSpPr>
            <a:spLocks noGrp="1"/>
          </p:cNvSpPr>
          <p:nvPr>
            <p:ph type="ftr" sz="quarter" idx="11"/>
          </p:nvPr>
        </p:nvSpPr>
        <p:spPr/>
        <p:txBody>
          <a:bodyPr/>
          <a:lstStyle/>
          <a:p>
            <a:endParaRPr lang="en-IN"/>
          </a:p>
        </p:txBody>
      </p:sp>
      <p:sp>
        <p:nvSpPr>
          <p:cNvPr id="31" name="Slide Number Placeholder 30"/>
          <p:cNvSpPr>
            <a:spLocks noGrp="1"/>
          </p:cNvSpPr>
          <p:nvPr>
            <p:ph type="sldNum" sz="quarter" idx="12"/>
          </p:nvPr>
        </p:nvSpPr>
        <p:spPr/>
        <p:txBody>
          <a:bodyPr/>
          <a:lstStyle/>
          <a:p>
            <a:fld id="{C51BA667-79F5-4211-BEBD-F2697015C0F6}" type="slidenum">
              <a:rPr lang="en-IN" smtClean="0"/>
              <a:pPr/>
              <a:t>‹#›</a:t>
            </a:fld>
            <a:endParaRPr lang="en-IN"/>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777CEA3-CA0E-45F3-A5BA-F29DA309421D}" type="datetimeFigureOut">
              <a:rPr lang="en-US" smtClean="0"/>
              <a:pPr/>
              <a:t>11/26/2020</a:t>
            </a:fld>
            <a:endParaRPr lang="en-IN"/>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IN"/>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C51BA667-79F5-4211-BEBD-F2697015C0F6}" type="slidenum">
              <a:rPr lang="en-IN" smtClean="0"/>
              <a:pPr/>
              <a:t>‹#›</a:t>
            </a:fld>
            <a:endParaRPr lang="en-IN"/>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w3.org/TR/REC-CSS2/selector.html" TargetMode="External"/><Relationship Id="rId2" Type="http://schemas.openxmlformats.org/officeDocument/2006/relationships/hyperlink" Target="http://www.w3.org/TR/REC-CSS2/media.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w3.org/TR/REC-CSS2/cascade.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slideLayout" Target="../slideLayouts/slideLayout2.xml"/><Relationship Id="rId4" Type="http://schemas.openxmlformats.org/officeDocument/2006/relationships/image" Target="../media/image38.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 Id="rId5" Type="http://schemas.openxmlformats.org/officeDocument/2006/relationships/image" Target="../media/image10.wmf"/><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Cascading  style  sheets (CSS) </a:t>
            </a:r>
            <a:br>
              <a:rPr lang="en-US" b="1" dirty="0" smtClean="0"/>
            </a:br>
            <a:r>
              <a:rPr lang="en-US" b="1" dirty="0" smtClean="0"/>
              <a:t>Presentation 2</a:t>
            </a:r>
            <a:endParaRPr lang="en-IN" b="1" dirty="0"/>
          </a:p>
        </p:txBody>
      </p:sp>
      <p:sp>
        <p:nvSpPr>
          <p:cNvPr id="3" name="Subtitle 2"/>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CSS  Syntax:  Selector  Strings</a:t>
            </a:r>
            <a:endParaRPr lang="en-IN" dirty="0"/>
          </a:p>
        </p:txBody>
      </p:sp>
      <p:sp>
        <p:nvSpPr>
          <p:cNvPr id="4" name="Rectangle 3"/>
          <p:cNvSpPr>
            <a:spLocks noGrp="1" noChangeArrowheads="1"/>
          </p:cNvSpPr>
          <p:nvPr>
            <p:ph idx="1"/>
          </p:nvPr>
        </p:nvSpPr>
        <p:spPr/>
        <p:txBody>
          <a:bodyPr/>
          <a:lstStyle/>
          <a:p>
            <a:r>
              <a:rPr lang="en-US" dirty="0"/>
              <a:t>Elements belonging to a </a:t>
            </a:r>
            <a:r>
              <a:rPr lang="en-US" dirty="0">
                <a:solidFill>
                  <a:schemeClr val="hlink"/>
                </a:solidFill>
              </a:rPr>
              <a:t>style class</a:t>
            </a:r>
            <a:r>
              <a:rPr lang="en-US" dirty="0"/>
              <a:t>:</a:t>
            </a:r>
          </a:p>
          <a:p>
            <a:pPr lvl="1"/>
            <a:endParaRPr lang="en-US" dirty="0"/>
          </a:p>
          <a:p>
            <a:pPr lvl="1"/>
            <a:r>
              <a:rPr lang="en-US" dirty="0" smtClean="0"/>
              <a:t>Referencing </a:t>
            </a:r>
            <a:r>
              <a:rPr lang="en-US" dirty="0"/>
              <a:t>a style class in HTML:</a:t>
            </a:r>
          </a:p>
          <a:p>
            <a:pPr lvl="1"/>
            <a:endParaRPr lang="en-US" dirty="0"/>
          </a:p>
          <a:p>
            <a:r>
              <a:rPr lang="en-US" dirty="0"/>
              <a:t>Elements of a certain type and class</a:t>
            </a:r>
            <a:r>
              <a:rPr lang="en-US" dirty="0" smtClean="0"/>
              <a:t>:</a:t>
            </a:r>
          </a:p>
          <a:p>
            <a:pPr lvl="1"/>
            <a:endParaRPr lang="en-US" dirty="0"/>
          </a:p>
        </p:txBody>
      </p:sp>
      <p:pic>
        <p:nvPicPr>
          <p:cNvPr id="5"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071538" y="2143116"/>
            <a:ext cx="4576763" cy="330200"/>
          </a:xfrm>
          <a:prstGeom prst="rect">
            <a:avLst/>
          </a:prstGeom>
          <a:noFill/>
          <a:ln w="9525">
            <a:noFill/>
            <a:miter lim="800000"/>
            <a:headEnd/>
            <a:tailEnd/>
          </a:ln>
          <a:effectLst/>
        </p:spPr>
      </p:pic>
      <p:pic>
        <p:nvPicPr>
          <p:cNvPr id="6" name="Picture 8"/>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000100" y="3143248"/>
            <a:ext cx="4706938" cy="377825"/>
          </a:xfrm>
          <a:prstGeom prst="rect">
            <a:avLst/>
          </a:prstGeom>
          <a:noFill/>
          <a:ln w="9525">
            <a:noFill/>
            <a:miter lim="800000"/>
            <a:headEnd/>
            <a:tailEnd/>
          </a:ln>
          <a:effectLst/>
        </p:spPr>
      </p:pic>
      <p:pic>
        <p:nvPicPr>
          <p:cNvPr id="7"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071538" y="4214818"/>
            <a:ext cx="4457700" cy="393700"/>
          </a:xfrm>
          <a:prstGeom prst="rect">
            <a:avLst/>
          </a:prstGeom>
          <a:noFill/>
          <a:ln w="9525">
            <a:noFill/>
            <a:miter lim="800000"/>
            <a:headEnd/>
            <a:tailEnd/>
          </a:ln>
          <a:effectLst/>
        </p:spPr>
      </p:pic>
      <p:sp>
        <p:nvSpPr>
          <p:cNvPr id="8" name="Oval 6"/>
          <p:cNvSpPr>
            <a:spLocks noChangeArrowheads="1"/>
          </p:cNvSpPr>
          <p:nvPr/>
        </p:nvSpPr>
        <p:spPr bwMode="auto">
          <a:xfrm>
            <a:off x="1000100" y="4214818"/>
            <a:ext cx="1785950" cy="381000"/>
          </a:xfrm>
          <a:prstGeom prst="ellipse">
            <a:avLst/>
          </a:prstGeom>
          <a:solidFill>
            <a:srgbClr val="008080">
              <a:alpha val="50000"/>
            </a:srgbClr>
          </a:solidFill>
          <a:ln w="9525">
            <a:solidFill>
              <a:schemeClr val="tx1"/>
            </a:solidFill>
            <a:round/>
            <a:headEnd/>
            <a:tailEnd/>
          </a:ln>
          <a:effectLst/>
        </p:spPr>
        <p:txBody>
          <a:bodyPr wrap="none" anchor="ctr"/>
          <a:lstStyle/>
          <a:p>
            <a:endParaRPr lang="en-IN"/>
          </a:p>
        </p:txBody>
      </p:sp>
      <p:sp>
        <p:nvSpPr>
          <p:cNvPr id="9" name="TextBox 8"/>
          <p:cNvSpPr txBox="1"/>
          <p:nvPr/>
        </p:nvSpPr>
        <p:spPr>
          <a:xfrm>
            <a:off x="1357290" y="4643446"/>
            <a:ext cx="6286544" cy="369332"/>
          </a:xfrm>
          <a:prstGeom prst="rect">
            <a:avLst/>
          </a:prstGeom>
          <a:noFill/>
        </p:spPr>
        <p:txBody>
          <a:bodyPr wrap="square" rtlCol="0">
            <a:spAutoFit/>
          </a:bodyPr>
          <a:lstStyle/>
          <a:p>
            <a:r>
              <a:rPr lang="en-US" dirty="0" smtClean="0">
                <a:solidFill>
                  <a:srgbClr val="008080"/>
                </a:solidFill>
              </a:rPr>
              <a:t>this rule applies only to </a:t>
            </a:r>
            <a:r>
              <a:rPr lang="en-US" dirty="0" smtClean="0">
                <a:solidFill>
                  <a:srgbClr val="008080"/>
                </a:solidFill>
                <a:latin typeface="Lucida Sans Typewriter" pitchFamily="49" charset="0"/>
              </a:rPr>
              <a:t>span</a:t>
            </a:r>
            <a:r>
              <a:rPr lang="en-US" dirty="0" smtClean="0">
                <a:solidFill>
                  <a:srgbClr val="008080"/>
                </a:solidFill>
              </a:rPr>
              <a:t>’s belonging to class </a:t>
            </a:r>
            <a:r>
              <a:rPr lang="en-US" dirty="0" smtClean="0">
                <a:solidFill>
                  <a:srgbClr val="008080"/>
                </a:solidFill>
                <a:latin typeface="Lucida Sans Typewriter" pitchFamily="49" charset="0"/>
              </a:rPr>
              <a:t>special</a:t>
            </a:r>
            <a:endParaRPr lang="en-US" dirty="0">
              <a:solidFill>
                <a:srgbClr val="008080"/>
              </a:solidFill>
              <a:latin typeface="Lucida Sans Typewriter"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457200" y="500042"/>
            <a:ext cx="8686800" cy="614346"/>
          </a:xfrm>
        </p:spPr>
        <p:txBody>
          <a:bodyPr>
            <a:noAutofit/>
          </a:bodyPr>
          <a:lstStyle/>
          <a:p>
            <a:r>
              <a:rPr lang="en-US" b="1" dirty="0" smtClean="0"/>
              <a:t>CSS  Syntax:  Selector  Strings</a:t>
            </a:r>
            <a:endParaRPr lang="en-US" sz="4000" dirty="0"/>
          </a:p>
        </p:txBody>
      </p:sp>
      <p:sp>
        <p:nvSpPr>
          <p:cNvPr id="269315" name="Rectangle 3"/>
          <p:cNvSpPr>
            <a:spLocks noGrp="1" noChangeArrowheads="1"/>
          </p:cNvSpPr>
          <p:nvPr>
            <p:ph type="body" idx="1"/>
          </p:nvPr>
        </p:nvSpPr>
        <p:spPr/>
        <p:txBody>
          <a:bodyPr/>
          <a:lstStyle/>
          <a:p>
            <a:r>
              <a:rPr lang="en-US" dirty="0"/>
              <a:t>Source anchor elements:</a:t>
            </a:r>
          </a:p>
          <a:p>
            <a:endParaRPr lang="en-US" dirty="0"/>
          </a:p>
          <a:p>
            <a:endParaRPr lang="en-US" dirty="0"/>
          </a:p>
          <a:p>
            <a:endParaRPr lang="en-US" dirty="0"/>
          </a:p>
          <a:p>
            <a:r>
              <a:rPr lang="en-US" dirty="0"/>
              <a:t>Element types that are descendents:</a:t>
            </a:r>
          </a:p>
        </p:txBody>
      </p:sp>
      <p:pic>
        <p:nvPicPr>
          <p:cNvPr id="269316"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142976" y="2214554"/>
            <a:ext cx="3565525" cy="1263650"/>
          </a:xfrm>
          <a:prstGeom prst="rect">
            <a:avLst/>
          </a:prstGeom>
          <a:noFill/>
          <a:ln w="9525">
            <a:noFill/>
            <a:miter lim="800000"/>
            <a:headEnd/>
            <a:tailEnd/>
          </a:ln>
          <a:effectLst/>
        </p:spPr>
      </p:pic>
      <p:sp>
        <p:nvSpPr>
          <p:cNvPr id="269317" name="AutoShape 5"/>
          <p:cNvSpPr>
            <a:spLocks noChangeArrowheads="1"/>
          </p:cNvSpPr>
          <p:nvPr/>
        </p:nvSpPr>
        <p:spPr bwMode="auto">
          <a:xfrm>
            <a:off x="1142976" y="2143116"/>
            <a:ext cx="1295400" cy="1447800"/>
          </a:xfrm>
          <a:prstGeom prst="roundRect">
            <a:avLst>
              <a:gd name="adj" fmla="val 16667"/>
            </a:avLst>
          </a:prstGeom>
          <a:solidFill>
            <a:srgbClr val="008080">
              <a:alpha val="50000"/>
            </a:srgbClr>
          </a:solidFill>
          <a:ln w="9525">
            <a:solidFill>
              <a:schemeClr val="tx1"/>
            </a:solidFill>
            <a:round/>
            <a:headEnd/>
            <a:tailEnd/>
          </a:ln>
          <a:effectLst/>
        </p:spPr>
        <p:txBody>
          <a:bodyPr wrap="none" anchor="ctr"/>
          <a:lstStyle/>
          <a:p>
            <a:endParaRPr lang="en-IN"/>
          </a:p>
        </p:txBody>
      </p:sp>
      <p:sp>
        <p:nvSpPr>
          <p:cNvPr id="269318" name="Text Box 6"/>
          <p:cNvSpPr txBox="1">
            <a:spLocks noChangeArrowheads="1"/>
          </p:cNvSpPr>
          <p:nvPr/>
        </p:nvSpPr>
        <p:spPr bwMode="auto">
          <a:xfrm>
            <a:off x="1571604" y="3643314"/>
            <a:ext cx="1771650" cy="366712"/>
          </a:xfrm>
          <a:prstGeom prst="rect">
            <a:avLst/>
          </a:prstGeom>
          <a:noFill/>
          <a:ln w="9525">
            <a:noFill/>
            <a:miter lim="800000"/>
            <a:headEnd/>
            <a:tailEnd/>
          </a:ln>
          <a:effectLst/>
        </p:spPr>
        <p:txBody>
          <a:bodyPr wrap="none">
            <a:spAutoFit/>
          </a:bodyPr>
          <a:lstStyle/>
          <a:p>
            <a:r>
              <a:rPr lang="en-US" dirty="0">
                <a:solidFill>
                  <a:srgbClr val="008080"/>
                </a:solidFill>
              </a:rPr>
              <a:t>pseudo-classes</a:t>
            </a:r>
          </a:p>
        </p:txBody>
      </p:sp>
      <p:pic>
        <p:nvPicPr>
          <p:cNvPr id="269319" name="Picture 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285852" y="4572008"/>
            <a:ext cx="4724400" cy="4683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457200" y="500042"/>
            <a:ext cx="8686800" cy="614346"/>
          </a:xfrm>
        </p:spPr>
        <p:txBody>
          <a:bodyPr>
            <a:noAutofit/>
          </a:bodyPr>
          <a:lstStyle/>
          <a:p>
            <a:r>
              <a:rPr lang="en-US" b="1" dirty="0" smtClean="0"/>
              <a:t>CSS  Syntax:  Selector  Strings</a:t>
            </a:r>
            <a:endParaRPr lang="en-US" sz="4000" dirty="0"/>
          </a:p>
        </p:txBody>
      </p:sp>
      <p:sp>
        <p:nvSpPr>
          <p:cNvPr id="269315" name="Rectangle 3"/>
          <p:cNvSpPr>
            <a:spLocks noGrp="1" noChangeArrowheads="1"/>
          </p:cNvSpPr>
          <p:nvPr>
            <p:ph type="body" idx="1"/>
          </p:nvPr>
        </p:nvSpPr>
        <p:spPr/>
        <p:txBody>
          <a:bodyPr/>
          <a:lstStyle/>
          <a:p>
            <a:r>
              <a:rPr lang="en-US" dirty="0"/>
              <a:t>Source anchor elements:</a:t>
            </a:r>
          </a:p>
          <a:p>
            <a:endParaRPr lang="en-US" dirty="0"/>
          </a:p>
          <a:p>
            <a:endParaRPr lang="en-US" dirty="0"/>
          </a:p>
          <a:p>
            <a:endParaRPr lang="en-US" dirty="0"/>
          </a:p>
          <a:p>
            <a:r>
              <a:rPr lang="en-US" dirty="0"/>
              <a:t>Element types that are </a:t>
            </a:r>
            <a:r>
              <a:rPr lang="en-US" dirty="0" smtClean="0"/>
              <a:t>descendants</a:t>
            </a:r>
            <a:r>
              <a:rPr lang="en-US" dirty="0"/>
              <a:t>:</a:t>
            </a:r>
          </a:p>
        </p:txBody>
      </p:sp>
      <p:pic>
        <p:nvPicPr>
          <p:cNvPr id="269316"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142976" y="2214554"/>
            <a:ext cx="3565525" cy="1263650"/>
          </a:xfrm>
          <a:prstGeom prst="rect">
            <a:avLst/>
          </a:prstGeom>
          <a:noFill/>
          <a:ln w="9525">
            <a:noFill/>
            <a:miter lim="800000"/>
            <a:headEnd/>
            <a:tailEnd/>
          </a:ln>
          <a:effectLst/>
        </p:spPr>
      </p:pic>
      <p:pic>
        <p:nvPicPr>
          <p:cNvPr id="269319" name="Picture 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285852" y="4572008"/>
            <a:ext cx="4724400" cy="468313"/>
          </a:xfrm>
          <a:prstGeom prst="rect">
            <a:avLst/>
          </a:prstGeom>
          <a:noFill/>
          <a:ln w="9525">
            <a:noFill/>
            <a:miter lim="800000"/>
            <a:headEnd/>
            <a:tailEnd/>
          </a:ln>
          <a:effectLst/>
        </p:spPr>
      </p:pic>
      <p:sp>
        <p:nvSpPr>
          <p:cNvPr id="8" name="Oval 8"/>
          <p:cNvSpPr>
            <a:spLocks noChangeArrowheads="1"/>
          </p:cNvSpPr>
          <p:nvPr/>
        </p:nvSpPr>
        <p:spPr bwMode="auto">
          <a:xfrm>
            <a:off x="2143108" y="4572008"/>
            <a:ext cx="457200" cy="381000"/>
          </a:xfrm>
          <a:prstGeom prst="ellipse">
            <a:avLst/>
          </a:prstGeom>
          <a:solidFill>
            <a:srgbClr val="008080">
              <a:alpha val="50000"/>
            </a:srgbClr>
          </a:solidFill>
          <a:ln w="9525">
            <a:solidFill>
              <a:schemeClr val="tx1"/>
            </a:solidFill>
            <a:round/>
            <a:headEnd/>
            <a:tailEnd/>
          </a:ln>
          <a:effectLst/>
        </p:spPr>
        <p:txBody>
          <a:bodyPr wrap="none" anchor="ctr"/>
          <a:lstStyle/>
          <a:p>
            <a:endParaRPr lang="en-IN"/>
          </a:p>
        </p:txBody>
      </p:sp>
      <p:sp>
        <p:nvSpPr>
          <p:cNvPr id="9" name="TextBox 8"/>
          <p:cNvSpPr txBox="1"/>
          <p:nvPr/>
        </p:nvSpPr>
        <p:spPr>
          <a:xfrm>
            <a:off x="1714480" y="5072074"/>
            <a:ext cx="4143404" cy="646331"/>
          </a:xfrm>
          <a:prstGeom prst="rect">
            <a:avLst/>
          </a:prstGeom>
          <a:noFill/>
        </p:spPr>
        <p:txBody>
          <a:bodyPr wrap="square" rtlCol="0">
            <a:spAutoFit/>
          </a:bodyPr>
          <a:lstStyle/>
          <a:p>
            <a:r>
              <a:rPr lang="en-US" dirty="0" smtClean="0">
                <a:solidFill>
                  <a:srgbClr val="008080"/>
                </a:solidFill>
              </a:rPr>
              <a:t>rule applies to </a:t>
            </a:r>
            <a:r>
              <a:rPr lang="en-US" dirty="0" err="1" smtClean="0">
                <a:solidFill>
                  <a:srgbClr val="008080"/>
                </a:solidFill>
                <a:latin typeface="Lucida Sans Typewriter" pitchFamily="49" charset="0"/>
              </a:rPr>
              <a:t>li</a:t>
            </a:r>
            <a:r>
              <a:rPr lang="en-US" dirty="0" smtClean="0">
                <a:solidFill>
                  <a:srgbClr val="008080"/>
                </a:solidFill>
              </a:rPr>
              <a:t> element that is</a:t>
            </a:r>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457200" y="500042"/>
            <a:ext cx="8686800" cy="614346"/>
          </a:xfrm>
        </p:spPr>
        <p:txBody>
          <a:bodyPr>
            <a:noAutofit/>
          </a:bodyPr>
          <a:lstStyle/>
          <a:p>
            <a:r>
              <a:rPr lang="en-US" b="1" dirty="0" smtClean="0"/>
              <a:t>CSS  Syntax:  Selector  Strings</a:t>
            </a:r>
            <a:endParaRPr lang="en-US" sz="4000" dirty="0"/>
          </a:p>
        </p:txBody>
      </p:sp>
      <p:sp>
        <p:nvSpPr>
          <p:cNvPr id="269315" name="Rectangle 3"/>
          <p:cNvSpPr>
            <a:spLocks noGrp="1" noChangeArrowheads="1"/>
          </p:cNvSpPr>
          <p:nvPr>
            <p:ph type="body" idx="1"/>
          </p:nvPr>
        </p:nvSpPr>
        <p:spPr/>
        <p:txBody>
          <a:bodyPr/>
          <a:lstStyle/>
          <a:p>
            <a:r>
              <a:rPr lang="en-US" dirty="0"/>
              <a:t>Source anchor elements:</a:t>
            </a:r>
          </a:p>
          <a:p>
            <a:endParaRPr lang="en-US" dirty="0"/>
          </a:p>
          <a:p>
            <a:endParaRPr lang="en-US" dirty="0"/>
          </a:p>
          <a:p>
            <a:endParaRPr lang="en-US" dirty="0"/>
          </a:p>
          <a:p>
            <a:r>
              <a:rPr lang="en-US" dirty="0"/>
              <a:t>Element types that are </a:t>
            </a:r>
            <a:r>
              <a:rPr lang="en-US" dirty="0" smtClean="0"/>
              <a:t>descendants</a:t>
            </a:r>
            <a:r>
              <a:rPr lang="en-US" dirty="0"/>
              <a:t>:</a:t>
            </a:r>
          </a:p>
        </p:txBody>
      </p:sp>
      <p:pic>
        <p:nvPicPr>
          <p:cNvPr id="269316"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142976" y="2214554"/>
            <a:ext cx="3565525" cy="1263650"/>
          </a:xfrm>
          <a:prstGeom prst="rect">
            <a:avLst/>
          </a:prstGeom>
          <a:noFill/>
          <a:ln w="9525">
            <a:noFill/>
            <a:miter lim="800000"/>
            <a:headEnd/>
            <a:tailEnd/>
          </a:ln>
          <a:effectLst/>
        </p:spPr>
      </p:pic>
      <p:pic>
        <p:nvPicPr>
          <p:cNvPr id="269319" name="Picture 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285852" y="4572008"/>
            <a:ext cx="4724400" cy="468313"/>
          </a:xfrm>
          <a:prstGeom prst="rect">
            <a:avLst/>
          </a:prstGeom>
          <a:noFill/>
          <a:ln w="9525">
            <a:noFill/>
            <a:miter lim="800000"/>
            <a:headEnd/>
            <a:tailEnd/>
          </a:ln>
          <a:effectLst/>
        </p:spPr>
      </p:pic>
      <p:sp>
        <p:nvSpPr>
          <p:cNvPr id="8" name="Oval 8"/>
          <p:cNvSpPr>
            <a:spLocks noChangeArrowheads="1"/>
          </p:cNvSpPr>
          <p:nvPr/>
        </p:nvSpPr>
        <p:spPr bwMode="auto">
          <a:xfrm>
            <a:off x="1714480" y="4572008"/>
            <a:ext cx="457200" cy="381000"/>
          </a:xfrm>
          <a:prstGeom prst="ellipse">
            <a:avLst/>
          </a:prstGeom>
          <a:solidFill>
            <a:srgbClr val="008080">
              <a:alpha val="50000"/>
            </a:srgbClr>
          </a:solidFill>
          <a:ln w="9525">
            <a:solidFill>
              <a:schemeClr val="tx1"/>
            </a:solidFill>
            <a:round/>
            <a:headEnd/>
            <a:tailEnd/>
          </a:ln>
          <a:effectLst/>
        </p:spPr>
        <p:txBody>
          <a:bodyPr wrap="none" anchor="ctr"/>
          <a:lstStyle/>
          <a:p>
            <a:endParaRPr lang="en-IN"/>
          </a:p>
        </p:txBody>
      </p:sp>
      <p:sp>
        <p:nvSpPr>
          <p:cNvPr id="9" name="TextBox 8"/>
          <p:cNvSpPr txBox="1"/>
          <p:nvPr/>
        </p:nvSpPr>
        <p:spPr>
          <a:xfrm>
            <a:off x="1714480" y="5072074"/>
            <a:ext cx="4143404" cy="923330"/>
          </a:xfrm>
          <a:prstGeom prst="rect">
            <a:avLst/>
          </a:prstGeom>
          <a:noFill/>
        </p:spPr>
        <p:txBody>
          <a:bodyPr wrap="square" rtlCol="0">
            <a:spAutoFit/>
          </a:bodyPr>
          <a:lstStyle/>
          <a:p>
            <a:r>
              <a:rPr lang="en-US" dirty="0" smtClean="0">
                <a:solidFill>
                  <a:srgbClr val="008080"/>
                </a:solidFill>
              </a:rPr>
              <a:t>rule applies to </a:t>
            </a:r>
            <a:r>
              <a:rPr lang="en-US" dirty="0" err="1" smtClean="0">
                <a:solidFill>
                  <a:srgbClr val="008080"/>
                </a:solidFill>
                <a:latin typeface="Lucida Sans Typewriter" pitchFamily="49" charset="0"/>
              </a:rPr>
              <a:t>li</a:t>
            </a:r>
            <a:r>
              <a:rPr lang="en-US" dirty="0" smtClean="0">
                <a:solidFill>
                  <a:srgbClr val="008080"/>
                </a:solidFill>
              </a:rPr>
              <a:t> element that is part of the content of an </a:t>
            </a:r>
            <a:r>
              <a:rPr lang="en-US" dirty="0" err="1" smtClean="0">
                <a:solidFill>
                  <a:srgbClr val="008080"/>
                </a:solidFill>
                <a:latin typeface="Lucida Sans Typewriter" pitchFamily="49" charset="0"/>
              </a:rPr>
              <a:t>ol</a:t>
            </a:r>
            <a:r>
              <a:rPr lang="en-US" dirty="0" smtClean="0">
                <a:solidFill>
                  <a:srgbClr val="008080"/>
                </a:solidFill>
              </a:rPr>
              <a:t> element</a:t>
            </a:r>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457200" y="500042"/>
            <a:ext cx="8686800" cy="614346"/>
          </a:xfrm>
        </p:spPr>
        <p:txBody>
          <a:bodyPr>
            <a:noAutofit/>
          </a:bodyPr>
          <a:lstStyle/>
          <a:p>
            <a:r>
              <a:rPr lang="en-US" b="1" dirty="0" smtClean="0"/>
              <a:t>CSS  Syntax:  Selector  Strings</a:t>
            </a:r>
            <a:endParaRPr lang="en-US" sz="4000" dirty="0"/>
          </a:p>
        </p:txBody>
      </p:sp>
      <p:sp>
        <p:nvSpPr>
          <p:cNvPr id="269315" name="Rectangle 3"/>
          <p:cNvSpPr>
            <a:spLocks noGrp="1" noChangeArrowheads="1"/>
          </p:cNvSpPr>
          <p:nvPr>
            <p:ph type="body" idx="1"/>
          </p:nvPr>
        </p:nvSpPr>
        <p:spPr/>
        <p:txBody>
          <a:bodyPr/>
          <a:lstStyle/>
          <a:p>
            <a:r>
              <a:rPr lang="en-US" dirty="0"/>
              <a:t>Source anchor elements:</a:t>
            </a:r>
          </a:p>
          <a:p>
            <a:endParaRPr lang="en-US" dirty="0"/>
          </a:p>
          <a:p>
            <a:endParaRPr lang="en-US" dirty="0"/>
          </a:p>
          <a:p>
            <a:endParaRPr lang="en-US" dirty="0"/>
          </a:p>
          <a:p>
            <a:r>
              <a:rPr lang="en-US" dirty="0"/>
              <a:t>Element types that are </a:t>
            </a:r>
            <a:r>
              <a:rPr lang="en-US" dirty="0" smtClean="0"/>
              <a:t>descendants</a:t>
            </a:r>
            <a:r>
              <a:rPr lang="en-US" dirty="0"/>
              <a:t>:</a:t>
            </a:r>
          </a:p>
        </p:txBody>
      </p:sp>
      <p:pic>
        <p:nvPicPr>
          <p:cNvPr id="269316"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142976" y="2214554"/>
            <a:ext cx="3565525" cy="1263650"/>
          </a:xfrm>
          <a:prstGeom prst="rect">
            <a:avLst/>
          </a:prstGeom>
          <a:noFill/>
          <a:ln w="9525">
            <a:noFill/>
            <a:miter lim="800000"/>
            <a:headEnd/>
            <a:tailEnd/>
          </a:ln>
          <a:effectLst/>
        </p:spPr>
      </p:pic>
      <p:pic>
        <p:nvPicPr>
          <p:cNvPr id="269319" name="Picture 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285852" y="4572008"/>
            <a:ext cx="4724400" cy="468313"/>
          </a:xfrm>
          <a:prstGeom prst="rect">
            <a:avLst/>
          </a:prstGeom>
          <a:noFill/>
          <a:ln w="9525">
            <a:noFill/>
            <a:miter lim="800000"/>
            <a:headEnd/>
            <a:tailEnd/>
          </a:ln>
          <a:effectLst/>
        </p:spPr>
      </p:pic>
      <p:sp>
        <p:nvSpPr>
          <p:cNvPr id="8" name="Oval 8"/>
          <p:cNvSpPr>
            <a:spLocks noChangeArrowheads="1"/>
          </p:cNvSpPr>
          <p:nvPr/>
        </p:nvSpPr>
        <p:spPr bwMode="auto">
          <a:xfrm>
            <a:off x="1285852" y="4572008"/>
            <a:ext cx="457200" cy="381000"/>
          </a:xfrm>
          <a:prstGeom prst="ellipse">
            <a:avLst/>
          </a:prstGeom>
          <a:solidFill>
            <a:srgbClr val="008080">
              <a:alpha val="50000"/>
            </a:srgbClr>
          </a:solidFill>
          <a:ln w="9525">
            <a:solidFill>
              <a:schemeClr val="tx1"/>
            </a:solidFill>
            <a:round/>
            <a:headEnd/>
            <a:tailEnd/>
          </a:ln>
          <a:effectLst/>
        </p:spPr>
        <p:txBody>
          <a:bodyPr wrap="none" anchor="ctr"/>
          <a:lstStyle/>
          <a:p>
            <a:endParaRPr lang="en-IN"/>
          </a:p>
        </p:txBody>
      </p:sp>
      <p:sp>
        <p:nvSpPr>
          <p:cNvPr id="9" name="TextBox 8"/>
          <p:cNvSpPr txBox="1"/>
          <p:nvPr/>
        </p:nvSpPr>
        <p:spPr>
          <a:xfrm>
            <a:off x="1357290" y="5072074"/>
            <a:ext cx="4500594" cy="1477328"/>
          </a:xfrm>
          <a:prstGeom prst="rect">
            <a:avLst/>
          </a:prstGeom>
          <a:noFill/>
        </p:spPr>
        <p:txBody>
          <a:bodyPr wrap="square" rtlCol="0">
            <a:spAutoFit/>
          </a:bodyPr>
          <a:lstStyle/>
          <a:p>
            <a:r>
              <a:rPr lang="en-US" dirty="0" smtClean="0">
                <a:solidFill>
                  <a:srgbClr val="008080"/>
                </a:solidFill>
              </a:rPr>
              <a:t>rule applies to </a:t>
            </a:r>
            <a:r>
              <a:rPr lang="en-US" dirty="0" err="1" smtClean="0">
                <a:solidFill>
                  <a:srgbClr val="008080"/>
                </a:solidFill>
                <a:latin typeface="Lucida Sans Typewriter" pitchFamily="49" charset="0"/>
              </a:rPr>
              <a:t>li</a:t>
            </a:r>
            <a:r>
              <a:rPr lang="en-US" dirty="0" smtClean="0">
                <a:solidFill>
                  <a:srgbClr val="008080"/>
                </a:solidFill>
              </a:rPr>
              <a:t> element that is part of the content of an </a:t>
            </a:r>
            <a:r>
              <a:rPr lang="en-US" dirty="0" err="1" smtClean="0">
                <a:solidFill>
                  <a:srgbClr val="008080"/>
                </a:solidFill>
                <a:latin typeface="Lucida Sans Typewriter" pitchFamily="49" charset="0"/>
              </a:rPr>
              <a:t>ol</a:t>
            </a:r>
            <a:r>
              <a:rPr lang="en-US" dirty="0" smtClean="0">
                <a:solidFill>
                  <a:srgbClr val="008080"/>
                </a:solidFill>
              </a:rPr>
              <a:t> element that is part of the content of a </a:t>
            </a:r>
            <a:r>
              <a:rPr lang="en-US" dirty="0" err="1" smtClean="0">
                <a:solidFill>
                  <a:srgbClr val="008080"/>
                </a:solidFill>
                <a:latin typeface="Lucida Sans Typewriter" pitchFamily="49" charset="0"/>
              </a:rPr>
              <a:t>ul</a:t>
            </a:r>
            <a:r>
              <a:rPr lang="en-US" dirty="0" smtClean="0">
                <a:solidFill>
                  <a:srgbClr val="008080"/>
                </a:solidFill>
              </a:rPr>
              <a:t> element</a:t>
            </a:r>
          </a:p>
          <a:p>
            <a:endParaRPr lang="en-US" dirty="0" smtClean="0">
              <a:solidFill>
                <a:srgbClr val="008080"/>
              </a:solidFill>
            </a:endParaRPr>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r>
              <a:rPr lang="en-US" b="1" dirty="0"/>
              <a:t>CSS Syntax</a:t>
            </a:r>
          </a:p>
        </p:txBody>
      </p:sp>
      <p:sp>
        <p:nvSpPr>
          <p:cNvPr id="277507" name="Rectangle 3"/>
          <p:cNvSpPr>
            <a:spLocks noGrp="1" noChangeArrowheads="1"/>
          </p:cNvSpPr>
          <p:nvPr>
            <p:ph type="body" idx="1"/>
          </p:nvPr>
        </p:nvSpPr>
        <p:spPr/>
        <p:txBody>
          <a:bodyPr/>
          <a:lstStyle/>
          <a:p>
            <a:r>
              <a:rPr lang="en-US" dirty="0"/>
              <a:t>Style rules covered thus far follow </a:t>
            </a:r>
            <a:r>
              <a:rPr lang="en-US" dirty="0" err="1">
                <a:solidFill>
                  <a:schemeClr val="hlink"/>
                </a:solidFill>
              </a:rPr>
              <a:t>ruleset</a:t>
            </a:r>
            <a:r>
              <a:rPr lang="en-US" dirty="0"/>
              <a:t> syntax</a:t>
            </a:r>
          </a:p>
          <a:p>
            <a:r>
              <a:rPr lang="en-US" dirty="0">
                <a:solidFill>
                  <a:schemeClr val="hlink"/>
                </a:solidFill>
              </a:rPr>
              <a:t>At-rule</a:t>
            </a:r>
            <a:r>
              <a:rPr lang="en-US" dirty="0"/>
              <a:t> is a second type of rule</a:t>
            </a:r>
          </a:p>
          <a:p>
            <a:endParaRPr lang="en-US" dirty="0"/>
          </a:p>
          <a:p>
            <a:pPr lvl="1"/>
            <a:r>
              <a:rPr lang="en-US" dirty="0"/>
              <a:t>Reads style rules from specified URL</a:t>
            </a:r>
          </a:p>
          <a:p>
            <a:pPr lvl="1"/>
            <a:r>
              <a:rPr lang="en-US" dirty="0"/>
              <a:t>Must appear at beginning of style sheet</a:t>
            </a:r>
          </a:p>
        </p:txBody>
      </p:sp>
      <p:pic>
        <p:nvPicPr>
          <p:cNvPr id="277508"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000100" y="3286124"/>
            <a:ext cx="4533900" cy="417513"/>
          </a:xfrm>
          <a:prstGeom prst="rect">
            <a:avLst/>
          </a:prstGeom>
          <a:noFill/>
          <a:ln w="9525">
            <a:noFill/>
            <a:miter lim="800000"/>
            <a:headEnd/>
            <a:tailEnd/>
          </a:ln>
          <a:effectLst/>
        </p:spPr>
      </p:pic>
      <p:sp>
        <p:nvSpPr>
          <p:cNvPr id="277509" name="Oval 5"/>
          <p:cNvSpPr>
            <a:spLocks noChangeArrowheads="1"/>
          </p:cNvSpPr>
          <p:nvPr/>
        </p:nvSpPr>
        <p:spPr bwMode="auto">
          <a:xfrm>
            <a:off x="2714612" y="3286124"/>
            <a:ext cx="2362200" cy="457200"/>
          </a:xfrm>
          <a:prstGeom prst="ellipse">
            <a:avLst/>
          </a:prstGeom>
          <a:solidFill>
            <a:srgbClr val="008080">
              <a:alpha val="50000"/>
            </a:srgbClr>
          </a:solidFill>
          <a:ln w="9525">
            <a:solidFill>
              <a:schemeClr val="tx1"/>
            </a:solidFill>
            <a:round/>
            <a:headEnd/>
            <a:tailEnd/>
          </a:ln>
          <a:effectLst/>
        </p:spPr>
        <p:txBody>
          <a:bodyPr wrap="none" anchor="ctr"/>
          <a:lstStyle/>
          <a:p>
            <a:endParaRPr lang="en-IN"/>
          </a:p>
        </p:txBody>
      </p:sp>
      <p:sp>
        <p:nvSpPr>
          <p:cNvPr id="277510" name="Text Box 6"/>
          <p:cNvSpPr txBox="1">
            <a:spLocks noChangeArrowheads="1"/>
          </p:cNvSpPr>
          <p:nvPr/>
        </p:nvSpPr>
        <p:spPr bwMode="auto">
          <a:xfrm>
            <a:off x="5572132" y="3143248"/>
            <a:ext cx="3371850" cy="366712"/>
          </a:xfrm>
          <a:prstGeom prst="rect">
            <a:avLst/>
          </a:prstGeom>
          <a:noFill/>
          <a:ln w="9525">
            <a:noFill/>
            <a:miter lim="800000"/>
            <a:headEnd/>
            <a:tailEnd/>
          </a:ln>
          <a:effectLst/>
        </p:spPr>
        <p:txBody>
          <a:bodyPr wrap="none">
            <a:spAutoFit/>
          </a:bodyPr>
          <a:lstStyle/>
          <a:p>
            <a:r>
              <a:rPr lang="en-US" dirty="0">
                <a:solidFill>
                  <a:srgbClr val="008080"/>
                </a:solidFill>
              </a:rPr>
              <a:t>URL relative to style sheet URL</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r>
              <a:rPr lang="en-US" b="1" dirty="0"/>
              <a:t>Style Sheets </a:t>
            </a:r>
            <a:r>
              <a:rPr lang="en-US" b="1" dirty="0" smtClean="0"/>
              <a:t> and  HTML</a:t>
            </a:r>
            <a:endParaRPr lang="en-US" b="1" dirty="0"/>
          </a:p>
        </p:txBody>
      </p:sp>
      <p:sp>
        <p:nvSpPr>
          <p:cNvPr id="279555" name="Rectangle 3"/>
          <p:cNvSpPr>
            <a:spLocks noGrp="1" noChangeArrowheads="1"/>
          </p:cNvSpPr>
          <p:nvPr>
            <p:ph type="body" idx="1"/>
          </p:nvPr>
        </p:nvSpPr>
        <p:spPr/>
        <p:txBody>
          <a:bodyPr>
            <a:normAutofit fontScale="92500" lnSpcReduction="10000"/>
          </a:bodyPr>
          <a:lstStyle/>
          <a:p>
            <a:pPr>
              <a:lnSpc>
                <a:spcPct val="90000"/>
              </a:lnSpc>
            </a:pPr>
            <a:r>
              <a:rPr lang="en-US" dirty="0"/>
              <a:t>Style sheets referenced by </a:t>
            </a:r>
            <a:r>
              <a:rPr lang="en-US" dirty="0">
                <a:solidFill>
                  <a:schemeClr val="accent2"/>
                </a:solidFill>
                <a:latin typeface="Lucida Sans Typewriter" pitchFamily="49" charset="0"/>
              </a:rPr>
              <a:t>link</a:t>
            </a:r>
            <a:r>
              <a:rPr lang="en-US" dirty="0"/>
              <a:t> HTML element are called </a:t>
            </a:r>
            <a:r>
              <a:rPr lang="en-US" dirty="0">
                <a:solidFill>
                  <a:schemeClr val="accent2"/>
                </a:solidFill>
              </a:rPr>
              <a:t>external </a:t>
            </a:r>
            <a:r>
              <a:rPr lang="en-US" dirty="0"/>
              <a:t>style sheets</a:t>
            </a:r>
          </a:p>
          <a:p>
            <a:pPr>
              <a:lnSpc>
                <a:spcPct val="90000"/>
              </a:lnSpc>
            </a:pPr>
            <a:r>
              <a:rPr lang="en-US" dirty="0"/>
              <a:t>Style sheets can be </a:t>
            </a:r>
            <a:r>
              <a:rPr lang="en-US" dirty="0">
                <a:solidFill>
                  <a:schemeClr val="hlink"/>
                </a:solidFill>
              </a:rPr>
              <a:t>embedded</a:t>
            </a:r>
            <a:r>
              <a:rPr lang="en-US" dirty="0"/>
              <a:t> directly in HTML document using </a:t>
            </a:r>
            <a:r>
              <a:rPr lang="en-US" dirty="0">
                <a:solidFill>
                  <a:schemeClr val="hlink"/>
                </a:solidFill>
                <a:latin typeface="Lucida Sans Typewriter" pitchFamily="49" charset="0"/>
              </a:rPr>
              <a:t>style</a:t>
            </a:r>
            <a:r>
              <a:rPr lang="en-US" dirty="0"/>
              <a:t> element</a:t>
            </a:r>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smtClean="0"/>
          </a:p>
          <a:p>
            <a:pPr>
              <a:lnSpc>
                <a:spcPct val="90000"/>
              </a:lnSpc>
            </a:pPr>
            <a:r>
              <a:rPr lang="en-US" dirty="0" smtClean="0"/>
              <a:t>Most </a:t>
            </a:r>
            <a:r>
              <a:rPr lang="en-US" dirty="0"/>
              <a:t>HTML elements have </a:t>
            </a:r>
            <a:r>
              <a:rPr lang="en-US" dirty="0">
                <a:latin typeface="Lucida Sans Typewriter" pitchFamily="49" charset="0"/>
              </a:rPr>
              <a:t>style</a:t>
            </a:r>
            <a:r>
              <a:rPr lang="en-US" dirty="0"/>
              <a:t> attribute (value is list of style declarations)</a:t>
            </a:r>
          </a:p>
        </p:txBody>
      </p:sp>
      <p:pic>
        <p:nvPicPr>
          <p:cNvPr id="279556"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071538" y="3214686"/>
            <a:ext cx="4724400" cy="17351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en-US" b="1" dirty="0"/>
              <a:t>Style Sheets </a:t>
            </a:r>
            <a:r>
              <a:rPr lang="en-US" b="1" dirty="0" smtClean="0"/>
              <a:t> and  </a:t>
            </a:r>
            <a:r>
              <a:rPr lang="en-US" b="1" dirty="0"/>
              <a:t>HTML</a:t>
            </a:r>
          </a:p>
        </p:txBody>
      </p:sp>
      <p:sp>
        <p:nvSpPr>
          <p:cNvPr id="280579" name="Rectangle 3"/>
          <p:cNvSpPr>
            <a:spLocks noGrp="1" noChangeArrowheads="1"/>
          </p:cNvSpPr>
          <p:nvPr>
            <p:ph type="body" idx="1"/>
          </p:nvPr>
        </p:nvSpPr>
        <p:spPr/>
        <p:txBody>
          <a:bodyPr/>
          <a:lstStyle/>
          <a:p>
            <a:r>
              <a:rPr lang="en-US" dirty="0"/>
              <a:t>Rules of thumb:</a:t>
            </a:r>
          </a:p>
          <a:p>
            <a:pPr lvl="1"/>
            <a:r>
              <a:rPr lang="en-US" dirty="0"/>
              <a:t>Use external style sheets to define site-wide style</a:t>
            </a:r>
          </a:p>
          <a:p>
            <a:pPr lvl="1"/>
            <a:r>
              <a:rPr lang="en-US" dirty="0"/>
              <a:t>Prefer style sheets (either external or embedded) to </a:t>
            </a:r>
            <a:r>
              <a:rPr lang="en-US" dirty="0">
                <a:latin typeface="Lucida Sans Typewriter" pitchFamily="49" charset="0"/>
              </a:rPr>
              <a:t>style</a:t>
            </a:r>
            <a:r>
              <a:rPr lang="en-US" dirty="0"/>
              <a:t> attributes</a:t>
            </a:r>
          </a:p>
          <a:p>
            <a:pPr lvl="1">
              <a:buNone/>
            </a:pPr>
            <a:endParaRPr lang="en-US" dirty="0"/>
          </a:p>
          <a:p>
            <a:pPr lvl="1"/>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r>
              <a:rPr lang="en-US" b="1" dirty="0"/>
              <a:t>CSS Rule Cascade</a:t>
            </a:r>
          </a:p>
        </p:txBody>
      </p:sp>
      <p:sp>
        <p:nvSpPr>
          <p:cNvPr id="286725" name="Rectangle 5"/>
          <p:cNvSpPr>
            <a:spLocks noGrp="1" noChangeArrowheads="1"/>
          </p:cNvSpPr>
          <p:nvPr>
            <p:ph type="body" idx="1"/>
          </p:nvPr>
        </p:nvSpPr>
        <p:spPr/>
        <p:txBody>
          <a:bodyPr/>
          <a:lstStyle/>
          <a:p>
            <a:r>
              <a:rPr lang="en-US"/>
              <a:t>What if more than one style declaration applies to a property of an element?</a:t>
            </a:r>
          </a:p>
          <a:p>
            <a:endParaRPr lang="en-US"/>
          </a:p>
          <a:p>
            <a:endParaRPr lang="en-US"/>
          </a:p>
          <a:p>
            <a:r>
              <a:rPr lang="en-US"/>
              <a:t>The CSS </a:t>
            </a:r>
            <a:r>
              <a:rPr lang="en-US">
                <a:solidFill>
                  <a:schemeClr val="hlink"/>
                </a:solidFill>
              </a:rPr>
              <a:t>rule cascade</a:t>
            </a:r>
            <a:r>
              <a:rPr lang="en-US"/>
              <a:t> determines which style rule’s declaration applies</a:t>
            </a:r>
          </a:p>
        </p:txBody>
      </p:sp>
      <p:pic>
        <p:nvPicPr>
          <p:cNvPr id="286726" name="Picture 6"/>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428728" y="2714620"/>
            <a:ext cx="3098800" cy="349250"/>
          </a:xfrm>
          <a:prstGeom prst="rect">
            <a:avLst/>
          </a:prstGeom>
          <a:noFill/>
          <a:ln w="9525">
            <a:noFill/>
            <a:miter lim="800000"/>
            <a:headEnd/>
            <a:tailEnd/>
          </a:ln>
          <a:effectLst/>
        </p:spPr>
      </p:pic>
      <p:pic>
        <p:nvPicPr>
          <p:cNvPr id="286727" name="Picture 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428728" y="3143248"/>
            <a:ext cx="3517900" cy="4238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r>
              <a:rPr lang="en-US" b="1" dirty="0"/>
              <a:t>CSS Rule Cascade</a:t>
            </a:r>
          </a:p>
        </p:txBody>
      </p:sp>
      <p:sp>
        <p:nvSpPr>
          <p:cNvPr id="394243" name="Rectangle 3"/>
          <p:cNvSpPr>
            <a:spLocks noGrp="1" noChangeArrowheads="1"/>
          </p:cNvSpPr>
          <p:nvPr>
            <p:ph type="body" idx="1"/>
          </p:nvPr>
        </p:nvSpPr>
        <p:spPr/>
        <p:txBody>
          <a:bodyPr/>
          <a:lstStyle/>
          <a:p>
            <a:pPr>
              <a:lnSpc>
                <a:spcPct val="90000"/>
              </a:lnSpc>
              <a:buFont typeface="Wingdings" pitchFamily="2" charset="2"/>
              <a:buNone/>
            </a:pPr>
            <a:r>
              <a:rPr lang="en-US" dirty="0"/>
              <a:t>To find the value for an element/property combination, user agents must apply the following sorting order:</a:t>
            </a:r>
          </a:p>
          <a:p>
            <a:pPr>
              <a:lnSpc>
                <a:spcPct val="90000"/>
              </a:lnSpc>
              <a:buFont typeface="Wingdings" pitchFamily="2" charset="2"/>
              <a:buNone/>
            </a:pPr>
            <a:r>
              <a:rPr lang="en-US" dirty="0"/>
              <a:t>1- Find all declarations that apply to the element and property in question, for the target </a:t>
            </a:r>
            <a:r>
              <a:rPr lang="en-US" u="sng" dirty="0">
                <a:hlinkClick r:id="rId2"/>
              </a:rPr>
              <a:t>media type</a:t>
            </a:r>
            <a:r>
              <a:rPr lang="en-US" dirty="0"/>
              <a:t>. Declarations apply if the associated selector </a:t>
            </a:r>
            <a:r>
              <a:rPr lang="en-US" u="sng" dirty="0">
                <a:hlinkClick r:id="rId3"/>
              </a:rPr>
              <a:t>matches</a:t>
            </a:r>
            <a:r>
              <a:rPr lang="en-US" u="sng" dirty="0"/>
              <a:t> </a:t>
            </a:r>
            <a:r>
              <a:rPr lang="en-US" dirty="0"/>
              <a:t>the element in question.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CSS Introduction</a:t>
            </a:r>
            <a:endParaRPr lang="en-IN" b="1" dirty="0"/>
          </a:p>
        </p:txBody>
      </p:sp>
      <p:sp>
        <p:nvSpPr>
          <p:cNvPr id="3" name="Content Placeholder 2"/>
          <p:cNvSpPr>
            <a:spLocks noGrp="1"/>
          </p:cNvSpPr>
          <p:nvPr>
            <p:ph idx="1"/>
          </p:nvPr>
        </p:nvSpPr>
        <p:spPr/>
        <p:txBody>
          <a:bodyPr/>
          <a:lstStyle/>
          <a:p>
            <a:r>
              <a:rPr lang="en-US" b="1" dirty="0" smtClean="0"/>
              <a:t>A styled HTML document</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b="1" dirty="0" smtClean="0"/>
              <a:t>produced by the style sheet </a:t>
            </a:r>
            <a:r>
              <a:rPr lang="en-US" b="1" dirty="0" smtClean="0">
                <a:latin typeface="Lucida Sans Typewriter" pitchFamily="49" charset="0"/>
              </a:rPr>
              <a:t>style2.css</a:t>
            </a:r>
            <a:r>
              <a:rPr lang="en-US" dirty="0" smtClean="0"/>
              <a:t>:</a:t>
            </a:r>
          </a:p>
          <a:p>
            <a:endParaRPr lang="en-IN" dirty="0"/>
          </a:p>
        </p:txBody>
      </p:sp>
      <p:pic>
        <p:nvPicPr>
          <p:cNvPr id="4" name="Picture 4" descr="CSSHelloWorld2"/>
          <p:cNvPicPr>
            <a:picLocks noChangeAspect="1" noChangeArrowheads="1"/>
          </p:cNvPicPr>
          <p:nvPr/>
        </p:nvPicPr>
        <p:blipFill>
          <a:blip r:embed="rId2"/>
          <a:srcRect/>
          <a:stretch>
            <a:fillRect/>
          </a:stretch>
        </p:blipFill>
        <p:spPr bwMode="auto">
          <a:xfrm>
            <a:off x="2500298" y="2428868"/>
            <a:ext cx="4114800" cy="1831975"/>
          </a:xfrm>
          <a:prstGeom prst="rect">
            <a:avLst/>
          </a:prstGeom>
          <a:noFill/>
        </p:spPr>
      </p:pic>
      <p:pic>
        <p:nvPicPr>
          <p:cNvPr id="5"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524000" y="5572141"/>
            <a:ext cx="6019800" cy="4286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US" b="1" dirty="0"/>
              <a:t>CSS Rule Cascade</a:t>
            </a:r>
          </a:p>
        </p:txBody>
      </p:sp>
      <p:sp>
        <p:nvSpPr>
          <p:cNvPr id="395267" name="Rectangle 3"/>
          <p:cNvSpPr>
            <a:spLocks noGrp="1" noChangeArrowheads="1"/>
          </p:cNvSpPr>
          <p:nvPr>
            <p:ph type="body" idx="1"/>
          </p:nvPr>
        </p:nvSpPr>
        <p:spPr>
          <a:xfrm>
            <a:off x="809625" y="2214563"/>
            <a:ext cx="5743575" cy="3881437"/>
          </a:xfrm>
        </p:spPr>
        <p:txBody>
          <a:bodyPr>
            <a:normAutofit lnSpcReduction="10000"/>
          </a:bodyPr>
          <a:lstStyle/>
          <a:p>
            <a:pPr>
              <a:lnSpc>
                <a:spcPct val="90000"/>
              </a:lnSpc>
              <a:buFont typeface="Wingdings" pitchFamily="2" charset="2"/>
              <a:buNone/>
            </a:pPr>
            <a:r>
              <a:rPr lang="en-US" sz="2400" dirty="0"/>
              <a:t>2- The primary sort of the declarations is by weight and origin: for normal declarations, author style sheets override user style sheets which override the default style sheet. For "!important" declarations, user style sheets override author style sheets which override the default style sheet. "!important" declaration override normal declarations. An imported style sheet has the same origin as the style sheet that imported it.</a:t>
            </a:r>
          </a:p>
        </p:txBody>
      </p:sp>
      <p:sp>
        <p:nvSpPr>
          <p:cNvPr id="395268" name="Text Box 4"/>
          <p:cNvSpPr txBox="1">
            <a:spLocks noChangeArrowheads="1"/>
          </p:cNvSpPr>
          <p:nvPr/>
        </p:nvSpPr>
        <p:spPr bwMode="auto">
          <a:xfrm>
            <a:off x="6470650" y="3581400"/>
            <a:ext cx="2673350" cy="1739900"/>
          </a:xfrm>
          <a:prstGeom prst="rect">
            <a:avLst/>
          </a:prstGeom>
          <a:noFill/>
          <a:ln w="9525">
            <a:noFill/>
            <a:miter lim="800000"/>
            <a:headEnd/>
            <a:tailEnd/>
          </a:ln>
          <a:effectLst/>
        </p:spPr>
        <p:txBody>
          <a:bodyPr wrap="none">
            <a:spAutoFit/>
          </a:bodyPr>
          <a:lstStyle/>
          <a:p>
            <a:pPr marL="342900" indent="-342900"/>
            <a:r>
              <a:rPr lang="en-US" dirty="0">
                <a:solidFill>
                  <a:srgbClr val="008080"/>
                </a:solidFill>
              </a:rPr>
              <a:t>Five origin/weight levels:</a:t>
            </a:r>
          </a:p>
          <a:p>
            <a:pPr marL="342900" indent="-342900">
              <a:buFontTx/>
              <a:buAutoNum type="arabicPeriod"/>
            </a:pPr>
            <a:r>
              <a:rPr lang="en-US" dirty="0">
                <a:solidFill>
                  <a:srgbClr val="008080"/>
                </a:solidFill>
              </a:rPr>
              <a:t>user/important</a:t>
            </a:r>
          </a:p>
          <a:p>
            <a:pPr marL="342900" indent="-342900">
              <a:buFontTx/>
              <a:buAutoNum type="arabicPeriod"/>
            </a:pPr>
            <a:r>
              <a:rPr lang="en-US" dirty="0">
                <a:solidFill>
                  <a:srgbClr val="008080"/>
                </a:solidFill>
              </a:rPr>
              <a:t>author/important</a:t>
            </a:r>
          </a:p>
          <a:p>
            <a:pPr marL="342900" indent="-342900">
              <a:buFontTx/>
              <a:buAutoNum type="arabicPeriod"/>
            </a:pPr>
            <a:r>
              <a:rPr lang="en-US" dirty="0">
                <a:solidFill>
                  <a:srgbClr val="008080"/>
                </a:solidFill>
              </a:rPr>
              <a:t>author/normal</a:t>
            </a:r>
          </a:p>
          <a:p>
            <a:pPr marL="342900" indent="-342900">
              <a:buFontTx/>
              <a:buAutoNum type="arabicPeriod"/>
            </a:pPr>
            <a:r>
              <a:rPr lang="en-US" dirty="0">
                <a:solidFill>
                  <a:srgbClr val="008080"/>
                </a:solidFill>
              </a:rPr>
              <a:t>user/normal</a:t>
            </a:r>
          </a:p>
          <a:p>
            <a:pPr marL="342900" indent="-342900">
              <a:buFontTx/>
              <a:buAutoNum type="arabicPeriod"/>
            </a:pPr>
            <a:r>
              <a:rPr lang="en-US" dirty="0">
                <a:solidFill>
                  <a:srgbClr val="008080"/>
                </a:solidFill>
              </a:rPr>
              <a:t>user agent/normal</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r>
              <a:rPr lang="en-US" b="1" dirty="0"/>
              <a:t>CSS Rule Cascade</a:t>
            </a:r>
          </a:p>
        </p:txBody>
      </p:sp>
      <p:sp>
        <p:nvSpPr>
          <p:cNvPr id="396291" name="Rectangle 3"/>
          <p:cNvSpPr>
            <a:spLocks noGrp="1" noChangeArrowheads="1"/>
          </p:cNvSpPr>
          <p:nvPr>
            <p:ph type="body" idx="1"/>
          </p:nvPr>
        </p:nvSpPr>
        <p:spPr/>
        <p:txBody>
          <a:bodyPr/>
          <a:lstStyle/>
          <a:p>
            <a:pPr>
              <a:buFont typeface="Wingdings" pitchFamily="2" charset="2"/>
              <a:buNone/>
            </a:pPr>
            <a:r>
              <a:rPr lang="en-US" sz="2400" dirty="0"/>
              <a:t>3- The secondary sort is by </a:t>
            </a:r>
            <a:r>
              <a:rPr lang="en-US" sz="2400" dirty="0">
                <a:hlinkClick r:id="rId2"/>
              </a:rPr>
              <a:t>specificity</a:t>
            </a:r>
            <a:r>
              <a:rPr lang="en-US" sz="2400" dirty="0"/>
              <a:t> of selector: more specific selectors will override more general ones. Pseudo-elements and pseudo-classes are counted as normal elements and classes, respectively. </a:t>
            </a:r>
            <a:endParaRPr lang="en-US" sz="2400" dirty="0" smtClean="0"/>
          </a:p>
          <a:p>
            <a:pPr algn="just">
              <a:buFont typeface="Wingdings" pitchFamily="2" charset="2"/>
              <a:buNone/>
            </a:pPr>
            <a:r>
              <a:rPr lang="en-US" sz="2400" b="1" dirty="0" smtClean="0"/>
              <a:t>Specificity:</a:t>
            </a:r>
            <a:r>
              <a:rPr lang="en-US" sz="2400" dirty="0" smtClean="0"/>
              <a:t> If there are two or more CSS conflicting rules that point to the same element, the browser follows some rules to determine which one is more specific and therefore wins out.</a:t>
            </a:r>
            <a:endParaRPr lang="en-US" sz="2400" dirty="0"/>
          </a:p>
        </p:txBody>
      </p:sp>
      <p:sp>
        <p:nvSpPr>
          <p:cNvPr id="396292" name="Text Box 4"/>
          <p:cNvSpPr txBox="1">
            <a:spLocks noChangeArrowheads="1"/>
          </p:cNvSpPr>
          <p:nvPr/>
        </p:nvSpPr>
        <p:spPr bwMode="auto">
          <a:xfrm>
            <a:off x="4191000" y="4286256"/>
            <a:ext cx="3536950" cy="2308324"/>
          </a:xfrm>
          <a:prstGeom prst="rect">
            <a:avLst/>
          </a:prstGeom>
          <a:noFill/>
          <a:ln w="9525">
            <a:noFill/>
            <a:miter lim="800000"/>
            <a:headEnd/>
            <a:tailEnd/>
          </a:ln>
          <a:effectLst/>
        </p:spPr>
        <p:txBody>
          <a:bodyPr wrap="square">
            <a:spAutoFit/>
          </a:bodyPr>
          <a:lstStyle/>
          <a:p>
            <a:pPr marL="342900" indent="-342900"/>
            <a:r>
              <a:rPr lang="en-US" i="1" dirty="0">
                <a:solidFill>
                  <a:srgbClr val="008080"/>
                </a:solidFill>
              </a:rPr>
              <a:t>Specificity</a:t>
            </a:r>
            <a:r>
              <a:rPr lang="en-US" dirty="0">
                <a:solidFill>
                  <a:srgbClr val="008080"/>
                </a:solidFill>
              </a:rPr>
              <a:t>:</a:t>
            </a:r>
          </a:p>
          <a:p>
            <a:pPr marL="342900" indent="-342900">
              <a:buFontTx/>
              <a:buAutoNum type="arabicPeriod"/>
            </a:pPr>
            <a:r>
              <a:rPr lang="en-US" dirty="0">
                <a:solidFill>
                  <a:srgbClr val="008080"/>
                </a:solidFill>
                <a:latin typeface="Lucida Sans Typewriter" pitchFamily="49" charset="0"/>
              </a:rPr>
              <a:t>style</a:t>
            </a:r>
            <a:r>
              <a:rPr lang="en-US" dirty="0">
                <a:solidFill>
                  <a:srgbClr val="008080"/>
                </a:solidFill>
              </a:rPr>
              <a:t> attribute</a:t>
            </a:r>
          </a:p>
          <a:p>
            <a:pPr marL="342900" indent="-342900">
              <a:buFontTx/>
              <a:buAutoNum type="arabicPeriod"/>
            </a:pPr>
            <a:r>
              <a:rPr lang="en-US" dirty="0">
                <a:solidFill>
                  <a:srgbClr val="008080"/>
                </a:solidFill>
              </a:rPr>
              <a:t>rule with selector:</a:t>
            </a:r>
          </a:p>
          <a:p>
            <a:pPr marL="800100" lvl="1" indent="-342900">
              <a:buFontTx/>
              <a:buAutoNum type="arabicPeriod"/>
            </a:pPr>
            <a:r>
              <a:rPr lang="en-US" dirty="0">
                <a:solidFill>
                  <a:srgbClr val="008080"/>
                </a:solidFill>
              </a:rPr>
              <a:t>ID</a:t>
            </a:r>
          </a:p>
          <a:p>
            <a:pPr marL="800100" lvl="1" indent="-342900">
              <a:buFontTx/>
              <a:buAutoNum type="arabicPeriod"/>
            </a:pPr>
            <a:r>
              <a:rPr lang="en-US" dirty="0">
                <a:solidFill>
                  <a:srgbClr val="008080"/>
                </a:solidFill>
              </a:rPr>
              <a:t>class/pseudo-class</a:t>
            </a:r>
          </a:p>
          <a:p>
            <a:pPr marL="800100" lvl="1" indent="-342900">
              <a:buFontTx/>
              <a:buAutoNum type="arabicPeriod"/>
            </a:pPr>
            <a:r>
              <a:rPr lang="en-US" dirty="0">
                <a:solidFill>
                  <a:srgbClr val="008080"/>
                </a:solidFill>
              </a:rPr>
              <a:t>descendant/element type</a:t>
            </a:r>
          </a:p>
          <a:p>
            <a:pPr marL="800100" lvl="1" indent="-342900">
              <a:buFontTx/>
              <a:buAutoNum type="arabicPeriod"/>
            </a:pPr>
            <a:r>
              <a:rPr lang="en-US" dirty="0">
                <a:solidFill>
                  <a:srgbClr val="008080"/>
                </a:solidFill>
              </a:rPr>
              <a:t>universal</a:t>
            </a:r>
          </a:p>
          <a:p>
            <a:pPr marL="342900" indent="-342900">
              <a:buFontTx/>
              <a:buAutoNum type="arabicPeriod"/>
            </a:pPr>
            <a:r>
              <a:rPr lang="en-US" dirty="0">
                <a:solidFill>
                  <a:srgbClr val="008080"/>
                </a:solidFill>
              </a:rPr>
              <a:t>HTML attribute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r>
              <a:rPr lang="en-US" b="1" dirty="0"/>
              <a:t>CSS Rule Cascade</a:t>
            </a:r>
          </a:p>
        </p:txBody>
      </p:sp>
      <p:sp>
        <p:nvSpPr>
          <p:cNvPr id="397315" name="Rectangle 3"/>
          <p:cNvSpPr>
            <a:spLocks noGrp="1" noChangeArrowheads="1"/>
          </p:cNvSpPr>
          <p:nvPr>
            <p:ph type="body" idx="1"/>
          </p:nvPr>
        </p:nvSpPr>
        <p:spPr/>
        <p:txBody>
          <a:bodyPr/>
          <a:lstStyle/>
          <a:p>
            <a:pPr>
              <a:buFont typeface="Wingdings" pitchFamily="2" charset="2"/>
              <a:buNone/>
            </a:pPr>
            <a:r>
              <a:rPr lang="en-US" sz="2400"/>
              <a:t>4- Finally, sort by order specified: if two rules have the same weight, origin and specificity, the latter specified wins. Rules in imported style sheets are considered to be before any rules in the style sheet itself. </a:t>
            </a:r>
          </a:p>
          <a:p>
            <a:pPr>
              <a:buFont typeface="Wingdings" pitchFamily="2" charset="2"/>
              <a:buNone/>
            </a:pPr>
            <a:endParaRPr lang="en-US" sz="2400"/>
          </a:p>
        </p:txBody>
      </p:sp>
      <p:sp>
        <p:nvSpPr>
          <p:cNvPr id="397316" name="Text Box 4"/>
          <p:cNvSpPr txBox="1">
            <a:spLocks noChangeArrowheads="1"/>
          </p:cNvSpPr>
          <p:nvPr/>
        </p:nvSpPr>
        <p:spPr bwMode="auto">
          <a:xfrm>
            <a:off x="3733800" y="4267200"/>
            <a:ext cx="2711450" cy="1190625"/>
          </a:xfrm>
          <a:prstGeom prst="rect">
            <a:avLst/>
          </a:prstGeom>
          <a:noFill/>
          <a:ln w="9525">
            <a:noFill/>
            <a:miter lim="800000"/>
            <a:headEnd/>
            <a:tailEnd/>
          </a:ln>
          <a:effectLst/>
        </p:spPr>
        <p:txBody>
          <a:bodyPr wrap="none">
            <a:spAutoFit/>
          </a:bodyPr>
          <a:lstStyle/>
          <a:p>
            <a:r>
              <a:rPr lang="en-US">
                <a:solidFill>
                  <a:srgbClr val="008080"/>
                </a:solidFill>
              </a:rPr>
              <a:t>Conceptually, create one</a:t>
            </a:r>
          </a:p>
          <a:p>
            <a:r>
              <a:rPr lang="en-US">
                <a:solidFill>
                  <a:srgbClr val="008080"/>
                </a:solidFill>
              </a:rPr>
              <a:t>long style sheet.  Later</a:t>
            </a:r>
          </a:p>
          <a:p>
            <a:r>
              <a:rPr lang="en-US">
                <a:solidFill>
                  <a:srgbClr val="008080"/>
                </a:solidFill>
              </a:rPr>
              <a:t>style rules have higher</a:t>
            </a:r>
          </a:p>
          <a:p>
            <a:r>
              <a:rPr lang="en-US">
                <a:solidFill>
                  <a:srgbClr val="008080"/>
                </a:solidFill>
              </a:rPr>
              <a:t>priority than earlier rules.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r>
              <a:rPr lang="en-US" b="1" dirty="0"/>
              <a:t>CSS Inheritance</a:t>
            </a:r>
          </a:p>
        </p:txBody>
      </p:sp>
      <p:sp>
        <p:nvSpPr>
          <p:cNvPr id="292867" name="Rectangle 3"/>
          <p:cNvSpPr>
            <a:spLocks noGrp="1" noChangeArrowheads="1"/>
          </p:cNvSpPr>
          <p:nvPr>
            <p:ph type="body" idx="1"/>
          </p:nvPr>
        </p:nvSpPr>
        <p:spPr/>
        <p:txBody>
          <a:bodyPr/>
          <a:lstStyle/>
          <a:p>
            <a:r>
              <a:rPr lang="en-US"/>
              <a:t>What if no style declaration applies to a property of an element?</a:t>
            </a:r>
          </a:p>
          <a:p>
            <a:r>
              <a:rPr lang="en-US"/>
              <a:t>Generally, the property value is </a:t>
            </a:r>
            <a:r>
              <a:rPr lang="en-US">
                <a:solidFill>
                  <a:schemeClr val="hlink"/>
                </a:solidFill>
              </a:rPr>
              <a:t>inherited</a:t>
            </a:r>
            <a:r>
              <a:rPr lang="en-US"/>
              <a:t> from the nearest ancestor element that has a value for the property</a:t>
            </a:r>
          </a:p>
          <a:p>
            <a:r>
              <a:rPr lang="en-US"/>
              <a:t>If no ancestor has a value (or the property does not inherit) then CSS defines an </a:t>
            </a:r>
            <a:r>
              <a:rPr lang="en-US">
                <a:solidFill>
                  <a:schemeClr val="hlink"/>
                </a:solidFill>
              </a:rPr>
              <a:t>initial value</a:t>
            </a:r>
            <a:r>
              <a:rPr lang="en-US"/>
              <a:t> that is used</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r>
              <a:rPr lang="en-US" b="1" dirty="0"/>
              <a:t>CSS Inheritance</a:t>
            </a:r>
          </a:p>
        </p:txBody>
      </p:sp>
      <p:pic>
        <p:nvPicPr>
          <p:cNvPr id="293892"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85800" y="1676400"/>
            <a:ext cx="3581400" cy="1136650"/>
          </a:xfrm>
          <a:prstGeom prst="rect">
            <a:avLst/>
          </a:prstGeom>
          <a:noFill/>
          <a:ln w="9525">
            <a:noFill/>
            <a:miter lim="800000"/>
            <a:headEnd/>
            <a:tailEnd/>
          </a:ln>
          <a:effectLst/>
        </p:spPr>
      </p:pic>
      <p:pic>
        <p:nvPicPr>
          <p:cNvPr id="293893"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85800" y="3421063"/>
            <a:ext cx="7467600" cy="2620962"/>
          </a:xfrm>
          <a:prstGeom prst="rect">
            <a:avLst/>
          </a:prstGeom>
          <a:noFill/>
          <a:ln w="9525">
            <a:noFill/>
            <a:miter lim="800000"/>
            <a:headEnd/>
            <a:tailEnd/>
          </a:ln>
          <a:effectLst/>
        </p:spPr>
      </p:pic>
      <p:pic>
        <p:nvPicPr>
          <p:cNvPr id="293894" name="Picture 6" descr="Inherit"/>
          <p:cNvPicPr>
            <a:picLocks noChangeAspect="1" noChangeArrowheads="1"/>
          </p:cNvPicPr>
          <p:nvPr/>
        </p:nvPicPr>
        <p:blipFill>
          <a:blip r:embed="rId4"/>
          <a:srcRect/>
          <a:stretch>
            <a:fillRect/>
          </a:stretch>
        </p:blipFill>
        <p:spPr bwMode="auto">
          <a:xfrm>
            <a:off x="4267200" y="1447800"/>
            <a:ext cx="4267200" cy="259715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r>
              <a:rPr lang="en-US" b="1" dirty="0"/>
              <a:t>CSS Inheritance</a:t>
            </a:r>
          </a:p>
        </p:txBody>
      </p:sp>
      <p:sp>
        <p:nvSpPr>
          <p:cNvPr id="295939" name="Rectangle 3"/>
          <p:cNvSpPr>
            <a:spLocks noGrp="1" noChangeArrowheads="1"/>
          </p:cNvSpPr>
          <p:nvPr>
            <p:ph type="body" idx="1"/>
          </p:nvPr>
        </p:nvSpPr>
        <p:spPr/>
        <p:txBody>
          <a:bodyPr/>
          <a:lstStyle/>
          <a:p>
            <a:pPr>
              <a:lnSpc>
                <a:spcPct val="90000"/>
              </a:lnSpc>
            </a:pPr>
            <a:r>
              <a:rPr lang="en-US"/>
              <a:t>Property values:</a:t>
            </a:r>
          </a:p>
          <a:p>
            <a:pPr lvl="1">
              <a:lnSpc>
                <a:spcPct val="90000"/>
              </a:lnSpc>
            </a:pPr>
            <a:r>
              <a:rPr lang="en-US">
                <a:solidFill>
                  <a:schemeClr val="hlink"/>
                </a:solidFill>
              </a:rPr>
              <a:t>Specified</a:t>
            </a:r>
            <a:r>
              <a:rPr lang="en-US"/>
              <a:t>: value contained in declaration</a:t>
            </a:r>
          </a:p>
          <a:p>
            <a:pPr lvl="2">
              <a:lnSpc>
                <a:spcPct val="90000"/>
              </a:lnSpc>
            </a:pPr>
            <a:r>
              <a:rPr lang="en-US"/>
              <a:t>Absolute: value can be determined without reference to context (</a:t>
            </a:r>
            <a:r>
              <a:rPr lang="en-US" i="1"/>
              <a:t>e.g.</a:t>
            </a:r>
            <a:r>
              <a:rPr lang="en-US"/>
              <a:t>, </a:t>
            </a:r>
            <a:r>
              <a:rPr lang="en-US">
                <a:latin typeface="Lucida Sans Typewriter" pitchFamily="49" charset="0"/>
              </a:rPr>
              <a:t>2cm</a:t>
            </a:r>
            <a:r>
              <a:rPr lang="en-US"/>
              <a:t>)</a:t>
            </a:r>
          </a:p>
          <a:p>
            <a:pPr lvl="2">
              <a:lnSpc>
                <a:spcPct val="90000"/>
              </a:lnSpc>
            </a:pPr>
            <a:r>
              <a:rPr lang="en-US"/>
              <a:t>Relative: value depends on context (</a:t>
            </a:r>
            <a:r>
              <a:rPr lang="en-US" i="1"/>
              <a:t>e.g.</a:t>
            </a:r>
            <a:r>
              <a:rPr lang="en-US"/>
              <a:t>, </a:t>
            </a:r>
            <a:r>
              <a:rPr lang="en-US">
                <a:latin typeface="Lucida Sans Typewriter" pitchFamily="49" charset="0"/>
              </a:rPr>
              <a:t>larger</a:t>
            </a:r>
            <a:r>
              <a:rPr lang="en-US"/>
              <a:t>)</a:t>
            </a:r>
          </a:p>
          <a:p>
            <a:pPr lvl="1">
              <a:lnSpc>
                <a:spcPct val="90000"/>
              </a:lnSpc>
            </a:pPr>
            <a:r>
              <a:rPr lang="en-US">
                <a:solidFill>
                  <a:schemeClr val="hlink"/>
                </a:solidFill>
              </a:rPr>
              <a:t>Computed</a:t>
            </a:r>
            <a:r>
              <a:rPr lang="en-US"/>
              <a:t>: absolute representation of relative value (</a:t>
            </a:r>
            <a:r>
              <a:rPr lang="en-US" i="1"/>
              <a:t>e.g.</a:t>
            </a:r>
            <a:r>
              <a:rPr lang="en-US"/>
              <a:t>, </a:t>
            </a:r>
            <a:r>
              <a:rPr lang="en-US">
                <a:latin typeface="Lucida Sans Typewriter" pitchFamily="49" charset="0"/>
              </a:rPr>
              <a:t>larger</a:t>
            </a:r>
            <a:r>
              <a:rPr lang="en-US"/>
              <a:t> might be 1.2 x parent font size)</a:t>
            </a:r>
          </a:p>
          <a:p>
            <a:pPr lvl="1">
              <a:lnSpc>
                <a:spcPct val="90000"/>
              </a:lnSpc>
            </a:pPr>
            <a:r>
              <a:rPr lang="en-US">
                <a:solidFill>
                  <a:schemeClr val="hlink"/>
                </a:solidFill>
              </a:rPr>
              <a:t>Actual</a:t>
            </a:r>
            <a:r>
              <a:rPr lang="en-US"/>
              <a:t>: value actually used by browser (</a:t>
            </a:r>
            <a:r>
              <a:rPr lang="en-US" i="1"/>
              <a:t>e.g.</a:t>
            </a:r>
            <a:r>
              <a:rPr lang="en-US"/>
              <a:t>, computed value might be rounded)</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r>
              <a:rPr lang="en-US" b="1" dirty="0"/>
              <a:t>CSS Inheritance</a:t>
            </a:r>
          </a:p>
        </p:txBody>
      </p:sp>
      <p:sp>
        <p:nvSpPr>
          <p:cNvPr id="296963" name="Rectangle 3"/>
          <p:cNvSpPr>
            <a:spLocks noGrp="1" noChangeArrowheads="1"/>
          </p:cNvSpPr>
          <p:nvPr>
            <p:ph type="body" idx="1"/>
          </p:nvPr>
        </p:nvSpPr>
        <p:spPr/>
        <p:txBody>
          <a:bodyPr/>
          <a:lstStyle/>
          <a:p>
            <a:r>
              <a:rPr lang="en-US"/>
              <a:t>Most properties inherit </a:t>
            </a:r>
            <a:r>
              <a:rPr lang="en-US">
                <a:solidFill>
                  <a:schemeClr val="hlink"/>
                </a:solidFill>
              </a:rPr>
              <a:t>computed value</a:t>
            </a:r>
          </a:p>
          <a:p>
            <a:pPr lvl="1"/>
            <a:r>
              <a:rPr lang="en-US"/>
              <a:t>Exception discussed later: </a:t>
            </a:r>
            <a:r>
              <a:rPr lang="en-US">
                <a:latin typeface="Lucida Sans Typewriter" pitchFamily="49" charset="0"/>
              </a:rPr>
              <a:t>line-height</a:t>
            </a:r>
          </a:p>
          <a:p>
            <a:r>
              <a:rPr lang="en-US"/>
              <a:t>A little thought can usually tell you whether a property inherits or not </a:t>
            </a:r>
          </a:p>
          <a:p>
            <a:pPr lvl="1"/>
            <a:r>
              <a:rPr lang="en-US"/>
              <a:t>Example: </a:t>
            </a:r>
            <a:r>
              <a:rPr lang="en-US">
                <a:latin typeface="Lucida Sans Typewriter" pitchFamily="49" charset="0"/>
              </a:rPr>
              <a:t>height </a:t>
            </a:r>
            <a:r>
              <a:rPr lang="en-US"/>
              <a:t>does not inherit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r>
              <a:rPr lang="en-US" b="1" dirty="0"/>
              <a:t>CSS Font Properties</a:t>
            </a:r>
          </a:p>
        </p:txBody>
      </p:sp>
      <p:pic>
        <p:nvPicPr>
          <p:cNvPr id="297988" name="Picture 4" descr="LineOType"/>
          <p:cNvPicPr>
            <a:picLocks noChangeAspect="1" noChangeArrowheads="1"/>
          </p:cNvPicPr>
          <p:nvPr/>
        </p:nvPicPr>
        <p:blipFill>
          <a:blip r:embed="rId2"/>
          <a:srcRect/>
          <a:stretch>
            <a:fillRect/>
          </a:stretch>
        </p:blipFill>
        <p:spPr bwMode="auto">
          <a:xfrm>
            <a:off x="685800" y="2979738"/>
            <a:ext cx="7620000" cy="2938462"/>
          </a:xfrm>
          <a:prstGeom prst="rect">
            <a:avLst/>
          </a:prstGeom>
          <a:noFill/>
        </p:spPr>
      </p:pic>
      <p:sp>
        <p:nvSpPr>
          <p:cNvPr id="297989" name="Text Box 5"/>
          <p:cNvSpPr txBox="1">
            <a:spLocks noChangeArrowheads="1"/>
          </p:cNvSpPr>
          <p:nvPr/>
        </p:nvSpPr>
        <p:spPr bwMode="auto">
          <a:xfrm>
            <a:off x="2514600" y="2598738"/>
            <a:ext cx="4114800" cy="366712"/>
          </a:xfrm>
          <a:prstGeom prst="rect">
            <a:avLst/>
          </a:prstGeom>
          <a:noFill/>
          <a:ln w="9525">
            <a:noFill/>
            <a:miter lim="800000"/>
            <a:headEnd/>
            <a:tailEnd/>
          </a:ln>
          <a:effectLst/>
        </p:spPr>
        <p:txBody>
          <a:bodyPr>
            <a:spAutoFit/>
          </a:bodyPr>
          <a:lstStyle/>
          <a:p>
            <a:r>
              <a:rPr lang="en-US"/>
              <a:t>Glyph (visual representation)</a:t>
            </a:r>
          </a:p>
        </p:txBody>
      </p:sp>
      <p:sp>
        <p:nvSpPr>
          <p:cNvPr id="297990" name="Line 6"/>
          <p:cNvSpPr>
            <a:spLocks noChangeShapeType="1"/>
          </p:cNvSpPr>
          <p:nvPr/>
        </p:nvSpPr>
        <p:spPr bwMode="auto">
          <a:xfrm flipH="1">
            <a:off x="1143000" y="2827338"/>
            <a:ext cx="1447800" cy="1676400"/>
          </a:xfrm>
          <a:prstGeom prst="line">
            <a:avLst/>
          </a:prstGeom>
          <a:noFill/>
          <a:ln w="9525">
            <a:solidFill>
              <a:schemeClr val="tx1"/>
            </a:solidFill>
            <a:round/>
            <a:headEnd/>
            <a:tailEnd type="triangle" w="med" len="med"/>
          </a:ln>
          <a:effectLst/>
        </p:spPr>
        <p:txBody>
          <a:bodyPr/>
          <a:lstStyle/>
          <a:p>
            <a:endParaRPr lang="en-IN"/>
          </a:p>
        </p:txBody>
      </p:sp>
      <p:sp>
        <p:nvSpPr>
          <p:cNvPr id="297991" name="Text Box 7"/>
          <p:cNvSpPr txBox="1">
            <a:spLocks noChangeArrowheads="1"/>
          </p:cNvSpPr>
          <p:nvPr/>
        </p:nvSpPr>
        <p:spPr bwMode="auto">
          <a:xfrm>
            <a:off x="746125" y="5911850"/>
            <a:ext cx="1606550" cy="641350"/>
          </a:xfrm>
          <a:prstGeom prst="rect">
            <a:avLst/>
          </a:prstGeom>
          <a:noFill/>
          <a:ln w="9525">
            <a:noFill/>
            <a:miter lim="800000"/>
            <a:headEnd/>
            <a:tailEnd/>
          </a:ln>
          <a:effectLst/>
        </p:spPr>
        <p:txBody>
          <a:bodyPr wrap="none">
            <a:spAutoFit/>
          </a:bodyPr>
          <a:lstStyle/>
          <a:p>
            <a:r>
              <a:rPr lang="en-US"/>
              <a:t>character cell</a:t>
            </a:r>
          </a:p>
          <a:p>
            <a:r>
              <a:rPr lang="en-US"/>
              <a:t>(content area)</a:t>
            </a:r>
          </a:p>
        </p:txBody>
      </p:sp>
      <p:sp>
        <p:nvSpPr>
          <p:cNvPr id="297992" name="Line 8"/>
          <p:cNvSpPr>
            <a:spLocks noChangeShapeType="1"/>
          </p:cNvSpPr>
          <p:nvPr/>
        </p:nvSpPr>
        <p:spPr bwMode="auto">
          <a:xfrm flipH="1" flipV="1">
            <a:off x="1143000" y="5570538"/>
            <a:ext cx="76200" cy="381000"/>
          </a:xfrm>
          <a:prstGeom prst="line">
            <a:avLst/>
          </a:prstGeom>
          <a:noFill/>
          <a:ln w="9525">
            <a:solidFill>
              <a:schemeClr val="tx1"/>
            </a:solidFill>
            <a:round/>
            <a:headEnd/>
            <a:tailEnd type="triangle" w="med" len="med"/>
          </a:ln>
          <a:effectLst/>
        </p:spPr>
        <p:txBody>
          <a:bodyPr/>
          <a:lstStyle/>
          <a:p>
            <a:endParaRPr lang="en-IN"/>
          </a:p>
        </p:txBody>
      </p:sp>
      <p:sp>
        <p:nvSpPr>
          <p:cNvPr id="297995" name="Rectangle 11"/>
          <p:cNvSpPr>
            <a:spLocks noGrp="1" noChangeArrowheads="1"/>
          </p:cNvSpPr>
          <p:nvPr>
            <p:ph type="body" idx="1"/>
          </p:nvPr>
        </p:nvSpPr>
        <p:spPr>
          <a:xfrm>
            <a:off x="809625" y="2057400"/>
            <a:ext cx="7958138" cy="3881438"/>
          </a:xfrm>
          <a:noFill/>
          <a:ln/>
        </p:spPr>
        <p:txBody>
          <a:bodyPr/>
          <a:lstStyle/>
          <a:p>
            <a:r>
              <a:rPr lang="en-US" sz="2400"/>
              <a:t>A font is a mapping from code points to glyphs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r>
              <a:rPr lang="en-US" b="1" dirty="0"/>
              <a:t>CSS Font Properties</a:t>
            </a:r>
          </a:p>
        </p:txBody>
      </p:sp>
      <p:sp>
        <p:nvSpPr>
          <p:cNvPr id="301059" name="Rectangle 3"/>
          <p:cNvSpPr>
            <a:spLocks noGrp="1" noChangeArrowheads="1"/>
          </p:cNvSpPr>
          <p:nvPr>
            <p:ph type="body" idx="1"/>
          </p:nvPr>
        </p:nvSpPr>
        <p:spPr>
          <a:xfrm>
            <a:off x="809625" y="1909763"/>
            <a:ext cx="7958138" cy="3881437"/>
          </a:xfrm>
        </p:spPr>
        <p:txBody>
          <a:bodyPr/>
          <a:lstStyle/>
          <a:p>
            <a:r>
              <a:rPr lang="en-US" sz="2400"/>
              <a:t>A </a:t>
            </a:r>
            <a:r>
              <a:rPr lang="en-US" sz="2400">
                <a:solidFill>
                  <a:schemeClr val="hlink"/>
                </a:solidFill>
              </a:rPr>
              <a:t>font</a:t>
            </a:r>
            <a:r>
              <a:rPr lang="en-US" sz="2400"/>
              <a:t> is a mapping from code points to </a:t>
            </a:r>
            <a:r>
              <a:rPr lang="en-US" sz="2400">
                <a:solidFill>
                  <a:schemeClr val="hlink"/>
                </a:solidFill>
              </a:rPr>
              <a:t>glyphs</a:t>
            </a:r>
          </a:p>
        </p:txBody>
      </p:sp>
      <p:pic>
        <p:nvPicPr>
          <p:cNvPr id="301060" name="Picture 4" descr="LineOType"/>
          <p:cNvPicPr>
            <a:picLocks noChangeAspect="1" noChangeArrowheads="1"/>
          </p:cNvPicPr>
          <p:nvPr/>
        </p:nvPicPr>
        <p:blipFill>
          <a:blip r:embed="rId2"/>
          <a:srcRect/>
          <a:stretch>
            <a:fillRect/>
          </a:stretch>
        </p:blipFill>
        <p:spPr bwMode="auto">
          <a:xfrm>
            <a:off x="685800" y="3011488"/>
            <a:ext cx="7620000" cy="2938462"/>
          </a:xfrm>
          <a:prstGeom prst="rect">
            <a:avLst/>
          </a:prstGeom>
          <a:noFill/>
        </p:spPr>
      </p:pic>
      <p:sp>
        <p:nvSpPr>
          <p:cNvPr id="301065" name="Text Box 9"/>
          <p:cNvSpPr txBox="1">
            <a:spLocks noChangeArrowheads="1"/>
          </p:cNvSpPr>
          <p:nvPr/>
        </p:nvSpPr>
        <p:spPr bwMode="auto">
          <a:xfrm>
            <a:off x="3108325" y="2514600"/>
            <a:ext cx="4375150" cy="366713"/>
          </a:xfrm>
          <a:prstGeom prst="rect">
            <a:avLst/>
          </a:prstGeom>
          <a:noFill/>
          <a:ln w="9525">
            <a:noFill/>
            <a:miter lim="800000"/>
            <a:headEnd/>
            <a:tailEnd/>
          </a:ln>
          <a:effectLst/>
        </p:spPr>
        <p:txBody>
          <a:bodyPr wrap="none">
            <a:spAutoFit/>
          </a:bodyPr>
          <a:lstStyle/>
          <a:p>
            <a:r>
              <a:rPr lang="en-US" dirty="0"/>
              <a:t>glyphs do not </a:t>
            </a:r>
            <a:r>
              <a:rPr lang="en-US" dirty="0" smtClean="0"/>
              <a:t>necessarily </a:t>
            </a:r>
            <a:r>
              <a:rPr lang="en-US" dirty="0"/>
              <a:t>stay inside cells!</a:t>
            </a:r>
          </a:p>
        </p:txBody>
      </p:sp>
      <p:sp>
        <p:nvSpPr>
          <p:cNvPr id="301066" name="Line 10"/>
          <p:cNvSpPr>
            <a:spLocks noChangeShapeType="1"/>
          </p:cNvSpPr>
          <p:nvPr/>
        </p:nvSpPr>
        <p:spPr bwMode="auto">
          <a:xfrm>
            <a:off x="6324600" y="2859088"/>
            <a:ext cx="1371600" cy="914400"/>
          </a:xfrm>
          <a:prstGeom prst="line">
            <a:avLst/>
          </a:prstGeom>
          <a:noFill/>
          <a:ln w="9525">
            <a:solidFill>
              <a:schemeClr val="tx1"/>
            </a:solidFill>
            <a:round/>
            <a:headEnd/>
            <a:tailEnd type="triangle" w="med" len="med"/>
          </a:ln>
          <a:effectLst/>
        </p:spPr>
        <p:txBody>
          <a:bodyPr/>
          <a:lstStyle/>
          <a:p>
            <a:endParaRPr lang="en-I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b="1" dirty="0"/>
              <a:t>CSS Font Properties</a:t>
            </a:r>
          </a:p>
        </p:txBody>
      </p:sp>
      <p:sp>
        <p:nvSpPr>
          <p:cNvPr id="302083" name="Rectangle 3"/>
          <p:cNvSpPr>
            <a:spLocks noGrp="1" noChangeArrowheads="1"/>
          </p:cNvSpPr>
          <p:nvPr>
            <p:ph type="body" idx="1"/>
          </p:nvPr>
        </p:nvSpPr>
        <p:spPr/>
        <p:txBody>
          <a:bodyPr/>
          <a:lstStyle/>
          <a:p>
            <a:r>
              <a:rPr lang="en-US"/>
              <a:t>A </a:t>
            </a:r>
            <a:r>
              <a:rPr lang="en-US">
                <a:solidFill>
                  <a:schemeClr val="hlink"/>
                </a:solidFill>
              </a:rPr>
              <a:t>font family</a:t>
            </a:r>
            <a:r>
              <a:rPr lang="en-US"/>
              <a:t> is a collection of related fonts (typically differ in size, weight, etc.)</a:t>
            </a:r>
          </a:p>
          <a:p>
            <a:endParaRPr lang="en-US"/>
          </a:p>
          <a:p>
            <a:r>
              <a:rPr lang="en-US"/>
              <a:t>font-family property can accept a list of families, including </a:t>
            </a:r>
            <a:r>
              <a:rPr lang="en-US">
                <a:solidFill>
                  <a:schemeClr val="hlink"/>
                </a:solidFill>
              </a:rPr>
              <a:t>generic</a:t>
            </a:r>
            <a:r>
              <a:rPr lang="en-US"/>
              <a:t> font families</a:t>
            </a:r>
          </a:p>
        </p:txBody>
      </p:sp>
      <p:pic>
        <p:nvPicPr>
          <p:cNvPr id="302084"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000100" y="2786058"/>
            <a:ext cx="5002213" cy="306387"/>
          </a:xfrm>
          <a:prstGeom prst="rect">
            <a:avLst/>
          </a:prstGeom>
          <a:noFill/>
          <a:ln w="9525">
            <a:noFill/>
            <a:miter lim="800000"/>
            <a:headEnd/>
            <a:tailEnd/>
          </a:ln>
          <a:effectLst/>
        </p:spPr>
      </p:pic>
      <p:pic>
        <p:nvPicPr>
          <p:cNvPr id="302085"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09600" y="5119688"/>
            <a:ext cx="7650163" cy="407987"/>
          </a:xfrm>
          <a:prstGeom prst="rect">
            <a:avLst/>
          </a:prstGeom>
          <a:noFill/>
          <a:ln w="9525">
            <a:noFill/>
            <a:miter lim="800000"/>
            <a:headEnd/>
            <a:tailEnd/>
          </a:ln>
          <a:effectLst/>
        </p:spPr>
      </p:pic>
      <p:sp>
        <p:nvSpPr>
          <p:cNvPr id="302086" name="Oval 6"/>
          <p:cNvSpPr>
            <a:spLocks noChangeArrowheads="1"/>
          </p:cNvSpPr>
          <p:nvPr/>
        </p:nvSpPr>
        <p:spPr bwMode="auto">
          <a:xfrm>
            <a:off x="2133600" y="5119688"/>
            <a:ext cx="2743200" cy="381000"/>
          </a:xfrm>
          <a:prstGeom prst="ellipse">
            <a:avLst/>
          </a:prstGeom>
          <a:solidFill>
            <a:srgbClr val="008080">
              <a:alpha val="50000"/>
            </a:srgbClr>
          </a:solidFill>
          <a:ln w="9525">
            <a:solidFill>
              <a:schemeClr val="tx1"/>
            </a:solidFill>
            <a:round/>
            <a:headEnd/>
            <a:tailEnd/>
          </a:ln>
          <a:effectLst/>
        </p:spPr>
        <p:txBody>
          <a:bodyPr wrap="none" anchor="ctr"/>
          <a:lstStyle/>
          <a:p>
            <a:endParaRPr lang="en-IN"/>
          </a:p>
        </p:txBody>
      </p:sp>
      <p:sp>
        <p:nvSpPr>
          <p:cNvPr id="302087" name="Text Box 7"/>
          <p:cNvSpPr txBox="1">
            <a:spLocks noChangeArrowheads="1"/>
          </p:cNvSpPr>
          <p:nvPr/>
        </p:nvSpPr>
        <p:spPr bwMode="auto">
          <a:xfrm>
            <a:off x="2438400" y="5576888"/>
            <a:ext cx="1720850" cy="366712"/>
          </a:xfrm>
          <a:prstGeom prst="rect">
            <a:avLst/>
          </a:prstGeom>
          <a:noFill/>
          <a:ln w="9525">
            <a:noFill/>
            <a:miter lim="800000"/>
            <a:headEnd/>
            <a:tailEnd/>
          </a:ln>
          <a:effectLst/>
        </p:spPr>
        <p:txBody>
          <a:bodyPr wrap="none">
            <a:spAutoFit/>
          </a:bodyPr>
          <a:lstStyle/>
          <a:p>
            <a:r>
              <a:rPr lang="en-US">
                <a:solidFill>
                  <a:srgbClr val="008080"/>
                </a:solidFill>
              </a:rPr>
              <a:t>first choice font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CSS Introduction</a:t>
            </a:r>
            <a:endParaRPr lang="en-IN" b="1" dirty="0"/>
          </a:p>
        </p:txBody>
      </p:sp>
      <p:sp>
        <p:nvSpPr>
          <p:cNvPr id="3" name="Content Placeholder 2"/>
          <p:cNvSpPr>
            <a:spLocks noGrp="1"/>
          </p:cNvSpPr>
          <p:nvPr>
            <p:ph idx="1"/>
          </p:nvPr>
        </p:nvSpPr>
        <p:spPr/>
        <p:txBody>
          <a:bodyPr/>
          <a:lstStyle/>
          <a:p>
            <a:r>
              <a:rPr lang="en-US" dirty="0" smtClean="0"/>
              <a:t>Note that alternate, user selectable style is not widely supported: </a:t>
            </a:r>
            <a:r>
              <a:rPr lang="en-US" b="1" dirty="0" err="1" smtClean="0"/>
              <a:t>firefox</a:t>
            </a:r>
            <a:r>
              <a:rPr lang="en-US" b="1" dirty="0" smtClean="0"/>
              <a:t> 3</a:t>
            </a:r>
            <a:r>
              <a:rPr lang="en-US" dirty="0" smtClean="0"/>
              <a:t> and </a:t>
            </a:r>
            <a:r>
              <a:rPr lang="en-US" b="1" dirty="0" smtClean="0"/>
              <a:t>IE 8</a:t>
            </a:r>
            <a:r>
              <a:rPr lang="en-US" dirty="0" smtClean="0"/>
              <a:t> do, but </a:t>
            </a:r>
            <a:r>
              <a:rPr lang="en-US" b="1" dirty="0" smtClean="0"/>
              <a:t>IE 6, IE 7</a:t>
            </a:r>
            <a:r>
              <a:rPr lang="en-US" dirty="0" smtClean="0"/>
              <a:t> and </a:t>
            </a:r>
            <a:r>
              <a:rPr lang="en-US" b="1" dirty="0" smtClean="0"/>
              <a:t>Chrome</a:t>
            </a:r>
            <a:r>
              <a:rPr lang="en-US" dirty="0" smtClean="0"/>
              <a:t> don’t. </a:t>
            </a:r>
          </a:p>
          <a:p>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b="1" dirty="0"/>
              <a:t>CSS Font Properties</a:t>
            </a:r>
          </a:p>
        </p:txBody>
      </p:sp>
      <p:sp>
        <p:nvSpPr>
          <p:cNvPr id="303107" name="Rectangle 3"/>
          <p:cNvSpPr>
            <a:spLocks noGrp="1" noChangeArrowheads="1"/>
          </p:cNvSpPr>
          <p:nvPr>
            <p:ph type="body" idx="1"/>
          </p:nvPr>
        </p:nvSpPr>
        <p:spPr/>
        <p:txBody>
          <a:bodyPr/>
          <a:lstStyle/>
          <a:p>
            <a:r>
              <a:rPr lang="en-US"/>
              <a:t>A </a:t>
            </a:r>
            <a:r>
              <a:rPr lang="en-US">
                <a:solidFill>
                  <a:schemeClr val="hlink"/>
                </a:solidFill>
              </a:rPr>
              <a:t>font family</a:t>
            </a:r>
            <a:r>
              <a:rPr lang="en-US"/>
              <a:t> is a collection of related fonts (typically differ in size, weight, etc.)</a:t>
            </a:r>
          </a:p>
          <a:p>
            <a:endParaRPr lang="en-US"/>
          </a:p>
          <a:p>
            <a:r>
              <a:rPr lang="en-US"/>
              <a:t>font-family property can accept a list of families, including </a:t>
            </a:r>
            <a:r>
              <a:rPr lang="en-US">
                <a:solidFill>
                  <a:schemeClr val="hlink"/>
                </a:solidFill>
              </a:rPr>
              <a:t>generic</a:t>
            </a:r>
            <a:r>
              <a:rPr lang="en-US"/>
              <a:t> font families</a:t>
            </a:r>
          </a:p>
        </p:txBody>
      </p:sp>
      <p:pic>
        <p:nvPicPr>
          <p:cNvPr id="303108"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857224" y="2714620"/>
            <a:ext cx="5002213" cy="306387"/>
          </a:xfrm>
          <a:prstGeom prst="rect">
            <a:avLst/>
          </a:prstGeom>
          <a:noFill/>
          <a:ln w="9525">
            <a:noFill/>
            <a:miter lim="800000"/>
            <a:headEnd/>
            <a:tailEnd/>
          </a:ln>
          <a:effectLst/>
        </p:spPr>
      </p:pic>
      <p:pic>
        <p:nvPicPr>
          <p:cNvPr id="303109"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09600" y="5181600"/>
            <a:ext cx="7650163" cy="407988"/>
          </a:xfrm>
          <a:prstGeom prst="rect">
            <a:avLst/>
          </a:prstGeom>
          <a:noFill/>
          <a:ln w="9525">
            <a:noFill/>
            <a:miter lim="800000"/>
            <a:headEnd/>
            <a:tailEnd/>
          </a:ln>
          <a:effectLst/>
        </p:spPr>
      </p:pic>
      <p:sp>
        <p:nvSpPr>
          <p:cNvPr id="303110" name="Oval 6"/>
          <p:cNvSpPr>
            <a:spLocks noChangeArrowheads="1"/>
          </p:cNvSpPr>
          <p:nvPr/>
        </p:nvSpPr>
        <p:spPr bwMode="auto">
          <a:xfrm>
            <a:off x="4953000" y="5181600"/>
            <a:ext cx="2209800" cy="381000"/>
          </a:xfrm>
          <a:prstGeom prst="ellipse">
            <a:avLst/>
          </a:prstGeom>
          <a:solidFill>
            <a:srgbClr val="008080">
              <a:alpha val="50000"/>
            </a:srgbClr>
          </a:solidFill>
          <a:ln w="9525">
            <a:solidFill>
              <a:schemeClr val="tx1"/>
            </a:solidFill>
            <a:round/>
            <a:headEnd/>
            <a:tailEnd/>
          </a:ln>
          <a:effectLst/>
        </p:spPr>
        <p:txBody>
          <a:bodyPr wrap="none" anchor="ctr"/>
          <a:lstStyle/>
          <a:p>
            <a:endParaRPr lang="en-IN"/>
          </a:p>
        </p:txBody>
      </p:sp>
      <p:sp>
        <p:nvSpPr>
          <p:cNvPr id="303111" name="Text Box 7"/>
          <p:cNvSpPr txBox="1">
            <a:spLocks noChangeArrowheads="1"/>
          </p:cNvSpPr>
          <p:nvPr/>
        </p:nvSpPr>
        <p:spPr bwMode="auto">
          <a:xfrm>
            <a:off x="5105400" y="5638800"/>
            <a:ext cx="2089150" cy="366713"/>
          </a:xfrm>
          <a:prstGeom prst="rect">
            <a:avLst/>
          </a:prstGeom>
          <a:noFill/>
          <a:ln w="9525">
            <a:noFill/>
            <a:miter lim="800000"/>
            <a:headEnd/>
            <a:tailEnd/>
          </a:ln>
          <a:effectLst/>
        </p:spPr>
        <p:txBody>
          <a:bodyPr wrap="none">
            <a:spAutoFit/>
          </a:bodyPr>
          <a:lstStyle/>
          <a:p>
            <a:r>
              <a:rPr lang="en-US">
                <a:solidFill>
                  <a:srgbClr val="008080"/>
                </a:solidFill>
              </a:rPr>
              <a:t>second choice font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r>
              <a:rPr lang="en-US" b="1" dirty="0"/>
              <a:t>CSS Font Properties</a:t>
            </a:r>
          </a:p>
        </p:txBody>
      </p:sp>
      <p:sp>
        <p:nvSpPr>
          <p:cNvPr id="304131" name="Rectangle 3"/>
          <p:cNvSpPr>
            <a:spLocks noGrp="1" noChangeArrowheads="1"/>
          </p:cNvSpPr>
          <p:nvPr>
            <p:ph type="body" idx="1"/>
          </p:nvPr>
        </p:nvSpPr>
        <p:spPr/>
        <p:txBody>
          <a:bodyPr/>
          <a:lstStyle/>
          <a:p>
            <a:r>
              <a:rPr lang="en-US"/>
              <a:t>A </a:t>
            </a:r>
            <a:r>
              <a:rPr lang="en-US">
                <a:solidFill>
                  <a:schemeClr val="hlink"/>
                </a:solidFill>
              </a:rPr>
              <a:t>font family</a:t>
            </a:r>
            <a:r>
              <a:rPr lang="en-US"/>
              <a:t> is a collection of related fonts (typically differ in size, weight, etc.)</a:t>
            </a:r>
          </a:p>
          <a:p>
            <a:endParaRPr lang="en-US"/>
          </a:p>
          <a:p>
            <a:r>
              <a:rPr lang="en-US"/>
              <a:t>font-family property can accept a list of families, including </a:t>
            </a:r>
            <a:r>
              <a:rPr lang="en-US">
                <a:solidFill>
                  <a:schemeClr val="hlink"/>
                </a:solidFill>
              </a:rPr>
              <a:t>generic</a:t>
            </a:r>
            <a:r>
              <a:rPr lang="en-US"/>
              <a:t> font families</a:t>
            </a:r>
          </a:p>
        </p:txBody>
      </p:sp>
      <p:pic>
        <p:nvPicPr>
          <p:cNvPr id="304132"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857224" y="2714620"/>
            <a:ext cx="5002213" cy="306387"/>
          </a:xfrm>
          <a:prstGeom prst="rect">
            <a:avLst/>
          </a:prstGeom>
          <a:noFill/>
          <a:ln w="9525">
            <a:noFill/>
            <a:miter lim="800000"/>
            <a:headEnd/>
            <a:tailEnd/>
          </a:ln>
          <a:effectLst/>
        </p:spPr>
      </p:pic>
      <p:pic>
        <p:nvPicPr>
          <p:cNvPr id="304133"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09600" y="5257800"/>
            <a:ext cx="7650163" cy="407988"/>
          </a:xfrm>
          <a:prstGeom prst="rect">
            <a:avLst/>
          </a:prstGeom>
          <a:noFill/>
          <a:ln w="9525">
            <a:noFill/>
            <a:miter lim="800000"/>
            <a:headEnd/>
            <a:tailEnd/>
          </a:ln>
          <a:effectLst/>
        </p:spPr>
      </p:pic>
      <p:sp>
        <p:nvSpPr>
          <p:cNvPr id="304134" name="Oval 6"/>
          <p:cNvSpPr>
            <a:spLocks noChangeArrowheads="1"/>
          </p:cNvSpPr>
          <p:nvPr/>
        </p:nvSpPr>
        <p:spPr bwMode="auto">
          <a:xfrm>
            <a:off x="7239000" y="5257800"/>
            <a:ext cx="990600" cy="381000"/>
          </a:xfrm>
          <a:prstGeom prst="ellipse">
            <a:avLst/>
          </a:prstGeom>
          <a:solidFill>
            <a:srgbClr val="008080">
              <a:alpha val="50000"/>
            </a:srgbClr>
          </a:solidFill>
          <a:ln w="9525">
            <a:solidFill>
              <a:schemeClr val="tx1"/>
            </a:solidFill>
            <a:round/>
            <a:headEnd/>
            <a:tailEnd/>
          </a:ln>
          <a:effectLst/>
        </p:spPr>
        <p:txBody>
          <a:bodyPr wrap="none" anchor="ctr"/>
          <a:lstStyle/>
          <a:p>
            <a:endParaRPr lang="en-IN"/>
          </a:p>
        </p:txBody>
      </p:sp>
      <p:sp>
        <p:nvSpPr>
          <p:cNvPr id="304135" name="Text Box 7"/>
          <p:cNvSpPr txBox="1">
            <a:spLocks noChangeArrowheads="1"/>
          </p:cNvSpPr>
          <p:nvPr/>
        </p:nvSpPr>
        <p:spPr bwMode="auto">
          <a:xfrm>
            <a:off x="7239000" y="5638800"/>
            <a:ext cx="933450" cy="366713"/>
          </a:xfrm>
          <a:prstGeom prst="rect">
            <a:avLst/>
          </a:prstGeom>
          <a:noFill/>
          <a:ln w="9525">
            <a:noFill/>
            <a:miter lim="800000"/>
            <a:headEnd/>
            <a:tailEnd/>
          </a:ln>
          <a:effectLst/>
        </p:spPr>
        <p:txBody>
          <a:bodyPr wrap="none">
            <a:spAutoFit/>
          </a:bodyPr>
          <a:lstStyle/>
          <a:p>
            <a:r>
              <a:rPr lang="en-US">
                <a:solidFill>
                  <a:srgbClr val="008080"/>
                </a:solidFill>
              </a:rPr>
              <a:t>generic</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r>
              <a:rPr lang="en-US" b="1" dirty="0"/>
              <a:t>CSS Font Properties</a:t>
            </a:r>
          </a:p>
        </p:txBody>
      </p:sp>
      <p:pic>
        <p:nvPicPr>
          <p:cNvPr id="305156" name="Picture 4" descr="MozillaFonts"/>
          <p:cNvPicPr>
            <a:picLocks noChangeAspect="1" noChangeArrowheads="1"/>
          </p:cNvPicPr>
          <p:nvPr/>
        </p:nvPicPr>
        <p:blipFill>
          <a:blip r:embed="rId2"/>
          <a:srcRect/>
          <a:stretch>
            <a:fillRect/>
          </a:stretch>
        </p:blipFill>
        <p:spPr bwMode="auto">
          <a:xfrm>
            <a:off x="1371600" y="1219200"/>
            <a:ext cx="6324600" cy="5278438"/>
          </a:xfrm>
          <a:prstGeom prst="rect">
            <a:avLst/>
          </a:prstGeom>
          <a:noFill/>
        </p:spPr>
      </p:pic>
      <p:sp>
        <p:nvSpPr>
          <p:cNvPr id="305157" name="Oval 5"/>
          <p:cNvSpPr>
            <a:spLocks noChangeArrowheads="1"/>
          </p:cNvSpPr>
          <p:nvPr/>
        </p:nvSpPr>
        <p:spPr bwMode="auto">
          <a:xfrm>
            <a:off x="3200400" y="3048000"/>
            <a:ext cx="1143000" cy="1828800"/>
          </a:xfrm>
          <a:prstGeom prst="ellipse">
            <a:avLst/>
          </a:prstGeom>
          <a:solidFill>
            <a:srgbClr val="008080">
              <a:alpha val="50000"/>
            </a:srgbClr>
          </a:solidFill>
          <a:ln w="9525">
            <a:solidFill>
              <a:schemeClr val="tx1"/>
            </a:solidFill>
            <a:round/>
            <a:headEnd/>
            <a:tailEnd/>
          </a:ln>
          <a:effectLst/>
        </p:spPr>
        <p:txBody>
          <a:bodyPr wrap="none" anchor="ctr"/>
          <a:lstStyle/>
          <a:p>
            <a:endParaRPr lang="en-IN"/>
          </a:p>
        </p:txBody>
      </p:sp>
      <p:sp>
        <p:nvSpPr>
          <p:cNvPr id="305158" name="Text Box 6"/>
          <p:cNvSpPr txBox="1">
            <a:spLocks noChangeArrowheads="1"/>
          </p:cNvSpPr>
          <p:nvPr/>
        </p:nvSpPr>
        <p:spPr bwMode="auto">
          <a:xfrm>
            <a:off x="212725" y="2932113"/>
            <a:ext cx="1073150" cy="1190625"/>
          </a:xfrm>
          <a:prstGeom prst="rect">
            <a:avLst/>
          </a:prstGeom>
          <a:noFill/>
          <a:ln w="9525">
            <a:noFill/>
            <a:miter lim="800000"/>
            <a:headEnd/>
            <a:tailEnd/>
          </a:ln>
          <a:effectLst/>
        </p:spPr>
        <p:txBody>
          <a:bodyPr wrap="none">
            <a:spAutoFit/>
          </a:bodyPr>
          <a:lstStyle/>
          <a:p>
            <a:r>
              <a:rPr lang="en-US">
                <a:solidFill>
                  <a:srgbClr val="008080"/>
                </a:solidFill>
              </a:rPr>
              <a:t>generic</a:t>
            </a:r>
          </a:p>
          <a:p>
            <a:r>
              <a:rPr lang="en-US">
                <a:solidFill>
                  <a:srgbClr val="008080"/>
                </a:solidFill>
              </a:rPr>
              <a:t>fonts are</a:t>
            </a:r>
          </a:p>
          <a:p>
            <a:r>
              <a:rPr lang="en-US">
                <a:solidFill>
                  <a:srgbClr val="008080"/>
                </a:solidFill>
              </a:rPr>
              <a:t>system-</a:t>
            </a:r>
          </a:p>
          <a:p>
            <a:r>
              <a:rPr lang="en-US">
                <a:solidFill>
                  <a:srgbClr val="008080"/>
                </a:solidFill>
              </a:rPr>
              <a:t>specific</a:t>
            </a:r>
          </a:p>
        </p:txBody>
      </p:sp>
      <p:sp>
        <p:nvSpPr>
          <p:cNvPr id="305159" name="Line 7"/>
          <p:cNvSpPr>
            <a:spLocks noChangeShapeType="1"/>
          </p:cNvSpPr>
          <p:nvPr/>
        </p:nvSpPr>
        <p:spPr bwMode="auto">
          <a:xfrm>
            <a:off x="1219200" y="3581400"/>
            <a:ext cx="1981200" cy="76200"/>
          </a:xfrm>
          <a:prstGeom prst="line">
            <a:avLst/>
          </a:prstGeom>
          <a:noFill/>
          <a:ln w="9525">
            <a:solidFill>
              <a:srgbClr val="008080"/>
            </a:solidFill>
            <a:round/>
            <a:headEnd/>
            <a:tailEnd type="triangle" w="med" len="med"/>
          </a:ln>
          <a:effectLst/>
        </p:spPr>
        <p:txBody>
          <a:bodyPr/>
          <a:lstStyle/>
          <a:p>
            <a:endParaRPr lang="en-I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r>
              <a:rPr lang="en-US" b="1" dirty="0"/>
              <a:t>CSS Font Properties</a:t>
            </a:r>
          </a:p>
        </p:txBody>
      </p:sp>
      <p:sp>
        <p:nvSpPr>
          <p:cNvPr id="399363" name="Rectangle 3"/>
          <p:cNvSpPr>
            <a:spLocks noGrp="1" noChangeArrowheads="1"/>
          </p:cNvSpPr>
          <p:nvPr>
            <p:ph type="body" idx="1"/>
          </p:nvPr>
        </p:nvSpPr>
        <p:spPr/>
        <p:txBody>
          <a:bodyPr/>
          <a:lstStyle/>
          <a:p>
            <a:r>
              <a:rPr lang="en-US"/>
              <a:t>Note that most generic font can be easily set on Firefox and Chrome, but such option doesn’t seem to be available on IE 7 and 8. IE will still default to something although maybe not what you had hoped for!</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r>
              <a:rPr lang="en-US" b="1" dirty="0"/>
              <a:t>CSS Font Properties</a:t>
            </a:r>
          </a:p>
        </p:txBody>
      </p:sp>
      <p:sp>
        <p:nvSpPr>
          <p:cNvPr id="307203" name="Rectangle 3"/>
          <p:cNvSpPr>
            <a:spLocks noGrp="1" noChangeArrowheads="1"/>
          </p:cNvSpPr>
          <p:nvPr>
            <p:ph type="body" idx="1"/>
          </p:nvPr>
        </p:nvSpPr>
        <p:spPr/>
        <p:txBody>
          <a:bodyPr/>
          <a:lstStyle/>
          <a:p>
            <a:r>
              <a:rPr lang="en-US" sz="2400"/>
              <a:t>Many properties, such as </a:t>
            </a:r>
            <a:r>
              <a:rPr lang="en-US" sz="2400">
                <a:latin typeface="Lucida Sans Typewriter" pitchFamily="49" charset="0"/>
              </a:rPr>
              <a:t>font-size</a:t>
            </a:r>
            <a:r>
              <a:rPr lang="en-US" sz="2400"/>
              <a:t>, have a value that is a </a:t>
            </a:r>
            <a:r>
              <a:rPr lang="en-US" sz="2400">
                <a:solidFill>
                  <a:schemeClr val="hlink"/>
                </a:solidFill>
              </a:rPr>
              <a:t>CSS length</a:t>
            </a:r>
          </a:p>
          <a:p>
            <a:r>
              <a:rPr lang="en-US" sz="2400"/>
              <a:t>All CSS length values except 0 need units</a:t>
            </a:r>
          </a:p>
        </p:txBody>
      </p:sp>
      <p:pic>
        <p:nvPicPr>
          <p:cNvPr id="307204"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285852" y="3071810"/>
            <a:ext cx="6781800" cy="3270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r>
              <a:rPr lang="en-US" b="1" dirty="0"/>
              <a:t>CSS Font Properties</a:t>
            </a:r>
          </a:p>
        </p:txBody>
      </p:sp>
      <p:pic>
        <p:nvPicPr>
          <p:cNvPr id="308228" name="Picture 4" descr="FontQuantities"/>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714480" y="2428868"/>
            <a:ext cx="7191404" cy="28051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08229" name="Oval 5"/>
          <p:cNvSpPr>
            <a:spLocks noChangeArrowheads="1"/>
          </p:cNvSpPr>
          <p:nvPr/>
        </p:nvSpPr>
        <p:spPr bwMode="auto">
          <a:xfrm>
            <a:off x="1714480" y="3143248"/>
            <a:ext cx="685800" cy="533400"/>
          </a:xfrm>
          <a:prstGeom prst="ellipse">
            <a:avLst/>
          </a:prstGeom>
          <a:solidFill>
            <a:srgbClr val="008080">
              <a:alpha val="50000"/>
            </a:srgbClr>
          </a:solidFill>
          <a:ln w="9525">
            <a:solidFill>
              <a:schemeClr val="tx1"/>
            </a:solidFill>
            <a:round/>
            <a:headEnd/>
            <a:tailEnd/>
          </a:ln>
          <a:effectLst/>
        </p:spPr>
        <p:txBody>
          <a:bodyPr wrap="none" anchor="ctr"/>
          <a:lstStyle/>
          <a:p>
            <a:endParaRPr lang="en-IN"/>
          </a:p>
        </p:txBody>
      </p:sp>
      <p:sp>
        <p:nvSpPr>
          <p:cNvPr id="308230" name="Text Box 6"/>
          <p:cNvSpPr txBox="1">
            <a:spLocks noChangeArrowheads="1"/>
          </p:cNvSpPr>
          <p:nvPr/>
        </p:nvSpPr>
        <p:spPr bwMode="auto">
          <a:xfrm>
            <a:off x="0" y="2438400"/>
            <a:ext cx="2152650" cy="915988"/>
          </a:xfrm>
          <a:prstGeom prst="rect">
            <a:avLst/>
          </a:prstGeom>
          <a:noFill/>
          <a:ln w="9525">
            <a:noFill/>
            <a:miter lim="800000"/>
            <a:headEnd/>
            <a:tailEnd/>
          </a:ln>
          <a:effectLst/>
        </p:spPr>
        <p:txBody>
          <a:bodyPr wrap="square">
            <a:spAutoFit/>
          </a:bodyPr>
          <a:lstStyle/>
          <a:p>
            <a:r>
              <a:rPr lang="en-US" dirty="0">
                <a:solidFill>
                  <a:srgbClr val="008080"/>
                </a:solidFill>
              </a:rPr>
              <a:t>Computed value</a:t>
            </a:r>
          </a:p>
          <a:p>
            <a:r>
              <a:rPr lang="en-US" dirty="0">
                <a:solidFill>
                  <a:srgbClr val="008080"/>
                </a:solidFill>
              </a:rPr>
              <a:t>of </a:t>
            </a:r>
            <a:r>
              <a:rPr lang="en-US" dirty="0">
                <a:solidFill>
                  <a:srgbClr val="008080"/>
                </a:solidFill>
                <a:latin typeface="Lucida Sans Typewriter" pitchFamily="49" charset="0"/>
              </a:rPr>
              <a:t>font-size</a:t>
            </a:r>
            <a:r>
              <a:rPr lang="en-US" dirty="0">
                <a:solidFill>
                  <a:srgbClr val="008080"/>
                </a:solidFill>
              </a:rPr>
              <a:t> </a:t>
            </a:r>
            <a:br>
              <a:rPr lang="en-US" dirty="0">
                <a:solidFill>
                  <a:srgbClr val="008080"/>
                </a:solidFill>
              </a:rPr>
            </a:br>
            <a:r>
              <a:rPr lang="en-US" dirty="0">
                <a:solidFill>
                  <a:srgbClr val="008080"/>
                </a:solidFill>
              </a:rPr>
              <a:t>property</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r>
              <a:rPr lang="en-US" b="1" dirty="0"/>
              <a:t>CSS Font Properties</a:t>
            </a:r>
          </a:p>
        </p:txBody>
      </p:sp>
      <p:sp>
        <p:nvSpPr>
          <p:cNvPr id="310275" name="Rectangle 3"/>
          <p:cNvSpPr>
            <a:spLocks noGrp="1" noChangeArrowheads="1"/>
          </p:cNvSpPr>
          <p:nvPr>
            <p:ph type="body" idx="1"/>
          </p:nvPr>
        </p:nvSpPr>
        <p:spPr/>
        <p:txBody>
          <a:bodyPr/>
          <a:lstStyle/>
          <a:p>
            <a:r>
              <a:rPr lang="en-US">
                <a:solidFill>
                  <a:schemeClr val="accent2"/>
                </a:solidFill>
              </a:rPr>
              <a:t>Reference font</a:t>
            </a:r>
            <a:r>
              <a:rPr lang="en-US"/>
              <a:t> defines em and ex units</a:t>
            </a:r>
          </a:p>
          <a:p>
            <a:pPr lvl="1"/>
            <a:r>
              <a:rPr lang="en-US"/>
              <a:t>Normally, reference font is the font of the element being styled</a:t>
            </a:r>
          </a:p>
          <a:p>
            <a:pPr lvl="1"/>
            <a:r>
              <a:rPr lang="en-US"/>
              <a:t>Exception: Using em/ex to specify value for </a:t>
            </a:r>
            <a:r>
              <a:rPr lang="en-US">
                <a:latin typeface="Lucida Sans Typewriter" pitchFamily="49" charset="0"/>
              </a:rPr>
              <a:t>font-size</a:t>
            </a:r>
          </a:p>
        </p:txBody>
      </p:sp>
      <p:pic>
        <p:nvPicPr>
          <p:cNvPr id="310276"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752600" y="4800600"/>
            <a:ext cx="5257800" cy="681038"/>
          </a:xfrm>
          <a:prstGeom prst="rect">
            <a:avLst/>
          </a:prstGeom>
          <a:noFill/>
          <a:ln w="9525">
            <a:noFill/>
            <a:miter lim="800000"/>
            <a:headEnd/>
            <a:tailEnd/>
          </a:ln>
          <a:effectLst/>
        </p:spPr>
      </p:pic>
      <p:sp>
        <p:nvSpPr>
          <p:cNvPr id="310277" name="Oval 5"/>
          <p:cNvSpPr>
            <a:spLocks noChangeArrowheads="1"/>
          </p:cNvSpPr>
          <p:nvPr/>
        </p:nvSpPr>
        <p:spPr bwMode="auto">
          <a:xfrm>
            <a:off x="6172200" y="5105400"/>
            <a:ext cx="533400" cy="381000"/>
          </a:xfrm>
          <a:prstGeom prst="ellipse">
            <a:avLst/>
          </a:prstGeom>
          <a:solidFill>
            <a:srgbClr val="008080">
              <a:alpha val="50000"/>
            </a:srgbClr>
          </a:solidFill>
          <a:ln w="9525">
            <a:solidFill>
              <a:schemeClr val="tx1"/>
            </a:solidFill>
            <a:round/>
            <a:headEnd/>
            <a:tailEnd/>
          </a:ln>
          <a:effectLst/>
        </p:spPr>
        <p:txBody>
          <a:bodyPr wrap="none" anchor="ctr"/>
          <a:lstStyle/>
          <a:p>
            <a:endParaRPr lang="en-IN"/>
          </a:p>
        </p:txBody>
      </p:sp>
      <p:sp>
        <p:nvSpPr>
          <p:cNvPr id="310278" name="Text Box 6"/>
          <p:cNvSpPr txBox="1">
            <a:spLocks noChangeArrowheads="1"/>
          </p:cNvSpPr>
          <p:nvPr/>
        </p:nvSpPr>
        <p:spPr bwMode="auto">
          <a:xfrm>
            <a:off x="5241925" y="5599113"/>
            <a:ext cx="2546350" cy="641350"/>
          </a:xfrm>
          <a:prstGeom prst="rect">
            <a:avLst/>
          </a:prstGeom>
          <a:noFill/>
          <a:ln w="9525">
            <a:noFill/>
            <a:miter lim="800000"/>
            <a:headEnd/>
            <a:tailEnd/>
          </a:ln>
          <a:effectLst/>
        </p:spPr>
        <p:txBody>
          <a:bodyPr wrap="none">
            <a:spAutoFit/>
          </a:bodyPr>
          <a:lstStyle/>
          <a:p>
            <a:r>
              <a:rPr lang="en-US">
                <a:solidFill>
                  <a:srgbClr val="008080"/>
                </a:solidFill>
              </a:rPr>
              <a:t>parent element’s font is</a:t>
            </a:r>
          </a:p>
          <a:p>
            <a:r>
              <a:rPr lang="en-US">
                <a:solidFill>
                  <a:srgbClr val="008080"/>
                </a:solidFill>
              </a:rPr>
              <a:t>reference font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r>
              <a:rPr lang="en-US" b="1" dirty="0"/>
              <a:t>CSS Font Properties</a:t>
            </a:r>
          </a:p>
        </p:txBody>
      </p:sp>
      <p:sp>
        <p:nvSpPr>
          <p:cNvPr id="311299" name="Rectangle 3"/>
          <p:cNvSpPr>
            <a:spLocks noGrp="1" noChangeArrowheads="1"/>
          </p:cNvSpPr>
          <p:nvPr>
            <p:ph type="body" idx="1"/>
          </p:nvPr>
        </p:nvSpPr>
        <p:spPr/>
        <p:txBody>
          <a:bodyPr/>
          <a:lstStyle/>
          <a:p>
            <a:pPr>
              <a:lnSpc>
                <a:spcPct val="90000"/>
              </a:lnSpc>
            </a:pPr>
            <a:r>
              <a:rPr lang="en-US"/>
              <a:t>Other ways to specify value for </a:t>
            </a:r>
            <a:br>
              <a:rPr lang="en-US"/>
            </a:br>
            <a:r>
              <a:rPr lang="en-US">
                <a:latin typeface="Lucida Sans Typewriter" pitchFamily="49" charset="0"/>
              </a:rPr>
              <a:t>font-size</a:t>
            </a:r>
            <a:r>
              <a:rPr lang="en-US"/>
              <a:t>:</a:t>
            </a:r>
          </a:p>
          <a:p>
            <a:pPr lvl="1">
              <a:lnSpc>
                <a:spcPct val="90000"/>
              </a:lnSpc>
            </a:pPr>
            <a:r>
              <a:rPr lang="en-US">
                <a:solidFill>
                  <a:schemeClr val="hlink"/>
                </a:solidFill>
              </a:rPr>
              <a:t>Percentage</a:t>
            </a:r>
            <a:r>
              <a:rPr lang="en-US"/>
              <a:t> (of parent </a:t>
            </a:r>
            <a:r>
              <a:rPr lang="en-US">
                <a:latin typeface="Lucida Sans Typewriter" pitchFamily="49" charset="0"/>
              </a:rPr>
              <a:t>font-size</a:t>
            </a:r>
            <a:r>
              <a:rPr lang="en-US"/>
              <a:t>)</a:t>
            </a:r>
            <a:br>
              <a:rPr lang="en-US"/>
            </a:br>
            <a:endParaRPr lang="en-US"/>
          </a:p>
          <a:p>
            <a:pPr lvl="1">
              <a:lnSpc>
                <a:spcPct val="90000"/>
              </a:lnSpc>
            </a:pPr>
            <a:r>
              <a:rPr lang="en-US">
                <a:solidFill>
                  <a:schemeClr val="hlink"/>
                </a:solidFill>
              </a:rPr>
              <a:t>Absolute size</a:t>
            </a:r>
            <a:r>
              <a:rPr lang="en-US"/>
              <a:t> keyword: </a:t>
            </a:r>
            <a:r>
              <a:rPr lang="en-US">
                <a:latin typeface="Lucida Sans Typewriter" pitchFamily="49" charset="0"/>
              </a:rPr>
              <a:t>xx-small</a:t>
            </a:r>
            <a:r>
              <a:rPr lang="en-US"/>
              <a:t>, </a:t>
            </a:r>
            <a:r>
              <a:rPr lang="en-US">
                <a:latin typeface="Lucida Sans Typewriter" pitchFamily="49" charset="0"/>
              </a:rPr>
              <a:t>x-small</a:t>
            </a:r>
            <a:r>
              <a:rPr lang="en-US"/>
              <a:t>, </a:t>
            </a:r>
            <a:r>
              <a:rPr lang="en-US">
                <a:latin typeface="Lucida Sans Typewriter" pitchFamily="49" charset="0"/>
              </a:rPr>
              <a:t>small</a:t>
            </a:r>
            <a:r>
              <a:rPr lang="en-US"/>
              <a:t>, </a:t>
            </a:r>
            <a:r>
              <a:rPr lang="en-US">
                <a:latin typeface="Lucida Sans Typewriter" pitchFamily="49" charset="0"/>
              </a:rPr>
              <a:t>medium</a:t>
            </a:r>
            <a:r>
              <a:rPr lang="en-US"/>
              <a:t> (initial value), </a:t>
            </a:r>
            <a:r>
              <a:rPr lang="en-US">
                <a:latin typeface="Lucida Sans Typewriter" pitchFamily="49" charset="0"/>
              </a:rPr>
              <a:t>large</a:t>
            </a:r>
            <a:r>
              <a:rPr lang="en-US"/>
              <a:t>, </a:t>
            </a:r>
            <a:br>
              <a:rPr lang="en-US"/>
            </a:br>
            <a:r>
              <a:rPr lang="en-US">
                <a:latin typeface="Lucida Sans Typewriter" pitchFamily="49" charset="0"/>
              </a:rPr>
              <a:t>x-large</a:t>
            </a:r>
            <a:r>
              <a:rPr lang="en-US"/>
              <a:t>, </a:t>
            </a:r>
            <a:r>
              <a:rPr lang="en-US">
                <a:latin typeface="Lucida Sans Typewriter" pitchFamily="49" charset="0"/>
              </a:rPr>
              <a:t>xx-large</a:t>
            </a:r>
          </a:p>
          <a:p>
            <a:pPr lvl="2">
              <a:lnSpc>
                <a:spcPct val="90000"/>
              </a:lnSpc>
            </a:pPr>
            <a:r>
              <a:rPr lang="en-US"/>
              <a:t>User agent specific; should differ by ~ 20%</a:t>
            </a:r>
          </a:p>
          <a:p>
            <a:pPr lvl="1">
              <a:lnSpc>
                <a:spcPct val="90000"/>
              </a:lnSpc>
            </a:pPr>
            <a:r>
              <a:rPr lang="en-US">
                <a:solidFill>
                  <a:schemeClr val="hlink"/>
                </a:solidFill>
              </a:rPr>
              <a:t>Relative size</a:t>
            </a:r>
            <a:r>
              <a:rPr lang="en-US"/>
              <a:t> keyword: </a:t>
            </a:r>
            <a:r>
              <a:rPr lang="en-US">
                <a:latin typeface="Lucida Sans Typewriter" pitchFamily="49" charset="0"/>
              </a:rPr>
              <a:t>smaller</a:t>
            </a:r>
            <a:r>
              <a:rPr lang="en-US"/>
              <a:t>, </a:t>
            </a:r>
            <a:r>
              <a:rPr lang="en-US">
                <a:latin typeface="Lucida Sans Typewriter" pitchFamily="49" charset="0"/>
              </a:rPr>
              <a:t>larger</a:t>
            </a:r>
          </a:p>
          <a:p>
            <a:pPr lvl="2">
              <a:lnSpc>
                <a:spcPct val="90000"/>
              </a:lnSpc>
            </a:pPr>
            <a:r>
              <a:rPr lang="en-US"/>
              <a:t>Relative to parent element’s font</a:t>
            </a:r>
            <a:endParaRPr lang="en-US">
              <a:latin typeface="Lucida Sans Typewriter" pitchFamily="49" charset="0"/>
            </a:endParaRPr>
          </a:p>
        </p:txBody>
      </p:sp>
      <p:pic>
        <p:nvPicPr>
          <p:cNvPr id="311300"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428728" y="3071810"/>
            <a:ext cx="1906588" cy="331787"/>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r>
              <a:rPr lang="en-US" b="1" dirty="0"/>
              <a:t>CSS Font Properties</a:t>
            </a:r>
          </a:p>
        </p:txBody>
      </p:sp>
      <p:pic>
        <p:nvPicPr>
          <p:cNvPr id="312324"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81000" y="2027238"/>
            <a:ext cx="8229600" cy="346075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p:txBody>
          <a:bodyPr/>
          <a:lstStyle/>
          <a:p>
            <a:r>
              <a:rPr lang="en-US" b="1" dirty="0"/>
              <a:t>CSS Font Properties</a:t>
            </a:r>
          </a:p>
        </p:txBody>
      </p:sp>
      <p:sp>
        <p:nvSpPr>
          <p:cNvPr id="314371" name="Rectangle 3"/>
          <p:cNvSpPr>
            <a:spLocks noGrp="1" noChangeArrowheads="1"/>
          </p:cNvSpPr>
          <p:nvPr>
            <p:ph type="body" idx="1"/>
          </p:nvPr>
        </p:nvSpPr>
        <p:spPr/>
        <p:txBody>
          <a:bodyPr/>
          <a:lstStyle/>
          <a:p>
            <a:pPr>
              <a:lnSpc>
                <a:spcPct val="90000"/>
              </a:lnSpc>
            </a:pPr>
            <a:r>
              <a:rPr lang="en-US" sz="2800"/>
              <a:t>Text is rendered using line boxes</a:t>
            </a:r>
          </a:p>
          <a:p>
            <a:pPr>
              <a:lnSpc>
                <a:spcPct val="90000"/>
              </a:lnSpc>
            </a:pPr>
            <a:endParaRPr lang="en-US" sz="2800"/>
          </a:p>
          <a:p>
            <a:pPr>
              <a:lnSpc>
                <a:spcPct val="90000"/>
              </a:lnSpc>
            </a:pPr>
            <a:endParaRPr lang="en-US"/>
          </a:p>
          <a:p>
            <a:pPr>
              <a:lnSpc>
                <a:spcPct val="90000"/>
              </a:lnSpc>
            </a:pPr>
            <a:r>
              <a:rPr lang="en-US" sz="2800"/>
              <a:t>Height of line box given by </a:t>
            </a:r>
            <a:r>
              <a:rPr lang="en-US" sz="2800">
                <a:solidFill>
                  <a:schemeClr val="accent2"/>
                </a:solidFill>
                <a:latin typeface="Lucida Sans Typewriter" pitchFamily="49" charset="0"/>
              </a:rPr>
              <a:t>line-height</a:t>
            </a:r>
          </a:p>
          <a:p>
            <a:pPr lvl="1">
              <a:lnSpc>
                <a:spcPct val="90000"/>
              </a:lnSpc>
            </a:pPr>
            <a:r>
              <a:rPr lang="en-US" sz="2400"/>
              <a:t>Initial value: </a:t>
            </a:r>
            <a:r>
              <a:rPr lang="en-US" sz="2400">
                <a:latin typeface="Lucida Sans Typewriter" pitchFamily="49" charset="0"/>
              </a:rPr>
              <a:t>normal</a:t>
            </a:r>
            <a:r>
              <a:rPr lang="en-US" sz="2400"/>
              <a:t> (</a:t>
            </a:r>
            <a:r>
              <a:rPr lang="en-US" sz="2400" i="1"/>
              <a:t>i.e.</a:t>
            </a:r>
            <a:r>
              <a:rPr lang="en-US" sz="2400"/>
              <a:t>, cell height; relationship with em height is font-specific)</a:t>
            </a:r>
          </a:p>
          <a:p>
            <a:pPr lvl="1">
              <a:lnSpc>
                <a:spcPct val="90000"/>
              </a:lnSpc>
            </a:pPr>
            <a:r>
              <a:rPr lang="en-US" sz="2400"/>
              <a:t>Other values (following are equivalent):</a:t>
            </a:r>
            <a:br>
              <a:rPr lang="en-US" sz="2400"/>
            </a:br>
            <a:r>
              <a:rPr lang="en-US"/>
              <a:t/>
            </a:r>
            <a:br>
              <a:rPr lang="en-US"/>
            </a:br>
            <a:endParaRPr lang="en-US"/>
          </a:p>
        </p:txBody>
      </p:sp>
      <p:pic>
        <p:nvPicPr>
          <p:cNvPr id="314372" name="Picture 4" descr="LineBoxAndCells"/>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357422" y="2143116"/>
            <a:ext cx="3448050" cy="803275"/>
          </a:xfrm>
          <a:prstGeom prst="rect">
            <a:avLst/>
          </a:prstGeom>
          <a:noFill/>
        </p:spPr>
      </p:pic>
      <p:pic>
        <p:nvPicPr>
          <p:cNvPr id="314373"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590800" y="5278438"/>
            <a:ext cx="3276600" cy="1274762"/>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CSS Introduction</a:t>
            </a:r>
            <a:endParaRPr lang="en-IN" dirty="0"/>
          </a:p>
        </p:txBody>
      </p:sp>
      <p:sp>
        <p:nvSpPr>
          <p:cNvPr id="3" name="Content Placeholder 2"/>
          <p:cNvSpPr>
            <a:spLocks noGrp="1"/>
          </p:cNvSpPr>
          <p:nvPr>
            <p:ph idx="1"/>
          </p:nvPr>
        </p:nvSpPr>
        <p:spPr/>
        <p:txBody>
          <a:bodyPr/>
          <a:lstStyle/>
          <a:p>
            <a:r>
              <a:rPr lang="en-US" dirty="0" smtClean="0"/>
              <a:t>Single document can be displayed on multiple media platforms by tailoring style sheets:</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This document will be </a:t>
            </a:r>
            <a:r>
              <a:rPr lang="en-US" dirty="0" smtClean="0">
                <a:solidFill>
                  <a:srgbClr val="008080"/>
                </a:solidFill>
              </a:rPr>
              <a:t>printed</a:t>
            </a:r>
            <a:r>
              <a:rPr lang="en-US" dirty="0" smtClean="0"/>
              <a:t> differently than it is </a:t>
            </a:r>
            <a:r>
              <a:rPr lang="en-US" dirty="0" smtClean="0">
                <a:solidFill>
                  <a:schemeClr val="hlink"/>
                </a:solidFill>
              </a:rPr>
              <a:t>displayed</a:t>
            </a:r>
            <a:r>
              <a:rPr lang="en-US" dirty="0" smtClean="0"/>
              <a:t>.</a:t>
            </a:r>
            <a:endParaRPr lang="en-IN" dirty="0"/>
          </a:p>
        </p:txBody>
      </p:sp>
      <p:pic>
        <p:nvPicPr>
          <p:cNvPr id="4"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214414" y="2786058"/>
            <a:ext cx="6580188" cy="1071563"/>
          </a:xfrm>
          <a:prstGeom prst="rect">
            <a:avLst/>
          </a:prstGeom>
          <a:noFill/>
          <a:ln w="9525">
            <a:noFill/>
            <a:miter lim="800000"/>
            <a:headEnd/>
            <a:tailEnd/>
          </a:ln>
          <a:effectLst/>
        </p:spPr>
      </p:pic>
      <p:sp>
        <p:nvSpPr>
          <p:cNvPr id="5" name="Oval 5"/>
          <p:cNvSpPr>
            <a:spLocks noChangeArrowheads="1"/>
          </p:cNvSpPr>
          <p:nvPr/>
        </p:nvSpPr>
        <p:spPr bwMode="auto">
          <a:xfrm>
            <a:off x="1857356" y="3000372"/>
            <a:ext cx="3581400" cy="381000"/>
          </a:xfrm>
          <a:prstGeom prst="ellipse">
            <a:avLst/>
          </a:prstGeom>
          <a:solidFill>
            <a:schemeClr val="hlink">
              <a:alpha val="50000"/>
            </a:schemeClr>
          </a:solidFill>
          <a:ln w="9525">
            <a:solidFill>
              <a:schemeClr val="tx1"/>
            </a:solidFill>
            <a:round/>
            <a:headEnd/>
            <a:tailEnd/>
          </a:ln>
          <a:effectLst/>
        </p:spPr>
        <p:txBody>
          <a:bodyPr wrap="none" anchor="ctr"/>
          <a:lstStyle/>
          <a:p>
            <a:endParaRPr lang="en-IN"/>
          </a:p>
        </p:txBody>
      </p:sp>
      <p:sp>
        <p:nvSpPr>
          <p:cNvPr id="6" name="Oval 6"/>
          <p:cNvSpPr>
            <a:spLocks noChangeArrowheads="1"/>
          </p:cNvSpPr>
          <p:nvPr/>
        </p:nvSpPr>
        <p:spPr bwMode="auto">
          <a:xfrm>
            <a:off x="1928794" y="3500438"/>
            <a:ext cx="2819400" cy="381000"/>
          </a:xfrm>
          <a:prstGeom prst="ellipse">
            <a:avLst/>
          </a:prstGeom>
          <a:solidFill>
            <a:srgbClr val="008080">
              <a:alpha val="50000"/>
            </a:srgbClr>
          </a:solidFill>
          <a:ln w="9525">
            <a:solidFill>
              <a:schemeClr val="tx1"/>
            </a:solidFill>
            <a:round/>
            <a:headEnd/>
            <a:tailEnd/>
          </a:ln>
          <a:effectLst/>
        </p:spPr>
        <p:txBody>
          <a:bodyPr wrap="none" anchor="ctr"/>
          <a:lstStyle/>
          <a:p>
            <a:endParaRPr lang="en-IN"/>
          </a:p>
        </p:txBody>
      </p:sp>
      <p:sp>
        <p:nvSpPr>
          <p:cNvPr id="7" name="Line 8"/>
          <p:cNvSpPr>
            <a:spLocks noChangeShapeType="1"/>
          </p:cNvSpPr>
          <p:nvPr/>
        </p:nvSpPr>
        <p:spPr bwMode="auto">
          <a:xfrm flipV="1">
            <a:off x="2786050" y="3429000"/>
            <a:ext cx="1905000" cy="1828800"/>
          </a:xfrm>
          <a:prstGeom prst="line">
            <a:avLst/>
          </a:prstGeom>
          <a:noFill/>
          <a:ln w="9525">
            <a:solidFill>
              <a:schemeClr val="hlink"/>
            </a:solidFill>
            <a:round/>
            <a:headEnd/>
            <a:tailEnd type="triangle" w="med" len="med"/>
          </a:ln>
          <a:effectLst/>
        </p:spPr>
        <p:txBody>
          <a:bodyPr/>
          <a:lstStyle/>
          <a:p>
            <a:endParaRPr lang="en-IN"/>
          </a:p>
        </p:txBody>
      </p:sp>
      <p:sp>
        <p:nvSpPr>
          <p:cNvPr id="8" name="Line 7"/>
          <p:cNvSpPr>
            <a:spLocks noChangeShapeType="1"/>
          </p:cNvSpPr>
          <p:nvPr/>
        </p:nvSpPr>
        <p:spPr bwMode="auto">
          <a:xfrm flipH="1" flipV="1">
            <a:off x="4286248" y="4000504"/>
            <a:ext cx="685800" cy="609600"/>
          </a:xfrm>
          <a:prstGeom prst="line">
            <a:avLst/>
          </a:prstGeom>
          <a:noFill/>
          <a:ln w="9525">
            <a:solidFill>
              <a:srgbClr val="008080"/>
            </a:solidFill>
            <a:round/>
            <a:headEnd/>
            <a:tailEnd type="triangle" w="med" len="med"/>
          </a:ln>
          <a:effectLst/>
        </p:spPr>
        <p:txBody>
          <a:bodyPr/>
          <a:lstStyle/>
          <a:p>
            <a:endParaRPr lang="en-I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r>
              <a:rPr lang="en-US" b="1" dirty="0"/>
              <a:t>CSS Font Properties</a:t>
            </a:r>
          </a:p>
        </p:txBody>
      </p:sp>
      <p:sp>
        <p:nvSpPr>
          <p:cNvPr id="315397" name="Rectangle 5"/>
          <p:cNvSpPr>
            <a:spLocks noGrp="1" noChangeArrowheads="1"/>
          </p:cNvSpPr>
          <p:nvPr>
            <p:ph type="body" idx="1"/>
          </p:nvPr>
        </p:nvSpPr>
        <p:spPr/>
        <p:txBody>
          <a:bodyPr/>
          <a:lstStyle/>
          <a:p>
            <a:r>
              <a:rPr lang="en-US"/>
              <a:t>When </a:t>
            </a:r>
            <a:r>
              <a:rPr lang="en-US">
                <a:latin typeface="Lucida Sans Typewriter" pitchFamily="49" charset="0"/>
              </a:rPr>
              <a:t>line-height</a:t>
            </a:r>
            <a:r>
              <a:rPr lang="en-US"/>
              <a:t> is greater than cell height:</a:t>
            </a:r>
          </a:p>
          <a:p>
            <a:endParaRPr lang="en-US"/>
          </a:p>
          <a:p>
            <a:endParaRPr lang="en-US"/>
          </a:p>
          <a:p>
            <a:endParaRPr lang="en-US"/>
          </a:p>
          <a:p>
            <a:r>
              <a:rPr lang="en-US"/>
              <a:t>Inheritance of </a:t>
            </a:r>
            <a:r>
              <a:rPr lang="en-US">
                <a:latin typeface="Lucida Sans Typewriter" pitchFamily="49" charset="0"/>
              </a:rPr>
              <a:t>line-height</a:t>
            </a:r>
            <a:r>
              <a:rPr lang="en-US"/>
              <a:t>:</a:t>
            </a:r>
          </a:p>
          <a:p>
            <a:pPr lvl="1"/>
            <a:r>
              <a:rPr lang="en-US"/>
              <a:t>Specified value if </a:t>
            </a:r>
            <a:r>
              <a:rPr lang="en-US">
                <a:latin typeface="Lucida Sans Typewriter" pitchFamily="49" charset="0"/>
              </a:rPr>
              <a:t>normal</a:t>
            </a:r>
            <a:r>
              <a:rPr lang="en-US"/>
              <a:t> or unit-less number</a:t>
            </a:r>
          </a:p>
          <a:p>
            <a:pPr lvl="1"/>
            <a:r>
              <a:rPr lang="en-US"/>
              <a:t>Computed value otherwise</a:t>
            </a:r>
          </a:p>
        </p:txBody>
      </p:sp>
      <p:pic>
        <p:nvPicPr>
          <p:cNvPr id="315396" name="Picture 4" descr="HalfLeading"/>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714612" y="2214554"/>
            <a:ext cx="5181600" cy="2165350"/>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r>
              <a:rPr lang="en-US" b="1" dirty="0"/>
              <a:t>CSS Font Properties</a:t>
            </a:r>
          </a:p>
        </p:txBody>
      </p:sp>
      <p:sp>
        <p:nvSpPr>
          <p:cNvPr id="318467" name="Rectangle 3"/>
          <p:cNvSpPr>
            <a:spLocks noGrp="1" noChangeArrowheads="1"/>
          </p:cNvSpPr>
          <p:nvPr>
            <p:ph type="body" idx="1"/>
          </p:nvPr>
        </p:nvSpPr>
        <p:spPr/>
        <p:txBody>
          <a:bodyPr/>
          <a:lstStyle/>
          <a:p>
            <a:r>
              <a:rPr lang="en-US">
                <a:latin typeface="Lucida Sans Typewriter" pitchFamily="49" charset="0"/>
              </a:rPr>
              <a:t>font</a:t>
            </a:r>
            <a:r>
              <a:rPr lang="en-US"/>
              <a:t> </a:t>
            </a:r>
            <a:r>
              <a:rPr lang="en-US">
                <a:solidFill>
                  <a:schemeClr val="hlink"/>
                </a:solidFill>
              </a:rPr>
              <a:t>shortcut property</a:t>
            </a:r>
            <a:r>
              <a:rPr lang="en-US"/>
              <a:t>:</a:t>
            </a:r>
          </a:p>
        </p:txBody>
      </p:sp>
      <p:pic>
        <p:nvPicPr>
          <p:cNvPr id="318468"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838200" y="3048000"/>
            <a:ext cx="5603875" cy="357188"/>
          </a:xfrm>
          <a:prstGeom prst="rect">
            <a:avLst/>
          </a:prstGeom>
          <a:noFill/>
          <a:ln w="9525">
            <a:noFill/>
            <a:miter lim="800000"/>
            <a:headEnd/>
            <a:tailEnd/>
          </a:ln>
          <a:effectLst/>
        </p:spPr>
      </p:pic>
      <p:pic>
        <p:nvPicPr>
          <p:cNvPr id="318469"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838200" y="3886200"/>
            <a:ext cx="4724400" cy="1792288"/>
          </a:xfrm>
          <a:prstGeom prst="rect">
            <a:avLst/>
          </a:prstGeom>
          <a:noFill/>
          <a:ln w="9525">
            <a:noFill/>
            <a:miter lim="800000"/>
            <a:headEnd/>
            <a:tailEnd/>
          </a:ln>
          <a:effectLst/>
        </p:spPr>
      </p:pic>
      <p:sp>
        <p:nvSpPr>
          <p:cNvPr id="318470" name="AutoShape 6"/>
          <p:cNvSpPr>
            <a:spLocks noChangeArrowheads="1"/>
          </p:cNvSpPr>
          <p:nvPr/>
        </p:nvSpPr>
        <p:spPr bwMode="auto">
          <a:xfrm>
            <a:off x="2209800" y="3505200"/>
            <a:ext cx="228600" cy="381000"/>
          </a:xfrm>
          <a:prstGeom prst="upDownArrow">
            <a:avLst>
              <a:gd name="adj1" fmla="val 50000"/>
              <a:gd name="adj2" fmla="val 33333"/>
            </a:avLst>
          </a:prstGeom>
          <a:noFill/>
          <a:ln w="9525">
            <a:solidFill>
              <a:schemeClr val="tx1"/>
            </a:solidFill>
            <a:miter lim="800000"/>
            <a:headEnd/>
            <a:tailEnd/>
          </a:ln>
          <a:effectLst/>
        </p:spPr>
        <p:txBody>
          <a:bodyPr vert="eaVert" wrap="none" anchor="ctr"/>
          <a:lstStyle/>
          <a:p>
            <a:endParaRPr lang="en-I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r>
              <a:rPr lang="en-US" b="1" dirty="0"/>
              <a:t>CSS Font Properties</a:t>
            </a:r>
          </a:p>
        </p:txBody>
      </p:sp>
      <p:sp>
        <p:nvSpPr>
          <p:cNvPr id="323587" name="Rectangle 3"/>
          <p:cNvSpPr>
            <a:spLocks noGrp="1" noChangeArrowheads="1"/>
          </p:cNvSpPr>
          <p:nvPr>
            <p:ph type="body" idx="1"/>
          </p:nvPr>
        </p:nvSpPr>
        <p:spPr/>
        <p:txBody>
          <a:bodyPr/>
          <a:lstStyle/>
          <a:p>
            <a:r>
              <a:rPr lang="en-US">
                <a:latin typeface="Lucida Sans Typewriter" pitchFamily="49" charset="0"/>
              </a:rPr>
              <a:t>font</a:t>
            </a:r>
            <a:r>
              <a:rPr lang="en-US"/>
              <a:t> </a:t>
            </a:r>
            <a:r>
              <a:rPr lang="en-US">
                <a:solidFill>
                  <a:schemeClr val="hlink"/>
                </a:solidFill>
              </a:rPr>
              <a:t>shortcut property</a:t>
            </a:r>
            <a:r>
              <a:rPr lang="en-US"/>
              <a:t>:</a:t>
            </a:r>
          </a:p>
        </p:txBody>
      </p:sp>
      <p:pic>
        <p:nvPicPr>
          <p:cNvPr id="323588"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838200" y="3048000"/>
            <a:ext cx="5603875" cy="357188"/>
          </a:xfrm>
          <a:prstGeom prst="rect">
            <a:avLst/>
          </a:prstGeom>
          <a:noFill/>
          <a:ln w="9525">
            <a:noFill/>
            <a:miter lim="800000"/>
            <a:headEnd/>
            <a:tailEnd/>
          </a:ln>
          <a:effectLst/>
        </p:spPr>
      </p:pic>
      <p:pic>
        <p:nvPicPr>
          <p:cNvPr id="323589"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838200" y="3886200"/>
            <a:ext cx="4724400" cy="1792288"/>
          </a:xfrm>
          <a:prstGeom prst="rect">
            <a:avLst/>
          </a:prstGeom>
          <a:noFill/>
          <a:ln w="9525">
            <a:noFill/>
            <a:miter lim="800000"/>
            <a:headEnd/>
            <a:tailEnd/>
          </a:ln>
          <a:effectLst/>
        </p:spPr>
      </p:pic>
      <p:sp>
        <p:nvSpPr>
          <p:cNvPr id="323590" name="AutoShape 6"/>
          <p:cNvSpPr>
            <a:spLocks noChangeArrowheads="1"/>
          </p:cNvSpPr>
          <p:nvPr/>
        </p:nvSpPr>
        <p:spPr bwMode="auto">
          <a:xfrm>
            <a:off x="2209800" y="3505200"/>
            <a:ext cx="228600" cy="381000"/>
          </a:xfrm>
          <a:prstGeom prst="upDownArrow">
            <a:avLst>
              <a:gd name="adj1" fmla="val 50000"/>
              <a:gd name="adj2" fmla="val 33333"/>
            </a:avLst>
          </a:prstGeom>
          <a:noFill/>
          <a:ln w="9525">
            <a:solidFill>
              <a:schemeClr val="tx1"/>
            </a:solidFill>
            <a:miter lim="800000"/>
            <a:headEnd/>
            <a:tailEnd/>
          </a:ln>
          <a:effectLst/>
        </p:spPr>
        <p:txBody>
          <a:bodyPr vert="eaVert" wrap="none" anchor="ctr"/>
          <a:lstStyle/>
          <a:p>
            <a:endParaRPr lang="en-IN"/>
          </a:p>
        </p:txBody>
      </p:sp>
      <p:sp>
        <p:nvSpPr>
          <p:cNvPr id="323591" name="Oval 7"/>
          <p:cNvSpPr>
            <a:spLocks noChangeArrowheads="1"/>
          </p:cNvSpPr>
          <p:nvPr/>
        </p:nvSpPr>
        <p:spPr bwMode="auto">
          <a:xfrm>
            <a:off x="2743200" y="4191000"/>
            <a:ext cx="762000" cy="304800"/>
          </a:xfrm>
          <a:prstGeom prst="ellipse">
            <a:avLst/>
          </a:prstGeom>
          <a:solidFill>
            <a:srgbClr val="008080">
              <a:alpha val="50000"/>
            </a:srgbClr>
          </a:solidFill>
          <a:ln w="9525">
            <a:solidFill>
              <a:schemeClr val="tx1"/>
            </a:solidFill>
            <a:round/>
            <a:headEnd/>
            <a:tailEnd/>
          </a:ln>
          <a:effectLst/>
        </p:spPr>
        <p:txBody>
          <a:bodyPr wrap="none" anchor="ctr"/>
          <a:lstStyle/>
          <a:p>
            <a:endParaRPr lang="en-IN"/>
          </a:p>
        </p:txBody>
      </p:sp>
      <p:sp>
        <p:nvSpPr>
          <p:cNvPr id="323592" name="Oval 8"/>
          <p:cNvSpPr>
            <a:spLocks noChangeArrowheads="1"/>
          </p:cNvSpPr>
          <p:nvPr/>
        </p:nvSpPr>
        <p:spPr bwMode="auto">
          <a:xfrm>
            <a:off x="2590800" y="5029200"/>
            <a:ext cx="914400" cy="304800"/>
          </a:xfrm>
          <a:prstGeom prst="ellipse">
            <a:avLst/>
          </a:prstGeom>
          <a:solidFill>
            <a:srgbClr val="008080">
              <a:alpha val="50000"/>
            </a:srgbClr>
          </a:solidFill>
          <a:ln w="9525">
            <a:solidFill>
              <a:schemeClr val="tx1"/>
            </a:solidFill>
            <a:round/>
            <a:headEnd/>
            <a:tailEnd/>
          </a:ln>
          <a:effectLst/>
        </p:spPr>
        <p:txBody>
          <a:bodyPr wrap="none" anchor="ctr"/>
          <a:lstStyle/>
          <a:p>
            <a:endParaRPr lang="en-IN"/>
          </a:p>
        </p:txBody>
      </p:sp>
      <p:sp>
        <p:nvSpPr>
          <p:cNvPr id="323593" name="Text Box 9"/>
          <p:cNvSpPr txBox="1">
            <a:spLocks noChangeArrowheads="1"/>
          </p:cNvSpPr>
          <p:nvPr/>
        </p:nvSpPr>
        <p:spPr bwMode="auto">
          <a:xfrm>
            <a:off x="3352800" y="4419600"/>
            <a:ext cx="4927600" cy="641350"/>
          </a:xfrm>
          <a:prstGeom prst="rect">
            <a:avLst/>
          </a:prstGeom>
          <a:noFill/>
          <a:ln w="9525">
            <a:noFill/>
            <a:miter lim="800000"/>
            <a:headEnd/>
            <a:tailEnd/>
          </a:ln>
          <a:effectLst/>
        </p:spPr>
        <p:txBody>
          <a:bodyPr wrap="none">
            <a:spAutoFit/>
          </a:bodyPr>
          <a:lstStyle/>
          <a:p>
            <a:r>
              <a:rPr lang="en-US">
                <a:solidFill>
                  <a:srgbClr val="008080"/>
                </a:solidFill>
              </a:rPr>
              <a:t>Initial values used if no value specified in </a:t>
            </a:r>
            <a:r>
              <a:rPr lang="en-US">
                <a:solidFill>
                  <a:srgbClr val="008080"/>
                </a:solidFill>
                <a:latin typeface="Lucida Sans Typewriter" pitchFamily="49" charset="0"/>
              </a:rPr>
              <a:t>font</a:t>
            </a:r>
          </a:p>
          <a:p>
            <a:r>
              <a:rPr lang="en-US">
                <a:solidFill>
                  <a:srgbClr val="008080"/>
                </a:solidFill>
              </a:rPr>
              <a:t>property list (that is, potentially reset)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r>
              <a:rPr lang="en-US" b="1" dirty="0"/>
              <a:t>CSS Font Properties</a:t>
            </a:r>
          </a:p>
        </p:txBody>
      </p:sp>
      <p:sp>
        <p:nvSpPr>
          <p:cNvPr id="324611" name="Rectangle 3"/>
          <p:cNvSpPr>
            <a:spLocks noGrp="1" noChangeArrowheads="1"/>
          </p:cNvSpPr>
          <p:nvPr>
            <p:ph type="body" idx="1"/>
          </p:nvPr>
        </p:nvSpPr>
        <p:spPr/>
        <p:txBody>
          <a:bodyPr/>
          <a:lstStyle/>
          <a:p>
            <a:r>
              <a:rPr lang="en-US">
                <a:latin typeface="Lucida Sans Typewriter" pitchFamily="49" charset="0"/>
              </a:rPr>
              <a:t>font</a:t>
            </a:r>
            <a:r>
              <a:rPr lang="en-US"/>
              <a:t> </a:t>
            </a:r>
            <a:r>
              <a:rPr lang="en-US">
                <a:solidFill>
                  <a:schemeClr val="hlink"/>
                </a:solidFill>
              </a:rPr>
              <a:t>shortcut property</a:t>
            </a:r>
            <a:r>
              <a:rPr lang="en-US"/>
              <a:t>:</a:t>
            </a:r>
          </a:p>
        </p:txBody>
      </p:sp>
      <p:pic>
        <p:nvPicPr>
          <p:cNvPr id="324612"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219200" y="2667000"/>
            <a:ext cx="5603875" cy="357188"/>
          </a:xfrm>
          <a:prstGeom prst="rect">
            <a:avLst/>
          </a:prstGeom>
          <a:noFill/>
          <a:ln w="9525">
            <a:noFill/>
            <a:miter lim="800000"/>
            <a:headEnd/>
            <a:tailEnd/>
          </a:ln>
          <a:effectLst/>
        </p:spPr>
      </p:pic>
      <p:pic>
        <p:nvPicPr>
          <p:cNvPr id="324613"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219200" y="3505200"/>
            <a:ext cx="4724400" cy="1792288"/>
          </a:xfrm>
          <a:prstGeom prst="rect">
            <a:avLst/>
          </a:prstGeom>
          <a:noFill/>
          <a:ln w="9525">
            <a:noFill/>
            <a:miter lim="800000"/>
            <a:headEnd/>
            <a:tailEnd/>
          </a:ln>
          <a:effectLst/>
        </p:spPr>
      </p:pic>
      <p:sp>
        <p:nvSpPr>
          <p:cNvPr id="324614" name="AutoShape 6"/>
          <p:cNvSpPr>
            <a:spLocks noChangeArrowheads="1"/>
          </p:cNvSpPr>
          <p:nvPr/>
        </p:nvSpPr>
        <p:spPr bwMode="auto">
          <a:xfrm>
            <a:off x="2590800" y="3124200"/>
            <a:ext cx="228600" cy="381000"/>
          </a:xfrm>
          <a:prstGeom prst="upDownArrow">
            <a:avLst>
              <a:gd name="adj1" fmla="val 50000"/>
              <a:gd name="adj2" fmla="val 33333"/>
            </a:avLst>
          </a:prstGeom>
          <a:noFill/>
          <a:ln w="9525">
            <a:solidFill>
              <a:schemeClr val="tx1"/>
            </a:solidFill>
            <a:miter lim="800000"/>
            <a:headEnd/>
            <a:tailEnd/>
          </a:ln>
          <a:effectLst/>
        </p:spPr>
        <p:txBody>
          <a:bodyPr vert="eaVert" wrap="none" anchor="ctr"/>
          <a:lstStyle/>
          <a:p>
            <a:endParaRPr lang="en-IN"/>
          </a:p>
        </p:txBody>
      </p:sp>
      <p:pic>
        <p:nvPicPr>
          <p:cNvPr id="324615" name="Picture 7"/>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219200" y="5562600"/>
            <a:ext cx="7543800" cy="369888"/>
          </a:xfrm>
          <a:prstGeom prst="rect">
            <a:avLst/>
          </a:prstGeom>
          <a:noFill/>
          <a:ln w="9525">
            <a:noFill/>
            <a:miter lim="800000"/>
            <a:headEnd/>
            <a:tailEnd/>
          </a:ln>
          <a:effectLst/>
        </p:spPr>
      </p:pic>
      <p:sp>
        <p:nvSpPr>
          <p:cNvPr id="324616" name="Oval 8"/>
          <p:cNvSpPr>
            <a:spLocks noChangeArrowheads="1"/>
          </p:cNvSpPr>
          <p:nvPr/>
        </p:nvSpPr>
        <p:spPr bwMode="auto">
          <a:xfrm>
            <a:off x="5410200" y="5562600"/>
            <a:ext cx="304800" cy="381000"/>
          </a:xfrm>
          <a:prstGeom prst="ellipse">
            <a:avLst/>
          </a:prstGeom>
          <a:solidFill>
            <a:srgbClr val="008080">
              <a:alpha val="50000"/>
            </a:srgbClr>
          </a:solidFill>
          <a:ln w="9525">
            <a:solidFill>
              <a:schemeClr val="tx1"/>
            </a:solidFill>
            <a:round/>
            <a:headEnd/>
            <a:tailEnd/>
          </a:ln>
          <a:effectLst/>
        </p:spPr>
        <p:txBody>
          <a:bodyPr wrap="none" anchor="ctr"/>
          <a:lstStyle/>
          <a:p>
            <a:endParaRPr lang="en-IN"/>
          </a:p>
        </p:txBody>
      </p:sp>
      <p:sp>
        <p:nvSpPr>
          <p:cNvPr id="324617" name="Text Box 9"/>
          <p:cNvSpPr txBox="1">
            <a:spLocks noChangeArrowheads="1"/>
          </p:cNvSpPr>
          <p:nvPr/>
        </p:nvSpPr>
        <p:spPr bwMode="auto">
          <a:xfrm>
            <a:off x="3505200" y="5181600"/>
            <a:ext cx="5181600" cy="366713"/>
          </a:xfrm>
          <a:prstGeom prst="rect">
            <a:avLst/>
          </a:prstGeom>
          <a:noFill/>
          <a:ln w="9525">
            <a:noFill/>
            <a:miter lim="800000"/>
            <a:headEnd/>
            <a:tailEnd/>
          </a:ln>
          <a:effectLst/>
        </p:spPr>
        <p:txBody>
          <a:bodyPr>
            <a:spAutoFit/>
          </a:bodyPr>
          <a:lstStyle/>
          <a:p>
            <a:r>
              <a:rPr lang="en-US">
                <a:solidFill>
                  <a:srgbClr val="008080"/>
                </a:solidFill>
              </a:rPr>
              <a:t>specifying line-height (here, twice cell height)</a:t>
            </a:r>
          </a:p>
        </p:txBody>
      </p:sp>
      <p:sp>
        <p:nvSpPr>
          <p:cNvPr id="324618" name="AutoShape 10"/>
          <p:cNvSpPr>
            <a:spLocks/>
          </p:cNvSpPr>
          <p:nvPr/>
        </p:nvSpPr>
        <p:spPr bwMode="auto">
          <a:xfrm rot="16200000">
            <a:off x="3505200" y="4648200"/>
            <a:ext cx="76200" cy="2667000"/>
          </a:xfrm>
          <a:prstGeom prst="leftBrace">
            <a:avLst>
              <a:gd name="adj1" fmla="val 291667"/>
              <a:gd name="adj2" fmla="val 50000"/>
            </a:avLst>
          </a:prstGeom>
          <a:noFill/>
          <a:ln w="9525">
            <a:solidFill>
              <a:srgbClr val="008080"/>
            </a:solidFill>
            <a:round/>
            <a:headEnd/>
            <a:tailEnd/>
          </a:ln>
          <a:effectLst/>
        </p:spPr>
        <p:txBody>
          <a:bodyPr vert="eaVert" wrap="none" anchor="ctr"/>
          <a:lstStyle/>
          <a:p>
            <a:pPr algn="ctr"/>
            <a:endParaRPr lang="en-US">
              <a:solidFill>
                <a:srgbClr val="008080"/>
              </a:solidFill>
            </a:endParaRPr>
          </a:p>
        </p:txBody>
      </p:sp>
      <p:sp>
        <p:nvSpPr>
          <p:cNvPr id="324619" name="Text Box 11"/>
          <p:cNvSpPr txBox="1">
            <a:spLocks noChangeArrowheads="1"/>
          </p:cNvSpPr>
          <p:nvPr/>
        </p:nvSpPr>
        <p:spPr bwMode="auto">
          <a:xfrm>
            <a:off x="3032125" y="5980113"/>
            <a:ext cx="1149350" cy="366712"/>
          </a:xfrm>
          <a:prstGeom prst="rect">
            <a:avLst/>
          </a:prstGeom>
          <a:noFill/>
          <a:ln w="9525">
            <a:noFill/>
            <a:miter lim="800000"/>
            <a:headEnd/>
            <a:tailEnd/>
          </a:ln>
          <a:effectLst/>
        </p:spPr>
        <p:txBody>
          <a:bodyPr wrap="none">
            <a:spAutoFit/>
          </a:bodyPr>
          <a:lstStyle/>
          <a:p>
            <a:r>
              <a:rPr lang="en-US">
                <a:solidFill>
                  <a:srgbClr val="008080"/>
                </a:solidFill>
              </a:rPr>
              <a:t>any order</a:t>
            </a:r>
          </a:p>
        </p:txBody>
      </p:sp>
      <p:sp>
        <p:nvSpPr>
          <p:cNvPr id="324620" name="AutoShape 12"/>
          <p:cNvSpPr>
            <a:spLocks/>
          </p:cNvSpPr>
          <p:nvPr/>
        </p:nvSpPr>
        <p:spPr bwMode="auto">
          <a:xfrm rot="16200000">
            <a:off x="6705600" y="4267200"/>
            <a:ext cx="76200" cy="3429000"/>
          </a:xfrm>
          <a:prstGeom prst="leftBrace">
            <a:avLst>
              <a:gd name="adj1" fmla="val 375000"/>
              <a:gd name="adj2" fmla="val 50000"/>
            </a:avLst>
          </a:prstGeom>
          <a:noFill/>
          <a:ln w="9525">
            <a:solidFill>
              <a:srgbClr val="008080"/>
            </a:solidFill>
            <a:round/>
            <a:headEnd/>
            <a:tailEnd/>
          </a:ln>
          <a:effectLst/>
        </p:spPr>
        <p:txBody>
          <a:bodyPr vert="eaVert" wrap="none" anchor="ctr"/>
          <a:lstStyle/>
          <a:p>
            <a:pPr algn="ctr"/>
            <a:endParaRPr lang="en-US">
              <a:solidFill>
                <a:srgbClr val="008080"/>
              </a:solidFill>
            </a:endParaRPr>
          </a:p>
        </p:txBody>
      </p:sp>
      <p:sp>
        <p:nvSpPr>
          <p:cNvPr id="324621" name="Text Box 13"/>
          <p:cNvSpPr txBox="1">
            <a:spLocks noChangeArrowheads="1"/>
          </p:cNvSpPr>
          <p:nvPr/>
        </p:nvSpPr>
        <p:spPr bwMode="auto">
          <a:xfrm>
            <a:off x="5715000" y="6019800"/>
            <a:ext cx="2660650" cy="641350"/>
          </a:xfrm>
          <a:prstGeom prst="rect">
            <a:avLst/>
          </a:prstGeom>
          <a:noFill/>
          <a:ln w="9525">
            <a:noFill/>
            <a:miter lim="800000"/>
            <a:headEnd/>
            <a:tailEnd/>
          </a:ln>
          <a:effectLst/>
        </p:spPr>
        <p:txBody>
          <a:bodyPr wrap="none">
            <a:spAutoFit/>
          </a:bodyPr>
          <a:lstStyle/>
          <a:p>
            <a:r>
              <a:rPr lang="en-US">
                <a:solidFill>
                  <a:srgbClr val="008080"/>
                </a:solidFill>
              </a:rPr>
              <a:t>size and family required,</a:t>
            </a:r>
          </a:p>
          <a:p>
            <a:r>
              <a:rPr lang="en-US">
                <a:solidFill>
                  <a:srgbClr val="008080"/>
                </a:solidFill>
              </a:rPr>
              <a:t>order-dependent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304800" y="3000372"/>
            <a:ext cx="8686800" cy="3079753"/>
          </a:xfrm>
        </p:spPr>
        <p:txBody>
          <a:bodyPr>
            <a:normAutofit/>
          </a:bodyPr>
          <a:lstStyle/>
          <a:p>
            <a:pPr algn="ctr">
              <a:buNone/>
            </a:pPr>
            <a:r>
              <a:rPr lang="en-US" sz="4000" b="1" dirty="0" smtClean="0">
                <a:effectLst>
                  <a:outerShdw blurRad="38100" dist="38100" dir="2700000" algn="tl">
                    <a:srgbClr val="000000">
                      <a:alpha val="43137"/>
                    </a:srgbClr>
                  </a:outerShdw>
                </a:effectLst>
              </a:rPr>
              <a:t>That’s All for Today</a:t>
            </a:r>
            <a:endParaRPr lang="en-IN" sz="4000" b="1" dirty="0">
              <a:effectLst>
                <a:outerShdw blurRad="38100" dist="38100" dir="2700000" algn="tl">
                  <a:srgbClr val="000000">
                    <a:alpha val="43137"/>
                  </a:srgb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CSS  Syntax</a:t>
            </a:r>
            <a:endParaRPr lang="en-IN" b="1" dirty="0"/>
          </a:p>
        </p:txBody>
      </p:sp>
      <p:sp>
        <p:nvSpPr>
          <p:cNvPr id="3" name="Content Placeholder 2"/>
          <p:cNvSpPr>
            <a:spLocks noGrp="1"/>
          </p:cNvSpPr>
          <p:nvPr>
            <p:ph idx="1"/>
          </p:nvPr>
        </p:nvSpPr>
        <p:spPr/>
        <p:txBody>
          <a:bodyPr/>
          <a:lstStyle/>
          <a:p>
            <a:r>
              <a:rPr lang="en-US" dirty="0" smtClean="0"/>
              <a:t>Parts of a </a:t>
            </a:r>
            <a:r>
              <a:rPr lang="en-US" dirty="0" smtClean="0">
                <a:solidFill>
                  <a:schemeClr val="hlink"/>
                </a:solidFill>
              </a:rPr>
              <a:t>style rule</a:t>
            </a:r>
            <a:r>
              <a:rPr lang="en-US" dirty="0" smtClean="0"/>
              <a:t> (or </a:t>
            </a:r>
            <a:r>
              <a:rPr lang="en-US" dirty="0" smtClean="0">
                <a:solidFill>
                  <a:schemeClr val="hlink"/>
                </a:solidFill>
              </a:rPr>
              <a:t>statement</a:t>
            </a:r>
            <a:r>
              <a:rPr lang="en-US" dirty="0" smtClean="0"/>
              <a:t>)</a:t>
            </a:r>
          </a:p>
          <a:p>
            <a:endParaRPr lang="en-IN" dirty="0"/>
          </a:p>
        </p:txBody>
      </p:sp>
      <p:pic>
        <p:nvPicPr>
          <p:cNvPr id="4" name="Picture 4" descr="StyleRule"/>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643042" y="2571744"/>
            <a:ext cx="5638800" cy="26193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CSS  Syntax:  Selector  Strings</a:t>
            </a:r>
            <a:endParaRPr lang="en-IN" b="1" dirty="0"/>
          </a:p>
        </p:txBody>
      </p:sp>
      <p:sp>
        <p:nvSpPr>
          <p:cNvPr id="3" name="Content Placeholder 2"/>
          <p:cNvSpPr>
            <a:spLocks noGrp="1"/>
          </p:cNvSpPr>
          <p:nvPr>
            <p:ph idx="1"/>
          </p:nvPr>
        </p:nvSpPr>
        <p:spPr/>
        <p:txBody>
          <a:bodyPr>
            <a:normAutofit lnSpcReduction="10000"/>
          </a:bodyPr>
          <a:lstStyle/>
          <a:p>
            <a:r>
              <a:rPr lang="en-US" sz="3600" b="1" dirty="0" smtClean="0"/>
              <a:t>Single element type:</a:t>
            </a:r>
          </a:p>
          <a:p>
            <a:endParaRPr lang="en-US" sz="3600" b="1" dirty="0" smtClean="0"/>
          </a:p>
          <a:p>
            <a:r>
              <a:rPr lang="en-US" sz="3600" b="1" dirty="0" smtClean="0"/>
              <a:t>Multiple element types:</a:t>
            </a:r>
          </a:p>
          <a:p>
            <a:endParaRPr lang="en-US" sz="3600" b="1" dirty="0" smtClean="0"/>
          </a:p>
          <a:p>
            <a:r>
              <a:rPr lang="en-US" sz="3600" b="1" dirty="0" smtClean="0"/>
              <a:t>All element types:</a:t>
            </a:r>
          </a:p>
          <a:p>
            <a:endParaRPr lang="en-US" sz="3600" b="1" dirty="0" smtClean="0"/>
          </a:p>
          <a:p>
            <a:r>
              <a:rPr lang="en-US" sz="3600" b="1" dirty="0" smtClean="0"/>
              <a:t>Specific elements by id:</a:t>
            </a:r>
          </a:p>
          <a:p>
            <a:endParaRPr lang="en-US" sz="3600" dirty="0" smtClean="0"/>
          </a:p>
          <a:p>
            <a:endParaRPr lang="en-IN" dirty="0"/>
          </a:p>
        </p:txBody>
      </p:sp>
      <p:pic>
        <p:nvPicPr>
          <p:cNvPr id="6" name="Picture 6"/>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214414" y="2285992"/>
            <a:ext cx="5867400" cy="357190"/>
          </a:xfrm>
          <a:prstGeom prst="rect">
            <a:avLst/>
          </a:prstGeom>
          <a:noFill/>
          <a:ln w="9525">
            <a:noFill/>
            <a:miter lim="800000"/>
            <a:headEnd/>
            <a:tailEnd/>
          </a:ln>
          <a:effectLst/>
        </p:spPr>
      </p:pic>
      <p:pic>
        <p:nvPicPr>
          <p:cNvPr id="7"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214414" y="3429000"/>
            <a:ext cx="5746750" cy="422275"/>
          </a:xfrm>
          <a:prstGeom prst="rect">
            <a:avLst/>
          </a:prstGeom>
          <a:noFill/>
          <a:ln w="9525">
            <a:noFill/>
            <a:miter lim="800000"/>
            <a:headEnd/>
            <a:tailEnd/>
          </a:ln>
          <a:effectLst/>
        </p:spPr>
      </p:pic>
      <p:pic>
        <p:nvPicPr>
          <p:cNvPr id="8" name="Picture 7"/>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285852" y="4714884"/>
            <a:ext cx="2971800" cy="352425"/>
          </a:xfrm>
          <a:prstGeom prst="rect">
            <a:avLst/>
          </a:prstGeom>
          <a:noFill/>
          <a:ln w="9525">
            <a:noFill/>
            <a:miter lim="800000"/>
            <a:headEnd/>
            <a:tailEnd/>
          </a:ln>
          <a:effectLst/>
        </p:spPr>
      </p:pic>
      <p:pic>
        <p:nvPicPr>
          <p:cNvPr id="9" name="Picture 8"/>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1295400" y="5943600"/>
            <a:ext cx="4114800" cy="3635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CSS  Syntax:  Selector  Strings</a:t>
            </a:r>
            <a:endParaRPr lang="en-IN" dirty="0"/>
          </a:p>
        </p:txBody>
      </p:sp>
      <p:pic>
        <p:nvPicPr>
          <p:cNvPr id="4" name="Picture 5" descr="Selectors"/>
          <p:cNvPicPr>
            <a:picLocks noGrp="1" noChangeAspect="1" noChangeArrowheads="1"/>
          </p:cNvPicPr>
          <p:nvPr>
            <p:ph idx="1"/>
          </p:nvPr>
        </p:nvPicPr>
        <p:blipFill>
          <a:blip r:embed="rId2"/>
          <a:srcRect/>
          <a:stretch>
            <a:fillRect/>
          </a:stretch>
        </p:blipFill>
        <p:spPr bwMode="auto">
          <a:xfrm>
            <a:off x="4214810" y="1428736"/>
            <a:ext cx="4100516" cy="464347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CSS  Syntax:  Selector  Strings</a:t>
            </a:r>
            <a:endParaRPr lang="en-IN" dirty="0"/>
          </a:p>
        </p:txBody>
      </p:sp>
      <p:sp>
        <p:nvSpPr>
          <p:cNvPr id="4" name="Rectangle 3"/>
          <p:cNvSpPr>
            <a:spLocks noGrp="1" noChangeArrowheads="1"/>
          </p:cNvSpPr>
          <p:nvPr>
            <p:ph idx="1"/>
          </p:nvPr>
        </p:nvSpPr>
        <p:spPr/>
        <p:txBody>
          <a:bodyPr/>
          <a:lstStyle/>
          <a:p>
            <a:r>
              <a:rPr lang="en-US" dirty="0"/>
              <a:t>Elements belonging to a </a:t>
            </a:r>
            <a:r>
              <a:rPr lang="en-US" dirty="0">
                <a:solidFill>
                  <a:schemeClr val="hlink"/>
                </a:solidFill>
              </a:rPr>
              <a:t>style class</a:t>
            </a:r>
            <a:r>
              <a:rPr lang="en-US" dirty="0"/>
              <a:t>:</a:t>
            </a:r>
          </a:p>
          <a:p>
            <a:pPr lvl="1"/>
            <a:endParaRPr lang="en-US" dirty="0"/>
          </a:p>
          <a:p>
            <a:pPr lvl="1"/>
            <a:r>
              <a:rPr lang="en-US" dirty="0" smtClean="0"/>
              <a:t>Referencing </a:t>
            </a:r>
            <a:r>
              <a:rPr lang="en-US" dirty="0"/>
              <a:t>a style class in HTML:</a:t>
            </a:r>
          </a:p>
          <a:p>
            <a:pPr lvl="1"/>
            <a:endParaRPr lang="en-US" dirty="0"/>
          </a:p>
          <a:p>
            <a:r>
              <a:rPr lang="en-US" dirty="0"/>
              <a:t>Elements of a certain type and class</a:t>
            </a:r>
            <a:r>
              <a:rPr lang="en-US" dirty="0" smtClean="0"/>
              <a:t>:</a:t>
            </a:r>
          </a:p>
          <a:p>
            <a:pPr lvl="1"/>
            <a:endParaRPr lang="en-US" dirty="0"/>
          </a:p>
        </p:txBody>
      </p:sp>
      <p:pic>
        <p:nvPicPr>
          <p:cNvPr id="5"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071538" y="2143116"/>
            <a:ext cx="4576763" cy="330200"/>
          </a:xfrm>
          <a:prstGeom prst="rect">
            <a:avLst/>
          </a:prstGeom>
          <a:noFill/>
          <a:ln w="9525">
            <a:noFill/>
            <a:miter lim="800000"/>
            <a:headEnd/>
            <a:tailEnd/>
          </a:ln>
          <a:effectLst/>
        </p:spPr>
      </p:pic>
      <p:pic>
        <p:nvPicPr>
          <p:cNvPr id="6" name="Picture 8"/>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000100" y="3143248"/>
            <a:ext cx="4706938" cy="377825"/>
          </a:xfrm>
          <a:prstGeom prst="rect">
            <a:avLst/>
          </a:prstGeom>
          <a:noFill/>
          <a:ln w="9525">
            <a:noFill/>
            <a:miter lim="800000"/>
            <a:headEnd/>
            <a:tailEnd/>
          </a:ln>
          <a:effectLst/>
        </p:spPr>
      </p:pic>
      <p:pic>
        <p:nvPicPr>
          <p:cNvPr id="7"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071538" y="4214818"/>
            <a:ext cx="4457700" cy="393700"/>
          </a:xfrm>
          <a:prstGeom prst="rect">
            <a:avLst/>
          </a:prstGeom>
          <a:noFill/>
          <a:ln w="9525">
            <a:noFill/>
            <a:miter lim="800000"/>
            <a:headEnd/>
            <a:tailEnd/>
          </a:ln>
          <a:effectLst/>
        </p:spPr>
      </p:pic>
      <p:sp>
        <p:nvSpPr>
          <p:cNvPr id="8" name="Oval 6"/>
          <p:cNvSpPr>
            <a:spLocks noChangeArrowheads="1"/>
          </p:cNvSpPr>
          <p:nvPr/>
        </p:nvSpPr>
        <p:spPr bwMode="auto">
          <a:xfrm>
            <a:off x="1714480" y="2143116"/>
            <a:ext cx="1295400" cy="381000"/>
          </a:xfrm>
          <a:prstGeom prst="ellipse">
            <a:avLst/>
          </a:prstGeom>
          <a:solidFill>
            <a:srgbClr val="008080">
              <a:alpha val="50000"/>
            </a:srgbClr>
          </a:solidFill>
          <a:ln w="9525">
            <a:solidFill>
              <a:schemeClr val="tx1"/>
            </a:solidFill>
            <a:round/>
            <a:headEnd/>
            <a:tailEnd/>
          </a:ln>
          <a:effectLst/>
        </p:spPr>
        <p:txBody>
          <a:bodyPr wrap="none" anchor="ctr"/>
          <a:lstStyle/>
          <a:p>
            <a:endParaRPr lang="en-IN"/>
          </a:p>
        </p:txBody>
      </p:sp>
      <p:sp>
        <p:nvSpPr>
          <p:cNvPr id="9" name="TextBox 8"/>
          <p:cNvSpPr txBox="1"/>
          <p:nvPr/>
        </p:nvSpPr>
        <p:spPr>
          <a:xfrm>
            <a:off x="2143108" y="2428868"/>
            <a:ext cx="4071966" cy="369332"/>
          </a:xfrm>
          <a:prstGeom prst="rect">
            <a:avLst/>
          </a:prstGeom>
          <a:noFill/>
        </p:spPr>
        <p:txBody>
          <a:bodyPr wrap="square" rtlCol="0">
            <a:spAutoFit/>
          </a:bodyPr>
          <a:lstStyle/>
          <a:p>
            <a:r>
              <a:rPr lang="en-US" dirty="0" smtClean="0">
                <a:solidFill>
                  <a:srgbClr val="008080"/>
                </a:solidFill>
              </a:rPr>
              <a:t>class selector: begins with a period</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CSS  Syntax:  Selector  Strings</a:t>
            </a:r>
            <a:endParaRPr lang="en-IN" dirty="0"/>
          </a:p>
        </p:txBody>
      </p:sp>
      <p:sp>
        <p:nvSpPr>
          <p:cNvPr id="4" name="Rectangle 3"/>
          <p:cNvSpPr>
            <a:spLocks noGrp="1" noChangeArrowheads="1"/>
          </p:cNvSpPr>
          <p:nvPr>
            <p:ph idx="1"/>
          </p:nvPr>
        </p:nvSpPr>
        <p:spPr/>
        <p:txBody>
          <a:bodyPr/>
          <a:lstStyle/>
          <a:p>
            <a:r>
              <a:rPr lang="en-US" dirty="0"/>
              <a:t>Elements belonging to a </a:t>
            </a:r>
            <a:r>
              <a:rPr lang="en-US" dirty="0">
                <a:solidFill>
                  <a:schemeClr val="hlink"/>
                </a:solidFill>
              </a:rPr>
              <a:t>style class</a:t>
            </a:r>
            <a:r>
              <a:rPr lang="en-US" dirty="0"/>
              <a:t>:</a:t>
            </a:r>
          </a:p>
          <a:p>
            <a:pPr lvl="1"/>
            <a:endParaRPr lang="en-US" dirty="0"/>
          </a:p>
          <a:p>
            <a:pPr lvl="1"/>
            <a:r>
              <a:rPr lang="en-US" dirty="0" smtClean="0"/>
              <a:t>Referencing </a:t>
            </a:r>
            <a:r>
              <a:rPr lang="en-US" dirty="0"/>
              <a:t>a style class in HTML:</a:t>
            </a:r>
          </a:p>
          <a:p>
            <a:pPr lvl="1"/>
            <a:endParaRPr lang="en-US" dirty="0"/>
          </a:p>
          <a:p>
            <a:r>
              <a:rPr lang="en-US" dirty="0"/>
              <a:t>Elements of a certain type and class</a:t>
            </a:r>
            <a:r>
              <a:rPr lang="en-US" dirty="0" smtClean="0"/>
              <a:t>:</a:t>
            </a:r>
          </a:p>
          <a:p>
            <a:pPr lvl="1"/>
            <a:endParaRPr lang="en-US" dirty="0"/>
          </a:p>
        </p:txBody>
      </p:sp>
      <p:pic>
        <p:nvPicPr>
          <p:cNvPr id="5"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071538" y="2143116"/>
            <a:ext cx="4576763" cy="330200"/>
          </a:xfrm>
          <a:prstGeom prst="rect">
            <a:avLst/>
          </a:prstGeom>
          <a:noFill/>
          <a:ln w="9525">
            <a:noFill/>
            <a:miter lim="800000"/>
            <a:headEnd/>
            <a:tailEnd/>
          </a:ln>
          <a:effectLst/>
        </p:spPr>
      </p:pic>
      <p:pic>
        <p:nvPicPr>
          <p:cNvPr id="6" name="Picture 8"/>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000100" y="3143248"/>
            <a:ext cx="4706938" cy="377825"/>
          </a:xfrm>
          <a:prstGeom prst="rect">
            <a:avLst/>
          </a:prstGeom>
          <a:noFill/>
          <a:ln w="9525">
            <a:noFill/>
            <a:miter lim="800000"/>
            <a:headEnd/>
            <a:tailEnd/>
          </a:ln>
          <a:effectLst/>
        </p:spPr>
      </p:pic>
      <p:pic>
        <p:nvPicPr>
          <p:cNvPr id="7"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071538" y="4214818"/>
            <a:ext cx="4457700" cy="393700"/>
          </a:xfrm>
          <a:prstGeom prst="rect">
            <a:avLst/>
          </a:prstGeom>
          <a:noFill/>
          <a:ln w="9525">
            <a:noFill/>
            <a:miter lim="800000"/>
            <a:headEnd/>
            <a:tailEnd/>
          </a:ln>
          <a:effectLst/>
        </p:spPr>
      </p:pic>
      <p:sp>
        <p:nvSpPr>
          <p:cNvPr id="8" name="Oval 6"/>
          <p:cNvSpPr>
            <a:spLocks noChangeArrowheads="1"/>
          </p:cNvSpPr>
          <p:nvPr/>
        </p:nvSpPr>
        <p:spPr bwMode="auto">
          <a:xfrm>
            <a:off x="2714612" y="3143248"/>
            <a:ext cx="2786082" cy="381000"/>
          </a:xfrm>
          <a:prstGeom prst="ellipse">
            <a:avLst/>
          </a:prstGeom>
          <a:solidFill>
            <a:srgbClr val="008080">
              <a:alpha val="50000"/>
            </a:srgbClr>
          </a:solidFill>
          <a:ln w="9525">
            <a:solidFill>
              <a:schemeClr val="tx1"/>
            </a:solidFill>
            <a:round/>
            <a:headEnd/>
            <a:tailEnd/>
          </a:ln>
          <a:effectLst/>
        </p:spPr>
        <p:txBody>
          <a:bodyPr wrap="none" anchor="ctr"/>
          <a:lstStyle/>
          <a:p>
            <a:endParaRPr lang="en-IN"/>
          </a:p>
        </p:txBody>
      </p:sp>
      <p:sp>
        <p:nvSpPr>
          <p:cNvPr id="10" name="TextBox 9"/>
          <p:cNvSpPr txBox="1"/>
          <p:nvPr/>
        </p:nvSpPr>
        <p:spPr>
          <a:xfrm>
            <a:off x="4572000" y="3500438"/>
            <a:ext cx="4572000" cy="369332"/>
          </a:xfrm>
          <a:prstGeom prst="rect">
            <a:avLst/>
          </a:prstGeom>
          <a:noFill/>
        </p:spPr>
        <p:txBody>
          <a:bodyPr wrap="square" rtlCol="0">
            <a:spAutoFit/>
          </a:bodyPr>
          <a:lstStyle/>
          <a:p>
            <a:r>
              <a:rPr lang="en-US" dirty="0" smtClean="0">
                <a:solidFill>
                  <a:srgbClr val="008080"/>
                </a:solidFill>
              </a:rPr>
              <a:t>this </a:t>
            </a:r>
            <a:r>
              <a:rPr lang="en-US" dirty="0" smtClean="0">
                <a:solidFill>
                  <a:srgbClr val="008080"/>
                </a:solidFill>
                <a:latin typeface="Lucida Sans Typewriter" pitchFamily="49" charset="0"/>
              </a:rPr>
              <a:t>span</a:t>
            </a:r>
            <a:r>
              <a:rPr lang="en-US" dirty="0" smtClean="0">
                <a:solidFill>
                  <a:srgbClr val="008080"/>
                </a:solidFill>
              </a:rPr>
              <a:t> belongs to three style classes</a:t>
            </a:r>
            <a:endParaRPr lang="en-US" dirty="0">
              <a:solidFill>
                <a:srgbClr val="00808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380</TotalTime>
  <Words>1314</Words>
  <Application>Microsoft Office PowerPoint</Application>
  <PresentationFormat>On-screen Show (4:3)</PresentationFormat>
  <Paragraphs>214</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Trek</vt:lpstr>
      <vt:lpstr>Cascading  style  sheets (CSS)  Presentation 2</vt:lpstr>
      <vt:lpstr>CSS Introduction</vt:lpstr>
      <vt:lpstr>CSS Introduction</vt:lpstr>
      <vt:lpstr>CSS Introduction</vt:lpstr>
      <vt:lpstr>CSS  Syntax</vt:lpstr>
      <vt:lpstr>CSS  Syntax:  Selector  Strings</vt:lpstr>
      <vt:lpstr>CSS  Syntax:  Selector  Strings</vt:lpstr>
      <vt:lpstr>CSS  Syntax:  Selector  Strings</vt:lpstr>
      <vt:lpstr>CSS  Syntax:  Selector  Strings</vt:lpstr>
      <vt:lpstr>CSS  Syntax:  Selector  Strings</vt:lpstr>
      <vt:lpstr>CSS  Syntax:  Selector  Strings</vt:lpstr>
      <vt:lpstr>CSS  Syntax:  Selector  Strings</vt:lpstr>
      <vt:lpstr>CSS  Syntax:  Selector  Strings</vt:lpstr>
      <vt:lpstr>CSS  Syntax:  Selector  Strings</vt:lpstr>
      <vt:lpstr>CSS Syntax</vt:lpstr>
      <vt:lpstr>Style Sheets  and  HTML</vt:lpstr>
      <vt:lpstr>Style Sheets  and  HTML</vt:lpstr>
      <vt:lpstr>CSS Rule Cascade</vt:lpstr>
      <vt:lpstr>CSS Rule Cascade</vt:lpstr>
      <vt:lpstr>CSS Rule Cascade</vt:lpstr>
      <vt:lpstr>CSS Rule Cascade</vt:lpstr>
      <vt:lpstr>CSS Rule Cascade</vt:lpstr>
      <vt:lpstr>CSS Inheritance</vt:lpstr>
      <vt:lpstr>CSS Inheritance</vt:lpstr>
      <vt:lpstr>CSS Inheritance</vt:lpstr>
      <vt:lpstr>CSS Inheritance</vt:lpstr>
      <vt:lpstr>CSS Font Properties</vt:lpstr>
      <vt:lpstr>CSS Font Properties</vt:lpstr>
      <vt:lpstr>CSS Font Properties</vt:lpstr>
      <vt:lpstr>CSS Font Properties</vt:lpstr>
      <vt:lpstr>CSS Font Properties</vt:lpstr>
      <vt:lpstr>CSS Font Properties</vt:lpstr>
      <vt:lpstr>CSS Font Properties</vt:lpstr>
      <vt:lpstr>CSS Font Properties</vt:lpstr>
      <vt:lpstr>CSS Font Properties</vt:lpstr>
      <vt:lpstr>CSS Font Properties</vt:lpstr>
      <vt:lpstr>CSS Font Properties</vt:lpstr>
      <vt:lpstr>CSS Font Properties</vt:lpstr>
      <vt:lpstr>CSS Font Properties</vt:lpstr>
      <vt:lpstr>CSS Font Properties</vt:lpstr>
      <vt:lpstr>CSS Font Properties</vt:lpstr>
      <vt:lpstr>CSS Font Properties</vt:lpstr>
      <vt:lpstr>CSS Font Properties</vt:lpstr>
      <vt:lpstr>Slide 44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Cascading  style  sheets (CSS)  Presentation 2</dc:title>
  <dc:creator>SAMSUNG</dc:creator>
  <cp:lastModifiedBy>SAMSUNG</cp:lastModifiedBy>
  <cp:revision>9</cp:revision>
  <dcterms:created xsi:type="dcterms:W3CDTF">2020-11-22T13:05:47Z</dcterms:created>
  <dcterms:modified xsi:type="dcterms:W3CDTF">2020-11-26T16:20:59Z</dcterms:modified>
</cp:coreProperties>
</file>