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3" r:id="rId28"/>
    <p:sldId id="288" r:id="rId29"/>
    <p:sldId id="289" r:id="rId30"/>
    <p:sldId id="290" r:id="rId31"/>
    <p:sldId id="291" r:id="rId32"/>
    <p:sldId id="292" r:id="rId33"/>
    <p:sldId id="298" r:id="rId34"/>
    <p:sldId id="299" r:id="rId35"/>
    <p:sldId id="300" r:id="rId36"/>
    <p:sldId id="301" r:id="rId37"/>
    <p:sldId id="302" r:id="rId38"/>
    <p:sldId id="304" r:id="rId39"/>
    <p:sldId id="305" r:id="rId40"/>
    <p:sldId id="306" r:id="rId41"/>
    <p:sldId id="307" r:id="rId42"/>
    <p:sldId id="308" r:id="rId43"/>
    <p:sldId id="309" r:id="rId44"/>
    <p:sldId id="326" r:id="rId45"/>
    <p:sldId id="327" r:id="rId46"/>
    <p:sldId id="310" r:id="rId47"/>
    <p:sldId id="311" r:id="rId48"/>
    <p:sldId id="312" r:id="rId49"/>
    <p:sldId id="313" r:id="rId50"/>
    <p:sldId id="314" r:id="rId51"/>
    <p:sldId id="316" r:id="rId52"/>
    <p:sldId id="317" r:id="rId53"/>
    <p:sldId id="318" r:id="rId54"/>
    <p:sldId id="319" r:id="rId55"/>
    <p:sldId id="320" r:id="rId56"/>
    <p:sldId id="321" r:id="rId57"/>
    <p:sldId id="322" r:id="rId58"/>
    <p:sldId id="323" r:id="rId59"/>
    <p:sldId id="324" r:id="rId60"/>
    <p:sldId id="32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D217CF9-841F-4FFC-AD05-694A63327B4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217CF9-841F-4FFC-AD05-694A63327B4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217CF9-841F-4FFC-AD05-694A63327B4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9C47E7-8C25-4A0B-B737-968D876C3CEB}" type="datetimeFigureOut">
              <a:rPr lang="en-US" smtClean="0"/>
              <a:pPr/>
              <a:t>12/28/2020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CD217CF9-841F-4FFC-AD05-694A63327B4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79C47E7-8C25-4A0B-B737-968D876C3CEB}" type="datetimeFigureOut">
              <a:rPr lang="en-US" smtClean="0"/>
              <a:pPr/>
              <a:t>12/28/2020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217CF9-841F-4FFC-AD05-694A63327B4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Exploring Platform as a Service</a:t>
            </a:r>
            <a:endParaRPr lang="en-IN" dirty="0"/>
          </a:p>
        </p:txBody>
      </p:sp>
      <p:sp>
        <p:nvSpPr>
          <p:cNvPr id="3" name="Subtitle 2"/>
          <p:cNvSpPr>
            <a:spLocks noGrp="1"/>
          </p:cNvSpPr>
          <p:nvPr>
            <p:ph type="subTitle" idx="1"/>
          </p:nvPr>
        </p:nvSpPr>
        <p:spPr/>
        <p:txBody>
          <a:bodyPr/>
          <a:lstStyle/>
          <a:p>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err="1" smtClean="0">
                <a:effectLst>
                  <a:outerShdw blurRad="38100" dist="38100" dir="2700000" algn="tl">
                    <a:srgbClr val="000000">
                      <a:alpha val="43137"/>
                    </a:srgbClr>
                  </a:outerShdw>
                </a:effectLst>
              </a:rPr>
              <a:t>SaaS</a:t>
            </a:r>
            <a:r>
              <a:rPr lang="en-US" sz="4400" b="1" dirty="0" smtClean="0">
                <a:effectLst>
                  <a:outerShdw blurRad="38100" dist="38100" dir="2700000" algn="tl">
                    <a:srgbClr val="000000">
                      <a:alpha val="43137"/>
                    </a:srgbClr>
                  </a:outerShdw>
                </a:effectLst>
              </a:rPr>
              <a:t> versus </a:t>
            </a:r>
            <a:r>
              <a:rPr lang="en-US" sz="4400" b="1" dirty="0" err="1" smtClean="0">
                <a:effectLst>
                  <a:outerShdw blurRad="38100" dist="38100" dir="2700000" algn="tl">
                    <a:srgbClr val="000000">
                      <a:alpha val="43137"/>
                    </a:srgbClr>
                  </a:outerShdw>
                </a:effectLst>
              </a:rPr>
              <a:t>PaaS</a:t>
            </a:r>
            <a:endParaRPr lang="en-IN" sz="4400" dirty="0"/>
          </a:p>
        </p:txBody>
      </p:sp>
      <p:sp>
        <p:nvSpPr>
          <p:cNvPr id="3" name="Content Placeholder 2"/>
          <p:cNvSpPr>
            <a:spLocks noGrp="1"/>
          </p:cNvSpPr>
          <p:nvPr>
            <p:ph idx="1"/>
          </p:nvPr>
        </p:nvSpPr>
        <p:spPr>
          <a:xfrm>
            <a:off x="457200" y="1500174"/>
            <a:ext cx="8229600" cy="4824426"/>
          </a:xfrm>
        </p:spPr>
        <p:txBody>
          <a:bodyPr>
            <a:normAutofit lnSpcReduction="10000"/>
          </a:bodyPr>
          <a:lstStyle/>
          <a:p>
            <a:pPr algn="just">
              <a:buNone/>
            </a:pPr>
            <a:r>
              <a:rPr lang="en-US" dirty="0" smtClean="0"/>
              <a:t>   Which tabs you see, and how capable each hosted application is, depends on the level of service you purchase from Salesforce.com, as well as the particular type of bundle you buy. Salesforce.com tailors its </a:t>
            </a:r>
            <a:r>
              <a:rPr lang="en-US" dirty="0" err="1" smtClean="0"/>
              <a:t>SaaS</a:t>
            </a:r>
            <a:r>
              <a:rPr lang="en-US" dirty="0" smtClean="0"/>
              <a:t> for individual industries.</a:t>
            </a:r>
          </a:p>
          <a:p>
            <a:pPr algn="just">
              <a:buNone/>
            </a:pPr>
            <a:r>
              <a:rPr lang="en-US" dirty="0" smtClean="0"/>
              <a:t>    As Salesforce.com developed its </a:t>
            </a:r>
            <a:r>
              <a:rPr lang="en-US" dirty="0" err="1" smtClean="0"/>
              <a:t>SaaS</a:t>
            </a:r>
            <a:r>
              <a:rPr lang="en-US" dirty="0" smtClean="0"/>
              <a:t> production, it became obvious that many customers wanted to extend their Salesforce.com applications beyond what an </a:t>
            </a:r>
            <a:r>
              <a:rPr lang="en-US" dirty="0" err="1" smtClean="0"/>
              <a:t>SaaS</a:t>
            </a:r>
            <a:r>
              <a:rPr lang="en-US" dirty="0" smtClean="0"/>
              <a:t> offering would allow. Salesforce.com developed a </a:t>
            </a:r>
            <a:r>
              <a:rPr lang="en-US" dirty="0" err="1" smtClean="0"/>
              <a:t>PaaS</a:t>
            </a:r>
            <a:r>
              <a:rPr lang="en-US" dirty="0" smtClean="0"/>
              <a:t> platform known as Force.com which allows developers to create applications that could be added to </a:t>
            </a:r>
            <a:r>
              <a:rPr lang="en-US" dirty="0" err="1" smtClean="0"/>
              <a:t>Salesforce.com’s</a:t>
            </a:r>
            <a:r>
              <a:rPr lang="en-US" dirty="0" smtClean="0"/>
              <a:t> offerings and hosted on </a:t>
            </a:r>
            <a:r>
              <a:rPr lang="en-US" dirty="0" err="1" smtClean="0"/>
              <a:t>Salesforce.com’s</a:t>
            </a:r>
            <a:r>
              <a:rPr lang="en-US" dirty="0" smtClean="0"/>
              <a:t> infrastructure.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err="1" smtClean="0">
                <a:effectLst>
                  <a:outerShdw blurRad="38100" dist="38100" dir="2700000" algn="tl">
                    <a:srgbClr val="000000">
                      <a:alpha val="43137"/>
                    </a:srgbClr>
                  </a:outerShdw>
                </a:effectLst>
              </a:rPr>
              <a:t>SaaS</a:t>
            </a:r>
            <a:r>
              <a:rPr lang="en-US" sz="4400" b="1" dirty="0" smtClean="0">
                <a:effectLst>
                  <a:outerShdw blurRad="38100" dist="38100" dir="2700000" algn="tl">
                    <a:srgbClr val="000000">
                      <a:alpha val="43137"/>
                    </a:srgbClr>
                  </a:outerShdw>
                </a:effectLst>
              </a:rPr>
              <a:t> versus </a:t>
            </a:r>
            <a:r>
              <a:rPr lang="en-US" sz="4400" b="1" dirty="0" err="1" smtClean="0">
                <a:effectLst>
                  <a:outerShdw blurRad="38100" dist="38100" dir="2700000" algn="tl">
                    <a:srgbClr val="000000">
                      <a:alpha val="43137"/>
                    </a:srgbClr>
                  </a:outerShdw>
                </a:effectLst>
              </a:rPr>
              <a:t>PaaS</a:t>
            </a:r>
            <a:endParaRPr lang="en-IN" sz="4400" dirty="0"/>
          </a:p>
        </p:txBody>
      </p:sp>
      <p:sp>
        <p:nvSpPr>
          <p:cNvPr id="3" name="Content Placeholder 2"/>
          <p:cNvSpPr>
            <a:spLocks noGrp="1"/>
          </p:cNvSpPr>
          <p:nvPr>
            <p:ph idx="1"/>
          </p:nvPr>
        </p:nvSpPr>
        <p:spPr>
          <a:xfrm>
            <a:off x="457200" y="1571612"/>
            <a:ext cx="8229600" cy="4752988"/>
          </a:xfrm>
        </p:spPr>
        <p:txBody>
          <a:bodyPr>
            <a:normAutofit fontScale="92500" lnSpcReduction="10000"/>
          </a:bodyPr>
          <a:lstStyle/>
          <a:p>
            <a:pPr algn="just">
              <a:buNone/>
            </a:pPr>
            <a:r>
              <a:rPr lang="en-US" dirty="0" smtClean="0"/>
              <a:t>   Force.com uses a Java based programming language called Apex for its application building, and it has an interface builder called </a:t>
            </a:r>
            <a:r>
              <a:rPr lang="en-US" dirty="0" err="1" smtClean="0"/>
              <a:t>Visualforce</a:t>
            </a:r>
            <a:r>
              <a:rPr lang="en-US" dirty="0" smtClean="0"/>
              <a:t> that allows a developer to create interfaces using HTML, Flex, and AJAX. </a:t>
            </a:r>
            <a:r>
              <a:rPr lang="en-US" dirty="0" err="1" smtClean="0"/>
              <a:t>Visualforce</a:t>
            </a:r>
            <a:r>
              <a:rPr lang="en-US" dirty="0" smtClean="0"/>
              <a:t> uses an XML type language in its visual interface builder. Using the Force.com platform more than thousand applications are created and are offered for sale on </a:t>
            </a:r>
            <a:r>
              <a:rPr lang="en-US" dirty="0" err="1" smtClean="0"/>
              <a:t>Salesforce.com’s</a:t>
            </a:r>
            <a:r>
              <a:rPr lang="en-US" dirty="0" smtClean="0"/>
              <a:t> </a:t>
            </a:r>
            <a:r>
              <a:rPr lang="en-US" dirty="0" err="1" smtClean="0"/>
              <a:t>AppExchange</a:t>
            </a:r>
            <a:r>
              <a:rPr lang="en-US" dirty="0" smtClean="0"/>
              <a:t>, which has greatly enhanced its </a:t>
            </a:r>
            <a:r>
              <a:rPr lang="en-US" dirty="0" err="1" smtClean="0"/>
              <a:t>PaaS</a:t>
            </a:r>
            <a:r>
              <a:rPr lang="en-US" dirty="0" smtClean="0"/>
              <a:t> offerings.</a:t>
            </a:r>
          </a:p>
          <a:p>
            <a:pPr algn="just">
              <a:buNone/>
            </a:pPr>
            <a:r>
              <a:rPr lang="en-US" dirty="0" smtClean="0"/>
              <a:t>    Because Salesforce.com is browser based, it is platform independent. However, the company has extended its audience to mobile devices, such as the Android, Blackberry, </a:t>
            </a:r>
            <a:r>
              <a:rPr lang="en-US" dirty="0" err="1" smtClean="0"/>
              <a:t>iPhone</a:t>
            </a:r>
            <a:r>
              <a:rPr lang="en-US" dirty="0" smtClean="0"/>
              <a:t>, and Windows Mobile Devices.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err="1" smtClean="0">
                <a:effectLst>
                  <a:outerShdw blurRad="38100" dist="38100" dir="2700000" algn="tl">
                    <a:srgbClr val="000000">
                      <a:alpha val="43137"/>
                    </a:srgbClr>
                  </a:outerShdw>
                </a:effectLst>
              </a:rPr>
              <a:t>SaaS</a:t>
            </a:r>
            <a:r>
              <a:rPr lang="en-US" sz="4400" b="1" dirty="0" smtClean="0">
                <a:effectLst>
                  <a:outerShdw blurRad="38100" dist="38100" dir="2700000" algn="tl">
                    <a:srgbClr val="000000">
                      <a:alpha val="43137"/>
                    </a:srgbClr>
                  </a:outerShdw>
                </a:effectLst>
              </a:rPr>
              <a:t> versus </a:t>
            </a:r>
            <a:r>
              <a:rPr lang="en-US" sz="4400" b="1" dirty="0" err="1" smtClean="0">
                <a:effectLst>
                  <a:outerShdw blurRad="38100" dist="38100" dir="2700000" algn="tl">
                    <a:srgbClr val="000000">
                      <a:alpha val="43137"/>
                    </a:srgbClr>
                  </a:outerShdw>
                </a:effectLst>
              </a:rPr>
              <a:t>PaaS</a:t>
            </a:r>
            <a:endParaRPr lang="en-IN" sz="4400" dirty="0"/>
          </a:p>
        </p:txBody>
      </p:sp>
      <p:sp>
        <p:nvSpPr>
          <p:cNvPr id="3" name="Content Placeholder 2"/>
          <p:cNvSpPr>
            <a:spLocks noGrp="1"/>
          </p:cNvSpPr>
          <p:nvPr>
            <p:ph idx="1"/>
          </p:nvPr>
        </p:nvSpPr>
        <p:spPr>
          <a:xfrm>
            <a:off x="457200" y="1571612"/>
            <a:ext cx="8229600" cy="4752988"/>
          </a:xfrm>
        </p:spPr>
        <p:txBody>
          <a:bodyPr/>
          <a:lstStyle/>
          <a:p>
            <a:pPr>
              <a:buNone/>
            </a:pPr>
            <a:r>
              <a:rPr lang="en-US" dirty="0" smtClean="0"/>
              <a:t>   Force.com has been a major hit and has served as the model for many of the </a:t>
            </a:r>
            <a:r>
              <a:rPr lang="en-US" dirty="0" err="1" smtClean="0"/>
              <a:t>PaaS</a:t>
            </a:r>
            <a:r>
              <a:rPr lang="en-US" dirty="0" smtClean="0"/>
              <a:t> systems of today.</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Autofit/>
          </a:bodyPr>
          <a:lstStyle/>
          <a:p>
            <a:r>
              <a:rPr lang="en-US" sz="4400" b="1" dirty="0" smtClean="0">
                <a:effectLst>
                  <a:outerShdw blurRad="38100" dist="38100" dir="2700000" algn="tl">
                    <a:srgbClr val="000000">
                      <a:alpha val="43137"/>
                    </a:srgbClr>
                  </a:outerShdw>
                </a:effectLst>
              </a:rPr>
              <a:t>Application Development</a:t>
            </a:r>
            <a:endParaRPr lang="en-IN"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28736"/>
            <a:ext cx="8229600" cy="4895864"/>
          </a:xfrm>
        </p:spPr>
        <p:txBody>
          <a:bodyPr/>
          <a:lstStyle/>
          <a:p>
            <a:pPr algn="just">
              <a:buNone/>
            </a:pPr>
            <a:r>
              <a:rPr lang="en-US" dirty="0" smtClean="0"/>
              <a:t>   A </a:t>
            </a:r>
            <a:r>
              <a:rPr lang="en-US" dirty="0" err="1" smtClean="0"/>
              <a:t>PaaS</a:t>
            </a:r>
            <a:r>
              <a:rPr lang="en-US" dirty="0" smtClean="0"/>
              <a:t> provides the tools needed to construct different types of applications that can work together in the same environment. Among the common application types are:</a:t>
            </a:r>
          </a:p>
          <a:p>
            <a:pPr lvl="1" algn="just"/>
            <a:r>
              <a:rPr lang="en-US" dirty="0" smtClean="0"/>
              <a:t>Composite business applications</a:t>
            </a:r>
          </a:p>
          <a:p>
            <a:pPr lvl="1" algn="just"/>
            <a:r>
              <a:rPr lang="en-US" dirty="0" smtClean="0"/>
              <a:t>Data portals</a:t>
            </a:r>
          </a:p>
          <a:p>
            <a:pPr lvl="1" algn="just"/>
            <a:r>
              <a:rPr lang="en-US" dirty="0" err="1" smtClean="0"/>
              <a:t>Mashups</a:t>
            </a:r>
            <a:r>
              <a:rPr lang="en-US" dirty="0" smtClean="0"/>
              <a:t> of multiple data sources</a:t>
            </a:r>
          </a:p>
          <a:p>
            <a:pPr algn="just">
              <a:buNone/>
            </a:pPr>
            <a:r>
              <a:rPr lang="en-US" dirty="0" smtClean="0"/>
              <a:t>   A </a:t>
            </a:r>
            <a:r>
              <a:rPr lang="en-US" dirty="0" err="1" smtClean="0"/>
              <a:t>mashup</a:t>
            </a:r>
            <a:r>
              <a:rPr lang="en-US" dirty="0" smtClean="0"/>
              <a:t> is a webpage that displays data from two or more data sources. The various landmarks and overlays you find in Google Earth, or annotated maps, are examples of </a:t>
            </a:r>
            <a:r>
              <a:rPr lang="en-US" dirty="0" err="1" smtClean="0"/>
              <a:t>mashups</a:t>
            </a:r>
            <a:r>
              <a:rPr lang="en-US"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smtClean="0">
                <a:effectLst>
                  <a:outerShdw blurRad="38100" dist="38100" dir="2700000" algn="tl">
                    <a:srgbClr val="000000">
                      <a:alpha val="43137"/>
                    </a:srgbClr>
                  </a:outerShdw>
                </a:effectLst>
              </a:rPr>
              <a:t>Application Development</a:t>
            </a:r>
            <a:endParaRPr lang="en-IN" sz="4400" dirty="0"/>
          </a:p>
        </p:txBody>
      </p:sp>
      <p:sp>
        <p:nvSpPr>
          <p:cNvPr id="3" name="Content Placeholder 2"/>
          <p:cNvSpPr>
            <a:spLocks noGrp="1"/>
          </p:cNvSpPr>
          <p:nvPr>
            <p:ph idx="1"/>
          </p:nvPr>
        </p:nvSpPr>
        <p:spPr>
          <a:xfrm>
            <a:off x="457200" y="1571612"/>
            <a:ext cx="8229600" cy="4752988"/>
          </a:xfrm>
        </p:spPr>
        <p:txBody>
          <a:bodyPr>
            <a:normAutofit lnSpcReduction="10000"/>
          </a:bodyPr>
          <a:lstStyle/>
          <a:p>
            <a:pPr algn="just">
              <a:buNone/>
            </a:pPr>
            <a:r>
              <a:rPr lang="en-US" dirty="0" smtClean="0"/>
              <a:t>   These applications must be able to share data and to run in a multi-tenant environment. To make applications work together more easily, a common development language such as Java or Python is usually offered. The more popular the language is, the more developers and developer services are going to be available to help users of platform applications. The use of application frameworks such as Ruby or Rails is useful in making application building easier and more powerful. Most of the application development tools create their own frameworks.</a:t>
            </a:r>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smtClean="0">
                <a:effectLst>
                  <a:outerShdw blurRad="38100" dist="38100" dir="2700000" algn="tl">
                    <a:srgbClr val="000000">
                      <a:alpha val="43137"/>
                    </a:srgbClr>
                  </a:outerShdw>
                </a:effectLst>
              </a:rPr>
              <a:t>Application Development</a:t>
            </a:r>
            <a:endParaRPr lang="en-IN" sz="4400" dirty="0"/>
          </a:p>
        </p:txBody>
      </p:sp>
      <p:sp>
        <p:nvSpPr>
          <p:cNvPr id="3" name="Content Placeholder 2"/>
          <p:cNvSpPr>
            <a:spLocks noGrp="1"/>
          </p:cNvSpPr>
          <p:nvPr>
            <p:ph idx="1"/>
          </p:nvPr>
        </p:nvSpPr>
        <p:spPr>
          <a:xfrm>
            <a:off x="457200" y="1571612"/>
            <a:ext cx="8229600" cy="4752988"/>
          </a:xfrm>
        </p:spPr>
        <p:txBody>
          <a:bodyPr/>
          <a:lstStyle/>
          <a:p>
            <a:pPr algn="just">
              <a:buNone/>
            </a:pPr>
            <a:r>
              <a:rPr lang="en-US" dirty="0" smtClean="0"/>
              <a:t>   All </a:t>
            </a:r>
            <a:r>
              <a:rPr lang="en-US" dirty="0" err="1" smtClean="0"/>
              <a:t>PaaS</a:t>
            </a:r>
            <a:r>
              <a:rPr lang="en-US" dirty="0" smtClean="0"/>
              <a:t> application development must take into account lifecycle management. As an application faces aging, it must be upgraded, migrated, grown, and eventually phased out or ported. Many </a:t>
            </a:r>
            <a:r>
              <a:rPr lang="en-US" dirty="0" err="1" smtClean="0"/>
              <a:t>PaaS</a:t>
            </a:r>
            <a:r>
              <a:rPr lang="en-US" dirty="0" smtClean="0"/>
              <a:t> vendors offer systems that are integrated lifecycle development platforms. That is, the vendor provides the full software development stack for the programmer to use, and it isn’t expected that the developer will need to go outside of the service to create his application.</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smtClean="0">
                <a:effectLst>
                  <a:outerShdw blurRad="38100" dist="38100" dir="2700000" algn="tl">
                    <a:srgbClr val="000000">
                      <a:alpha val="43137"/>
                    </a:srgbClr>
                  </a:outerShdw>
                </a:effectLst>
              </a:rPr>
              <a:t>Application Development</a:t>
            </a:r>
            <a:endParaRPr lang="en-IN" sz="4400" dirty="0"/>
          </a:p>
        </p:txBody>
      </p:sp>
      <p:sp>
        <p:nvSpPr>
          <p:cNvPr id="3" name="Content Placeholder 2"/>
          <p:cNvSpPr>
            <a:spLocks noGrp="1"/>
          </p:cNvSpPr>
          <p:nvPr>
            <p:ph idx="1"/>
          </p:nvPr>
        </p:nvSpPr>
        <p:spPr>
          <a:xfrm>
            <a:off x="457200" y="1571612"/>
            <a:ext cx="8229600" cy="4752988"/>
          </a:xfrm>
        </p:spPr>
        <p:txBody>
          <a:bodyPr>
            <a:normAutofit lnSpcReduction="10000"/>
          </a:bodyPr>
          <a:lstStyle/>
          <a:p>
            <a:pPr>
              <a:buNone/>
            </a:pPr>
            <a:r>
              <a:rPr lang="en-US" dirty="0" smtClean="0"/>
              <a:t>   An integrated lifecycle platform includes the following:</a:t>
            </a:r>
          </a:p>
          <a:p>
            <a:pPr lvl="1"/>
            <a:r>
              <a:rPr lang="en-US" dirty="0" smtClean="0"/>
              <a:t>The virtual machine and operating system(often offered by an </a:t>
            </a:r>
            <a:r>
              <a:rPr lang="en-US" dirty="0" err="1" smtClean="0"/>
              <a:t>IaaS</a:t>
            </a:r>
            <a:r>
              <a:rPr lang="en-US" dirty="0" smtClean="0"/>
              <a:t>)</a:t>
            </a:r>
          </a:p>
          <a:p>
            <a:pPr lvl="1"/>
            <a:r>
              <a:rPr lang="en-US" dirty="0" smtClean="0"/>
              <a:t>Data design and storage</a:t>
            </a:r>
          </a:p>
          <a:p>
            <a:pPr lvl="1"/>
            <a:r>
              <a:rPr lang="en-US" dirty="0" smtClean="0"/>
              <a:t>A development environment with defined APIs</a:t>
            </a:r>
          </a:p>
          <a:p>
            <a:pPr lvl="1"/>
            <a:r>
              <a:rPr lang="en-US" dirty="0" smtClean="0"/>
              <a:t>Middleware</a:t>
            </a:r>
          </a:p>
          <a:p>
            <a:pPr lvl="1"/>
            <a:r>
              <a:rPr lang="en-US" dirty="0" smtClean="0"/>
              <a:t>Testing and optimization tools</a:t>
            </a:r>
          </a:p>
          <a:p>
            <a:pPr lvl="1"/>
            <a:r>
              <a:rPr lang="en-US" dirty="0" smtClean="0"/>
              <a:t>Additional tools  and services</a:t>
            </a:r>
          </a:p>
          <a:p>
            <a:pPr algn="just">
              <a:buNone/>
            </a:pPr>
            <a:r>
              <a:rPr lang="en-US" dirty="0" smtClean="0"/>
              <a:t>    Google </a:t>
            </a:r>
            <a:r>
              <a:rPr lang="en-US" dirty="0" err="1" smtClean="0"/>
              <a:t>AppEngine</a:t>
            </a:r>
            <a:r>
              <a:rPr lang="en-US" dirty="0" smtClean="0"/>
              <a:t>, Microsoft Windows Azure Platform, </a:t>
            </a:r>
            <a:r>
              <a:rPr lang="en-US" dirty="0" err="1" smtClean="0"/>
              <a:t>Eccentex</a:t>
            </a:r>
            <a:r>
              <a:rPr lang="en-US" dirty="0" smtClean="0"/>
              <a:t> </a:t>
            </a:r>
            <a:r>
              <a:rPr lang="en-US" dirty="0" err="1" smtClean="0"/>
              <a:t>AppBase</a:t>
            </a:r>
            <a:r>
              <a:rPr lang="en-US" dirty="0" smtClean="0"/>
              <a:t>, </a:t>
            </a:r>
            <a:r>
              <a:rPr lang="en-US" dirty="0" err="1" smtClean="0"/>
              <a:t>LongJump</a:t>
            </a:r>
            <a:r>
              <a:rPr lang="en-US" dirty="0" smtClean="0"/>
              <a:t>, and Wolf are examples of integrated lifecycle platforms.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00174"/>
            <a:ext cx="8229600" cy="4824426"/>
          </a:xfrm>
        </p:spPr>
        <p:txBody>
          <a:bodyPr>
            <a:normAutofit fontScale="92500" lnSpcReduction="20000"/>
          </a:bodyPr>
          <a:lstStyle/>
          <a:p>
            <a:pPr algn="just">
              <a:buNone/>
            </a:pPr>
            <a:r>
              <a:rPr lang="en-US" dirty="0" smtClean="0"/>
              <a:t>   Application frameworks provide a means for creating </a:t>
            </a:r>
            <a:r>
              <a:rPr lang="en-US" dirty="0" err="1" smtClean="0"/>
              <a:t>SaaS</a:t>
            </a:r>
            <a:r>
              <a:rPr lang="en-US" dirty="0" smtClean="0"/>
              <a:t> hosted applications using a unified development environment or an </a:t>
            </a:r>
            <a:r>
              <a:rPr lang="en-US" cap="small" dirty="0" smtClean="0"/>
              <a:t>integrated</a:t>
            </a:r>
            <a:r>
              <a:rPr lang="en-US" dirty="0" smtClean="0"/>
              <a:t> development environment (IDE). </a:t>
            </a:r>
            <a:r>
              <a:rPr lang="en-US" dirty="0" err="1" smtClean="0"/>
              <a:t>PaaS</a:t>
            </a:r>
            <a:r>
              <a:rPr lang="en-US" dirty="0" smtClean="0"/>
              <a:t> IDEs provide point-and-click graphical interfaces that any knowledgeable computer user can navigate and create something useful with.</a:t>
            </a:r>
            <a:endParaRPr lang="en-US" sz="2400" dirty="0" smtClean="0"/>
          </a:p>
          <a:p>
            <a:pPr algn="just">
              <a:buNone/>
            </a:pPr>
            <a:r>
              <a:rPr lang="en-US" sz="2400" dirty="0" smtClean="0"/>
              <a:t>    </a:t>
            </a:r>
            <a:r>
              <a:rPr lang="en-US" dirty="0" smtClean="0"/>
              <a:t>Many Web sites are based on the notion of information management and organization; they are referred to as content </a:t>
            </a:r>
            <a:r>
              <a:rPr lang="en-US" cap="small" dirty="0" smtClean="0"/>
              <a:t>management</a:t>
            </a:r>
            <a:r>
              <a:rPr lang="en-US" dirty="0" smtClean="0"/>
              <a:t> systems (CMS). A database is a content management system, but the notion of a Web site as a CMS adds a number of special features to the concept that includes rich user interaction, multiple data sources, and extensive customization and extensibility. </a:t>
            </a:r>
            <a:endParaRPr lang="en-IN" dirty="0" smtClean="0"/>
          </a:p>
          <a:p>
            <a:pPr>
              <a:buNone/>
            </a:pPr>
            <a:r>
              <a:rPr lang="en-US" dirty="0" smtClean="0"/>
              <a:t> </a:t>
            </a:r>
            <a:endParaRPr lang="en-IN" dirty="0" smtClean="0"/>
          </a:p>
          <a:p>
            <a:pPr algn="just">
              <a:buNone/>
            </a:pPr>
            <a:r>
              <a:rPr lang="en-US" dirty="0" smtClean="0"/>
              <a:t> </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571612"/>
            <a:ext cx="8229600" cy="4752988"/>
          </a:xfrm>
        </p:spPr>
        <p:txBody>
          <a:bodyPr>
            <a:normAutofit fontScale="92500"/>
          </a:bodyPr>
          <a:lstStyle/>
          <a:p>
            <a:pPr algn="just">
              <a:buNone/>
            </a:pPr>
            <a:r>
              <a:rPr lang="en-US" dirty="0" smtClean="0"/>
              <a:t>   The </a:t>
            </a:r>
            <a:r>
              <a:rPr lang="en-US" dirty="0" err="1" smtClean="0"/>
              <a:t>Drupal</a:t>
            </a:r>
            <a:r>
              <a:rPr lang="en-US" dirty="0" smtClean="0"/>
              <a:t> CMS was chosen as an example of this type of </a:t>
            </a:r>
            <a:r>
              <a:rPr lang="en-US" dirty="0" err="1" smtClean="0"/>
              <a:t>PaaS</a:t>
            </a:r>
            <a:r>
              <a:rPr lang="en-US" dirty="0" smtClean="0"/>
              <a:t> because it is very extensively used and has broad industry impact, and it is a full-strength developer tool.</a:t>
            </a:r>
          </a:p>
          <a:p>
            <a:pPr algn="just">
              <a:buNone/>
            </a:pPr>
            <a:r>
              <a:rPr lang="en-US" dirty="0" smtClean="0"/>
              <a:t>    Whereas </a:t>
            </a:r>
            <a:r>
              <a:rPr lang="en-US" dirty="0" err="1" smtClean="0"/>
              <a:t>Drupal</a:t>
            </a:r>
            <a:r>
              <a:rPr lang="en-US" dirty="0" smtClean="0"/>
              <a:t> is used in major Web sites and organizes vast amounts of information, the site Squarespace.com was chosen to illustrate a point-and-click CMS system aimed at supporting individuals, small businesses, and other small organizations. </a:t>
            </a:r>
            <a:r>
              <a:rPr lang="en-US" dirty="0" err="1" smtClean="0"/>
              <a:t>Squarespace</a:t>
            </a:r>
            <a:r>
              <a:rPr lang="en-US" dirty="0" smtClean="0"/>
              <a:t> is often associated with blogging tools (as is </a:t>
            </a:r>
            <a:r>
              <a:rPr lang="en-US" dirty="0" err="1" smtClean="0"/>
              <a:t>Drupal</a:t>
            </a:r>
            <a:r>
              <a:rPr lang="en-US" dirty="0" smtClean="0"/>
              <a:t>), but it is more than that. </a:t>
            </a:r>
            <a:r>
              <a:rPr lang="en-US" dirty="0" err="1" smtClean="0"/>
              <a:t>Squarespace</a:t>
            </a:r>
            <a:r>
              <a:rPr lang="en-US" dirty="0" smtClean="0"/>
              <a:t> works with photos, imports information from other social tools, and allows very attractive Web sites to be created by average users.</a:t>
            </a:r>
            <a:endParaRPr lang="en-IN" dirty="0" smtClean="0"/>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lstStyle/>
          <a:p>
            <a:pPr algn="just">
              <a:buNone/>
            </a:pPr>
            <a:r>
              <a:rPr lang="en-US" dirty="0" smtClean="0"/>
              <a:t>   </a:t>
            </a:r>
            <a:r>
              <a:rPr lang="en-US" dirty="0" err="1" smtClean="0"/>
              <a:t>Eccentex</a:t>
            </a:r>
            <a:r>
              <a:rPr lang="en-US" dirty="0" smtClean="0"/>
              <a:t> </a:t>
            </a:r>
            <a:r>
              <a:rPr lang="en-US" dirty="0" err="1" smtClean="0"/>
              <a:t>AppBase</a:t>
            </a:r>
            <a:r>
              <a:rPr lang="en-US" dirty="0" smtClean="0"/>
              <a:t>, </a:t>
            </a:r>
            <a:r>
              <a:rPr lang="en-US" dirty="0" err="1" smtClean="0"/>
              <a:t>LongJump</a:t>
            </a:r>
            <a:r>
              <a:rPr lang="en-US" dirty="0" smtClean="0"/>
              <a:t>, and Wolf were chosen as examples of developer-oriented services aimed at users and developers who want to create Web-based applications based on Service Oriented Architecture protocols and services. These services vary in some details, but they have these common characteristics:</a:t>
            </a:r>
            <a:endParaRPr lang="en-IN" dirty="0" smtClean="0"/>
          </a:p>
          <a:p>
            <a:pPr algn="just">
              <a:buNone/>
            </a:pPr>
            <a:r>
              <a:rPr lang="en-US" dirty="0" smtClean="0"/>
              <a:t>   (Characteristics on the next slide)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4400" b="1" dirty="0" smtClean="0">
                <a:effectLst>
                  <a:outerShdw blurRad="38100" dist="38100" dir="2700000" algn="tl">
                    <a:srgbClr val="000000">
                      <a:alpha val="43137"/>
                    </a:srgbClr>
                  </a:outerShdw>
                </a:effectLst>
              </a:rPr>
              <a:t>Platform-as-a-Service</a:t>
            </a:r>
            <a:endParaRPr lang="en-IN"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43050"/>
            <a:ext cx="8229600" cy="4681550"/>
          </a:xfrm>
        </p:spPr>
        <p:txBody>
          <a:bodyPr/>
          <a:lstStyle/>
          <a:p>
            <a:pPr algn="just"/>
            <a:r>
              <a:rPr lang="en-US" dirty="0" smtClean="0"/>
              <a:t>The Platform-as-a-Service(</a:t>
            </a:r>
            <a:r>
              <a:rPr lang="en-US" dirty="0" err="1" smtClean="0"/>
              <a:t>PaaS</a:t>
            </a:r>
            <a:r>
              <a:rPr lang="en-US" dirty="0" smtClean="0"/>
              <a:t>) provides the tools within an environment required to create applications that can run in a Software-as-a-Service(</a:t>
            </a:r>
            <a:r>
              <a:rPr lang="en-US" dirty="0" err="1" smtClean="0"/>
              <a:t>SaaS</a:t>
            </a:r>
            <a:r>
              <a:rPr lang="en-US" dirty="0" smtClean="0"/>
              <a:t>) model.</a:t>
            </a:r>
          </a:p>
          <a:p>
            <a:pPr algn="just"/>
            <a:r>
              <a:rPr lang="en-US" dirty="0" smtClean="0"/>
              <a:t>Applications developed in </a:t>
            </a:r>
            <a:r>
              <a:rPr lang="en-US" dirty="0" err="1" smtClean="0"/>
              <a:t>PaaS</a:t>
            </a:r>
            <a:r>
              <a:rPr lang="en-US" dirty="0" smtClean="0"/>
              <a:t> systems can be</a:t>
            </a:r>
          </a:p>
          <a:p>
            <a:pPr lvl="1" algn="just"/>
            <a:r>
              <a:rPr lang="en-US" dirty="0" smtClean="0"/>
              <a:t>Composite business applications</a:t>
            </a:r>
          </a:p>
          <a:p>
            <a:pPr lvl="1" algn="just"/>
            <a:r>
              <a:rPr lang="en-US" dirty="0" smtClean="0"/>
              <a:t>Data portals</a:t>
            </a:r>
          </a:p>
          <a:p>
            <a:pPr lvl="1" algn="just"/>
            <a:r>
              <a:rPr lang="en-US" dirty="0" err="1" smtClean="0"/>
              <a:t>Mashups</a:t>
            </a:r>
            <a:r>
              <a:rPr lang="en-US" dirty="0" smtClean="0"/>
              <a:t> with data derived from multiple sources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92500" lnSpcReduction="20000"/>
          </a:bodyPr>
          <a:lstStyle/>
          <a:p>
            <a:pPr>
              <a:buNone/>
            </a:pPr>
            <a:r>
              <a:rPr lang="en-US" dirty="0" smtClean="0"/>
              <a:t>   Common characteristics:</a:t>
            </a:r>
          </a:p>
          <a:p>
            <a:pPr algn="just"/>
            <a:r>
              <a:rPr lang="en-US" sz="2800" dirty="0" smtClean="0"/>
              <a:t>They separate data-handling from presentation (user interface).</a:t>
            </a:r>
            <a:endParaRPr lang="en-IN" sz="2800" dirty="0" smtClean="0"/>
          </a:p>
          <a:p>
            <a:pPr algn="just"/>
            <a:r>
              <a:rPr lang="en-US" sz="2800" dirty="0" smtClean="0"/>
              <a:t>They offer tools for establishing business objects or entities and the relationships between them.</a:t>
            </a:r>
            <a:endParaRPr lang="en-IN" sz="2800" dirty="0" smtClean="0"/>
          </a:p>
          <a:p>
            <a:pPr algn="just"/>
            <a:r>
              <a:rPr lang="en-US" sz="2800" dirty="0" smtClean="0"/>
              <a:t>They support the incorporation of business rules, logic, and actions.</a:t>
            </a:r>
            <a:endParaRPr lang="en-IN" sz="2800" dirty="0" smtClean="0"/>
          </a:p>
          <a:p>
            <a:pPr algn="just"/>
            <a:r>
              <a:rPr lang="en-US" sz="2800" dirty="0" smtClean="0"/>
              <a:t>They provide tools for creating data entry controls (forms), views, and reports.</a:t>
            </a:r>
            <a:endParaRPr lang="en-IN" sz="2800" dirty="0" smtClean="0"/>
          </a:p>
          <a:p>
            <a:pPr algn="just"/>
            <a:r>
              <a:rPr lang="en-US" sz="2800" dirty="0" smtClean="0"/>
              <a:t>They provide instrumentation, tools for measuring application performance.</a:t>
            </a:r>
            <a:endParaRPr lang="en-IN" sz="2800" dirty="0" smtClean="0"/>
          </a:p>
          <a:p>
            <a:pPr algn="just"/>
            <a:r>
              <a:rPr lang="en-US" sz="2800" dirty="0" smtClean="0"/>
              <a:t>They support packaging and deployment of applications.</a:t>
            </a:r>
            <a:endParaRPr lang="en-IN" sz="2800" dirty="0" smtClean="0"/>
          </a:p>
          <a:p>
            <a:pPr lvl="1"/>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92500" lnSpcReduction="10000"/>
          </a:bodyPr>
          <a:lstStyle/>
          <a:p>
            <a:pPr algn="just">
              <a:buNone/>
            </a:pPr>
            <a:r>
              <a:rPr lang="en-US" dirty="0" smtClean="0"/>
              <a:t>    These services differ in which language they use, support for different rendering technologies, and in other features. For the most part, they provide point-and-click tools where snippets of code provide exception programming. These services are extensible and customizable through application code. The goal of these services is to create portable applications, although each service includes a hosting platform for developed applications. Some cloud application platforms such as </a:t>
            </a:r>
            <a:r>
              <a:rPr lang="en-US" dirty="0" err="1" smtClean="0"/>
              <a:t>WorkXpress</a:t>
            </a:r>
            <a:r>
              <a:rPr lang="en-US" dirty="0" smtClean="0"/>
              <a:t> (http://www.workxpress.com) describe their environment as a 5GL </a:t>
            </a:r>
            <a:r>
              <a:rPr lang="en-US" dirty="0" err="1" smtClean="0"/>
              <a:t>PaaS</a:t>
            </a:r>
            <a:r>
              <a:rPr lang="en-US" dirty="0" smtClean="0"/>
              <a:t> (Fifth Generation) as opposed to something like Force.com, which they call a 3GL/4GL </a:t>
            </a:r>
            <a:r>
              <a:rPr lang="en-US" dirty="0" err="1" smtClean="0"/>
              <a:t>PaaS</a:t>
            </a:r>
            <a:r>
              <a:rPr lang="en-US" dirty="0" smtClean="0"/>
              <a:t> because 5GL environments have no programming requirement and you can host your application anywhere.</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71612"/>
            <a:ext cx="8229600" cy="4752988"/>
          </a:xfrm>
        </p:spPr>
        <p:txBody>
          <a:bodyPr/>
          <a:lstStyle/>
          <a:p>
            <a:pPr algn="just">
              <a:buNone/>
            </a:pPr>
            <a:r>
              <a:rPr lang="en-US" dirty="0" smtClean="0"/>
              <a:t>   A 5GL programming language solves problems by acting on constraints and inputs and then uses intelligence to solve the problem. By comparison a 4GL programming language requires the programmer to build modules to solve specific problems. For a description of early programming language generations you may want to read the following reference: </a:t>
            </a:r>
            <a:r>
              <a:rPr lang="en-US" u="sng" dirty="0" smtClean="0">
                <a:solidFill>
                  <a:schemeClr val="accent1">
                    <a:lumMod val="75000"/>
                  </a:schemeClr>
                </a:solidFill>
              </a:rPr>
              <a:t>http://en.wikipedia.org/wiki/Programming_language_generations</a:t>
            </a:r>
            <a:r>
              <a:rPr lang="en-US" dirty="0" smtClean="0"/>
              <a:t>.</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428736"/>
            <a:ext cx="8229600" cy="4895864"/>
          </a:xfrm>
        </p:spPr>
        <p:txBody>
          <a:bodyPr>
            <a:normAutofit lnSpcReduction="10000"/>
          </a:bodyPr>
          <a:lstStyle/>
          <a:p>
            <a:pPr>
              <a:buNone/>
            </a:pPr>
            <a:r>
              <a:rPr lang="en-US" b="1" cap="small" dirty="0" err="1" smtClean="0"/>
              <a:t>Drupal</a:t>
            </a:r>
            <a:endParaRPr lang="en-IN" dirty="0" smtClean="0"/>
          </a:p>
          <a:p>
            <a:pPr algn="just">
              <a:buNone/>
            </a:pPr>
            <a:r>
              <a:rPr lang="en-US" dirty="0" smtClean="0"/>
              <a:t>   </a:t>
            </a:r>
            <a:r>
              <a:rPr lang="en-US" dirty="0" err="1" smtClean="0"/>
              <a:t>Drupal</a:t>
            </a:r>
            <a:r>
              <a:rPr lang="en-US" dirty="0" smtClean="0"/>
              <a:t>(http://drupal.org/)  is a content management system (CMS) that is used as the backend to a large number of Web sites worldwide. The software is an open-source project that was created in the PHP programming language. </a:t>
            </a:r>
            <a:r>
              <a:rPr lang="en-US" dirty="0" err="1" smtClean="0"/>
              <a:t>Drupal</a:t>
            </a:r>
            <a:r>
              <a:rPr lang="en-US" dirty="0" smtClean="0"/>
              <a:t> is really a programming environment for managing content, and it has elements of blogging and collaboration software as part of its distribution. </a:t>
            </a:r>
            <a:r>
              <a:rPr lang="en-US" dirty="0" err="1" smtClean="0"/>
              <a:t>Drupal</a:t>
            </a:r>
            <a:r>
              <a:rPr lang="en-US" dirty="0" smtClean="0"/>
              <a:t> is offered to the public under the GNU General Public License version 2 and is used by many prominent Web sites. The </a:t>
            </a:r>
            <a:r>
              <a:rPr lang="en-US" dirty="0" err="1" smtClean="0"/>
              <a:t>Drupal</a:t>
            </a:r>
            <a:r>
              <a:rPr lang="en-US" dirty="0" smtClean="0"/>
              <a:t> core is the standard distribution, with the current version being 6.19; version 7.0 is in preview.</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428736"/>
            <a:ext cx="8229600" cy="4895864"/>
          </a:xfrm>
        </p:spPr>
        <p:txBody>
          <a:bodyPr/>
          <a:lstStyle/>
          <a:p>
            <a:pPr algn="just">
              <a:buNone/>
            </a:pPr>
            <a:r>
              <a:rPr lang="en-US" dirty="0" smtClean="0"/>
              <a:t>   </a:t>
            </a:r>
            <a:r>
              <a:rPr lang="en-US" dirty="0" err="1" smtClean="0"/>
              <a:t>Drupal</a:t>
            </a:r>
            <a:r>
              <a:rPr lang="en-US" dirty="0" smtClean="0"/>
              <a:t> is a highly extensible way to create Web sites with rich features. </a:t>
            </a:r>
            <a:r>
              <a:rPr lang="en-US" dirty="0" err="1" smtClean="0"/>
              <a:t>Drupal</a:t>
            </a:r>
            <a:r>
              <a:rPr lang="en-US" dirty="0" smtClean="0"/>
              <a:t> has a large developer community that has created nearly 6,000 third-party add-ons called </a:t>
            </a:r>
            <a:r>
              <a:rPr lang="en-US" i="1" dirty="0" err="1" smtClean="0"/>
              <a:t>contrib</a:t>
            </a:r>
            <a:r>
              <a:rPr lang="en-US" i="1" dirty="0" smtClean="0"/>
              <a:t> modules. </a:t>
            </a:r>
            <a:r>
              <a:rPr lang="en-US" dirty="0" smtClean="0"/>
              <a:t>Several thousand </a:t>
            </a:r>
            <a:r>
              <a:rPr lang="en-US" dirty="0" err="1" smtClean="0"/>
              <a:t>Drupal</a:t>
            </a:r>
            <a:r>
              <a:rPr lang="en-US" dirty="0" smtClean="0"/>
              <a:t> developers worldwide come together twice a year at the </a:t>
            </a:r>
            <a:r>
              <a:rPr lang="en-US" dirty="0" err="1" smtClean="0"/>
              <a:t>DrupalCon</a:t>
            </a:r>
            <a:r>
              <a:rPr lang="en-US" dirty="0" smtClean="0"/>
              <a:t> convention. It’s a vibrant community of users and developers.</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428736"/>
            <a:ext cx="8229600" cy="4895864"/>
          </a:xfrm>
        </p:spPr>
        <p:txBody>
          <a:bodyPr>
            <a:normAutofit fontScale="92500" lnSpcReduction="20000"/>
          </a:bodyPr>
          <a:lstStyle/>
          <a:p>
            <a:pPr algn="just">
              <a:buNone/>
            </a:pPr>
            <a:r>
              <a:rPr lang="en-US" dirty="0" smtClean="0"/>
              <a:t>   The number of Web sites that use </a:t>
            </a:r>
            <a:r>
              <a:rPr lang="en-US" dirty="0" err="1" smtClean="0"/>
              <a:t>Drupal</a:t>
            </a:r>
            <a:r>
              <a:rPr lang="en-US" dirty="0" smtClean="0"/>
              <a:t> is really quite remarkable, and many of them are very well known. </a:t>
            </a:r>
            <a:r>
              <a:rPr lang="en-US" dirty="0" err="1" smtClean="0"/>
              <a:t>Drupal</a:t>
            </a:r>
            <a:r>
              <a:rPr lang="en-US" dirty="0" smtClean="0"/>
              <a:t> is very popular with government agencies and with media companies, but its reach extends into nearly any industry, organization, and business type you can think of. Some of these sites are beautifully constructed. A short list of sites includes </a:t>
            </a:r>
            <a:r>
              <a:rPr lang="en-US" b="1" dirty="0" smtClean="0"/>
              <a:t>att.com</a:t>
            </a:r>
            <a:r>
              <a:rPr lang="en-US" dirty="0" smtClean="0"/>
              <a:t>, </a:t>
            </a:r>
            <a:r>
              <a:rPr lang="en-US" b="1" dirty="0" smtClean="0"/>
              <a:t>data.gov.uk</a:t>
            </a:r>
            <a:r>
              <a:rPr lang="en-US" dirty="0" smtClean="0"/>
              <a:t>, </a:t>
            </a:r>
            <a:r>
              <a:rPr lang="en-US" b="1" dirty="0" smtClean="0"/>
              <a:t>gouvernement.fr</a:t>
            </a:r>
            <a:r>
              <a:rPr lang="en-US" dirty="0" smtClean="0"/>
              <a:t>, </a:t>
            </a:r>
            <a:r>
              <a:rPr lang="en-US" b="1" dirty="0" smtClean="0"/>
              <a:t>intel.com</a:t>
            </a:r>
            <a:r>
              <a:rPr lang="en-US" dirty="0" smtClean="0"/>
              <a:t>, </a:t>
            </a:r>
            <a:r>
              <a:rPr lang="en-US" b="1" dirty="0" smtClean="0"/>
              <a:t>lucasfilms.com</a:t>
            </a:r>
            <a:r>
              <a:rPr lang="en-US" dirty="0" smtClean="0"/>
              <a:t>, </a:t>
            </a:r>
            <a:r>
              <a:rPr lang="en-US" b="1" dirty="0" smtClean="0"/>
              <a:t>mattel.com</a:t>
            </a:r>
            <a:r>
              <a:rPr lang="en-US" dirty="0" smtClean="0"/>
              <a:t>, </a:t>
            </a:r>
            <a:r>
              <a:rPr lang="en-US" b="1" dirty="0" smtClean="0"/>
              <a:t>thenation.com</a:t>
            </a:r>
            <a:r>
              <a:rPr lang="en-US" dirty="0" smtClean="0"/>
              <a:t>, </a:t>
            </a:r>
            <a:r>
              <a:rPr lang="en-US" b="1" dirty="0" smtClean="0"/>
              <a:t>whitehouse.gov</a:t>
            </a:r>
            <a:r>
              <a:rPr lang="en-US" dirty="0" smtClean="0"/>
              <a:t>, and </a:t>
            </a:r>
            <a:r>
              <a:rPr lang="en-US" b="1" dirty="0" smtClean="0"/>
              <a:t>ubuntu.com</a:t>
            </a:r>
            <a:r>
              <a:rPr lang="en-US" dirty="0" smtClean="0"/>
              <a:t>. </a:t>
            </a:r>
            <a:r>
              <a:rPr lang="en-US" dirty="0" err="1" smtClean="0"/>
              <a:t>Drupal</a:t>
            </a:r>
            <a:r>
              <a:rPr lang="en-US" dirty="0" smtClean="0"/>
              <a:t> has a gallery of screenshots of sites and features on its Web site, but for a better look at some of the more attractive sites, go to the Showcase of Popular Web sites Developed Using </a:t>
            </a:r>
            <a:r>
              <a:rPr lang="en-US" dirty="0" err="1" smtClean="0"/>
              <a:t>Drupal</a:t>
            </a:r>
            <a:r>
              <a:rPr lang="en-US" dirty="0" smtClean="0"/>
              <a:t> CMS (</a:t>
            </a:r>
            <a:r>
              <a:rPr lang="en-US" u="sng" dirty="0" smtClean="0"/>
              <a:t>http://artatm.com/2010/02/showcase-of-popular-website-developed-using-drupal</a:t>
            </a:r>
            <a:r>
              <a:rPr lang="en-US" dirty="0" smtClean="0"/>
              <a:t>/).</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7" name="Content Placeholder 6"/>
          <p:cNvSpPr>
            <a:spLocks noGrp="1"/>
          </p:cNvSpPr>
          <p:nvPr>
            <p:ph idx="1"/>
          </p:nvPr>
        </p:nvSpPr>
        <p:spPr>
          <a:xfrm>
            <a:off x="457200" y="1500174"/>
            <a:ext cx="8229600" cy="4824426"/>
          </a:xfrm>
        </p:spPr>
        <p:txBody>
          <a:bodyPr/>
          <a:lstStyle/>
          <a:p>
            <a:pPr algn="just">
              <a:buNone/>
            </a:pPr>
            <a:r>
              <a:rPr lang="en-US" dirty="0" smtClean="0"/>
              <a:t>   You find </a:t>
            </a:r>
            <a:r>
              <a:rPr lang="en-US" dirty="0" err="1" smtClean="0"/>
              <a:t>Drupal</a:t>
            </a:r>
            <a:r>
              <a:rPr lang="en-US" dirty="0" smtClean="0"/>
              <a:t> applications running on any Web server that can run PHP 4.4.0 and later. The most common deployments are on Apache, but you also can find </a:t>
            </a:r>
            <a:r>
              <a:rPr lang="en-US" dirty="0" err="1" smtClean="0"/>
              <a:t>Drupal</a:t>
            </a:r>
            <a:r>
              <a:rPr lang="en-US" dirty="0" smtClean="0"/>
              <a:t> on Microsoft IIS and other Unix Web servers. To store content, </a:t>
            </a:r>
            <a:r>
              <a:rPr lang="en-US" dirty="0" err="1" smtClean="0"/>
              <a:t>Drupal</a:t>
            </a:r>
            <a:r>
              <a:rPr lang="en-US" dirty="0" smtClean="0"/>
              <a:t> must be used with a database. Because LAMP installations are a standard Web deployment platform, the database most often used is </a:t>
            </a:r>
            <a:r>
              <a:rPr lang="en-US" dirty="0" err="1" smtClean="0"/>
              <a:t>MySQL</a:t>
            </a:r>
            <a:r>
              <a:rPr lang="en-US" dirty="0" smtClean="0"/>
              <a:t>. Other SQL databases work equally well.</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92500" lnSpcReduction="10000"/>
          </a:bodyPr>
          <a:lstStyle/>
          <a:p>
            <a:pPr>
              <a:buNone/>
            </a:pPr>
            <a:r>
              <a:rPr lang="en-US" dirty="0" smtClean="0"/>
              <a:t>  The </a:t>
            </a:r>
            <a:r>
              <a:rPr lang="en-US" dirty="0" err="1" smtClean="0"/>
              <a:t>Drupal</a:t>
            </a:r>
            <a:r>
              <a:rPr lang="en-US" dirty="0" smtClean="0"/>
              <a:t> core by itself contains a number of modules that provide for the following:</a:t>
            </a:r>
            <a:endParaRPr lang="en-IN" dirty="0" smtClean="0"/>
          </a:p>
          <a:p>
            <a:pPr lvl="1"/>
            <a:r>
              <a:rPr lang="en-US" dirty="0" smtClean="0"/>
              <a:t>Auto-updates</a:t>
            </a:r>
            <a:endParaRPr lang="en-IN" dirty="0" smtClean="0"/>
          </a:p>
          <a:p>
            <a:pPr lvl="1"/>
            <a:r>
              <a:rPr lang="en-US" dirty="0" smtClean="0"/>
              <a:t>Blogs, forums, polls, and RSS feeds</a:t>
            </a:r>
            <a:endParaRPr lang="en-IN" dirty="0" smtClean="0"/>
          </a:p>
          <a:p>
            <a:pPr lvl="1"/>
            <a:r>
              <a:rPr lang="en-US" dirty="0" smtClean="0"/>
              <a:t>Multiple site management</a:t>
            </a:r>
            <a:endParaRPr lang="en-IN" dirty="0" smtClean="0"/>
          </a:p>
          <a:p>
            <a:pPr lvl="1"/>
            <a:r>
              <a:rPr lang="en-US" dirty="0" err="1" smtClean="0"/>
              <a:t>OpenID</a:t>
            </a:r>
            <a:r>
              <a:rPr lang="en-US" dirty="0" smtClean="0"/>
              <a:t> authentication</a:t>
            </a:r>
            <a:endParaRPr lang="en-IN" dirty="0" smtClean="0"/>
          </a:p>
          <a:p>
            <a:pPr lvl="1"/>
            <a:r>
              <a:rPr lang="en-US" dirty="0" smtClean="0"/>
              <a:t>Performance optimization through caching and throttling</a:t>
            </a:r>
            <a:endParaRPr lang="en-IN" dirty="0" smtClean="0"/>
          </a:p>
          <a:p>
            <a:pPr lvl="1"/>
            <a:r>
              <a:rPr lang="en-US" dirty="0" smtClean="0"/>
              <a:t>Search</a:t>
            </a:r>
            <a:endParaRPr lang="en-IN" dirty="0" smtClean="0"/>
          </a:p>
          <a:p>
            <a:pPr lvl="1"/>
            <a:r>
              <a:rPr lang="en-US" dirty="0" smtClean="0"/>
              <a:t>User interface creation tools</a:t>
            </a:r>
            <a:endParaRPr lang="en-IN" dirty="0" smtClean="0"/>
          </a:p>
          <a:p>
            <a:pPr lvl="1"/>
            <a:r>
              <a:rPr lang="en-US" dirty="0" smtClean="0"/>
              <a:t>User-level access controls and profiles</a:t>
            </a:r>
            <a:endParaRPr lang="en-IN" dirty="0" smtClean="0"/>
          </a:p>
          <a:p>
            <a:pPr lvl="1"/>
            <a:r>
              <a:rPr lang="en-US" dirty="0" smtClean="0"/>
              <a:t>Themes</a:t>
            </a:r>
            <a:endParaRPr lang="en-IN" dirty="0" smtClean="0"/>
          </a:p>
          <a:p>
            <a:pPr lvl="1"/>
            <a:r>
              <a:rPr lang="en-US" dirty="0" smtClean="0"/>
              <a:t>Traffic management</a:t>
            </a:r>
            <a:endParaRPr lang="en-IN" dirty="0" smtClean="0"/>
          </a:p>
          <a:p>
            <a:pPr lvl="1"/>
            <a:r>
              <a:rPr lang="en-US" dirty="0" smtClean="0"/>
              <a:t>Workflow control with events and triggers</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85000" lnSpcReduction="10000"/>
          </a:bodyPr>
          <a:lstStyle/>
          <a:p>
            <a:pPr algn="just">
              <a:buNone/>
            </a:pPr>
            <a:r>
              <a:rPr lang="en-US" dirty="0" smtClean="0"/>
              <a:t>    </a:t>
            </a:r>
            <a:r>
              <a:rPr lang="en-US" dirty="0" err="1" smtClean="0"/>
              <a:t>Drupal</a:t>
            </a:r>
            <a:r>
              <a:rPr lang="en-US" dirty="0" smtClean="0"/>
              <a:t> is modular and exposes its functionality through a set of published APIs. The </a:t>
            </a:r>
            <a:r>
              <a:rPr lang="en-US" dirty="0" err="1" smtClean="0"/>
              <a:t>contrib</a:t>
            </a:r>
            <a:r>
              <a:rPr lang="en-US" dirty="0" smtClean="0"/>
              <a:t> modules can be added to </a:t>
            </a:r>
            <a:r>
              <a:rPr lang="en-US" dirty="0" err="1" smtClean="0"/>
              <a:t>Drupal</a:t>
            </a:r>
            <a:r>
              <a:rPr lang="en-US" dirty="0" smtClean="0"/>
              <a:t> to replace other modules, enhance capabilities, or provide entirely new features. Third-party modules include messaging systems, visual editors, a content construction kit (CCK) for database schema extension, views, and panels. CCK Fields API is in the latest version of </a:t>
            </a:r>
            <a:r>
              <a:rPr lang="en-US" dirty="0" err="1" smtClean="0"/>
              <a:t>Drupal</a:t>
            </a:r>
            <a:r>
              <a:rPr lang="en-US" dirty="0" smtClean="0"/>
              <a:t>, version 7.0.</a:t>
            </a:r>
            <a:endParaRPr lang="en-IN" dirty="0" smtClean="0"/>
          </a:p>
          <a:p>
            <a:pPr algn="just">
              <a:buNone/>
            </a:pPr>
            <a:endParaRPr lang="en-IN" dirty="0" smtClean="0"/>
          </a:p>
          <a:p>
            <a:pPr algn="just">
              <a:buNone/>
            </a:pPr>
            <a:r>
              <a:rPr lang="en-US" dirty="0" smtClean="0"/>
              <a:t>    </a:t>
            </a:r>
            <a:r>
              <a:rPr lang="en-US" dirty="0" err="1" smtClean="0"/>
              <a:t>Drupal</a:t>
            </a:r>
            <a:r>
              <a:rPr lang="en-US" dirty="0" smtClean="0"/>
              <a:t> is reputed to be somewhat difficult to learn, and new versions often break old features. It is much more widely used than its competitor </a:t>
            </a:r>
            <a:r>
              <a:rPr lang="en-US" dirty="0" err="1" smtClean="0"/>
              <a:t>Joomla</a:t>
            </a:r>
            <a:r>
              <a:rPr lang="en-US" dirty="0" smtClean="0"/>
              <a:t>! (http://www.joomla.org/), and </a:t>
            </a:r>
            <a:r>
              <a:rPr lang="en-US" dirty="0" err="1" smtClean="0"/>
              <a:t>Drupal</a:t>
            </a:r>
            <a:r>
              <a:rPr lang="en-US" dirty="0" smtClean="0"/>
              <a:t> seems to have better performance than </a:t>
            </a:r>
            <a:r>
              <a:rPr lang="en-US" dirty="0" err="1" smtClean="0"/>
              <a:t>Joomla</a:t>
            </a:r>
            <a:r>
              <a:rPr lang="en-US" dirty="0" smtClean="0"/>
              <a:t>! as well. Another open source competitor in the content management space is </a:t>
            </a:r>
            <a:r>
              <a:rPr lang="en-US" dirty="0" err="1" smtClean="0"/>
              <a:t>eZ</a:t>
            </a:r>
            <a:r>
              <a:rPr lang="en-US" dirty="0" smtClean="0"/>
              <a:t> Publish (http://ez.no/).</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lstStyle/>
          <a:p>
            <a:pPr>
              <a:buNone/>
            </a:pPr>
            <a:r>
              <a:rPr lang="en-US" b="1" dirty="0" err="1" smtClean="0"/>
              <a:t>Eccentex</a:t>
            </a:r>
            <a:r>
              <a:rPr lang="en-US" b="1" dirty="0" smtClean="0"/>
              <a:t> </a:t>
            </a:r>
            <a:r>
              <a:rPr lang="en-US" b="1" dirty="0" err="1" smtClean="0"/>
              <a:t>AppBase</a:t>
            </a:r>
            <a:r>
              <a:rPr lang="en-US" b="1" dirty="0" smtClean="0"/>
              <a:t> 3.0</a:t>
            </a:r>
            <a:endParaRPr lang="en-IN" dirty="0" smtClean="0"/>
          </a:p>
          <a:p>
            <a:pPr algn="just">
              <a:buNone/>
            </a:pPr>
            <a:r>
              <a:rPr lang="en-US" dirty="0" smtClean="0"/>
              <a:t>   </a:t>
            </a:r>
            <a:r>
              <a:rPr lang="en-US" dirty="0" err="1" smtClean="0"/>
              <a:t>Eccentex</a:t>
            </a:r>
            <a:r>
              <a:rPr lang="en-US" dirty="0" smtClean="0"/>
              <a:t> is a Culver City, California, company founded in 2005 that has a </a:t>
            </a:r>
            <a:r>
              <a:rPr lang="en-US" dirty="0" err="1" smtClean="0"/>
              <a:t>PaaS</a:t>
            </a:r>
            <a:r>
              <a:rPr lang="en-US" dirty="0" smtClean="0"/>
              <a:t> development platform for Web applications based on SOA component architecture to create what it calls </a:t>
            </a:r>
            <a:r>
              <a:rPr lang="en-US" dirty="0" err="1" smtClean="0"/>
              <a:t>Cloudware</a:t>
            </a:r>
            <a:r>
              <a:rPr lang="en-US" dirty="0" smtClean="0"/>
              <a:t> applications using its </a:t>
            </a:r>
            <a:r>
              <a:rPr lang="en-US" dirty="0" err="1" smtClean="0"/>
              <a:t>AppBase</a:t>
            </a:r>
            <a:r>
              <a:rPr lang="en-US" dirty="0" smtClean="0"/>
              <a:t> architecture. </a:t>
            </a:r>
            <a:endParaRPr lang="en-IN" dirty="0" smtClean="0"/>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smtClean="0">
                <a:effectLst>
                  <a:outerShdw blurRad="38100" dist="38100" dir="2700000" algn="tl">
                    <a:srgbClr val="000000">
                      <a:alpha val="43137"/>
                    </a:srgbClr>
                  </a:outerShdw>
                </a:effectLst>
              </a:rPr>
              <a:t>Platform-as-a-Service</a:t>
            </a:r>
            <a:endParaRPr lang="en-IN" sz="4400" dirty="0"/>
          </a:p>
        </p:txBody>
      </p:sp>
      <p:sp>
        <p:nvSpPr>
          <p:cNvPr id="3" name="Content Placeholder 2"/>
          <p:cNvSpPr>
            <a:spLocks noGrp="1"/>
          </p:cNvSpPr>
          <p:nvPr>
            <p:ph idx="1"/>
          </p:nvPr>
        </p:nvSpPr>
        <p:spPr>
          <a:xfrm>
            <a:off x="457200" y="1571612"/>
            <a:ext cx="8229600" cy="4752988"/>
          </a:xfrm>
        </p:spPr>
        <p:txBody>
          <a:bodyPr>
            <a:normAutofit/>
          </a:bodyPr>
          <a:lstStyle/>
          <a:p>
            <a:pPr>
              <a:buNone/>
            </a:pPr>
            <a:r>
              <a:rPr lang="en-US" sz="3200" b="1" dirty="0" smtClean="0"/>
              <a:t>Defining Services</a:t>
            </a:r>
          </a:p>
          <a:p>
            <a:pPr algn="just">
              <a:buNone/>
            </a:pPr>
            <a:r>
              <a:rPr lang="en-US" sz="3200" b="1" dirty="0" smtClean="0"/>
              <a:t>   </a:t>
            </a:r>
            <a:r>
              <a:rPr lang="en-US" dirty="0" smtClean="0"/>
              <a:t>With Platform-as-a-Service systems, a user is given a toolkit to work with, a virtual machine to run his/her software on, and it is up to the user to design the software and its user interface as per own requirement. </a:t>
            </a:r>
          </a:p>
          <a:p>
            <a:pPr algn="just">
              <a:buNone/>
            </a:pPr>
            <a:r>
              <a:rPr lang="en-US" sz="3200" b="1" dirty="0" smtClean="0"/>
              <a:t>   </a:t>
            </a:r>
            <a:r>
              <a:rPr lang="en-US" dirty="0" smtClean="0"/>
              <a:t>So </a:t>
            </a:r>
            <a:r>
              <a:rPr lang="en-US" dirty="0" err="1" smtClean="0"/>
              <a:t>PaaS</a:t>
            </a:r>
            <a:r>
              <a:rPr lang="en-US" dirty="0" smtClean="0"/>
              <a:t> systems range from full swing developer platforms like Windows Azure to systems like </a:t>
            </a:r>
            <a:r>
              <a:rPr lang="en-US" dirty="0" err="1" smtClean="0"/>
              <a:t>Drupal</a:t>
            </a:r>
            <a:r>
              <a:rPr lang="en-US" dirty="0" smtClean="0"/>
              <a:t>, </a:t>
            </a:r>
            <a:r>
              <a:rPr lang="en-US" dirty="0" err="1" smtClean="0"/>
              <a:t>Squarespace</a:t>
            </a:r>
            <a:r>
              <a:rPr lang="en-US" dirty="0" smtClean="0"/>
              <a:t>, Wolf, and others where the tools are modules that are very well developed and require almost no coding.</a:t>
            </a:r>
            <a:endParaRPr lang="en-IN" sz="32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62500" lnSpcReduction="20000"/>
          </a:bodyPr>
          <a:lstStyle/>
          <a:p>
            <a:pPr algn="just">
              <a:buNone/>
            </a:pPr>
            <a:r>
              <a:rPr lang="en-US" sz="4000" dirty="0" smtClean="0"/>
              <a:t>   </a:t>
            </a:r>
            <a:r>
              <a:rPr lang="en-US" sz="4000" dirty="0" err="1" smtClean="0"/>
              <a:t>AppBase</a:t>
            </a:r>
            <a:r>
              <a:rPr lang="en-US" sz="4000" dirty="0" smtClean="0"/>
              <a:t> includes a set of different tools for building these applications, including the following:</a:t>
            </a:r>
            <a:endParaRPr lang="en-IN" sz="4000" dirty="0" smtClean="0"/>
          </a:p>
          <a:p>
            <a:pPr algn="just">
              <a:buNone/>
            </a:pPr>
            <a:r>
              <a:rPr lang="en-US" sz="4000" dirty="0" smtClean="0"/>
              <a:t> </a:t>
            </a:r>
            <a:endParaRPr lang="en-IN" sz="4000" dirty="0" smtClean="0"/>
          </a:p>
          <a:p>
            <a:pPr algn="just"/>
            <a:r>
              <a:rPr lang="en-US" sz="4000" b="1" dirty="0" smtClean="0"/>
              <a:t>Business Objects Build: </a:t>
            </a:r>
            <a:r>
              <a:rPr lang="en-US" sz="4000" dirty="0" smtClean="0"/>
              <a:t>This object database has the ability to create rich data objects and create relationships between them.</a:t>
            </a:r>
            <a:endParaRPr lang="en-IN" sz="4000" dirty="0" smtClean="0"/>
          </a:p>
          <a:p>
            <a:pPr algn="just"/>
            <a:r>
              <a:rPr lang="en-US" sz="4000" b="1" dirty="0" smtClean="0"/>
              <a:t>Presentation Builder: </a:t>
            </a:r>
            <a:r>
              <a:rPr lang="en-US" sz="4000" dirty="0" smtClean="0"/>
              <a:t>This user interface (UI) builder allows you to drag and drop visual controls for creating Web forms and data entry screens and to include the logic necessary to automate what the user sees.</a:t>
            </a:r>
            <a:endParaRPr lang="en-IN" sz="4000" dirty="0" smtClean="0"/>
          </a:p>
          <a:p>
            <a:pPr algn="just"/>
            <a:r>
              <a:rPr lang="en-US" sz="4000" b="1" dirty="0" smtClean="0"/>
              <a:t>Business Process Designer: </a:t>
            </a:r>
            <a:r>
              <a:rPr lang="en-US" sz="4000" dirty="0" smtClean="0"/>
              <a:t>This tool is used to create business logic for your application. With it, you can manage workflow, integrate modules, create rules, and validate data.</a:t>
            </a:r>
            <a:endParaRPr lang="en-IN" sz="4000" dirty="0" smtClean="0"/>
          </a:p>
          <a:p>
            <a:pPr>
              <a:buNone/>
            </a:pP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92500"/>
          </a:bodyPr>
          <a:lstStyle/>
          <a:p>
            <a:pPr algn="just"/>
            <a:r>
              <a:rPr lang="en-US" sz="2800" b="1" dirty="0" smtClean="0"/>
              <a:t>Dashboard Designer: </a:t>
            </a:r>
            <a:r>
              <a:rPr lang="en-US" sz="2800" dirty="0" smtClean="0"/>
              <a:t>This instrumentation tool displays the real-time parameters of your application in a visual form.</a:t>
            </a:r>
            <a:endParaRPr lang="en-IN" sz="2800" dirty="0" smtClean="0"/>
          </a:p>
          <a:p>
            <a:pPr algn="just"/>
            <a:r>
              <a:rPr lang="en-US" sz="2800" b="1" dirty="0" smtClean="0"/>
              <a:t>Report Builder: </a:t>
            </a:r>
            <a:r>
              <a:rPr lang="en-US" sz="2800" dirty="0" smtClean="0"/>
              <a:t>This output design tool lets you sort, aggregate, display, and format report information based on the data in your application.</a:t>
            </a:r>
            <a:endParaRPr lang="en-IN" sz="2800" dirty="0" smtClean="0"/>
          </a:p>
          <a:p>
            <a:pPr algn="just"/>
            <a:r>
              <a:rPr lang="en-US" sz="2800" b="1" dirty="0" smtClean="0"/>
              <a:t>Security Roles Management: </a:t>
            </a:r>
            <a:r>
              <a:rPr lang="en-US" sz="2800" dirty="0" smtClean="0"/>
              <a:t>This allows you to assign access rights to different objects in the system, to data sets, fields, desktop tabs, and reports. Security roles can be assigned in groups without users, and users can be added later as the application is deployed.</a:t>
            </a:r>
            <a:endParaRPr lang="en-IN" sz="2800" dirty="0" smtClean="0"/>
          </a:p>
          <a:p>
            <a:pPr>
              <a:buNone/>
            </a:pP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lstStyle/>
          <a:p>
            <a:pPr algn="just">
              <a:buNone/>
            </a:pPr>
            <a:r>
              <a:rPr lang="en-US" dirty="0" smtClean="0"/>
              <a:t>   Applications that you create are deployed with the </a:t>
            </a:r>
            <a:r>
              <a:rPr lang="en-US" dirty="0" err="1" smtClean="0"/>
              <a:t>AppBase</a:t>
            </a:r>
            <a:r>
              <a:rPr lang="en-US" dirty="0" smtClean="0"/>
              <a:t> Application Revision Management console. The applications you create in </a:t>
            </a:r>
            <a:r>
              <a:rPr lang="en-US" dirty="0" err="1" smtClean="0"/>
              <a:t>AppBase</a:t>
            </a:r>
            <a:r>
              <a:rPr lang="en-US" dirty="0" smtClean="0"/>
              <a:t>, according to the company, may be integrated with Amazon S3 Web Services (storage), Google </a:t>
            </a:r>
            <a:r>
              <a:rPr lang="en-US" dirty="0" err="1" smtClean="0"/>
              <a:t>AppEngine</a:t>
            </a:r>
            <a:r>
              <a:rPr lang="en-US" dirty="0" smtClean="0"/>
              <a:t> (</a:t>
            </a:r>
            <a:r>
              <a:rPr lang="en-US" dirty="0" err="1" smtClean="0"/>
              <a:t>PaaS</a:t>
            </a:r>
            <a:r>
              <a:rPr lang="en-US" dirty="0" smtClean="0"/>
              <a:t>), Microsoft Windows Azure (</a:t>
            </a:r>
            <a:r>
              <a:rPr lang="en-US" dirty="0" err="1" smtClean="0"/>
              <a:t>PaaS</a:t>
            </a:r>
            <a:r>
              <a:rPr lang="en-US" dirty="0" smtClean="0"/>
              <a:t>), </a:t>
            </a:r>
            <a:r>
              <a:rPr lang="en-US" dirty="0" err="1" smtClean="0"/>
              <a:t>Facebook</a:t>
            </a:r>
            <a:r>
              <a:rPr lang="en-US" dirty="0" smtClean="0"/>
              <a:t>, and Twitter.</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lnSpcReduction="10000"/>
          </a:bodyPr>
          <a:lstStyle/>
          <a:p>
            <a:pPr>
              <a:buNone/>
            </a:pPr>
            <a:r>
              <a:rPr lang="en-US" b="1" cap="small" dirty="0" err="1" smtClean="0"/>
              <a:t>LongJump</a:t>
            </a:r>
            <a:endParaRPr lang="en-IN" b="1" dirty="0" smtClean="0"/>
          </a:p>
          <a:p>
            <a:pPr algn="just">
              <a:buNone/>
            </a:pPr>
            <a:r>
              <a:rPr lang="en-US" dirty="0" smtClean="0"/>
              <a:t>   </a:t>
            </a:r>
            <a:r>
              <a:rPr lang="en-IN" dirty="0" err="1" smtClean="0"/>
              <a:t>LongJump</a:t>
            </a:r>
            <a:r>
              <a:rPr lang="en-IN" dirty="0" smtClean="0"/>
              <a:t> is a division of </a:t>
            </a:r>
            <a:r>
              <a:rPr lang="en-IN" dirty="0" err="1" smtClean="0"/>
              <a:t>Relationals</a:t>
            </a:r>
            <a:r>
              <a:rPr lang="en-IN" dirty="0" smtClean="0"/>
              <a:t>, Inc., a privately held provider of Software as a Service (</a:t>
            </a:r>
            <a:r>
              <a:rPr lang="en-IN" dirty="0" err="1" smtClean="0"/>
              <a:t>SaaS</a:t>
            </a:r>
            <a:r>
              <a:rPr lang="en-IN" dirty="0" smtClean="0"/>
              <a:t>),</a:t>
            </a:r>
            <a:r>
              <a:rPr lang="en-IN" dirty="0" smtClean="0"/>
              <a:t> Customer Relationship Management</a:t>
            </a:r>
            <a:r>
              <a:rPr lang="en-IN" i="1" dirty="0" smtClean="0"/>
              <a:t> </a:t>
            </a:r>
            <a:r>
              <a:rPr lang="en-IN" dirty="0" smtClean="0"/>
              <a:t>(CRM</a:t>
            </a:r>
            <a:r>
              <a:rPr lang="en-IN" dirty="0" smtClean="0"/>
              <a:t>), </a:t>
            </a:r>
            <a:r>
              <a:rPr lang="en-IN" dirty="0" smtClean="0"/>
              <a:t>and Sales Force Automation (SFA) business applications to more than 150 enterprise companies employing cloud computing services. The company is leveraging its platform to move into the platform as a service market — specifically for companies who are building private clouds. Therefore, it assumes that development will take place inside a private data </a:t>
            </a:r>
            <a:r>
              <a:rPr lang="en-IN" dirty="0" smtClean="0"/>
              <a:t>centre </a:t>
            </a:r>
            <a:r>
              <a:rPr lang="en-IN" dirty="0" smtClean="0"/>
              <a:t>or inside one of the Infrastructure as a Service (</a:t>
            </a:r>
            <a:r>
              <a:rPr lang="en-IN" dirty="0" err="1" smtClean="0"/>
              <a:t>IaaS</a:t>
            </a:r>
            <a:r>
              <a:rPr lang="en-IN" dirty="0" smtClean="0"/>
              <a:t>) environments (Amazon, </a:t>
            </a:r>
            <a:r>
              <a:rPr lang="en-IN" dirty="0" err="1" smtClean="0"/>
              <a:t>RackSpace</a:t>
            </a:r>
            <a:r>
              <a:rPr lang="en-IN" dirty="0" smtClean="0"/>
              <a:t>, and so on).</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92500"/>
          </a:bodyPr>
          <a:lstStyle/>
          <a:p>
            <a:pPr algn="just">
              <a:buNone/>
            </a:pPr>
            <a:r>
              <a:rPr lang="en-US" dirty="0" smtClean="0"/>
              <a:t>   </a:t>
            </a:r>
            <a:r>
              <a:rPr lang="en-IN" dirty="0" smtClean="0"/>
              <a:t>The company offers a Java-based development suite that includes a plug-in to the Eclipse </a:t>
            </a:r>
            <a:r>
              <a:rPr lang="en-IN" i="1" dirty="0" smtClean="0"/>
              <a:t>Integrated Development Environment (IDE). </a:t>
            </a:r>
            <a:r>
              <a:rPr lang="en-IN" dirty="0" err="1" smtClean="0"/>
              <a:t>LongJump’s</a:t>
            </a:r>
            <a:r>
              <a:rPr lang="en-IN" dirty="0" smtClean="0"/>
              <a:t> </a:t>
            </a:r>
            <a:r>
              <a:rPr lang="en-IN" dirty="0" err="1" smtClean="0"/>
              <a:t>PaaS</a:t>
            </a:r>
            <a:r>
              <a:rPr lang="en-IN" dirty="0" smtClean="0"/>
              <a:t> environment enables developers to use services that it calls Building Blocks. These services include objects, scripts, component extensions, business logic, data policies, and workflows.</a:t>
            </a:r>
          </a:p>
          <a:p>
            <a:pPr algn="just">
              <a:buNone/>
            </a:pPr>
            <a:r>
              <a:rPr lang="en-US" dirty="0" smtClean="0"/>
              <a:t>    </a:t>
            </a:r>
            <a:r>
              <a:rPr lang="en-IN" dirty="0" smtClean="0"/>
              <a:t>A developer uses </a:t>
            </a:r>
            <a:r>
              <a:rPr lang="en-IN" dirty="0" err="1" smtClean="0"/>
              <a:t>LongJump’s</a:t>
            </a:r>
            <a:r>
              <a:rPr lang="en-IN" dirty="0" smtClean="0"/>
              <a:t> platform to create Building Blocks that can then be reused for other purposes. For example, a single contract object and its records can be created and reused by business teams such as sales, business development, compliance, legal, and finance by simply modifying data policies and workflows.</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92500" lnSpcReduction="20000"/>
          </a:bodyPr>
          <a:lstStyle/>
          <a:p>
            <a:pPr algn="just">
              <a:buNone/>
            </a:pPr>
            <a:r>
              <a:rPr lang="en-US" dirty="0" smtClean="0"/>
              <a:t>   </a:t>
            </a:r>
            <a:r>
              <a:rPr lang="en-IN" dirty="0" smtClean="0"/>
              <a:t>The new </a:t>
            </a:r>
            <a:r>
              <a:rPr lang="en-IN" dirty="0" err="1" smtClean="0"/>
              <a:t>LongJump</a:t>
            </a:r>
            <a:r>
              <a:rPr lang="en-IN" dirty="0" smtClean="0"/>
              <a:t> Development Suite includes the following components:</a:t>
            </a:r>
          </a:p>
          <a:p>
            <a:pPr algn="just"/>
            <a:r>
              <a:rPr lang="en-IN" dirty="0" smtClean="0"/>
              <a:t>A visual browser-based user interface for data and process </a:t>
            </a:r>
            <a:r>
              <a:rPr lang="en-IN" dirty="0" err="1" smtClean="0"/>
              <a:t>modeling</a:t>
            </a:r>
            <a:r>
              <a:rPr lang="en-IN" dirty="0" smtClean="0"/>
              <a:t>, as well as advanced coding and scripting features for developers who are familiar with Java. That way they can enhance and extend applications or completely create new data models and processes from scratch.</a:t>
            </a:r>
          </a:p>
          <a:p>
            <a:pPr algn="just"/>
            <a:r>
              <a:rPr lang="en-IN" dirty="0" err="1" smtClean="0"/>
              <a:t>LongJump</a:t>
            </a:r>
            <a:r>
              <a:rPr lang="en-IN" dirty="0" smtClean="0"/>
              <a:t> provides a set of Web services as a technique to allow services to communicate and pass data from one to the other (using SOAP and REST APIs to connect to external systems or platforms). When </a:t>
            </a:r>
            <a:r>
              <a:rPr lang="en-IN" dirty="0" err="1" smtClean="0"/>
              <a:t>LongJump</a:t>
            </a:r>
            <a:r>
              <a:rPr lang="en-IN" dirty="0" smtClean="0"/>
              <a:t> objects are extended, those fields are immediately available for integration with SOAP and REST APIs, workflow processes, and the built-in report creation wizard.</a:t>
            </a:r>
          </a:p>
          <a:p>
            <a:pPr>
              <a:buNone/>
            </a:pP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lstStyle/>
          <a:p>
            <a:pPr algn="just"/>
            <a:r>
              <a:rPr lang="en-IN" dirty="0" smtClean="0"/>
              <a:t>Development Suite features include Java development tools (including JSP and HTML-based code), AJAX library, and data model definitions. It includes plug-in to a standard Eclipse IDE.</a:t>
            </a:r>
          </a:p>
          <a:p>
            <a:pPr algn="just">
              <a:buNone/>
            </a:pPr>
            <a:r>
              <a:rPr lang="en-IN" dirty="0" smtClean="0"/>
              <a:t>   </a:t>
            </a:r>
            <a:r>
              <a:rPr lang="en-IN" dirty="0" err="1" smtClean="0"/>
              <a:t>LongJump</a:t>
            </a:r>
            <a:r>
              <a:rPr lang="en-IN" dirty="0" smtClean="0"/>
              <a:t> offers its development platform free to existing customers of its packaged applications. After an application is built on the platform, </a:t>
            </a:r>
            <a:r>
              <a:rPr lang="en-IN" dirty="0" err="1" smtClean="0"/>
              <a:t>LongJump</a:t>
            </a:r>
            <a:r>
              <a:rPr lang="en-IN" dirty="0" smtClean="0"/>
              <a:t> has a three-tiered pricing model.</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sz="4400" b="1" dirty="0" smtClean="0">
                <a:effectLst>
                  <a:outerShdw blurRad="38100" dist="38100" dir="2700000" algn="tl">
                    <a:srgbClr val="000000">
                      <a:alpha val="43137"/>
                    </a:srgbClr>
                  </a:outerShdw>
                </a:effectLst>
              </a:rPr>
              <a:t>Using </a:t>
            </a:r>
            <a:r>
              <a:rPr lang="en-US" sz="4400" b="1" dirty="0" err="1" smtClean="0">
                <a:effectLst>
                  <a:outerShdw blurRad="38100" dist="38100" dir="2700000" algn="tl">
                    <a:srgbClr val="000000">
                      <a:alpha val="43137"/>
                    </a:srgbClr>
                  </a:outerShdw>
                </a:effectLst>
              </a:rPr>
              <a:t>PaaS</a:t>
            </a:r>
            <a:r>
              <a:rPr lang="en-US" sz="4400" b="1" dirty="0" smtClean="0">
                <a:effectLst>
                  <a:outerShdw blurRad="38100" dist="38100" dir="2700000" algn="tl">
                    <a:srgbClr val="000000">
                      <a:alpha val="43137"/>
                    </a:srgbClr>
                  </a:outerShdw>
                </a:effectLst>
              </a:rPr>
              <a:t> Application Frameworks</a:t>
            </a:r>
            <a:endParaRPr lang="en-IN" sz="4400" dirty="0"/>
          </a:p>
        </p:txBody>
      </p:sp>
      <p:sp>
        <p:nvSpPr>
          <p:cNvPr id="3" name="Content Placeholder 2"/>
          <p:cNvSpPr>
            <a:spLocks noGrp="1"/>
          </p:cNvSpPr>
          <p:nvPr>
            <p:ph idx="1"/>
          </p:nvPr>
        </p:nvSpPr>
        <p:spPr>
          <a:xfrm>
            <a:off x="457200" y="1500174"/>
            <a:ext cx="8229600" cy="4824426"/>
          </a:xfrm>
        </p:spPr>
        <p:txBody>
          <a:bodyPr>
            <a:normAutofit fontScale="77500" lnSpcReduction="20000"/>
          </a:bodyPr>
          <a:lstStyle/>
          <a:p>
            <a:pPr>
              <a:buNone/>
            </a:pPr>
            <a:r>
              <a:rPr lang="en-US" dirty="0" smtClean="0"/>
              <a:t> </a:t>
            </a:r>
            <a:r>
              <a:rPr lang="en-US" sz="3600" b="1" cap="small" dirty="0" err="1" smtClean="0"/>
              <a:t>Squarespace</a:t>
            </a:r>
            <a:endParaRPr lang="en-IN" dirty="0" smtClean="0"/>
          </a:p>
          <a:p>
            <a:pPr algn="just">
              <a:buNone/>
            </a:pPr>
            <a:r>
              <a:rPr lang="en-US" dirty="0" smtClean="0"/>
              <a:t>    </a:t>
            </a:r>
            <a:r>
              <a:rPr lang="en-US" dirty="0" err="1" smtClean="0"/>
              <a:t>Squarespace</a:t>
            </a:r>
            <a:r>
              <a:rPr lang="en-US" dirty="0" smtClean="0"/>
              <a:t> (http://www.squarespace.com/), is an example of a next-generation Web site builder and deployment tool that has elements of a </a:t>
            </a:r>
            <a:r>
              <a:rPr lang="en-US" dirty="0" err="1" smtClean="0"/>
              <a:t>PaaS</a:t>
            </a:r>
            <a:r>
              <a:rPr lang="en-US" dirty="0" smtClean="0"/>
              <a:t> development environment. The applications are built using visual tools and deployed on hosted infrastructure.</a:t>
            </a:r>
            <a:endParaRPr lang="en-IN" dirty="0" smtClean="0"/>
          </a:p>
          <a:p>
            <a:pPr algn="just">
              <a:buNone/>
            </a:pPr>
            <a:r>
              <a:rPr lang="en-US" dirty="0" smtClean="0"/>
              <a:t>    </a:t>
            </a:r>
            <a:r>
              <a:rPr lang="en-US" dirty="0" err="1" smtClean="0"/>
              <a:t>Squarespace</a:t>
            </a:r>
            <a:r>
              <a:rPr lang="en-US" dirty="0" smtClean="0"/>
              <a:t> presents itself, among other things, as:</a:t>
            </a:r>
            <a:endParaRPr lang="en-IN" dirty="0" smtClean="0"/>
          </a:p>
          <a:p>
            <a:pPr algn="just"/>
            <a:r>
              <a:rPr lang="en-US" dirty="0" smtClean="0"/>
              <a:t>A blogging tool</a:t>
            </a:r>
            <a:endParaRPr lang="en-IN" dirty="0" smtClean="0"/>
          </a:p>
          <a:p>
            <a:pPr algn="just"/>
            <a:r>
              <a:rPr lang="en-US" dirty="0" smtClean="0"/>
              <a:t>A social media integration tool</a:t>
            </a:r>
            <a:endParaRPr lang="en-IN" dirty="0" smtClean="0"/>
          </a:p>
          <a:p>
            <a:pPr algn="just"/>
            <a:r>
              <a:rPr lang="en-US" dirty="0" smtClean="0"/>
              <a:t>A photo gallery</a:t>
            </a:r>
            <a:endParaRPr lang="en-IN" dirty="0" smtClean="0"/>
          </a:p>
          <a:p>
            <a:pPr algn="just"/>
            <a:r>
              <a:rPr lang="en-US" dirty="0" smtClean="0"/>
              <a:t>A form builder and data collector</a:t>
            </a:r>
            <a:endParaRPr lang="en-IN" dirty="0" smtClean="0"/>
          </a:p>
          <a:p>
            <a:pPr algn="just"/>
            <a:r>
              <a:rPr lang="en-US" dirty="0" smtClean="0"/>
              <a:t>An item list manager</a:t>
            </a:r>
            <a:endParaRPr lang="en-IN" dirty="0" smtClean="0"/>
          </a:p>
          <a:p>
            <a:pPr algn="just"/>
            <a:r>
              <a:rPr lang="en-US" dirty="0" smtClean="0"/>
              <a:t>A traffic and site management and analysis tool</a:t>
            </a:r>
            <a:endParaRPr lang="en-IN" dirty="0" smtClean="0"/>
          </a:p>
          <a:p>
            <a:pPr algn="just">
              <a:buNone/>
            </a:pPr>
            <a:endParaRPr lang="en-IN" dirty="0" smtClean="0"/>
          </a:p>
          <a:p>
            <a:pPr algn="just">
              <a:buNone/>
            </a:pPr>
            <a:r>
              <a:rPr lang="en-US" dirty="0" smtClean="0"/>
              <a:t>    The platform has more than 20 core modules that you can add to your Web site. </a:t>
            </a:r>
            <a:r>
              <a:rPr lang="en-US" dirty="0" err="1" smtClean="0"/>
              <a:t>Squarespace</a:t>
            </a:r>
            <a:r>
              <a:rPr lang="en-US" dirty="0" smtClean="0"/>
              <a:t> sites can be managed on the company’s </a:t>
            </a:r>
            <a:r>
              <a:rPr lang="en-US" dirty="0" err="1" smtClean="0"/>
              <a:t>iPhone</a:t>
            </a:r>
            <a:r>
              <a:rPr lang="en-US" dirty="0" smtClean="0"/>
              <a:t> app.</a:t>
            </a:r>
            <a:endParaRPr lang="en-IN" dirty="0" smtClean="0"/>
          </a:p>
          <a:p>
            <a:pPr algn="just">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3600" dirty="0"/>
          </a:p>
        </p:txBody>
      </p:sp>
      <p:sp>
        <p:nvSpPr>
          <p:cNvPr id="3" name="Content Placeholder 2"/>
          <p:cNvSpPr>
            <a:spLocks noGrp="1"/>
          </p:cNvSpPr>
          <p:nvPr>
            <p:ph idx="1"/>
          </p:nvPr>
        </p:nvSpPr>
        <p:spPr>
          <a:xfrm>
            <a:off x="457200" y="1643050"/>
            <a:ext cx="8229600" cy="4681550"/>
          </a:xfrm>
        </p:spPr>
        <p:txBody>
          <a:bodyPr/>
          <a:lstStyle/>
          <a:p>
            <a:pPr algn="just">
              <a:buNone/>
            </a:pPr>
            <a:r>
              <a:rPr lang="en-US" dirty="0" smtClean="0"/>
              <a:t>   With </a:t>
            </a:r>
            <a:r>
              <a:rPr lang="en-US" dirty="0" err="1" smtClean="0"/>
              <a:t>Squarespace</a:t>
            </a:r>
            <a:r>
              <a:rPr lang="en-US" dirty="0" smtClean="0"/>
              <a:t>, users have created some very visually beautiful sites. Users tend to fall into </a:t>
            </a:r>
            <a:r>
              <a:rPr lang="en-US" dirty="0" smtClean="0"/>
              <a:t>three </a:t>
            </a:r>
            <a:r>
              <a:rPr lang="en-US" dirty="0" smtClean="0"/>
              <a:t>categories: personal Web sites, portfolios, and business brand identification. Although </a:t>
            </a:r>
            <a:r>
              <a:rPr lang="en-US" dirty="0" err="1" smtClean="0"/>
              <a:t>Squarespace</a:t>
            </a:r>
            <a:r>
              <a:rPr lang="en-US" dirty="0" smtClean="0"/>
              <a:t> positions itself as a competitor to blogging sites such as </a:t>
            </a:r>
            <a:r>
              <a:rPr lang="en-US" dirty="0" err="1" smtClean="0"/>
              <a:t>Wordpress</a:t>
            </a:r>
            <a:r>
              <a:rPr lang="en-US" dirty="0" smtClean="0"/>
              <a:t> (http:// wordpress.org/), </a:t>
            </a:r>
            <a:r>
              <a:rPr lang="en-US" dirty="0" err="1" smtClean="0"/>
              <a:t>Tumblr</a:t>
            </a:r>
            <a:r>
              <a:rPr lang="en-US" dirty="0" smtClean="0"/>
              <a:t> (http://www.tumblr.com/), </a:t>
            </a:r>
            <a:r>
              <a:rPr lang="en-US" dirty="0" err="1" smtClean="0"/>
              <a:t>Posterous</a:t>
            </a:r>
            <a:r>
              <a:rPr lang="en-US" dirty="0" smtClean="0"/>
              <a:t> (https:// posterous.com/), and other sites of their ilk, the site borders on a full content management system with a variety of useful and eclectic features.</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571612"/>
            <a:ext cx="8229600" cy="4752988"/>
          </a:xfrm>
        </p:spPr>
        <p:txBody>
          <a:bodyPr>
            <a:normAutofit fontScale="92500" lnSpcReduction="10000"/>
          </a:bodyPr>
          <a:lstStyle/>
          <a:p>
            <a:pPr>
              <a:buNone/>
            </a:pPr>
            <a:r>
              <a:rPr lang="en-US" dirty="0" smtClean="0"/>
              <a:t> </a:t>
            </a:r>
            <a:r>
              <a:rPr lang="en-IN" b="1" dirty="0" err="1" smtClean="0"/>
              <a:t>WaveMaker</a:t>
            </a:r>
            <a:endParaRPr lang="en-US" b="1" dirty="0" smtClean="0"/>
          </a:p>
          <a:p>
            <a:pPr algn="just">
              <a:buNone/>
            </a:pPr>
            <a:r>
              <a:rPr lang="en-IN" dirty="0" smtClean="0"/>
              <a:t>   </a:t>
            </a:r>
            <a:r>
              <a:rPr lang="en-IN" dirty="0" err="1" smtClean="0"/>
              <a:t>WaveMaker</a:t>
            </a:r>
            <a:r>
              <a:rPr lang="en-IN" dirty="0" smtClean="0"/>
              <a:t> is a graphical and open-source application development environment (ADE). It provides rapid application development (RAD) tools, which are used to build Web applications, including Web forums and order entry forms. Compatible with Windows, Linux and Mac OS, </a:t>
            </a:r>
            <a:r>
              <a:rPr lang="en-IN" dirty="0" err="1" smtClean="0"/>
              <a:t>WaveMaker</a:t>
            </a:r>
            <a:r>
              <a:rPr lang="en-IN" dirty="0" smtClean="0"/>
              <a:t> applications run on a standard Java server.</a:t>
            </a:r>
            <a:br>
              <a:rPr lang="en-IN" dirty="0" smtClean="0"/>
            </a:br>
            <a:r>
              <a:rPr lang="en-IN" dirty="0" smtClean="0"/>
              <a:t/>
            </a:r>
            <a:br>
              <a:rPr lang="en-IN" dirty="0" smtClean="0"/>
            </a:br>
            <a:r>
              <a:rPr lang="en-IN" dirty="0" err="1" smtClean="0"/>
              <a:t>WaveMaker's</a:t>
            </a:r>
            <a:r>
              <a:rPr lang="en-IN" dirty="0" smtClean="0"/>
              <a:t> essential components are </a:t>
            </a:r>
            <a:r>
              <a:rPr lang="en-IN" dirty="0" err="1" smtClean="0"/>
              <a:t>WaveMaker</a:t>
            </a:r>
            <a:r>
              <a:rPr lang="en-IN" dirty="0" smtClean="0"/>
              <a:t> Studio and </a:t>
            </a:r>
            <a:r>
              <a:rPr lang="en-IN" dirty="0" err="1" smtClean="0"/>
              <a:t>WaveMaker</a:t>
            </a:r>
            <a:r>
              <a:rPr lang="en-IN" dirty="0" smtClean="0"/>
              <a:t> Runtime Framework. </a:t>
            </a:r>
            <a:r>
              <a:rPr lang="en-IN" dirty="0" err="1" smtClean="0"/>
              <a:t>WaveMaker</a:t>
            </a:r>
            <a:r>
              <a:rPr lang="en-IN" dirty="0" smtClean="0"/>
              <a:t> Studio runs in a Web browser to facilitate drag-and-drop Web application development. </a:t>
            </a:r>
            <a:r>
              <a:rPr lang="en-IN" dirty="0" err="1" smtClean="0"/>
              <a:t>WaveMaker</a:t>
            </a:r>
            <a:r>
              <a:rPr lang="en-IN" dirty="0" smtClean="0"/>
              <a:t> Runtime Framework is included in the Studio application.</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smtClean="0">
                <a:effectLst>
                  <a:outerShdw blurRad="38100" dist="38100" dir="2700000" algn="tl">
                    <a:srgbClr val="000000">
                      <a:alpha val="43137"/>
                    </a:srgbClr>
                  </a:outerShdw>
                </a:effectLst>
              </a:rPr>
              <a:t>Platform-as-a-Service</a:t>
            </a:r>
            <a:endParaRPr lang="en-IN" sz="4400" dirty="0"/>
          </a:p>
        </p:txBody>
      </p:sp>
      <p:sp>
        <p:nvSpPr>
          <p:cNvPr id="3" name="Content Placeholder 2"/>
          <p:cNvSpPr>
            <a:spLocks noGrp="1"/>
          </p:cNvSpPr>
          <p:nvPr>
            <p:ph idx="1"/>
          </p:nvPr>
        </p:nvSpPr>
        <p:spPr>
          <a:xfrm>
            <a:off x="457200" y="1643050"/>
            <a:ext cx="8229600" cy="4681550"/>
          </a:xfrm>
        </p:spPr>
        <p:txBody>
          <a:bodyPr>
            <a:normAutofit fontScale="92500" lnSpcReduction="20000"/>
          </a:bodyPr>
          <a:lstStyle/>
          <a:p>
            <a:pPr algn="just">
              <a:buNone/>
            </a:pPr>
            <a:r>
              <a:rPr lang="en-US" dirty="0" smtClean="0"/>
              <a:t>   </a:t>
            </a:r>
            <a:r>
              <a:rPr lang="en-US" sz="2800" b="1" dirty="0" smtClean="0"/>
              <a:t>Defining Services</a:t>
            </a:r>
          </a:p>
          <a:p>
            <a:pPr algn="just">
              <a:buNone/>
            </a:pPr>
            <a:r>
              <a:rPr lang="en-US" dirty="0" smtClean="0"/>
              <a:t>   So you find that, </a:t>
            </a:r>
            <a:r>
              <a:rPr lang="en-US" dirty="0" err="1" smtClean="0"/>
              <a:t>PaaS</a:t>
            </a:r>
            <a:r>
              <a:rPr lang="en-US" dirty="0" smtClean="0"/>
              <a:t> models span a broad range of services including:</a:t>
            </a:r>
          </a:p>
          <a:p>
            <a:pPr lvl="1" algn="just"/>
            <a:r>
              <a:rPr lang="en-US" b="1" dirty="0" smtClean="0"/>
              <a:t>Application development:  </a:t>
            </a:r>
            <a:r>
              <a:rPr lang="en-US" dirty="0" smtClean="0"/>
              <a:t>A </a:t>
            </a:r>
            <a:r>
              <a:rPr lang="en-US" dirty="0" err="1" smtClean="0"/>
              <a:t>PaaS</a:t>
            </a:r>
            <a:r>
              <a:rPr lang="en-US" dirty="0" smtClean="0"/>
              <a:t> platform either provides the techniques to use programs you create in a supported language or offers a visual development environment that writes the code for  you.</a:t>
            </a:r>
          </a:p>
          <a:p>
            <a:pPr lvl="1" algn="just"/>
            <a:r>
              <a:rPr lang="en-US" b="1" dirty="0" smtClean="0"/>
              <a:t>Collaboration: </a:t>
            </a:r>
            <a:r>
              <a:rPr lang="en-US" dirty="0" smtClean="0"/>
              <a:t> Many </a:t>
            </a:r>
            <a:r>
              <a:rPr lang="en-US" dirty="0" err="1" smtClean="0"/>
              <a:t>PaaS</a:t>
            </a:r>
            <a:r>
              <a:rPr lang="en-US" dirty="0" smtClean="0"/>
              <a:t> systems are set up to allow multiple individuals to work on the same projects.</a:t>
            </a:r>
          </a:p>
          <a:p>
            <a:pPr lvl="1" algn="just"/>
            <a:r>
              <a:rPr lang="en-US" b="1" dirty="0" smtClean="0"/>
              <a:t>Data  management:   </a:t>
            </a:r>
            <a:r>
              <a:rPr lang="en-US" dirty="0" smtClean="0"/>
              <a:t>Tools</a:t>
            </a:r>
            <a:r>
              <a:rPr lang="en-US" b="1" dirty="0" smtClean="0"/>
              <a:t> </a:t>
            </a:r>
            <a:r>
              <a:rPr lang="en-US" dirty="0" smtClean="0"/>
              <a:t>are provided for accessing &amp; using data in a data store.</a:t>
            </a:r>
          </a:p>
          <a:p>
            <a:pPr lvl="1" algn="just"/>
            <a:r>
              <a:rPr lang="en-US" b="1" dirty="0" smtClean="0"/>
              <a:t>Instrumentation, performance, &amp; testing:  </a:t>
            </a:r>
            <a:r>
              <a:rPr lang="en-US" dirty="0" smtClean="0"/>
              <a:t>Tools are available for measuring your applications and optimizing their performances.</a:t>
            </a:r>
            <a:endParaRPr lang="en-IN"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571612"/>
            <a:ext cx="8229600" cy="4752988"/>
          </a:xfrm>
        </p:spPr>
        <p:txBody>
          <a:bodyPr>
            <a:normAutofit/>
          </a:bodyPr>
          <a:lstStyle/>
          <a:p>
            <a:pPr algn="just">
              <a:buNone/>
            </a:pPr>
            <a:r>
              <a:rPr lang="en-US" dirty="0" smtClean="0"/>
              <a:t>  </a:t>
            </a:r>
            <a:r>
              <a:rPr lang="en-IN" dirty="0" err="1" smtClean="0"/>
              <a:t>WaveMaker</a:t>
            </a:r>
            <a:r>
              <a:rPr lang="en-IN" dirty="0" smtClean="0"/>
              <a:t> provides process automation for the creation of cloud software applications and Java Web applications. It houses a visual RAD platform and is available as a hosted development environment.</a:t>
            </a:r>
            <a:br>
              <a:rPr lang="en-IN" dirty="0" smtClean="0"/>
            </a:br>
            <a:r>
              <a:rPr lang="en-IN" dirty="0" smtClean="0"/>
              <a:t/>
            </a:r>
            <a:br>
              <a:rPr lang="en-IN" dirty="0" smtClean="0"/>
            </a:br>
            <a:r>
              <a:rPr lang="en-IN" dirty="0" smtClean="0"/>
              <a:t>Web developers often use </a:t>
            </a:r>
            <a:r>
              <a:rPr lang="en-IN" dirty="0" err="1" smtClean="0"/>
              <a:t>WaveMaker</a:t>
            </a:r>
            <a:r>
              <a:rPr lang="en-IN" dirty="0" smtClean="0"/>
              <a:t> to develop Ajax applications by integrating the Spring Framework, Lightweight Directory Access Protocol (LDAP) and Ajax Visual Studio. Application source code generated by the </a:t>
            </a:r>
            <a:r>
              <a:rPr lang="en-IN" dirty="0" err="1" smtClean="0"/>
              <a:t>WaveMaker</a:t>
            </a:r>
            <a:r>
              <a:rPr lang="en-IN" dirty="0" smtClean="0"/>
              <a:t> Community edition are licensed under Apache.</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571612"/>
            <a:ext cx="8229600" cy="4752988"/>
          </a:xfrm>
        </p:spPr>
        <p:txBody>
          <a:bodyPr/>
          <a:lstStyle/>
          <a:p>
            <a:pPr algn="just">
              <a:buNone/>
            </a:pPr>
            <a:r>
              <a:rPr lang="en-US" dirty="0" smtClean="0"/>
              <a:t>  </a:t>
            </a:r>
            <a:r>
              <a:rPr lang="en-IN" dirty="0" err="1" smtClean="0"/>
              <a:t>WaveMaker</a:t>
            </a:r>
            <a:r>
              <a:rPr lang="en-IN" dirty="0" smtClean="0"/>
              <a:t> may be used for the following purposes:</a:t>
            </a:r>
            <a:br>
              <a:rPr lang="en-IN" dirty="0" smtClean="0"/>
            </a:br>
            <a:endParaRPr lang="en-IN" dirty="0" smtClean="0"/>
          </a:p>
          <a:p>
            <a:pPr algn="just"/>
            <a:r>
              <a:rPr lang="en-IN" dirty="0" smtClean="0"/>
              <a:t>To prototype documents and Web applications without database or coding knowledge</a:t>
            </a:r>
          </a:p>
          <a:p>
            <a:pPr algn="just"/>
            <a:r>
              <a:rPr lang="en-IN" dirty="0" smtClean="0"/>
              <a:t>To develop form-driven Web applications without coding</a:t>
            </a:r>
          </a:p>
          <a:p>
            <a:pPr algn="just"/>
            <a:r>
              <a:rPr lang="en-IN" dirty="0" smtClean="0"/>
              <a:t>To quickly design rich Internet applications - even without Java knowledge</a:t>
            </a:r>
          </a:p>
          <a:p>
            <a:pPr algn="just"/>
            <a:r>
              <a:rPr lang="en-IN" dirty="0" smtClean="0"/>
              <a:t>To design scalable Enterprise as a Service (</a:t>
            </a:r>
            <a:r>
              <a:rPr lang="en-IN" dirty="0" err="1" smtClean="0"/>
              <a:t>EaaS</a:t>
            </a:r>
            <a:r>
              <a:rPr lang="en-IN" dirty="0" smtClean="0"/>
              <a:t>) and Software as a Service (</a:t>
            </a:r>
            <a:r>
              <a:rPr lang="en-IN" dirty="0" err="1" smtClean="0"/>
              <a:t>SaaS</a:t>
            </a:r>
            <a:r>
              <a:rPr lang="en-IN" dirty="0" smtClean="0"/>
              <a:t>) applications</a:t>
            </a:r>
          </a:p>
          <a:p>
            <a:pPr>
              <a:buNone/>
            </a:pP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428736"/>
            <a:ext cx="8229600" cy="4895864"/>
          </a:xfrm>
        </p:spPr>
        <p:txBody>
          <a:bodyPr>
            <a:normAutofit fontScale="92500" lnSpcReduction="20000"/>
          </a:bodyPr>
          <a:lstStyle/>
          <a:p>
            <a:pPr>
              <a:buNone/>
            </a:pPr>
            <a:r>
              <a:rPr lang="en-US" dirty="0" smtClean="0"/>
              <a:t>   </a:t>
            </a:r>
            <a:r>
              <a:rPr lang="en-US" b="1" dirty="0" smtClean="0"/>
              <a:t>WOLF Frameworks</a:t>
            </a:r>
          </a:p>
          <a:p>
            <a:pPr algn="just">
              <a:buNone/>
            </a:pPr>
            <a:r>
              <a:rPr lang="en-US" dirty="0" smtClean="0"/>
              <a:t>   </a:t>
            </a:r>
            <a:r>
              <a:rPr lang="en-IN" dirty="0" smtClean="0"/>
              <a:t>Founded in 2006, WOLF Frameworks aims to democratize computing by introducing savings of more than 60 percent in time &amp; cost and with zero technical coding skill for developing &amp; delivering new business software. WOLF Frameworks is a rapidly growing company that continues to offer a very personal touch with high adaptability as they work with different customers across the world. Company’s first product is an Online Database Application Platform. Launched in September 2008, WOLF Platform helps Database Architects and Application Developers to rapidly configure &amp; run all sorts of online applications without writing a single line of technical code – not even for firing complex business logic. WOLF network has netted over 40,000 end users in sales during first 30 months of business and is constantly gathering more momentum.</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500174"/>
            <a:ext cx="8229600" cy="4824426"/>
          </a:xfrm>
        </p:spPr>
        <p:txBody>
          <a:bodyPr>
            <a:normAutofit/>
          </a:bodyPr>
          <a:lstStyle/>
          <a:p>
            <a:pPr algn="just">
              <a:buNone/>
            </a:pPr>
            <a:r>
              <a:rPr lang="en-US" dirty="0" smtClean="0"/>
              <a:t> </a:t>
            </a:r>
            <a:r>
              <a:rPr lang="en-US" dirty="0" smtClean="0"/>
              <a:t> </a:t>
            </a:r>
            <a:r>
              <a:rPr lang="en-IN" b="1" dirty="0" smtClean="0"/>
              <a:t>Wolf Frameworks</a:t>
            </a:r>
            <a:r>
              <a:rPr lang="en-IN" dirty="0" smtClean="0"/>
              <a:t> is a web application designing and development platform as a service based in India and United States and represented via partners worldwide</a:t>
            </a:r>
            <a:r>
              <a:rPr lang="en-IN" dirty="0" smtClean="0"/>
              <a:t>.</a:t>
            </a:r>
            <a:endParaRPr lang="en-IN" dirty="0" smtClean="0"/>
          </a:p>
          <a:p>
            <a:pPr algn="just">
              <a:buNone/>
            </a:pPr>
            <a:r>
              <a:rPr lang="en-IN" dirty="0" smtClean="0"/>
              <a:t> </a:t>
            </a:r>
            <a:r>
              <a:rPr lang="en-IN" dirty="0" smtClean="0"/>
              <a:t>  The</a:t>
            </a:r>
            <a:r>
              <a:rPr lang="en-IN" dirty="0" smtClean="0"/>
              <a:t> cloud computing </a:t>
            </a:r>
            <a:r>
              <a:rPr lang="en-IN" dirty="0" smtClean="0"/>
              <a:t>Infrastructure</a:t>
            </a:r>
            <a:r>
              <a:rPr lang="en-IN" dirty="0" smtClean="0"/>
              <a:t> offered by the company enables users to design &amp; deliver cross platform </a:t>
            </a:r>
            <a:r>
              <a:rPr lang="en-IN" dirty="0" err="1" smtClean="0"/>
              <a:t>SaaS</a:t>
            </a:r>
            <a:r>
              <a:rPr lang="en-IN" dirty="0" smtClean="0"/>
              <a:t> applications without writing technical code</a:t>
            </a:r>
            <a:r>
              <a:rPr lang="en-IN" dirty="0" smtClean="0"/>
              <a:t>.</a:t>
            </a: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500174"/>
            <a:ext cx="8229600" cy="4824426"/>
          </a:xfrm>
        </p:spPr>
        <p:txBody>
          <a:bodyPr>
            <a:normAutofit fontScale="92500" lnSpcReduction="20000"/>
          </a:bodyPr>
          <a:lstStyle/>
          <a:p>
            <a:pPr>
              <a:buNone/>
            </a:pPr>
            <a:r>
              <a:rPr lang="en-US" dirty="0" smtClean="0"/>
              <a:t>   </a:t>
            </a:r>
            <a:r>
              <a:rPr lang="en-US" sz="3000" b="1" dirty="0" smtClean="0"/>
              <a:t>Features</a:t>
            </a:r>
            <a:endParaRPr lang="en-US" b="1" dirty="0" smtClean="0"/>
          </a:p>
          <a:p>
            <a:pPr algn="just"/>
            <a:r>
              <a:rPr lang="en-IN" dirty="0" smtClean="0"/>
              <a:t>A </a:t>
            </a:r>
            <a:r>
              <a:rPr lang="en-IN" dirty="0" smtClean="0"/>
              <a:t>technical code free designing environment for creating &amp; delivering </a:t>
            </a:r>
            <a:r>
              <a:rPr lang="en-IN" dirty="0" err="1" smtClean="0"/>
              <a:t>SaaS</a:t>
            </a:r>
            <a:r>
              <a:rPr lang="en-IN" dirty="0" smtClean="0"/>
              <a:t> type business applications on the </a:t>
            </a:r>
            <a:r>
              <a:rPr lang="en-IN" dirty="0" smtClean="0"/>
              <a:t>Internet</a:t>
            </a:r>
            <a:endParaRPr lang="en-IN" dirty="0" smtClean="0"/>
          </a:p>
          <a:p>
            <a:pPr algn="just"/>
            <a:r>
              <a:rPr lang="en-IN" dirty="0" smtClean="0"/>
              <a:t>Built using a late bound SOA architecture which uses XML framework</a:t>
            </a:r>
          </a:p>
          <a:p>
            <a:pPr algn="just"/>
            <a:r>
              <a:rPr lang="en-IN" dirty="0" smtClean="0"/>
              <a:t>Prevents cloud lock-in by allowing users to save their application data in their own preferred database server</a:t>
            </a:r>
          </a:p>
          <a:p>
            <a:pPr algn="just"/>
            <a:r>
              <a:rPr lang="en-IN" dirty="0" smtClean="0"/>
              <a:t>Provides the ability to view &amp; extract the Business Design (Intellectual Property) of your software application in XML.</a:t>
            </a:r>
          </a:p>
          <a:p>
            <a:pPr algn="just"/>
            <a:r>
              <a:rPr lang="en-IN" dirty="0" smtClean="0"/>
              <a:t>Import, Export or filter data from Word, Excel, Project Management or CSV files</a:t>
            </a:r>
          </a:p>
          <a:p>
            <a:pPr algn="just"/>
            <a:r>
              <a:rPr lang="en-IN" dirty="0" smtClean="0"/>
              <a:t>Accessed over a 128-bit secured SSL connection and hosted in a highly secured data </a:t>
            </a:r>
            <a:r>
              <a:rPr lang="en-IN" dirty="0" smtClean="0"/>
              <a:t>centre</a:t>
            </a:r>
            <a:endParaRPr lang="en-IN" dirty="0" smtClean="0"/>
          </a:p>
          <a:p>
            <a:pPr algn="just">
              <a:buNone/>
            </a:pPr>
            <a:endParaRPr lang="en-IN"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a:t>
            </a:r>
            <a:r>
              <a:rPr lang="en-US" sz="4000" b="1" dirty="0" err="1" smtClean="0">
                <a:effectLst>
                  <a:outerShdw blurRad="38100" dist="38100" dir="2700000" algn="tl">
                    <a:srgbClr val="000000">
                      <a:alpha val="43137"/>
                    </a:srgbClr>
                  </a:outerShdw>
                </a:effectLst>
              </a:rPr>
              <a:t>PaaS</a:t>
            </a:r>
            <a:r>
              <a:rPr lang="en-US" sz="4000" b="1" dirty="0" smtClean="0">
                <a:effectLst>
                  <a:outerShdw blurRad="38100" dist="38100" dir="2700000" algn="tl">
                    <a:srgbClr val="000000">
                      <a:alpha val="43137"/>
                    </a:srgbClr>
                  </a:outerShdw>
                </a:effectLst>
              </a:rPr>
              <a:t> Application Frameworks</a:t>
            </a:r>
            <a:endParaRPr lang="en-IN" sz="4000" dirty="0"/>
          </a:p>
        </p:txBody>
      </p:sp>
      <p:sp>
        <p:nvSpPr>
          <p:cNvPr id="3" name="Content Placeholder 2"/>
          <p:cNvSpPr>
            <a:spLocks noGrp="1"/>
          </p:cNvSpPr>
          <p:nvPr>
            <p:ph idx="1"/>
          </p:nvPr>
        </p:nvSpPr>
        <p:spPr>
          <a:xfrm>
            <a:off x="457200" y="1500174"/>
            <a:ext cx="8229600" cy="4824426"/>
          </a:xfrm>
        </p:spPr>
        <p:txBody>
          <a:bodyPr>
            <a:normAutofit/>
          </a:bodyPr>
          <a:lstStyle/>
          <a:p>
            <a:pPr>
              <a:buNone/>
            </a:pPr>
            <a:r>
              <a:rPr lang="en-US" dirty="0" smtClean="0"/>
              <a:t>  </a:t>
            </a:r>
            <a:r>
              <a:rPr lang="en-US" b="1" dirty="0" smtClean="0"/>
              <a:t> Benefits</a:t>
            </a:r>
          </a:p>
          <a:p>
            <a:pPr algn="just"/>
            <a:r>
              <a:rPr lang="en-IN" dirty="0" smtClean="0"/>
              <a:t>Multi-tenant</a:t>
            </a:r>
            <a:r>
              <a:rPr lang="en-IN" dirty="0" smtClean="0"/>
              <a:t> SOA</a:t>
            </a:r>
          </a:p>
          <a:p>
            <a:pPr algn="just"/>
            <a:r>
              <a:rPr lang="en-IN" dirty="0" smtClean="0"/>
              <a:t>Requires no coding &amp; less technical skills </a:t>
            </a:r>
          </a:p>
          <a:p>
            <a:pPr algn="just"/>
            <a:r>
              <a:rPr lang="en-IN" dirty="0" smtClean="0"/>
              <a:t>Built-in actions to integrate with external software systems</a:t>
            </a:r>
          </a:p>
          <a:p>
            <a:pPr algn="just"/>
            <a:r>
              <a:rPr lang="en-IN" dirty="0" smtClean="0"/>
              <a:t>Standards oriented web service </a:t>
            </a:r>
            <a:r>
              <a:rPr lang="en-IN" dirty="0" smtClean="0"/>
              <a:t>technology</a:t>
            </a:r>
            <a:endParaRPr lang="en-IN" dirty="0" smtClean="0"/>
          </a:p>
          <a:p>
            <a:pPr algn="just"/>
            <a:r>
              <a:rPr lang="en-IN" dirty="0" smtClean="0"/>
              <a:t>Save data in a private database server &amp; extract Application Design in XML </a:t>
            </a:r>
          </a:p>
          <a:p>
            <a:pPr algn="just"/>
            <a:r>
              <a:rPr lang="en-IN" dirty="0" smtClean="0"/>
              <a:t>Requires no up-front capital expenses and minimizes operational cost</a:t>
            </a:r>
          </a:p>
          <a:p>
            <a:pPr>
              <a:buNone/>
            </a:pPr>
            <a:endParaRPr lang="en-IN" dirty="0" smtClean="0"/>
          </a:p>
          <a:p>
            <a:pPr>
              <a:buNone/>
            </a:pPr>
            <a:endParaRPr lang="en-IN"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Google Web Services</a:t>
            </a:r>
            <a:endParaRPr lang="en-IN"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buNone/>
            </a:pPr>
            <a:r>
              <a:rPr lang="en-US" dirty="0" smtClean="0"/>
              <a:t>   Google applications are cloud-based applications. The range of application types offered by Google spans a variety of types: productivity applications, mobile applications, media delivery, social interactions, and many more. Google has begun to commercialize some of these applications as cloud-based enterprise application suites that are being widely adopted.</a:t>
            </a:r>
            <a:endParaRPr lang="en-IN" dirty="0" smtClean="0"/>
          </a:p>
          <a:p>
            <a:pPr>
              <a:buNone/>
            </a:pPr>
            <a:r>
              <a:rPr lang="en-US" dirty="0" smtClean="0"/>
              <a:t>     </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Google Web Services</a:t>
            </a:r>
            <a:endParaRPr lang="en-IN" sz="4000" dirty="0"/>
          </a:p>
        </p:txBody>
      </p:sp>
      <p:sp>
        <p:nvSpPr>
          <p:cNvPr id="3" name="Content Placeholder 2"/>
          <p:cNvSpPr>
            <a:spLocks noGrp="1"/>
          </p:cNvSpPr>
          <p:nvPr>
            <p:ph idx="1"/>
          </p:nvPr>
        </p:nvSpPr>
        <p:spPr>
          <a:xfrm>
            <a:off x="457200" y="1571612"/>
            <a:ext cx="8229600" cy="4752988"/>
          </a:xfrm>
        </p:spPr>
        <p:txBody>
          <a:bodyPr/>
          <a:lstStyle/>
          <a:p>
            <a:pPr algn="just">
              <a:buNone/>
            </a:pPr>
            <a:r>
              <a:rPr lang="en-US" dirty="0" smtClean="0"/>
              <a:t>   Among the highlighted services are Google’s AJAX APIs, the Google Web Toolkit, and in particular Google’s relatively new Google </a:t>
            </a:r>
            <a:r>
              <a:rPr lang="en-US" dirty="0" smtClean="0"/>
              <a:t>App </a:t>
            </a:r>
            <a:r>
              <a:rPr lang="en-US" dirty="0" smtClean="0"/>
              <a:t>Engine hosting service. Using Google App Engine, you can create Web applications in Java and Python that can be deployed on Google’s infrastructure and scaled to a large size.</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Google Web Services</a:t>
            </a:r>
            <a:endParaRPr lang="en-IN" sz="4000" dirty="0"/>
          </a:p>
        </p:txBody>
      </p:sp>
      <p:sp>
        <p:nvSpPr>
          <p:cNvPr id="3" name="Content Placeholder 2"/>
          <p:cNvSpPr>
            <a:spLocks noGrp="1"/>
          </p:cNvSpPr>
          <p:nvPr>
            <p:ph idx="1"/>
          </p:nvPr>
        </p:nvSpPr>
        <p:spPr>
          <a:xfrm>
            <a:off x="457200" y="1571612"/>
            <a:ext cx="8229600" cy="4752988"/>
          </a:xfrm>
        </p:spPr>
        <p:txBody>
          <a:bodyPr/>
          <a:lstStyle/>
          <a:p>
            <a:pPr algn="just">
              <a:buNone/>
            </a:pPr>
            <a:r>
              <a:rPr lang="en-US" dirty="0" smtClean="0"/>
              <a:t>   Few companies have had as much impact on their industries as Google has had on the computer industry and on the Internet in particular. Some companies may have more Internet users (</a:t>
            </a:r>
            <a:r>
              <a:rPr lang="en-US" dirty="0" err="1" smtClean="0"/>
              <a:t>ex.Microsoft</a:t>
            </a:r>
            <a:r>
              <a:rPr lang="en-US" dirty="0" smtClean="0"/>
              <a:t>) or have a stock valuation higher than Google (ex. Apple currently fits that description), but Google remains both a technology and thought leader for all things in Internet. The key features behind Google’s success has been consumer-tracking and targeted advertising with incessant infiltration of free-sourcing applications.</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Google Web Services</a:t>
            </a:r>
            <a:endParaRPr lang="en-IN" sz="4000" dirty="0"/>
          </a:p>
        </p:txBody>
      </p:sp>
      <p:sp>
        <p:nvSpPr>
          <p:cNvPr id="3" name="Content Placeholder 2"/>
          <p:cNvSpPr>
            <a:spLocks noGrp="1"/>
          </p:cNvSpPr>
          <p:nvPr>
            <p:ph idx="1"/>
          </p:nvPr>
        </p:nvSpPr>
        <p:spPr>
          <a:xfrm>
            <a:off x="457200" y="1571612"/>
            <a:ext cx="8229600" cy="4752988"/>
          </a:xfrm>
        </p:spPr>
        <p:txBody>
          <a:bodyPr>
            <a:normAutofit lnSpcReduction="10000"/>
          </a:bodyPr>
          <a:lstStyle/>
          <a:p>
            <a:pPr algn="just">
              <a:buNone/>
            </a:pPr>
            <a:r>
              <a:rPr lang="en-US" dirty="0" smtClean="0"/>
              <a:t>   The bulk of Google’s income comes from the sales of target advertising based on information that Google gathers from your activities associated with your Google account or through cookies placed on your system using its </a:t>
            </a:r>
            <a:r>
              <a:rPr lang="en-US" dirty="0" err="1" smtClean="0"/>
              <a:t>AdWords</a:t>
            </a:r>
            <a:r>
              <a:rPr lang="en-US" dirty="0" smtClean="0"/>
              <a:t> system. </a:t>
            </a:r>
          </a:p>
          <a:p>
            <a:pPr algn="just">
              <a:buNone/>
            </a:pPr>
            <a:r>
              <a:rPr lang="en-US" dirty="0" smtClean="0"/>
              <a:t>    The company is highly profitable, and that has allowed Google to create a huge infrastructure as well as launch many free cloud-based applications and services.</a:t>
            </a:r>
          </a:p>
          <a:p>
            <a:pPr algn="just">
              <a:buNone/>
            </a:pPr>
            <a:r>
              <a:rPr lang="en-US" dirty="0" smtClean="0"/>
              <a:t>    These applications are offered mostly on a free usage model that represents Google’s Software as a Service portfolio.</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smtClean="0">
                <a:effectLst>
                  <a:outerShdw blurRad="38100" dist="38100" dir="2700000" algn="tl">
                    <a:srgbClr val="000000">
                      <a:alpha val="43137"/>
                    </a:srgbClr>
                  </a:outerShdw>
                </a:effectLst>
              </a:rPr>
              <a:t>Platform-as-a-Service</a:t>
            </a:r>
            <a:endParaRPr lang="en-IN" sz="4400" dirty="0"/>
          </a:p>
        </p:txBody>
      </p:sp>
      <p:sp>
        <p:nvSpPr>
          <p:cNvPr id="3" name="Content Placeholder 2"/>
          <p:cNvSpPr>
            <a:spLocks noGrp="1"/>
          </p:cNvSpPr>
          <p:nvPr>
            <p:ph idx="1"/>
          </p:nvPr>
        </p:nvSpPr>
        <p:spPr>
          <a:xfrm>
            <a:off x="457200" y="1357298"/>
            <a:ext cx="8229600" cy="4967302"/>
          </a:xfrm>
        </p:spPr>
        <p:txBody>
          <a:bodyPr>
            <a:normAutofit lnSpcReduction="10000"/>
          </a:bodyPr>
          <a:lstStyle/>
          <a:p>
            <a:pPr lvl="1" algn="just">
              <a:buNone/>
            </a:pPr>
            <a:r>
              <a:rPr lang="en-US" b="1" dirty="0" smtClean="0"/>
              <a:t>Defining Services</a:t>
            </a:r>
          </a:p>
          <a:p>
            <a:pPr lvl="1" algn="just"/>
            <a:r>
              <a:rPr lang="en-US" b="1" dirty="0" smtClean="0"/>
              <a:t>Storage:  </a:t>
            </a:r>
            <a:r>
              <a:rPr lang="en-US" dirty="0" smtClean="0"/>
              <a:t>Data can be stored in either the </a:t>
            </a:r>
            <a:r>
              <a:rPr lang="en-US" dirty="0" err="1" smtClean="0"/>
              <a:t>PaaS</a:t>
            </a:r>
            <a:r>
              <a:rPr lang="en-US" dirty="0" smtClean="0"/>
              <a:t> vendor’s service or accessed from a third party storage service.</a:t>
            </a:r>
          </a:p>
          <a:p>
            <a:pPr lvl="1" algn="just"/>
            <a:r>
              <a:rPr lang="en-US" b="1" dirty="0" smtClean="0"/>
              <a:t>Transaction management:  </a:t>
            </a:r>
            <a:r>
              <a:rPr lang="en-US" dirty="0" smtClean="0"/>
              <a:t>Many </a:t>
            </a:r>
            <a:r>
              <a:rPr lang="en-US" dirty="0" err="1" smtClean="0"/>
              <a:t>PaaS</a:t>
            </a:r>
            <a:r>
              <a:rPr lang="en-US" dirty="0" smtClean="0"/>
              <a:t> systems provide services such as transaction managers or brokerage service for maintaining transaction integrity.</a:t>
            </a:r>
          </a:p>
          <a:p>
            <a:pPr algn="just">
              <a:buNone/>
            </a:pPr>
            <a:r>
              <a:rPr lang="en-US" b="1" dirty="0" smtClean="0"/>
              <a:t>    </a:t>
            </a:r>
            <a:r>
              <a:rPr lang="en-US" sz="2400" dirty="0" err="1" smtClean="0"/>
              <a:t>PaaS</a:t>
            </a:r>
            <a:r>
              <a:rPr lang="en-US" sz="2400" dirty="0" smtClean="0"/>
              <a:t> systems exist to allow you to create software that can be hosted as </a:t>
            </a:r>
            <a:r>
              <a:rPr lang="en-US" sz="2400" dirty="0" err="1" smtClean="0"/>
              <a:t>SaaS</a:t>
            </a:r>
            <a:r>
              <a:rPr lang="en-US" sz="2400" dirty="0" smtClean="0"/>
              <a:t> systems or to allow for the modification of existing </a:t>
            </a:r>
            <a:r>
              <a:rPr lang="en-US" sz="2400" dirty="0" err="1" smtClean="0"/>
              <a:t>SaaS</a:t>
            </a:r>
            <a:r>
              <a:rPr lang="en-US" sz="2400" dirty="0" smtClean="0"/>
              <a:t> applications.</a:t>
            </a:r>
          </a:p>
          <a:p>
            <a:pPr algn="just">
              <a:buNone/>
            </a:pPr>
            <a:r>
              <a:rPr lang="en-US" sz="2400" dirty="0" smtClean="0"/>
              <a:t>    A good </a:t>
            </a:r>
            <a:r>
              <a:rPr lang="en-US" sz="2400" dirty="0" err="1" smtClean="0"/>
              <a:t>PaaS</a:t>
            </a:r>
            <a:r>
              <a:rPr lang="en-US" sz="2400" dirty="0" smtClean="0"/>
              <a:t> system has certain desirable characteristics that are important in developing robust, scalable, and probably portable applications. Those are enlisted in the next slide.</a:t>
            </a:r>
            <a:endParaRPr lang="en-IN" sz="24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Google Web Services</a:t>
            </a:r>
            <a:endParaRPr lang="en-IN" sz="4000" dirty="0"/>
          </a:p>
        </p:txBody>
      </p:sp>
      <p:sp>
        <p:nvSpPr>
          <p:cNvPr id="3" name="Content Placeholder 2"/>
          <p:cNvSpPr>
            <a:spLocks noGrp="1"/>
          </p:cNvSpPr>
          <p:nvPr>
            <p:ph idx="1"/>
          </p:nvPr>
        </p:nvSpPr>
        <p:spPr>
          <a:xfrm>
            <a:off x="457200" y="1500174"/>
            <a:ext cx="8229600" cy="4824426"/>
          </a:xfrm>
        </p:spPr>
        <p:txBody>
          <a:bodyPr/>
          <a:lstStyle/>
          <a:p>
            <a:pPr algn="just">
              <a:buNone/>
            </a:pPr>
            <a:r>
              <a:rPr lang="en-US" dirty="0" smtClean="0"/>
              <a:t>   Google’s cloud computing services falls under two umbrellas. The first and best-known offerings are an extensive set of very popular applications that Google offers to the general public. These applications include Google Docs, Google Health, Picasa, Google Mail, Google Earth, and many more. You can access a jump table of Google’s cloud-based user applications by following the “More” and “Even More” links on Google’s home page to the More Google Products page at http://www.google.com/intl/en/options/.</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000" b="1" dirty="0" smtClean="0">
                <a:effectLst>
                  <a:outerShdw blurRad="38100" dist="38100" dir="2700000" algn="tl">
                    <a:srgbClr val="000000">
                      <a:alpha val="43137"/>
                    </a:srgbClr>
                  </a:outerShdw>
                </a:effectLst>
              </a:rPr>
              <a:t>Using Google Web Services</a:t>
            </a:r>
            <a:endParaRPr lang="en-IN" sz="4000" dirty="0"/>
          </a:p>
        </p:txBody>
      </p:sp>
      <p:sp>
        <p:nvSpPr>
          <p:cNvPr id="3" name="Content Placeholder 2"/>
          <p:cNvSpPr>
            <a:spLocks noGrp="1"/>
          </p:cNvSpPr>
          <p:nvPr>
            <p:ph idx="1"/>
          </p:nvPr>
        </p:nvSpPr>
        <p:spPr>
          <a:xfrm>
            <a:off x="457200" y="1500174"/>
            <a:ext cx="8229600" cy="4824426"/>
          </a:xfrm>
        </p:spPr>
        <p:txBody>
          <a:bodyPr>
            <a:normAutofit fontScale="92500" lnSpcReduction="20000"/>
          </a:bodyPr>
          <a:lstStyle/>
          <a:p>
            <a:pPr algn="just">
              <a:buNone/>
            </a:pPr>
            <a:r>
              <a:rPr lang="en-US" dirty="0" smtClean="0"/>
              <a:t>   The second of Google’s cloud offerings is its Platform as a Service developer tools. In April 2008, Google introduced a development platform for hosted Web applications using Google’s infrastructure called the Google App Engine (GAE). The goal of GAE is to allow developers to create and deploy Web applications without worrying about managing the infrastructure necessary to have their applications run. GAE applications may be written using many high-level programming languages (most prominently Java and Python) and the Google App Engine Framework, which lowers the amount of development effort required to get an application up and running. Google also allows a certain free level of service so that the application must exceed a certain level of processor load, storage usage, and network bandwidth (</a:t>
            </a:r>
            <a:r>
              <a:rPr lang="en-US" dirty="0" err="1" smtClean="0"/>
              <a:t>Input/Output</a:t>
            </a:r>
            <a:r>
              <a:rPr lang="en-US" dirty="0" smtClean="0"/>
              <a:t>) before charges are assessed.</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4000" b="1" dirty="0" smtClean="0">
                <a:effectLst>
                  <a:outerShdw blurRad="38100" dist="38100" dir="2700000" algn="tl">
                    <a:srgbClr val="000000">
                      <a:alpha val="43137"/>
                    </a:srgbClr>
                  </a:outerShdw>
                </a:effectLst>
              </a:rPr>
              <a:t>Using Google Web Services</a:t>
            </a:r>
            <a:endParaRPr lang="en-IN" sz="4000" dirty="0"/>
          </a:p>
        </p:txBody>
      </p:sp>
      <p:sp>
        <p:nvSpPr>
          <p:cNvPr id="3" name="Content Placeholder 2"/>
          <p:cNvSpPr>
            <a:spLocks noGrp="1"/>
          </p:cNvSpPr>
          <p:nvPr>
            <p:ph idx="1"/>
          </p:nvPr>
        </p:nvSpPr>
        <p:spPr>
          <a:xfrm>
            <a:off x="457200" y="1571612"/>
            <a:ext cx="8229600" cy="4752988"/>
          </a:xfrm>
        </p:spPr>
        <p:txBody>
          <a:bodyPr>
            <a:normAutofit lnSpcReduction="10000"/>
          </a:bodyPr>
          <a:lstStyle/>
          <a:p>
            <a:pPr algn="just">
              <a:buNone/>
            </a:pPr>
            <a:r>
              <a:rPr lang="en-US" dirty="0" smtClean="0"/>
              <a:t>   Google App Engine applications must be written to comply with Google’s infrastructure. This narrows the range of application types that can be run on GAE; it also makes it very hard to port applications to GAE. After an application is deployed on GAE, it is also difficult to port that application to another platform. Even with all these limitations, the Google App Engine provides developers a low-cost option on which to create an application that can run on a world-class cloud infrastructure—with all the attendant benefits that this type of deployment can bestow.</a:t>
            </a:r>
            <a:endParaRPr lang="en-IN" dirty="0" smtClean="0"/>
          </a:p>
          <a:p>
            <a:pPr>
              <a:buNone/>
            </a:pPr>
            <a:r>
              <a:rPr lang="en-US" dirty="0" smtClean="0"/>
              <a:t> </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857256"/>
          </a:xfrm>
        </p:spPr>
        <p:txBody>
          <a:bodyPr>
            <a:normAutofit fontScale="90000"/>
          </a:bodyPr>
          <a:lstStyle/>
          <a:p>
            <a:r>
              <a:rPr lang="en-US" sz="3600" b="1" cap="small" dirty="0" smtClean="0"/>
              <a:t/>
            </a:r>
            <a:br>
              <a:rPr lang="en-US" sz="3600" b="1" cap="small" dirty="0" smtClean="0"/>
            </a:br>
            <a:r>
              <a:rPr lang="en-US" sz="3600" b="1" cap="small" dirty="0" smtClean="0"/>
              <a:t/>
            </a:r>
            <a:br>
              <a:rPr lang="en-US" sz="3600" b="1" cap="small" dirty="0" smtClean="0"/>
            </a:br>
            <a:r>
              <a:rPr lang="en-US" sz="3600" b="1" cap="small" dirty="0" smtClean="0"/>
              <a:t/>
            </a:r>
            <a:br>
              <a:rPr lang="en-US" sz="3600" b="1" cap="small" dirty="0" smtClean="0"/>
            </a:br>
            <a:r>
              <a:rPr lang="en-US" sz="3600" b="1" cap="small" dirty="0" smtClean="0"/>
              <a:t>Surveyin</a:t>
            </a:r>
            <a:r>
              <a:rPr lang="en-US" sz="3600" b="1" dirty="0" smtClean="0"/>
              <a:t>g the Google Application Portfolio</a:t>
            </a:r>
            <a:r>
              <a:rPr lang="en-IN" sz="3600" b="1" u="sng" dirty="0" smtClean="0"/>
              <a:t/>
            </a:r>
            <a:br>
              <a:rPr lang="en-IN" sz="3600" b="1" u="sng" dirty="0" smtClean="0"/>
            </a:br>
            <a:endParaRPr lang="en-IN" sz="3600" dirty="0"/>
          </a:p>
        </p:txBody>
      </p:sp>
      <p:sp>
        <p:nvSpPr>
          <p:cNvPr id="3" name="Content Placeholder 2"/>
          <p:cNvSpPr>
            <a:spLocks noGrp="1"/>
          </p:cNvSpPr>
          <p:nvPr>
            <p:ph idx="1"/>
          </p:nvPr>
        </p:nvSpPr>
        <p:spPr>
          <a:xfrm>
            <a:off x="457200" y="1428736"/>
            <a:ext cx="8229600" cy="4895864"/>
          </a:xfrm>
        </p:spPr>
        <p:txBody>
          <a:bodyPr/>
          <a:lstStyle/>
          <a:p>
            <a:pPr algn="just">
              <a:buNone/>
            </a:pPr>
            <a:r>
              <a:rPr lang="en-US" dirty="0" smtClean="0"/>
              <a:t>   It is fair to say that nearly all the products in Google’s application and service portfolio are cloud computing services in that they all rely on systems staged worldwide on Google’s one million plus servers in nearly 30 datacenters. Roughly 17 of the 48 services  utilize Google’s search engine in some specific way. Some of these search-related sites search through selected content such as Books, Images, Scholar, Trends, and more. Other sites such as Blog Search, Finance, News, and some others take the search results and format them into an Aggregation page.</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24714"/>
          </a:xfrm>
        </p:spPr>
        <p:txBody>
          <a:bodyPr>
            <a:normAutofit fontScale="90000"/>
          </a:bodyPr>
          <a:lstStyle/>
          <a:p>
            <a:r>
              <a:rPr lang="en-US" sz="4900" b="1" dirty="0" smtClean="0"/>
              <a:t>Indexed Search</a:t>
            </a:r>
            <a:r>
              <a:rPr lang="en-IN" sz="4400" dirty="0" smtClean="0"/>
              <a:t/>
            </a:r>
            <a:br>
              <a:rPr lang="en-IN" sz="4400" dirty="0" smtClean="0"/>
            </a:br>
            <a:endParaRPr lang="en-IN" sz="4400" dirty="0"/>
          </a:p>
        </p:txBody>
      </p:sp>
      <p:sp>
        <p:nvSpPr>
          <p:cNvPr id="3" name="Content Placeholder 2"/>
          <p:cNvSpPr>
            <a:spLocks noGrp="1"/>
          </p:cNvSpPr>
          <p:nvPr>
            <p:ph idx="1"/>
          </p:nvPr>
        </p:nvSpPr>
        <p:spPr>
          <a:xfrm>
            <a:off x="457200" y="1428736"/>
            <a:ext cx="8229600" cy="4895864"/>
          </a:xfrm>
        </p:spPr>
        <p:txBody>
          <a:bodyPr>
            <a:normAutofit fontScale="85000" lnSpcReduction="20000"/>
          </a:bodyPr>
          <a:lstStyle/>
          <a:p>
            <a:pPr algn="just"/>
            <a:r>
              <a:rPr lang="en-US" dirty="0" smtClean="0"/>
              <a:t>Google’s search technology is based on automated page indexing and information retrieval by Web crawlers, also called spiders or robots. Content on pages is scanned up to a certain number of words and placed into an index. Google also caches copies of certain Web pages and stores copies of documents it finds such as DOC or PDF files in its cache.</a:t>
            </a:r>
            <a:endParaRPr lang="en-IN" dirty="0" smtClean="0"/>
          </a:p>
          <a:p>
            <a:pPr algn="just"/>
            <a:r>
              <a:rPr lang="en-US" dirty="0" smtClean="0"/>
              <a:t>Google uses a patented algorithm to determine the importance of a particular page based on the number of quality links to that page from other sites, along with other factors such as the use of keywords, how long the site has been available, and traffic to the site or page. That factor is called the </a:t>
            </a:r>
            <a:r>
              <a:rPr lang="en-US" dirty="0" err="1" smtClean="0"/>
              <a:t>PageRank</a:t>
            </a:r>
            <a:r>
              <a:rPr lang="en-US" dirty="0" smtClean="0"/>
              <a:t>, and the algorithm used to determine </a:t>
            </a:r>
            <a:r>
              <a:rPr lang="en-US" dirty="0" err="1" smtClean="0"/>
              <a:t>PageRank</a:t>
            </a:r>
            <a:r>
              <a:rPr lang="en-US" dirty="0" smtClean="0"/>
              <a:t> is a trade secret. Google is always tweaking the algorithm to prevent Search Engine Optimization (SEO) strategies from gaming the system. Based on this algorithm, Google returns what is called a Search Engine Results Page (SERP) for a query that is parsed for its keywords.</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4400" b="1" dirty="0" smtClean="0"/>
              <a:t>Indexed Search</a:t>
            </a:r>
            <a:endParaRPr lang="en-IN" sz="4400" dirty="0"/>
          </a:p>
        </p:txBody>
      </p:sp>
      <p:sp>
        <p:nvSpPr>
          <p:cNvPr id="3" name="Content Placeholder 2"/>
          <p:cNvSpPr>
            <a:spLocks noGrp="1"/>
          </p:cNvSpPr>
          <p:nvPr>
            <p:ph idx="1"/>
          </p:nvPr>
        </p:nvSpPr>
        <p:spPr>
          <a:xfrm>
            <a:off x="457200" y="1500174"/>
            <a:ext cx="8229600" cy="4824426"/>
          </a:xfrm>
        </p:spPr>
        <p:txBody>
          <a:bodyPr>
            <a:normAutofit fontScale="85000" lnSpcReduction="10000"/>
          </a:bodyPr>
          <a:lstStyle/>
          <a:p>
            <a:pPr algn="just">
              <a:buNone/>
            </a:pPr>
            <a:r>
              <a:rPr lang="en-US" dirty="0" smtClean="0"/>
              <a:t>    It is really important to understand what Google (and other search engines) offers and what it doesn’t offer. Google does not search all sites. If a site doesn’t register with the search engine or</a:t>
            </a:r>
            <a:endParaRPr lang="en-IN" dirty="0" smtClean="0"/>
          </a:p>
          <a:p>
            <a:pPr algn="just">
              <a:buNone/>
            </a:pPr>
            <a:r>
              <a:rPr lang="en-US" dirty="0" smtClean="0"/>
              <a:t>    isn’t the target of a prominent link at another site, that site may remain undiscovered. Any site can place directions in their ROBOTS.TXT file indicating whether the site can be searched or not, and if so what pages can be searched. Google developed something called the Sitemaps protocol, which lets a Web site list in an XML file information about how the Google robot can work with the site. Sitemaps can be useful in allowing content that isn’t </a:t>
            </a:r>
            <a:r>
              <a:rPr lang="en-US" dirty="0" err="1" smtClean="0"/>
              <a:t>browsable</a:t>
            </a:r>
            <a:r>
              <a:rPr lang="en-US" dirty="0" smtClean="0"/>
              <a:t> to be crawled; they also can be use- </a:t>
            </a:r>
            <a:r>
              <a:rPr lang="en-US" dirty="0" err="1" smtClean="0"/>
              <a:t>ful</a:t>
            </a:r>
            <a:r>
              <a:rPr lang="en-US" dirty="0" smtClean="0"/>
              <a:t> as guides to finding media information that isn’t normally considered, such as AJAX, Flash, or </a:t>
            </a:r>
            <a:r>
              <a:rPr lang="en-US" dirty="0" err="1" smtClean="0"/>
              <a:t>Silverlight</a:t>
            </a:r>
            <a:r>
              <a:rPr lang="en-US" dirty="0" smtClean="0"/>
              <a:t> media. The Sitemaps protocol has been widely adopted in the industry.</a:t>
            </a: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1132732"/>
          </a:xfrm>
        </p:spPr>
        <p:txBody>
          <a:bodyPr>
            <a:normAutofit fontScale="90000"/>
          </a:bodyPr>
          <a:lstStyle/>
          <a:p>
            <a:r>
              <a:rPr lang="en-US" sz="4900" b="1" dirty="0" smtClean="0"/>
              <a:t>The Dark Web</a:t>
            </a:r>
            <a:r>
              <a:rPr lang="en-IN" sz="4400" b="1" dirty="0" smtClean="0"/>
              <a:t/>
            </a:r>
            <a:br>
              <a:rPr lang="en-IN" sz="4400" b="1" dirty="0" smtClean="0"/>
            </a:br>
            <a:endParaRPr lang="en-IN" sz="4400" dirty="0"/>
          </a:p>
        </p:txBody>
      </p:sp>
      <p:sp>
        <p:nvSpPr>
          <p:cNvPr id="3" name="Content Placeholder 2"/>
          <p:cNvSpPr>
            <a:spLocks noGrp="1"/>
          </p:cNvSpPr>
          <p:nvPr>
            <p:ph idx="1"/>
          </p:nvPr>
        </p:nvSpPr>
        <p:spPr>
          <a:xfrm>
            <a:off x="457200" y="1428736"/>
            <a:ext cx="8229600" cy="4895864"/>
          </a:xfrm>
        </p:spPr>
        <p:txBody>
          <a:bodyPr>
            <a:normAutofit fontScale="92500"/>
          </a:bodyPr>
          <a:lstStyle/>
          <a:p>
            <a:pPr algn="just"/>
            <a:r>
              <a:rPr lang="en-US" dirty="0" smtClean="0"/>
              <a:t>Online content that isn’t indexed by search engines belongs to what has come to be called the “Deep Web”—that is, content on the World Wide Web that is hidden. Any site that suppresses Web crawlers from indexing it is part of the Deep Web. You need go no further than the world’s number two Web site, </a:t>
            </a:r>
            <a:r>
              <a:rPr lang="en-US" dirty="0" err="1" smtClean="0"/>
              <a:t>Facebook</a:t>
            </a:r>
            <a:r>
              <a:rPr lang="en-US" dirty="0" smtClean="0"/>
              <a:t>, for a prominent example of a site that isn’t indexed in search engines.</a:t>
            </a:r>
            <a:endParaRPr lang="en-IN" dirty="0" smtClean="0"/>
          </a:p>
          <a:p>
            <a:pPr algn="just"/>
            <a:r>
              <a:rPr lang="en-US" dirty="0" smtClean="0"/>
              <a:t>Entire networks exist that aren’t searchable, particularly peer-to-peer networks. Ian Clarke’s </a:t>
            </a:r>
            <a:r>
              <a:rPr lang="en-US" dirty="0" err="1" smtClean="0"/>
              <a:t>Freenet</a:t>
            </a:r>
            <a:r>
              <a:rPr lang="en-US" dirty="0" smtClean="0"/>
              <a:t>, which is a P2P network, supports both “</a:t>
            </a:r>
            <a:r>
              <a:rPr lang="en-US" dirty="0" err="1" smtClean="0"/>
              <a:t>darknet</a:t>
            </a:r>
            <a:r>
              <a:rPr lang="en-US" dirty="0" smtClean="0"/>
              <a:t>” and “</a:t>
            </a:r>
            <a:r>
              <a:rPr lang="en-US" dirty="0" err="1" smtClean="0"/>
              <a:t>opennet</a:t>
            </a:r>
            <a:r>
              <a:rPr lang="en-US" dirty="0" smtClean="0"/>
              <a:t>” connections. </a:t>
            </a:r>
            <a:r>
              <a:rPr lang="en-US" dirty="0" err="1" smtClean="0"/>
              <a:t>Freenet</a:t>
            </a:r>
            <a:r>
              <a:rPr lang="en-US" dirty="0" smtClean="0"/>
              <a:t> (http://freenetproject.org/) has been downloaded by millions of people.</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4400" b="1" dirty="0" smtClean="0"/>
              <a:t>The Dark Web</a:t>
            </a:r>
            <a:endParaRPr lang="en-IN" sz="4400" dirty="0"/>
          </a:p>
        </p:txBody>
      </p:sp>
      <p:sp>
        <p:nvSpPr>
          <p:cNvPr id="3" name="Content Placeholder 2"/>
          <p:cNvSpPr>
            <a:spLocks noGrp="1"/>
          </p:cNvSpPr>
          <p:nvPr>
            <p:ph idx="1"/>
          </p:nvPr>
        </p:nvSpPr>
        <p:spPr>
          <a:xfrm>
            <a:off x="457200" y="1428736"/>
            <a:ext cx="8229600" cy="4895864"/>
          </a:xfrm>
        </p:spPr>
        <p:txBody>
          <a:bodyPr/>
          <a:lstStyle/>
          <a:p>
            <a:pPr>
              <a:buNone/>
            </a:pPr>
            <a:r>
              <a:rPr lang="en-US" dirty="0" smtClean="0"/>
              <a:t>   The Deep Web includes:</a:t>
            </a:r>
            <a:endParaRPr lang="en-IN" dirty="0" smtClean="0"/>
          </a:p>
          <a:p>
            <a:r>
              <a:rPr lang="en-US" dirty="0" smtClean="0"/>
              <a:t>Database generated Web pages or dynamic content</a:t>
            </a:r>
            <a:endParaRPr lang="en-IN" dirty="0" smtClean="0"/>
          </a:p>
          <a:p>
            <a:r>
              <a:rPr lang="en-US" dirty="0" smtClean="0"/>
              <a:t>Pages without links</a:t>
            </a:r>
            <a:endParaRPr lang="en-IN" dirty="0" smtClean="0"/>
          </a:p>
          <a:p>
            <a:r>
              <a:rPr lang="en-US" dirty="0" smtClean="0"/>
              <a:t>Private or limited access Web pages and sites</a:t>
            </a:r>
            <a:endParaRPr lang="en-IN" dirty="0" smtClean="0"/>
          </a:p>
          <a:p>
            <a:r>
              <a:rPr lang="en-US" dirty="0" smtClean="0"/>
              <a:t>Information contained in sources available through executable code such as JavaScript</a:t>
            </a:r>
            <a:endParaRPr lang="en-IN" dirty="0" smtClean="0"/>
          </a:p>
          <a:p>
            <a:r>
              <a:rPr lang="en-US" dirty="0" smtClean="0"/>
              <a:t>Documents and files that aren’t in a form that can be searched, which includes not only media files, but information in non-standard file formats.</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4400" b="1" dirty="0" smtClean="0"/>
              <a:t>The Dark Web</a:t>
            </a:r>
            <a:endParaRPr lang="en-IN" sz="4400" dirty="0"/>
          </a:p>
        </p:txBody>
      </p:sp>
      <p:sp>
        <p:nvSpPr>
          <p:cNvPr id="3" name="Content Placeholder 2"/>
          <p:cNvSpPr>
            <a:spLocks noGrp="1"/>
          </p:cNvSpPr>
          <p:nvPr>
            <p:ph idx="1"/>
          </p:nvPr>
        </p:nvSpPr>
        <p:spPr>
          <a:xfrm>
            <a:off x="457200" y="1571612"/>
            <a:ext cx="8229600" cy="4752988"/>
          </a:xfrm>
        </p:spPr>
        <p:txBody>
          <a:bodyPr>
            <a:normAutofit/>
          </a:bodyPr>
          <a:lstStyle/>
          <a:p>
            <a:pPr algn="just">
              <a:buNone/>
            </a:pPr>
            <a:r>
              <a:rPr lang="en-US" dirty="0" smtClean="0"/>
              <a:t>   Although efforts are underway to enable information on the Deep Web to be searchable, the amount of information stored that is not accessible is many times larger than the amount of </a:t>
            </a:r>
            <a:r>
              <a:rPr lang="en-US" dirty="0" err="1" smtClean="0"/>
              <a:t>infor</a:t>
            </a:r>
            <a:r>
              <a:rPr lang="en-US" dirty="0" smtClean="0"/>
              <a:t>- </a:t>
            </a:r>
            <a:r>
              <a:rPr lang="en-US" dirty="0" err="1" smtClean="0"/>
              <a:t>mation</a:t>
            </a:r>
            <a:r>
              <a:rPr lang="en-US" dirty="0" smtClean="0"/>
              <a:t> that can currently be accessed. Some estimates at the size of the Dark Web suggest that it could be an order of magnitude larger than the content contained in the world’s search engines.</a:t>
            </a:r>
            <a:endParaRPr lang="en-IN" dirty="0" smtClean="0"/>
          </a:p>
          <a:p>
            <a:pPr algn="just">
              <a:buNone/>
            </a:pPr>
            <a:r>
              <a:rPr lang="en-US" dirty="0" smtClean="0"/>
              <a:t>    It is always a good idea to keep these search engine limitations in mind when you work with this technology.</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4000" b="1" dirty="0" smtClean="0"/>
              <a:t>Aggregation and Disintermediation</a:t>
            </a:r>
            <a:endParaRPr lang="en-IN" sz="4000" dirty="0"/>
          </a:p>
        </p:txBody>
      </p:sp>
      <p:sp>
        <p:nvSpPr>
          <p:cNvPr id="3" name="Content Placeholder 2"/>
          <p:cNvSpPr>
            <a:spLocks noGrp="1"/>
          </p:cNvSpPr>
          <p:nvPr>
            <p:ph idx="1"/>
          </p:nvPr>
        </p:nvSpPr>
        <p:spPr>
          <a:xfrm>
            <a:off x="457200" y="1571612"/>
            <a:ext cx="8229600" cy="4752988"/>
          </a:xfrm>
        </p:spPr>
        <p:txBody>
          <a:bodyPr>
            <a:normAutofit fontScale="85000" lnSpcReduction="20000"/>
          </a:bodyPr>
          <a:lstStyle/>
          <a:p>
            <a:pPr algn="just"/>
            <a:r>
              <a:rPr lang="en-US" dirty="0" smtClean="0"/>
              <a:t>Aggregation pages are a great user service, but they are very controversial—as are a number of Google’s search applications and services. It has long been argued that Google’s display of </a:t>
            </a:r>
            <a:r>
              <a:rPr lang="en-US" dirty="0" err="1" smtClean="0"/>
              <a:t>informa</a:t>
            </a:r>
            <a:r>
              <a:rPr lang="en-US" dirty="0" smtClean="0"/>
              <a:t>- </a:t>
            </a:r>
            <a:r>
              <a:rPr lang="en-US" dirty="0" err="1" smtClean="0"/>
              <a:t>tion</a:t>
            </a:r>
            <a:r>
              <a:rPr lang="en-US" dirty="0" smtClean="0"/>
              <a:t> from various sites violates copyright laws and damages content providers. In several lawsuits, Google successfully defended its right to display capsule information under the Digital Millennium Copyright Act, while in other instances Google responds to requests from interested parties to remove information from its site. </a:t>
            </a:r>
            <a:endParaRPr lang="en-IN" dirty="0" smtClean="0"/>
          </a:p>
          <a:p>
            <a:pPr algn="just"/>
            <a:r>
              <a:rPr lang="en-US" dirty="0" smtClean="0"/>
              <a:t>The Authors Guild’s filed a class action suit in 2005 regarding unauthorized scanning and copying of books for the creation of the Google Books feature. Google reached a negotiated agreement with the Authors Guild that specified Google’s obligations under the fair use exemption. Google argues that the publicity associated with searchable content adds value to that content, and it is clear that this is an argument that will continue into the future.</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smtClean="0">
                <a:effectLst>
                  <a:outerShdw blurRad="38100" dist="38100" dir="2700000" algn="tl">
                    <a:srgbClr val="000000">
                      <a:alpha val="43137"/>
                    </a:srgbClr>
                  </a:outerShdw>
                </a:effectLst>
              </a:rPr>
              <a:t>Platform-as-a-Service</a:t>
            </a:r>
            <a:endParaRPr lang="en-IN" sz="4400" dirty="0"/>
          </a:p>
        </p:txBody>
      </p:sp>
      <p:sp>
        <p:nvSpPr>
          <p:cNvPr id="3" name="Content Placeholder 2"/>
          <p:cNvSpPr>
            <a:spLocks noGrp="1"/>
          </p:cNvSpPr>
          <p:nvPr>
            <p:ph idx="1"/>
          </p:nvPr>
        </p:nvSpPr>
        <p:spPr>
          <a:xfrm>
            <a:off x="457200" y="1571612"/>
            <a:ext cx="8229600" cy="4752988"/>
          </a:xfrm>
        </p:spPr>
        <p:txBody>
          <a:bodyPr/>
          <a:lstStyle/>
          <a:p>
            <a:pPr>
              <a:buNone/>
            </a:pPr>
            <a:r>
              <a:rPr lang="en-US" b="1" dirty="0" smtClean="0"/>
              <a:t>Defining Services</a:t>
            </a:r>
          </a:p>
          <a:p>
            <a:pPr algn="just">
              <a:buNone/>
            </a:pPr>
            <a:r>
              <a:rPr lang="en-US" b="1" dirty="0" smtClean="0"/>
              <a:t>   </a:t>
            </a:r>
            <a:r>
              <a:rPr lang="en-US" dirty="0" smtClean="0"/>
              <a:t>The</a:t>
            </a:r>
            <a:r>
              <a:rPr lang="en-US" b="1" dirty="0" smtClean="0"/>
              <a:t> </a:t>
            </a:r>
            <a:r>
              <a:rPr lang="en-US" dirty="0" smtClean="0"/>
              <a:t>characteristic features of </a:t>
            </a:r>
            <a:r>
              <a:rPr lang="en-US" dirty="0" err="1" smtClean="0"/>
              <a:t>PaaS</a:t>
            </a:r>
            <a:r>
              <a:rPr lang="en-US" dirty="0" smtClean="0"/>
              <a:t> are:</a:t>
            </a:r>
          </a:p>
          <a:p>
            <a:pPr lvl="1" algn="just"/>
            <a:r>
              <a:rPr lang="en-US" sz="2600" dirty="0" smtClean="0"/>
              <a:t>Separated data management from the user interface</a:t>
            </a:r>
          </a:p>
          <a:p>
            <a:pPr lvl="1" algn="just"/>
            <a:r>
              <a:rPr lang="en-US" sz="2600" dirty="0" smtClean="0"/>
              <a:t>Reliance on cloud computing standards</a:t>
            </a:r>
          </a:p>
          <a:p>
            <a:pPr lvl="1" algn="just"/>
            <a:r>
              <a:rPr lang="en-US" sz="2600" dirty="0" smtClean="0"/>
              <a:t>An integrated development environment(IDE)</a:t>
            </a:r>
          </a:p>
          <a:p>
            <a:pPr lvl="1" algn="just"/>
            <a:r>
              <a:rPr lang="en-US" sz="2600" dirty="0" smtClean="0"/>
              <a:t>Lifecycle management tools</a:t>
            </a:r>
          </a:p>
          <a:p>
            <a:pPr lvl="1" algn="just"/>
            <a:r>
              <a:rPr lang="en-US" sz="2600" dirty="0" smtClean="0"/>
              <a:t>Multi-tenant architecture support, security, and scalability</a:t>
            </a:r>
          </a:p>
          <a:p>
            <a:pPr lvl="1" algn="just"/>
            <a:r>
              <a:rPr lang="en-US" sz="2600" dirty="0" smtClean="0"/>
              <a:t>Performance monitoring, testing, and optimization tools</a:t>
            </a:r>
            <a:endParaRPr lang="en-IN" sz="2600"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4000" b="1" dirty="0" smtClean="0"/>
              <a:t>Aggregation and Disintermediation</a:t>
            </a:r>
            <a:endParaRPr lang="en-IN" sz="4000" dirty="0"/>
          </a:p>
        </p:txBody>
      </p:sp>
      <p:sp>
        <p:nvSpPr>
          <p:cNvPr id="3" name="Content Placeholder 2"/>
          <p:cNvSpPr>
            <a:spLocks noGrp="1"/>
          </p:cNvSpPr>
          <p:nvPr>
            <p:ph idx="1"/>
          </p:nvPr>
        </p:nvSpPr>
        <p:spPr>
          <a:xfrm>
            <a:off x="457200" y="1571612"/>
            <a:ext cx="8229600" cy="4752988"/>
          </a:xfrm>
        </p:spPr>
        <p:txBody>
          <a:bodyPr>
            <a:normAutofit fontScale="85000" lnSpcReduction="20000"/>
          </a:bodyPr>
          <a:lstStyle/>
          <a:p>
            <a:pPr algn="just"/>
            <a:r>
              <a:rPr lang="en-US" dirty="0" smtClean="0"/>
              <a:t>What is clear is that Google has been a major factor in a trend referred to as disintermediation. Disintermediation is the removal of intermediaries such as a distributor, agent, broker, or some similar functionary from a supply chain. This connects producers directly with consumers, which in many cases is a very good thing. However, disintermediation also has the unfortunate side effect of impacting organizations such as news collection agencies (newspapers, for example), publishers, many different types of retail outlets, and many other businesses, some of which played a positive role in the transactions they were involved in.</a:t>
            </a:r>
            <a:endParaRPr lang="en-IN" dirty="0" smtClean="0"/>
          </a:p>
          <a:p>
            <a:pPr algn="just"/>
            <a:r>
              <a:rPr lang="en-US" dirty="0" smtClean="0"/>
              <a:t>Google began to introduce productivity applications starting in 2004 with Gmail. The expansion of these services has continued unabated ever since. Some of these applications are homegrown, but many of them were acquired by acquisition. An example of an acquired product is </a:t>
            </a:r>
            <a:r>
              <a:rPr lang="en-US" dirty="0" err="1" smtClean="0"/>
              <a:t>Writely</a:t>
            </a:r>
            <a:r>
              <a:rPr lang="en-US" dirty="0" smtClean="0"/>
              <a:t>, the online word processor that is now at the heart of Google Docs.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r>
              <a:rPr lang="en-US" sz="4400" b="1" dirty="0" err="1" smtClean="0">
                <a:effectLst>
                  <a:outerShdw blurRad="38100" dist="38100" dir="2700000" algn="tl">
                    <a:srgbClr val="000000">
                      <a:alpha val="43137"/>
                    </a:srgbClr>
                  </a:outerShdw>
                </a:effectLst>
              </a:rPr>
              <a:t>SaaS</a:t>
            </a:r>
            <a:r>
              <a:rPr lang="en-US" sz="4400" b="1" dirty="0" smtClean="0">
                <a:effectLst>
                  <a:outerShdw blurRad="38100" dist="38100" dir="2700000" algn="tl">
                    <a:srgbClr val="000000">
                      <a:alpha val="43137"/>
                    </a:srgbClr>
                  </a:outerShdw>
                </a:effectLst>
              </a:rPr>
              <a:t> versus </a:t>
            </a:r>
            <a:r>
              <a:rPr lang="en-US" sz="4400" b="1" dirty="0" err="1" smtClean="0">
                <a:effectLst>
                  <a:outerShdw blurRad="38100" dist="38100" dir="2700000" algn="tl">
                    <a:srgbClr val="000000">
                      <a:alpha val="43137"/>
                    </a:srgbClr>
                  </a:outerShdw>
                </a:effectLst>
              </a:rPr>
              <a:t>PaaS</a:t>
            </a:r>
            <a:endParaRPr lang="en-IN"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00174"/>
            <a:ext cx="8229600" cy="4824426"/>
          </a:xfrm>
        </p:spPr>
        <p:txBody>
          <a:bodyPr>
            <a:normAutofit fontScale="92500"/>
          </a:bodyPr>
          <a:lstStyle/>
          <a:p>
            <a:pPr algn="just">
              <a:buNone/>
            </a:pPr>
            <a:r>
              <a:rPr lang="en-US" dirty="0" smtClean="0"/>
              <a:t>   Salesforce.com, the largest CRM application service organization in the world, with Force.com being its </a:t>
            </a:r>
            <a:r>
              <a:rPr lang="en-US" dirty="0" err="1" smtClean="0"/>
              <a:t>PaaS</a:t>
            </a:r>
            <a:r>
              <a:rPr lang="en-US" dirty="0" smtClean="0"/>
              <a:t> offering.</a:t>
            </a:r>
          </a:p>
          <a:p>
            <a:pPr>
              <a:buNone/>
            </a:pPr>
            <a:r>
              <a:rPr lang="en-US" dirty="0" smtClean="0"/>
              <a:t>   </a:t>
            </a:r>
            <a:r>
              <a:rPr lang="en-IN" b="1" dirty="0" smtClean="0"/>
              <a:t>Customer Relationship Management (CRM)</a:t>
            </a:r>
          </a:p>
          <a:p>
            <a:pPr algn="just">
              <a:buNone/>
            </a:pPr>
            <a:r>
              <a:rPr lang="en-US" dirty="0" smtClean="0"/>
              <a:t>   </a:t>
            </a:r>
            <a:r>
              <a:rPr lang="en-IN" dirty="0" smtClean="0"/>
              <a:t>Customer relationship management (CRM) manages your business's single most important goal - satisfying your customers. A highly effective customer relationship management system will encompass and enhance all aspects of customer interface, from sales and marketing to customer service: existing client relationships become stronger and new client relationships evolve more quickly - all core requirements of business success.</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Autofit/>
          </a:bodyPr>
          <a:lstStyle/>
          <a:p>
            <a:r>
              <a:rPr lang="en-US" sz="4400" b="1" dirty="0" err="1" smtClean="0">
                <a:effectLst>
                  <a:outerShdw blurRad="38100" dist="38100" dir="2700000" algn="tl">
                    <a:srgbClr val="000000">
                      <a:alpha val="43137"/>
                    </a:srgbClr>
                  </a:outerShdw>
                </a:effectLst>
              </a:rPr>
              <a:t>SaaS</a:t>
            </a:r>
            <a:r>
              <a:rPr lang="en-US" sz="4400" b="1" dirty="0" smtClean="0">
                <a:effectLst>
                  <a:outerShdw blurRad="38100" dist="38100" dir="2700000" algn="tl">
                    <a:srgbClr val="000000">
                      <a:alpha val="43137"/>
                    </a:srgbClr>
                  </a:outerShdw>
                </a:effectLst>
              </a:rPr>
              <a:t> versus </a:t>
            </a:r>
            <a:r>
              <a:rPr lang="en-US" sz="4400" b="1" dirty="0" err="1" smtClean="0">
                <a:effectLst>
                  <a:outerShdw blurRad="38100" dist="38100" dir="2700000" algn="tl">
                    <a:srgbClr val="000000">
                      <a:alpha val="43137"/>
                    </a:srgbClr>
                  </a:outerShdw>
                </a:effectLst>
              </a:rPr>
              <a:t>PaaS</a:t>
            </a:r>
            <a:endParaRPr lang="en-IN" sz="4000" dirty="0"/>
          </a:p>
        </p:txBody>
      </p:sp>
      <p:sp>
        <p:nvSpPr>
          <p:cNvPr id="3" name="Content Placeholder 2"/>
          <p:cNvSpPr>
            <a:spLocks noGrp="1"/>
          </p:cNvSpPr>
          <p:nvPr>
            <p:ph idx="1"/>
          </p:nvPr>
        </p:nvSpPr>
        <p:spPr>
          <a:xfrm>
            <a:off x="457200" y="1428736"/>
            <a:ext cx="8229600" cy="4895864"/>
          </a:xfrm>
        </p:spPr>
        <p:txBody>
          <a:bodyPr>
            <a:normAutofit lnSpcReduction="10000"/>
          </a:bodyPr>
          <a:lstStyle/>
          <a:p>
            <a:pPr algn="just">
              <a:buNone/>
            </a:pPr>
            <a:r>
              <a:rPr lang="en-US" dirty="0" smtClean="0"/>
              <a:t>   Salesforce.com is web application suite that is a </a:t>
            </a:r>
            <a:r>
              <a:rPr lang="en-US" dirty="0" err="1" smtClean="0"/>
              <a:t>SaaS</a:t>
            </a:r>
            <a:r>
              <a:rPr lang="en-US" dirty="0" smtClean="0"/>
              <a:t>. Force.com is </a:t>
            </a:r>
            <a:r>
              <a:rPr lang="en-US" dirty="0" err="1" smtClean="0"/>
              <a:t>Salesforce.com’s</a:t>
            </a:r>
            <a:r>
              <a:rPr lang="en-US" dirty="0" smtClean="0"/>
              <a:t> </a:t>
            </a:r>
            <a:r>
              <a:rPr lang="en-US" dirty="0" err="1" smtClean="0"/>
              <a:t>PaaS</a:t>
            </a:r>
            <a:r>
              <a:rPr lang="en-US" dirty="0" smtClean="0"/>
              <a:t> platform for building your own services.</a:t>
            </a:r>
          </a:p>
          <a:p>
            <a:pPr algn="just">
              <a:buNone/>
            </a:pPr>
            <a:r>
              <a:rPr lang="en-US" dirty="0" smtClean="0"/>
              <a:t>    Salesforce.com was formed by several Oracle employees in the year 1999 to create a hosted customer relationship management(CRM) system. CRM has long been one of Oracle’s core database services. The Salesforce.com team created hosted software based on a cloud computing model: pay-as-you-go, simple to use and multifunctional. The Salesforce.com platform looks just like a typical website such as Amazon.com with a multi-tabbed interface where each tab being an individual application.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Autofit/>
          </a:bodyPr>
          <a:lstStyle/>
          <a:p>
            <a:r>
              <a:rPr lang="en-US" sz="4400" b="1" dirty="0" err="1" smtClean="0">
                <a:effectLst>
                  <a:outerShdw blurRad="38100" dist="38100" dir="2700000" algn="tl">
                    <a:srgbClr val="000000">
                      <a:alpha val="43137"/>
                    </a:srgbClr>
                  </a:outerShdw>
                </a:effectLst>
              </a:rPr>
              <a:t>SaaS</a:t>
            </a:r>
            <a:r>
              <a:rPr lang="en-US" sz="4400" b="1" dirty="0" smtClean="0">
                <a:effectLst>
                  <a:outerShdw blurRad="38100" dist="38100" dir="2700000" algn="tl">
                    <a:srgbClr val="000000">
                      <a:alpha val="43137"/>
                    </a:srgbClr>
                  </a:outerShdw>
                </a:effectLst>
              </a:rPr>
              <a:t> versus </a:t>
            </a:r>
            <a:r>
              <a:rPr lang="en-US" sz="4400" b="1" dirty="0" err="1" smtClean="0">
                <a:effectLst>
                  <a:outerShdw blurRad="38100" dist="38100" dir="2700000" algn="tl">
                    <a:srgbClr val="000000">
                      <a:alpha val="43137"/>
                    </a:srgbClr>
                  </a:outerShdw>
                </a:effectLst>
              </a:rPr>
              <a:t>PaaS</a:t>
            </a:r>
            <a:endParaRPr lang="en-IN" sz="4400" dirty="0"/>
          </a:p>
        </p:txBody>
      </p:sp>
      <p:sp>
        <p:nvSpPr>
          <p:cNvPr id="3" name="Content Placeholder 2"/>
          <p:cNvSpPr>
            <a:spLocks noGrp="1"/>
          </p:cNvSpPr>
          <p:nvPr>
            <p:ph idx="1"/>
          </p:nvPr>
        </p:nvSpPr>
        <p:spPr>
          <a:xfrm>
            <a:off x="457200" y="1500174"/>
            <a:ext cx="8229600" cy="4824426"/>
          </a:xfrm>
        </p:spPr>
        <p:txBody>
          <a:bodyPr>
            <a:normAutofit fontScale="92500" lnSpcReduction="20000"/>
          </a:bodyPr>
          <a:lstStyle/>
          <a:p>
            <a:pPr>
              <a:buNone/>
            </a:pPr>
            <a:r>
              <a:rPr lang="en-US" dirty="0" smtClean="0"/>
              <a:t>   Some of the applications hosted in the site of Salesforce.com are:</a:t>
            </a:r>
          </a:p>
          <a:p>
            <a:pPr lvl="1"/>
            <a:r>
              <a:rPr lang="en-US" dirty="0" smtClean="0"/>
              <a:t>Accounts and Contact</a:t>
            </a:r>
          </a:p>
          <a:p>
            <a:pPr lvl="1"/>
            <a:r>
              <a:rPr lang="en-US" dirty="0" smtClean="0"/>
              <a:t>Analytics and Forecasting</a:t>
            </a:r>
          </a:p>
          <a:p>
            <a:pPr lvl="1"/>
            <a:r>
              <a:rPr lang="en-US" dirty="0" smtClean="0"/>
              <a:t>Approvals and Workflow</a:t>
            </a:r>
          </a:p>
          <a:p>
            <a:pPr lvl="1"/>
            <a:r>
              <a:rPr lang="en-US" dirty="0" smtClean="0"/>
              <a:t>Chatter(Instant Messaging/Collaboration)</a:t>
            </a:r>
          </a:p>
          <a:p>
            <a:pPr lvl="1"/>
            <a:r>
              <a:rPr lang="en-US" dirty="0" smtClean="0"/>
              <a:t>Content Library</a:t>
            </a:r>
          </a:p>
          <a:p>
            <a:pPr lvl="1"/>
            <a:r>
              <a:rPr lang="en-US" dirty="0" smtClean="0"/>
              <a:t>E-mail and Productivity</a:t>
            </a:r>
          </a:p>
          <a:p>
            <a:pPr lvl="1"/>
            <a:r>
              <a:rPr lang="en-US" dirty="0" smtClean="0"/>
              <a:t>Jigsaw Business Data</a:t>
            </a:r>
          </a:p>
          <a:p>
            <a:pPr lvl="1"/>
            <a:r>
              <a:rPr lang="en-US" dirty="0" smtClean="0"/>
              <a:t>Marketing and Leads</a:t>
            </a:r>
          </a:p>
          <a:p>
            <a:pPr lvl="1"/>
            <a:r>
              <a:rPr lang="en-US" dirty="0" smtClean="0"/>
              <a:t>Opportunities and Quotes</a:t>
            </a:r>
          </a:p>
          <a:p>
            <a:pPr lvl="1"/>
            <a:r>
              <a:rPr lang="en-US" dirty="0" smtClean="0"/>
              <a:t>Partner Relationship</a:t>
            </a:r>
          </a:p>
          <a:p>
            <a:pPr lvl="1"/>
            <a:r>
              <a:rPr lang="en-US" dirty="0" smtClean="0"/>
              <a:t>Sales</a:t>
            </a:r>
          </a:p>
          <a:p>
            <a:pPr lvl="1"/>
            <a:r>
              <a:rPr lang="en-US" dirty="0" smtClean="0"/>
              <a:t>Service and Support</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1170</TotalTime>
  <Words>4960</Words>
  <Application>Microsoft Office PowerPoint</Application>
  <PresentationFormat>On-screen Show (4:3)</PresentationFormat>
  <Paragraphs>252</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Flow</vt:lpstr>
      <vt:lpstr>Exploring Platform as a Service</vt:lpstr>
      <vt:lpstr>Platform-as-a-Service</vt:lpstr>
      <vt:lpstr>Platform-as-a-Service</vt:lpstr>
      <vt:lpstr>Platform-as-a-Service</vt:lpstr>
      <vt:lpstr>Platform-as-a-Service</vt:lpstr>
      <vt:lpstr>Platform-as-a-Service</vt:lpstr>
      <vt:lpstr>SaaS versus PaaS</vt:lpstr>
      <vt:lpstr>SaaS versus PaaS</vt:lpstr>
      <vt:lpstr>SaaS versus PaaS</vt:lpstr>
      <vt:lpstr>SaaS versus PaaS</vt:lpstr>
      <vt:lpstr>SaaS versus PaaS</vt:lpstr>
      <vt:lpstr>SaaS versus PaaS</vt:lpstr>
      <vt:lpstr>Application Development</vt:lpstr>
      <vt:lpstr>Application Development</vt:lpstr>
      <vt:lpstr>Application Development</vt:lpstr>
      <vt:lpstr>Application Development</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PaaS Application Frameworks</vt:lpstr>
      <vt:lpstr>Using Google Web Services</vt:lpstr>
      <vt:lpstr>Using Google Web Services</vt:lpstr>
      <vt:lpstr>Using Google Web Services</vt:lpstr>
      <vt:lpstr>Using Google Web Services</vt:lpstr>
      <vt:lpstr>Using Google Web Services</vt:lpstr>
      <vt:lpstr>Using Google Web Services</vt:lpstr>
      <vt:lpstr>Using Google Web Services</vt:lpstr>
      <vt:lpstr>   Surveying the Google Application Portfolio </vt:lpstr>
      <vt:lpstr>Indexed Search </vt:lpstr>
      <vt:lpstr>Indexed Search</vt:lpstr>
      <vt:lpstr>The Dark Web </vt:lpstr>
      <vt:lpstr>The Dark Web</vt:lpstr>
      <vt:lpstr>The Dark Web</vt:lpstr>
      <vt:lpstr>Aggregation and Disintermediation</vt:lpstr>
      <vt:lpstr>Aggregation and Disintermediation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Platform as a Service</dc:title>
  <dc:creator>SAMSUNG</dc:creator>
  <cp:lastModifiedBy>SAMSUNG</cp:lastModifiedBy>
  <cp:revision>26</cp:revision>
  <dcterms:created xsi:type="dcterms:W3CDTF">2020-12-21T11:57:26Z</dcterms:created>
  <dcterms:modified xsi:type="dcterms:W3CDTF">2020-12-28T05:53:03Z</dcterms:modified>
</cp:coreProperties>
</file>