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8" r:id="rId13"/>
    <p:sldId id="280" r:id="rId14"/>
    <p:sldId id="282" r:id="rId15"/>
    <p:sldId id="284" r:id="rId16"/>
    <p:sldId id="286" r:id="rId17"/>
    <p:sldId id="288" r:id="rId18"/>
    <p:sldId id="290" r:id="rId19"/>
    <p:sldId id="292" r:id="rId20"/>
    <p:sldId id="294" r:id="rId21"/>
    <p:sldId id="296" r:id="rId22"/>
    <p:sldId id="298" r:id="rId23"/>
    <p:sldId id="300" r:id="rId24"/>
    <p:sldId id="302" r:id="rId25"/>
    <p:sldId id="304" r:id="rId26"/>
    <p:sldId id="306" r:id="rId27"/>
    <p:sldId id="30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E366-A670-4929-A715-13DB4034CA98}" type="datetimeFigureOut">
              <a:rPr lang="en-US" smtClean="0"/>
              <a:t>11/5/2020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9C38-4EA8-4B8E-9C71-3C6B54FE3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E366-A670-4929-A715-13DB4034CA98}" type="datetimeFigureOut">
              <a:rPr lang="en-US" smtClean="0"/>
              <a:t>11/5/2020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9C38-4EA8-4B8E-9C71-3C6B54FE3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E366-A670-4929-A715-13DB4034CA98}" type="datetimeFigureOut">
              <a:rPr lang="en-US" smtClean="0"/>
              <a:t>11/5/2020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9C38-4EA8-4B8E-9C71-3C6B54FE3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0A752-CA89-4855-B133-4D8A61774D3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E366-A670-4929-A715-13DB4034CA98}" type="datetimeFigureOut">
              <a:rPr lang="en-US" smtClean="0"/>
              <a:t>11/5/2020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9C38-4EA8-4B8E-9C71-3C6B54FE3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E366-A670-4929-A715-13DB4034CA98}" type="datetimeFigureOut">
              <a:rPr lang="en-US" smtClean="0"/>
              <a:t>11/5/2020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9C38-4EA8-4B8E-9C71-3C6B54FE3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E366-A670-4929-A715-13DB4034CA98}" type="datetimeFigureOut">
              <a:rPr lang="en-US" smtClean="0"/>
              <a:t>11/5/2020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9C38-4EA8-4B8E-9C71-3C6B54FE3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E366-A670-4929-A715-13DB4034CA98}" type="datetimeFigureOut">
              <a:rPr lang="en-US" smtClean="0"/>
              <a:t>11/5/2020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9C38-4EA8-4B8E-9C71-3C6B54FE3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E366-A670-4929-A715-13DB4034CA98}" type="datetimeFigureOut">
              <a:rPr lang="en-US" smtClean="0"/>
              <a:t>11/5/2020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9C38-4EA8-4B8E-9C71-3C6B54FE3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E366-A670-4929-A715-13DB4034CA98}" type="datetimeFigureOut">
              <a:rPr lang="en-US" smtClean="0"/>
              <a:t>11/5/2020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9C38-4EA8-4B8E-9C71-3C6B54FE3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E366-A670-4929-A715-13DB4034CA98}" type="datetimeFigureOut">
              <a:rPr lang="en-US" smtClean="0"/>
              <a:t>11/5/2020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9C38-4EA8-4B8E-9C71-3C6B54FE3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E366-A670-4929-A715-13DB4034CA98}" type="datetimeFigureOut">
              <a:rPr lang="en-US" smtClean="0"/>
              <a:t>11/5/2020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99C38-4EA8-4B8E-9C71-3C6B54FE31E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E366-A670-4929-A715-13DB4034CA98}" type="datetimeFigureOut">
              <a:rPr lang="en-US" smtClean="0"/>
              <a:t>11/5/2020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99C38-4EA8-4B8E-9C71-3C6B54FE31E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1613"/>
            <a:ext cx="7772400" cy="1357322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Tutorial-2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2"/>
            <a:ext cx="6400800" cy="150019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by</a:t>
            </a:r>
          </a:p>
          <a:p>
            <a:endParaRPr lang="en-US" sz="4000" b="1" dirty="0" smtClean="0">
              <a:solidFill>
                <a:schemeClr val="tx1"/>
              </a:solidFill>
            </a:endParaRPr>
          </a:p>
          <a:p>
            <a:r>
              <a:rPr lang="en-US" sz="4000" b="1" dirty="0" err="1" smtClean="0">
                <a:solidFill>
                  <a:schemeClr val="tx1"/>
                </a:solidFill>
              </a:rPr>
              <a:t>Samrat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Sarkar</a:t>
            </a:r>
            <a:endParaRPr lang="en-IN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Alignment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US" b="1" smtClean="0">
                <a:solidFill>
                  <a:srgbClr val="FF0000"/>
                </a:solidFill>
              </a:rPr>
              <a:t>&lt;DIV ALIGN=“value”&gt;&lt;/DIV&gt;</a:t>
            </a:r>
            <a:r>
              <a:rPr lang="en-US" smtClean="0"/>
              <a:t> Represents a division in the document and can contain most other element type. The alignment attribute of the DIV element is well supported.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b="1" smtClean="0">
                <a:solidFill>
                  <a:srgbClr val="FF0000"/>
                </a:solidFill>
              </a:rPr>
              <a:t>&lt;TABLE&gt;&lt;/TABLE&gt;</a:t>
            </a:r>
            <a:r>
              <a:rPr lang="en-US" b="1" smtClean="0">
                <a:solidFill>
                  <a:schemeClr val="hlink"/>
                </a:solidFill>
              </a:rPr>
              <a:t> </a:t>
            </a:r>
            <a:r>
              <a:rPr lang="en-US" smtClean="0"/>
              <a:t>Inside a TABLE, alignment can be set for each individual cell.</a:t>
            </a:r>
            <a:endParaRPr lang="en-US" b="1" smtClean="0">
              <a:solidFill>
                <a:schemeClr val="hlink"/>
              </a:solidFill>
            </a:endParaRP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B2CF1D-6228-44F5-8EBE-6F304C660E7C}" type="slidenum">
              <a:rPr lang="ar-SA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Special Characters &amp; Symbols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§"/>
            </a:pPr>
            <a:r>
              <a:rPr lang="en-US" smtClean="0"/>
              <a:t>These Characters are recognized in HTML as they begin with an ampersand and end with with a semi-colon e.g. </a:t>
            </a:r>
            <a:r>
              <a:rPr lang="en-US" b="1" smtClean="0">
                <a:solidFill>
                  <a:srgbClr val="FF0000"/>
                </a:solidFill>
              </a:rPr>
              <a:t>&amp;value;</a:t>
            </a:r>
            <a:r>
              <a:rPr lang="en-US" b="1" smtClean="0"/>
              <a:t> </a:t>
            </a:r>
            <a:r>
              <a:rPr lang="en-US" smtClean="0"/>
              <a:t>The value will either be an entity name or a standard ASCII character number. They are called </a:t>
            </a:r>
            <a:r>
              <a:rPr lang="en-US" b="1" smtClean="0">
                <a:solidFill>
                  <a:srgbClr val="FF0000"/>
                </a:solidFill>
              </a:rPr>
              <a:t>escape sequences</a:t>
            </a:r>
            <a:r>
              <a:rPr lang="en-US" smtClean="0"/>
              <a:t>.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smtClean="0"/>
              <a:t>The next table represents some of the more commonly used special characters.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C1ECEA-C07D-43DA-BA9D-8B5E498EE2AA}" type="slidenum">
              <a:rPr lang="ar-SA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Special Characters &amp; Symbols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5" name="Group 64"/>
          <p:cNvGraphicFramePr>
            <a:graphicFrameLocks noGrp="1"/>
          </p:cNvGraphicFramePr>
          <p:nvPr>
            <p:ph type="tbl" idx="1"/>
          </p:nvPr>
        </p:nvGraphicFramePr>
        <p:xfrm>
          <a:off x="914400" y="1219200"/>
          <a:ext cx="8229600" cy="5638800"/>
        </p:xfrm>
        <a:graphic>
          <a:graphicData uri="http://schemas.openxmlformats.org/drawingml/2006/table">
            <a:tbl>
              <a:tblPr/>
              <a:tblGrid>
                <a:gridCol w="2420938"/>
                <a:gridCol w="1693862"/>
                <a:gridCol w="2438400"/>
                <a:gridCol w="1676400"/>
              </a:tblGrid>
              <a:tr h="7296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 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Entity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Special Character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Entity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Ampersand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&amp;amp;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Greater-than 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&amp;gt;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Asterisk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&amp;lowast;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∗∗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Less-than sign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&amp;lt;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Cent sign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&amp;cent;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¢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Non-breaking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&amp;nbsp;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1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Copyright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&amp;copy;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©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Quotation 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&amp;quot;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"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Fraction one qtr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&amp;frac14;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¼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Registration 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&amp;reg;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Fraction one half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&amp;frac12; 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½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Trademark 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&amp;trade;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™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23976-EE40-41D2-8C64-ED247B85BB76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Special Characters &amp; Symbols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Additional escape sequences support accented characters, such as: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990000"/>
                </a:solidFill>
              </a:rPr>
              <a:t>&amp;</a:t>
            </a:r>
            <a:r>
              <a:rPr lang="en-US" sz="2800" b="1" dirty="0" err="1" smtClean="0">
                <a:solidFill>
                  <a:srgbClr val="990000"/>
                </a:solidFill>
              </a:rPr>
              <a:t>ouml</a:t>
            </a:r>
            <a:r>
              <a:rPr lang="en-US" sz="2800" b="1" dirty="0" smtClean="0">
                <a:solidFill>
                  <a:srgbClr val="990000"/>
                </a:solidFill>
              </a:rPr>
              <a:t>;</a:t>
            </a:r>
            <a:r>
              <a:rPr lang="en-US" sz="2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lowercase o with an umlaut: ö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990000"/>
                </a:solidFill>
              </a:rPr>
              <a:t>&amp;</a:t>
            </a:r>
            <a:r>
              <a:rPr lang="en-US" sz="2800" b="1" dirty="0" err="1" smtClean="0">
                <a:solidFill>
                  <a:srgbClr val="990000"/>
                </a:solidFill>
              </a:rPr>
              <a:t>ntilde</a:t>
            </a:r>
            <a:r>
              <a:rPr lang="en-US" sz="2800" b="1" dirty="0" smtClean="0">
                <a:solidFill>
                  <a:srgbClr val="990000"/>
                </a:solidFill>
              </a:rPr>
              <a:t>;</a:t>
            </a:r>
            <a:r>
              <a:rPr lang="en-US" sz="2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 lowercase n with a tilde: ñ 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990000"/>
                </a:solidFill>
              </a:rPr>
              <a:t>&amp;</a:t>
            </a:r>
            <a:r>
              <a:rPr lang="en-US" sz="2800" b="1" dirty="0" err="1" smtClean="0">
                <a:solidFill>
                  <a:srgbClr val="990000"/>
                </a:solidFill>
              </a:rPr>
              <a:t>Egrave</a:t>
            </a:r>
            <a:r>
              <a:rPr lang="en-US" sz="2800" b="1" dirty="0" smtClean="0">
                <a:solidFill>
                  <a:srgbClr val="990000"/>
                </a:solidFill>
              </a:rPr>
              <a:t>;</a:t>
            </a:r>
            <a:r>
              <a:rPr lang="en-US" sz="28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an uppercase E with a grave accent: È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NOTE:</a:t>
            </a:r>
            <a:r>
              <a:rPr lang="en-US" sz="2800" dirty="0" smtClean="0"/>
              <a:t> </a:t>
            </a:r>
            <a:r>
              <a:rPr lang="en-US" sz="2800" u="sng" dirty="0" smtClean="0"/>
              <a:t>Unlike the rest of HTML, the escape sequences are </a:t>
            </a:r>
            <a:r>
              <a:rPr lang="en-US" sz="2800" b="1" u="sng" dirty="0" smtClean="0">
                <a:solidFill>
                  <a:srgbClr val="FF0000"/>
                </a:solidFill>
              </a:rPr>
              <a:t>case sensitive</a:t>
            </a:r>
            <a:r>
              <a:rPr lang="en-US" sz="2800" u="sng" dirty="0" smtClean="0"/>
              <a:t>. You cannot, for instance, use &amp;LT; instead of &amp;</a:t>
            </a:r>
            <a:r>
              <a:rPr lang="en-US" sz="2800" u="sng" dirty="0" err="1" smtClean="0"/>
              <a:t>lt</a:t>
            </a:r>
            <a:r>
              <a:rPr lang="en-US" sz="2800" u="sng" dirty="0" smtClean="0"/>
              <a:t>;.</a:t>
            </a:r>
            <a:r>
              <a:rPr lang="en-US" sz="2800" dirty="0" smtClean="0"/>
              <a:t>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9170C-B022-4C3F-A626-53B348E56E78}" type="slidenum">
              <a:rPr lang="ar-SA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498080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Additional Character Formatting Elements</a:t>
            </a: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>
            <a:normAutofit/>
          </a:bodyPr>
          <a:lstStyle/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chemeClr val="tx2"/>
                </a:solidFill>
              </a:rPr>
              <a:t>&lt;STRIKE&gt; </a:t>
            </a:r>
            <a:r>
              <a:rPr lang="en-US" dirty="0" smtClean="0">
                <a:solidFill>
                  <a:schemeClr val="tx2"/>
                </a:solidFill>
              </a:rPr>
              <a:t>strike-through text</a:t>
            </a:r>
            <a:r>
              <a:rPr lang="en-US" b="1" dirty="0" smtClean="0">
                <a:solidFill>
                  <a:schemeClr val="tx2"/>
                </a:solidFill>
              </a:rPr>
              <a:t>&lt;/STRIKE&gt;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DEL</a:t>
            </a:r>
            <a:r>
              <a:rPr lang="en-US" b="1" dirty="0" smtClean="0">
                <a:solidFill>
                  <a:schemeClr val="tx2"/>
                </a:solidFill>
              </a:rPr>
              <a:t> is used for STRIKE at the latest browsers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chemeClr val="tx2"/>
                </a:solidFill>
              </a:rPr>
              <a:t>&lt;BIG&gt; </a:t>
            </a:r>
            <a:r>
              <a:rPr lang="en-US" dirty="0" smtClean="0">
                <a:solidFill>
                  <a:schemeClr val="tx2"/>
                </a:solidFill>
              </a:rPr>
              <a:t>places text in a big font</a:t>
            </a:r>
            <a:r>
              <a:rPr lang="en-US" b="1" dirty="0" smtClean="0">
                <a:solidFill>
                  <a:schemeClr val="tx2"/>
                </a:solidFill>
              </a:rPr>
              <a:t>&lt;/BIG&gt;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chemeClr val="tx2"/>
                </a:solidFill>
              </a:rPr>
              <a:t>&lt;SMALL&gt; </a:t>
            </a:r>
            <a:r>
              <a:rPr lang="en-US" dirty="0" smtClean="0">
                <a:solidFill>
                  <a:schemeClr val="tx2"/>
                </a:solidFill>
              </a:rPr>
              <a:t>places text in a small font</a:t>
            </a:r>
            <a:r>
              <a:rPr lang="en-US" b="1" dirty="0" smtClean="0">
                <a:solidFill>
                  <a:schemeClr val="tx2"/>
                </a:solidFill>
              </a:rPr>
              <a:t>&lt;/SMALL&gt;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&lt;SUB&gt; </a:t>
            </a:r>
            <a:r>
              <a:rPr lang="en-US" sz="2800" dirty="0" smtClean="0">
                <a:solidFill>
                  <a:schemeClr val="tx2"/>
                </a:solidFill>
              </a:rPr>
              <a:t>places text in subscript position </a:t>
            </a:r>
            <a:r>
              <a:rPr lang="en-US" sz="2800" b="1" dirty="0" smtClean="0">
                <a:solidFill>
                  <a:schemeClr val="tx2"/>
                </a:solidFill>
              </a:rPr>
              <a:t>&lt;/SUB&gt;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chemeClr val="tx2"/>
                </a:solidFill>
              </a:rPr>
              <a:t>&lt;SUP&gt; </a:t>
            </a:r>
            <a:r>
              <a:rPr lang="en-US" dirty="0" smtClean="0">
                <a:solidFill>
                  <a:schemeClr val="tx2"/>
                </a:solidFill>
              </a:rPr>
              <a:t>places text in superscript style position </a:t>
            </a:r>
            <a:r>
              <a:rPr lang="en-US" b="1" dirty="0" smtClean="0">
                <a:solidFill>
                  <a:schemeClr val="tx2"/>
                </a:solidFill>
              </a:rPr>
              <a:t>&lt;/SUP&gt;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 marL="365760" indent="-283464" fontAlgn="auto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C4090-AA1B-49C7-B541-CF1EBF3D86D5}" type="slidenum">
              <a:rPr lang="ar-SA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49808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Example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&lt;P&gt;&lt;STRIKE&gt; strike-through text &lt;/STRIKE&gt;&lt;/BR&gt;</a:t>
            </a:r>
          </a:p>
          <a:p>
            <a:pPr marL="365760" indent="-283464" fontAlgn="auto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marL="365760" indent="-283464" fontAlgn="auto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&lt;BIG&gt;places text in a big font &lt;/BIG&gt;&lt;BR&gt;</a:t>
            </a:r>
          </a:p>
          <a:p>
            <a:pPr marL="365760" indent="-283464" fontAlgn="auto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marL="365760" indent="-283464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&lt;SMALL&gt; places text in a small font&lt;/SMALL&gt;&lt;BR&gt;</a:t>
            </a:r>
          </a:p>
          <a:p>
            <a:pPr marL="365760" indent="-283464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endParaRPr lang="en-US" dirty="0" smtClean="0"/>
          </a:p>
          <a:p>
            <a:pPr marL="365760" indent="-283464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&lt;SUB&gt; places text in subscript position &lt;/SUB&gt;</a:t>
            </a:r>
          </a:p>
          <a:p>
            <a:pPr marL="365760" indent="-283464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Normal</a:t>
            </a:r>
          </a:p>
          <a:p>
            <a:pPr marL="365760" indent="-283464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&lt;SUP&gt; places text in superscript style position &lt;/SUP&gt;&lt;BR&gt;   &lt;/P&gt;</a:t>
            </a:r>
          </a:p>
          <a:p>
            <a:pPr marL="365760" indent="-283464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endParaRPr lang="en-US" dirty="0" smtClean="0"/>
          </a:p>
          <a:p>
            <a:pPr marL="365760" indent="-283464" fontAlgn="auto">
              <a:spcAft>
                <a:spcPts val="0"/>
              </a:spcAft>
              <a:buFontTx/>
              <a:buNone/>
              <a:defRPr/>
            </a:pPr>
            <a:endParaRPr lang="en-US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F8EB5-7A69-40B2-9BC0-292F69E57374}" type="slidenum">
              <a:rPr lang="ar-SA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Lists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fontAlgn="auto">
              <a:spcAft>
                <a:spcPts val="0"/>
              </a:spcAft>
              <a:buClrTx/>
              <a:buFontTx/>
              <a:buNone/>
              <a:defRPr/>
            </a:pPr>
            <a:r>
              <a:rPr lang="en-US" dirty="0" smtClean="0"/>
              <a:t>Here </a:t>
            </a:r>
            <a:r>
              <a:rPr lang="en-US" dirty="0" smtClean="0"/>
              <a:t>you will learn how to create a variety of lists.</a:t>
            </a:r>
          </a:p>
          <a:p>
            <a:pPr marL="609600" indent="-609600" fontAlgn="auto"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dirty="0" smtClean="0"/>
              <a:t>You can</a:t>
            </a:r>
            <a:endParaRPr lang="en-US" dirty="0" smtClean="0"/>
          </a:p>
          <a:p>
            <a:pPr marL="609600" indent="-609600" fontAlgn="auto">
              <a:spcAft>
                <a:spcPts val="0"/>
              </a:spcAft>
              <a:buClrTx/>
              <a:buFont typeface="Wingdings" pitchFamily="2" charset="2"/>
              <a:buAutoNum type="arabicPeriod"/>
              <a:defRPr/>
            </a:pPr>
            <a:r>
              <a:rPr lang="en-US" dirty="0" smtClean="0"/>
              <a:t>Create an unordered list.</a:t>
            </a:r>
          </a:p>
          <a:p>
            <a:pPr marL="609600" indent="-609600" fontAlgn="auto">
              <a:spcAft>
                <a:spcPts val="0"/>
              </a:spcAft>
              <a:buClrTx/>
              <a:buFont typeface="Wingdings" pitchFamily="2" charset="2"/>
              <a:buAutoNum type="arabicPeriod"/>
              <a:defRPr/>
            </a:pPr>
            <a:r>
              <a:rPr lang="en-US" dirty="0" smtClean="0"/>
              <a:t>Create an ordered list.</a:t>
            </a:r>
          </a:p>
          <a:p>
            <a:pPr marL="609600" indent="-609600" fontAlgn="auto">
              <a:spcAft>
                <a:spcPts val="0"/>
              </a:spcAft>
              <a:buClrTx/>
              <a:buFont typeface="Wingdings" pitchFamily="2" charset="2"/>
              <a:buAutoNum type="arabicPeriod"/>
              <a:defRPr/>
            </a:pPr>
            <a:r>
              <a:rPr lang="en-US" dirty="0" smtClean="0"/>
              <a:t>Create a defined list.</a:t>
            </a:r>
          </a:p>
          <a:p>
            <a:pPr marL="609600" indent="-609600" fontAlgn="auto">
              <a:spcAft>
                <a:spcPts val="0"/>
              </a:spcAft>
              <a:buClrTx/>
              <a:buFont typeface="Wingdings" pitchFamily="2" charset="2"/>
              <a:buAutoNum type="arabicPeriod"/>
              <a:defRPr/>
            </a:pPr>
            <a:r>
              <a:rPr lang="en-US" dirty="0" smtClean="0"/>
              <a:t>Nested </a:t>
            </a:r>
            <a:r>
              <a:rPr lang="en-US" dirty="0" smtClean="0"/>
              <a:t>Lists.</a:t>
            </a:r>
          </a:p>
          <a:p>
            <a:pPr marL="609600" indent="-609600" fontAlgn="auto">
              <a:spcAft>
                <a:spcPts val="0"/>
              </a:spcAft>
              <a:buClr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8C6311-97ED-4818-8643-E101D13BABC2}" type="slidenum">
              <a:rPr lang="ar-SA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List Elements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indent="-283464" fontAlgn="auto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dirty="0" smtClean="0"/>
              <a:t>HTML supplies several list elements. Most list elements are composed of one or more &lt;LI&gt; (List Item) elements.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dirty="0" smtClean="0"/>
              <a:t>UL : Unordered List. Items in this list start with a list mark such as a bullet. Browsers will usually change the list mark in nested lists.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&lt;UL&gt;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CC"/>
                </a:solidFill>
              </a:rPr>
              <a:t>&lt;LI&gt;</a:t>
            </a:r>
            <a:r>
              <a:rPr lang="en-US" dirty="0" smtClean="0"/>
              <a:t> List item </a:t>
            </a:r>
            <a:r>
              <a:rPr lang="en-US" b="1" dirty="0" smtClean="0">
                <a:solidFill>
                  <a:srgbClr val="0000CC"/>
                </a:solidFill>
              </a:rPr>
              <a:t>…&lt;/LI&gt;</a:t>
            </a:r>
            <a:r>
              <a:rPr lang="en-US" dirty="0" smtClean="0"/>
              <a:t>			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0000CC"/>
                </a:solidFill>
              </a:rPr>
              <a:t>&lt;LI&gt;</a:t>
            </a:r>
            <a:r>
              <a:rPr lang="en-US" dirty="0" smtClean="0"/>
              <a:t> List item </a:t>
            </a:r>
            <a:r>
              <a:rPr lang="en-US" b="1" dirty="0" smtClean="0">
                <a:solidFill>
                  <a:srgbClr val="0000CC"/>
                </a:solidFill>
              </a:rPr>
              <a:t>…&lt;/LI&gt;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&lt;/UL&gt;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 2"/>
              <a:buChar char=""/>
              <a:defRPr/>
            </a:pPr>
            <a:r>
              <a:rPr lang="en-US" dirty="0" smtClean="0"/>
              <a:t>List item …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 2"/>
              <a:buChar char=""/>
              <a:defRPr/>
            </a:pPr>
            <a:r>
              <a:rPr lang="en-US" dirty="0" smtClean="0"/>
              <a:t>List item …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64C7EA-0B41-4834-B721-FF6A4260E48A}" type="slidenum">
              <a:rPr lang="ar-SA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List Elements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dirty="0" smtClean="0"/>
              <a:t>You have the choice of three bullet types: </a:t>
            </a:r>
            <a:r>
              <a:rPr lang="en-US" b="1" dirty="0" smtClean="0">
                <a:solidFill>
                  <a:srgbClr val="FF0000"/>
                </a:solidFill>
              </a:rPr>
              <a:t>disc(default), circle, square.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dirty="0" smtClean="0"/>
              <a:t>These are controlled in Netscape Navigator by the “TYPE” attribute for the &lt;UL&gt; element.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dirty="0" smtClean="0"/>
              <a:t>&lt;UL TYPE=“square”&gt;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dirty="0" smtClean="0"/>
              <a:t>&lt;LI&gt; List item …&lt;/LI&gt;			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dirty="0" smtClean="0"/>
              <a:t>&lt;LI&gt; List item …&lt;/LI&gt;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dirty="0" smtClean="0"/>
              <a:t>&lt;LI&gt; List item …&lt;/LI&gt;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dirty="0" smtClean="0"/>
              <a:t>&lt;/UL&gt;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dirty="0" smtClean="0"/>
              <a:t>List item …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dirty="0" smtClean="0"/>
              <a:t>List item …</a:t>
            </a:r>
          </a:p>
          <a:p>
            <a:pPr marL="365760" indent="-283464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dirty="0" smtClean="0"/>
              <a:t>List item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0F8C1-6375-4DCC-A3AE-B2463E19D8B6}" type="slidenum">
              <a:rPr lang="ar-SA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List Elements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dirty="0" err="1" smtClean="0"/>
              <a:t>OL</a:t>
            </a:r>
            <a:r>
              <a:rPr lang="en-US" dirty="0" smtClean="0"/>
              <a:t>: Ordered List. Items in this list are numbered automatically by the browser.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990000"/>
                </a:solidFill>
              </a:rPr>
              <a:t>&lt;</a:t>
            </a:r>
            <a:r>
              <a:rPr lang="en-US" dirty="0" err="1" smtClean="0">
                <a:solidFill>
                  <a:srgbClr val="990000"/>
                </a:solidFill>
              </a:rPr>
              <a:t>OL</a:t>
            </a:r>
            <a:r>
              <a:rPr lang="en-US" dirty="0" smtClean="0">
                <a:solidFill>
                  <a:srgbClr val="990000"/>
                </a:solidFill>
              </a:rPr>
              <a:t>&gt;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990000"/>
                </a:solidFill>
              </a:rPr>
              <a:t>&lt;LI&gt; List item …&lt;/LI&gt;			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990000"/>
                </a:solidFill>
              </a:rPr>
              <a:t>&lt;LI&gt; List item …&lt;/LI&gt;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990000"/>
                </a:solidFill>
              </a:rPr>
              <a:t>&lt;LI&gt; List item …&lt;/LI&gt;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990000"/>
                </a:solidFill>
              </a:rPr>
              <a:t>&lt;/</a:t>
            </a:r>
            <a:r>
              <a:rPr lang="en-US" dirty="0" err="1" smtClean="0">
                <a:solidFill>
                  <a:srgbClr val="990000"/>
                </a:solidFill>
              </a:rPr>
              <a:t>OL</a:t>
            </a:r>
            <a:r>
              <a:rPr lang="en-US" dirty="0" smtClean="0">
                <a:solidFill>
                  <a:srgbClr val="990000"/>
                </a:solidFill>
              </a:rPr>
              <a:t>&gt;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AutoNum type="arabicPeriod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List item …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AutoNum type="arabicPeriod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List item …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AutoNum type="arabicPeriod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List item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dirty="0" smtClean="0"/>
              <a:t>You have the choice of setting the TYPE Attribute to one of five numbering styles.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A659A-B705-4B6F-8AB0-D7B4DC23F93C}" type="slidenum">
              <a:rPr lang="ar-SA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808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LINK,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VLINK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, and </a:t>
            </a:r>
            <a:r>
              <a:rPr lang="en-US" sz="4000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ALINK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09600" indent="-609600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These attributes control the colors of the different link states:</a:t>
            </a:r>
          </a:p>
          <a:p>
            <a:pPr marL="609600" indent="-609600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1. LINK – initial appearance – default = Blue.</a:t>
            </a:r>
          </a:p>
          <a:p>
            <a:pPr marL="609600" indent="-609600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2. </a:t>
            </a:r>
            <a:r>
              <a:rPr lang="en-US" dirty="0" err="1" smtClean="0"/>
              <a:t>VLINK</a:t>
            </a:r>
            <a:r>
              <a:rPr lang="en-US" dirty="0" smtClean="0"/>
              <a:t> – visited link – default = Purple.</a:t>
            </a:r>
          </a:p>
          <a:p>
            <a:pPr marL="609600" indent="-609600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3. </a:t>
            </a:r>
            <a:r>
              <a:rPr lang="en-US" dirty="0" err="1" smtClean="0"/>
              <a:t>ALINK</a:t>
            </a:r>
            <a:r>
              <a:rPr lang="en-US" dirty="0" smtClean="0"/>
              <a:t> –active link being clicked–default= Yellow.</a:t>
            </a:r>
          </a:p>
          <a:p>
            <a:pPr marL="609600" indent="-609600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The Format for setting these attributes is:</a:t>
            </a:r>
          </a:p>
          <a:p>
            <a:pPr marL="609600" indent="-609600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&lt;BODY </a:t>
            </a:r>
            <a:r>
              <a:rPr lang="en-US" dirty="0" err="1" smtClean="0">
                <a:solidFill>
                  <a:srgbClr val="FF0000"/>
                </a:solidFill>
              </a:rPr>
              <a:t>BGCOLOR</a:t>
            </a:r>
            <a:r>
              <a:rPr lang="en-US" dirty="0" smtClean="0">
                <a:solidFill>
                  <a:srgbClr val="FF0000"/>
                </a:solidFill>
              </a:rPr>
              <a:t>=“#</a:t>
            </a:r>
            <a:r>
              <a:rPr lang="en-US" dirty="0" err="1" smtClean="0">
                <a:solidFill>
                  <a:srgbClr val="FF0000"/>
                </a:solidFill>
              </a:rPr>
              <a:t>FFFFFF</a:t>
            </a:r>
            <a:r>
              <a:rPr lang="en-US" dirty="0" smtClean="0">
                <a:solidFill>
                  <a:srgbClr val="FF0000"/>
                </a:solidFill>
              </a:rPr>
              <a:t>” TEXT=“#</a:t>
            </a:r>
            <a:r>
              <a:rPr lang="en-US" dirty="0" err="1" smtClean="0">
                <a:solidFill>
                  <a:srgbClr val="FF0000"/>
                </a:solidFill>
              </a:rPr>
              <a:t>FF0000</a:t>
            </a:r>
            <a:r>
              <a:rPr lang="en-US" dirty="0" smtClean="0">
                <a:solidFill>
                  <a:srgbClr val="FF0000"/>
                </a:solidFill>
              </a:rPr>
              <a:t>” LINK=“#</a:t>
            </a:r>
            <a:r>
              <a:rPr lang="en-US" dirty="0" err="1" smtClean="0">
                <a:solidFill>
                  <a:srgbClr val="FF0000"/>
                </a:solidFill>
              </a:rPr>
              <a:t>0000FF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marL="609600" indent="-609600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  </a:t>
            </a:r>
            <a:r>
              <a:rPr lang="en-US" dirty="0" err="1" smtClean="0">
                <a:solidFill>
                  <a:srgbClr val="FF0000"/>
                </a:solidFill>
              </a:rPr>
              <a:t>VLINK</a:t>
            </a:r>
            <a:r>
              <a:rPr lang="en-US" dirty="0" smtClean="0">
                <a:solidFill>
                  <a:srgbClr val="FF0000"/>
                </a:solidFill>
              </a:rPr>
              <a:t>=“#</a:t>
            </a:r>
            <a:r>
              <a:rPr lang="en-US" dirty="0" err="1" smtClean="0">
                <a:solidFill>
                  <a:srgbClr val="FF00FF"/>
                </a:solidFill>
              </a:rPr>
              <a:t>FF00FF</a:t>
            </a:r>
            <a:r>
              <a:rPr lang="en-US" dirty="0" smtClean="0">
                <a:solidFill>
                  <a:srgbClr val="FF0000"/>
                </a:solidFill>
              </a:rPr>
              <a:t>” </a:t>
            </a:r>
          </a:p>
          <a:p>
            <a:pPr marL="609600" indent="-609600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 ALINK=“</a:t>
            </a:r>
            <a:r>
              <a:rPr lang="en-US" dirty="0" smtClean="0">
                <a:solidFill>
                  <a:srgbClr val="FFFF00"/>
                </a:solidFill>
              </a:rPr>
              <a:t>FFFF00</a:t>
            </a:r>
            <a:r>
              <a:rPr lang="en-US" dirty="0" smtClean="0">
                <a:solidFill>
                  <a:srgbClr val="FF0000"/>
                </a:solidFill>
              </a:rPr>
              <a:t>”&gt; </a:t>
            </a:r>
            <a:r>
              <a:rPr lang="en-US" dirty="0" smtClean="0">
                <a:solidFill>
                  <a:srgbClr val="FF0000"/>
                </a:solidFill>
              </a:rPr>
              <a:t>&lt;/BODY&gt;</a:t>
            </a:r>
          </a:p>
          <a:p>
            <a:pPr marL="609600" indent="-609600" fontAlgn="auto">
              <a:spcAft>
                <a:spcPts val="0"/>
              </a:spcAft>
              <a:buClr>
                <a:schemeClr val="bg1"/>
              </a:buClr>
              <a:buFontTx/>
              <a:buAutoNum type="arabicPeriod"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9C1AD-70AC-4678-9FBE-B036C1E3E594}" type="slidenum">
              <a:rPr lang="ar-SA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28600"/>
            <a:ext cx="8867804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List Elements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5" name="Group 35"/>
          <p:cNvGraphicFramePr>
            <a:graphicFrameLocks noGrp="1"/>
          </p:cNvGraphicFramePr>
          <p:nvPr>
            <p:ph type="tbl" idx="1"/>
          </p:nvPr>
        </p:nvGraphicFramePr>
        <p:xfrm>
          <a:off x="642910" y="1785926"/>
          <a:ext cx="7924800" cy="4114800"/>
        </p:xfrm>
        <a:graphic>
          <a:graphicData uri="http://schemas.openxmlformats.org/drawingml/2006/table">
            <a:tbl>
              <a:tblPr/>
              <a:tblGrid>
                <a:gridCol w="1787055"/>
                <a:gridCol w="3029891"/>
                <a:gridCol w="3107854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Styles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Arabic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1,2,3,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Lower alpha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c,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Upper alpha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A, B, C,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Lower roman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i, ii, iii,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Upper roman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I, II, III, 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38F49-5809-4EBE-BCF3-14DB65F228DE}" type="slidenum">
              <a:rPr lang="ar-SA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List Elements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Char char="§"/>
            </a:pPr>
            <a:r>
              <a:rPr lang="en-US" smtClean="0"/>
              <a:t>You can specify a starting number for an ordered list.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</a:rPr>
              <a:t>&lt;OL TYPE =“i”&gt;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mtClean="0"/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mtClean="0"/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</a:rPr>
              <a:t>&lt;/OL&gt;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smtClean="0"/>
              <a:t>&lt;P&gt; text ….&lt;/P&gt;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</a:rPr>
              <a:t>&lt;OL TYPE=“i” START=“3”&gt;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</a:rPr>
              <a:t>&lt;LI&gt; List item …&lt;/LI&gt;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</a:rPr>
              <a:t>&lt;/OL&gt;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39D2EB-3A5A-41D2-AC11-FFB0E634E6C1}" type="slidenum">
              <a:rPr lang="ar-SA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List Elements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DL: Definition List</a:t>
            </a:r>
            <a:r>
              <a:rPr lang="en-US" dirty="0" smtClean="0"/>
              <a:t>. This kind of list is different from the others. Each item in a DL consists of one or more </a:t>
            </a:r>
            <a:r>
              <a:rPr lang="en-US" b="1" dirty="0" smtClean="0">
                <a:solidFill>
                  <a:srgbClr val="FF0000"/>
                </a:solidFill>
              </a:rPr>
              <a:t>Definition Terms (DT elements),</a:t>
            </a:r>
            <a:r>
              <a:rPr lang="en-US" dirty="0" smtClean="0"/>
              <a:t> followed by one or more </a:t>
            </a:r>
            <a:r>
              <a:rPr lang="en-US" b="1" dirty="0" smtClean="0">
                <a:solidFill>
                  <a:srgbClr val="FF0000"/>
                </a:solidFill>
              </a:rPr>
              <a:t>Definition Description (DD elements).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sz="2800" dirty="0" smtClean="0"/>
              <a:t>&lt;DL&gt;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sz="2800" dirty="0" smtClean="0"/>
              <a:t>&lt;DT&gt; HTML &lt;/DT&gt;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sz="2800" dirty="0" smtClean="0"/>
              <a:t>&lt;DD&gt; Hyper Text Markup Language &lt;/DD&gt;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sz="2800" dirty="0" smtClean="0"/>
              <a:t>&lt;DT&gt; DOG &lt;/DT&gt;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sz="2800" dirty="0" smtClean="0"/>
              <a:t>&lt;DD&gt; A human’s best friend!&lt;/DD&gt;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sz="2800" dirty="0" smtClean="0"/>
              <a:t>&lt;/DL&gt;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HTML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		 Hyper Text Markup Language 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DOG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		A human’s best friend!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0305F1-DD3C-4A1E-A16B-93C9E14FA6FE}" type="slidenum">
              <a:rPr lang="ar-SA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Nesting Lists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dirty="0" smtClean="0"/>
              <a:t>You can nest lists by inserting a UL, </a:t>
            </a:r>
            <a:r>
              <a:rPr lang="en-US" dirty="0" err="1" smtClean="0"/>
              <a:t>OL</a:t>
            </a:r>
            <a:r>
              <a:rPr lang="en-US" dirty="0" smtClean="0"/>
              <a:t>, etc., inside a list item (LI).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b="1" dirty="0" err="1" smtClean="0">
                <a:solidFill>
                  <a:srgbClr val="FF0000"/>
                </a:solidFill>
              </a:rPr>
              <a:t>EXample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&lt;UL TYPE = “square”&gt;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&lt;LI&gt; List item …&lt;/LI&gt;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&lt;LI&gt; List item …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OL</a:t>
            </a:r>
            <a:r>
              <a:rPr lang="en-US" b="1" dirty="0" smtClean="0">
                <a:solidFill>
                  <a:srgbClr val="FF0000"/>
                </a:solidFill>
              </a:rPr>
              <a:t> TYPE=“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” START=“3”&gt;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&lt;LI&gt; List item …&lt;/LI&gt;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&lt;LI&gt; List item …&lt;/LI&gt;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&lt;LI&gt; List item …&lt;/LI&gt;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&lt;LI&gt; List item …&lt;/LI&gt;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&lt;LI&gt; List item …&lt;/LI&gt;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&lt;/</a:t>
            </a:r>
            <a:r>
              <a:rPr lang="en-US" b="1" dirty="0" err="1" smtClean="0">
                <a:solidFill>
                  <a:srgbClr val="FF0000"/>
                </a:solidFill>
              </a:rPr>
              <a:t>OL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&lt;/LI&gt;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&lt;LI&gt; List item …&lt;/LI&gt;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&lt;/UL&gt;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2F95F-5E2B-472D-82D8-5C17ECDFF2FC}" type="slidenum">
              <a:rPr lang="ar-SA"/>
              <a:pPr>
                <a:defRPr/>
              </a:pPr>
              <a:t>23</a:t>
            </a:fld>
            <a:endParaRPr lang="en-US"/>
          </a:p>
        </p:txBody>
      </p:sp>
      <p:pic>
        <p:nvPicPr>
          <p:cNvPr id="7885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2888" y="1828800"/>
            <a:ext cx="291623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What will be the output?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ALIGN="CENTER"&gt;SAFETY TIPS FOR CANOEISTS&lt;/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TYPE=“a” START=“2”&gt;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&lt;LI&gt;Be able to swim &lt;/LI&gt;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&lt;LI&gt;Wear a life jacket at all times &lt;/LI&gt;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&lt;LI&gt;Don't stand up or move around. If canoe tips, </a:t>
            </a:r>
          </a:p>
          <a:p>
            <a:pPr marL="640080" lvl="1" indent="-237744" fontAlgn="auto">
              <a:spcAft>
                <a:spcPts val="0"/>
              </a:spcAft>
              <a:buFont typeface="Verdana"/>
              <a:buChar char="◦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&lt;UL&gt;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&lt;LI&gt;Hang on to the canoe &lt;/LI&gt;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&lt;LI&gt;Use the canoe for support and &lt;/LI&gt;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&lt;LI&gt;Swim to shore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&lt;/UL&gt; &lt;/LI&gt;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&lt;LI&gt;Don't overexert yourself &lt;/LI&gt;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&lt;LI&gt;Use a bow light at night &lt;/LI&gt;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979F7-DC2F-4C66-A945-6D3B907151FA}" type="slidenum">
              <a:rPr lang="ar-SA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The output….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0900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2233471"/>
            <a:ext cx="8648730" cy="3910173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CDCD7-C2F8-4E3B-82EB-561DC3536920}" type="slidenum">
              <a:rPr lang="ar-SA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H1</a:t>
            </a:r>
            <a:r>
              <a:rPr lang="en-US" dirty="0" smtClean="0"/>
              <a:t> ALIGN="CENTER"&gt;SAFETY TIPS FOR CANOEISTS&lt;/</a:t>
            </a:r>
            <a:r>
              <a:rPr lang="en-US" dirty="0" err="1" smtClean="0"/>
              <a:t>H1</a:t>
            </a:r>
            <a:r>
              <a:rPr lang="en-US" dirty="0" smtClean="0"/>
              <a:t>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 TYPE="a" START="2"&gt;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&lt;LI&gt;Be able to swim &lt;/LI&gt;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&lt;LI&gt;Wear a life jacket at all times &lt;/LI&gt;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&lt;LI&gt;Don't stand up or move around. If canoe tips,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&lt;UL&gt;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&lt;LI&gt;Hang on to the canoe &lt;/LI&gt;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&lt;LI&gt;Use the canoe for support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 type="I" start="4"&gt;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&lt;LI&gt; Be careful &lt;/LI&gt;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&lt;LI&gt; Do not look around&lt;/LI&gt;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&lt;/LI&gt; 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 &lt;LI&gt;Swim to shore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&lt;/UL&gt; &lt;/LI&gt;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&lt;LI&gt;Don't overexert yourself &lt;/LI&gt;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&lt;LI&gt;Use a bow light at night &lt;/LI&gt;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90C593-8156-4D1B-8F23-AC5574BA2963}" type="slidenum">
              <a:rPr lang="ar-SA"/>
              <a:pPr>
                <a:defRPr/>
              </a:pPr>
              <a:t>26</a:t>
            </a:fld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6096000" y="3048000"/>
            <a:ext cx="1536700" cy="2041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>
                <a:solidFill>
                  <a:srgbClr val="FFFF00"/>
                </a:solidFill>
              </a:rPr>
              <a:t>What </a:t>
            </a:r>
          </a:p>
          <a:p>
            <a:pPr eaLnBrk="1" hangingPunct="1"/>
            <a:r>
              <a:rPr lang="en-US" sz="3200">
                <a:solidFill>
                  <a:srgbClr val="FFFF00"/>
                </a:solidFill>
              </a:rPr>
              <a:t>will </a:t>
            </a:r>
          </a:p>
          <a:p>
            <a:pPr eaLnBrk="1" hangingPunct="1"/>
            <a:r>
              <a:rPr lang="en-US" sz="3200">
                <a:solidFill>
                  <a:srgbClr val="FFFF00"/>
                </a:solidFill>
              </a:rPr>
              <a:t>be the</a:t>
            </a:r>
          </a:p>
          <a:p>
            <a:pPr eaLnBrk="1" hangingPunct="1"/>
            <a:r>
              <a:rPr lang="en-US" sz="3200">
                <a:solidFill>
                  <a:srgbClr val="FFFF00"/>
                </a:solidFill>
              </a:rPr>
              <a:t>output?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The output….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29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988227"/>
            <a:ext cx="7499350" cy="3719745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B0B11-CDED-4F91-8C64-C8906777C07E}" type="slidenum">
              <a:rPr lang="ar-SA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Using Image Background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83464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dirty="0" smtClean="0"/>
              <a:t>The BODY element also gives you ability of setting an image as the document’s background.</a:t>
            </a:r>
          </a:p>
          <a:p>
            <a:pPr marL="365760" indent="-283464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dirty="0" smtClean="0"/>
              <a:t>An example of a background image’s HTML code is as follows:</a:t>
            </a:r>
          </a:p>
          <a:p>
            <a:pPr marL="365760" indent="-283464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endParaRPr lang="en-US" dirty="0" smtClean="0"/>
          </a:p>
          <a:p>
            <a:pPr marL="365760" indent="-283464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&lt;BODY BACKGROUND=“hi.gif</a:t>
            </a:r>
            <a:r>
              <a:rPr lang="en-US" dirty="0" smtClean="0">
                <a:solidFill>
                  <a:srgbClr val="FF0000"/>
                </a:solidFill>
              </a:rPr>
              <a:t>”&gt;&lt;/</a:t>
            </a:r>
            <a:r>
              <a:rPr lang="en-US" dirty="0" smtClean="0">
                <a:solidFill>
                  <a:srgbClr val="FF0000"/>
                </a:solidFill>
              </a:rPr>
              <a:t>BODY&gt;</a:t>
            </a:r>
          </a:p>
          <a:p>
            <a:pPr marL="365760" indent="-283464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365760" indent="-283464"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None/>
              <a:defRPr/>
            </a:pPr>
            <a:r>
              <a:rPr lang="en-US" dirty="0" smtClean="0"/>
              <a:t>	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414CA6-09E1-4DD9-B22E-B01793054B01}" type="slidenum">
              <a:rPr lang="ar-SA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Break, &lt;BR&gt;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US" smtClean="0"/>
              <a:t>Line breaks allow you to decide where the text will break on a line or continue to the end of the window.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smtClean="0"/>
              <a:t>A &lt;BR&gt; is an empty Element, meaning that it may contain attributes but it does not contain content.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smtClean="0"/>
              <a:t>The &lt;BR&gt; element does not have a closing tag.</a:t>
            </a:r>
          </a:p>
          <a:p>
            <a:pPr>
              <a:buClr>
                <a:schemeClr val="bg1"/>
              </a:buCl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15F0A3-47FF-4332-A4AF-CA2890D5B997}" type="slidenum">
              <a:rPr lang="ar-SA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Break, &lt;BR&gt;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19200" y="1600200"/>
            <a:ext cx="4033838" cy="4525963"/>
          </a:xfrm>
          <a:solidFill>
            <a:schemeClr val="accent1"/>
          </a:solidFill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/>
              <a:t>&lt;HTML&gt;</a:t>
            </a:r>
          </a:p>
          <a:p>
            <a:pPr>
              <a:buFontTx/>
              <a:buNone/>
            </a:pPr>
            <a:r>
              <a:rPr lang="en-US" sz="1800" dirty="0" smtClean="0"/>
              <a:t>&lt;HEAD&gt;</a:t>
            </a:r>
          </a:p>
          <a:p>
            <a:pPr>
              <a:buFontTx/>
              <a:buNone/>
            </a:pPr>
            <a:r>
              <a:rPr lang="en-US" sz="1800" dirty="0" smtClean="0"/>
              <a:t>&lt;TITLE&gt; Example Page&lt;/TITLE&gt;</a:t>
            </a:r>
          </a:p>
          <a:p>
            <a:pPr>
              <a:buFontTx/>
              <a:buNone/>
            </a:pPr>
            <a:r>
              <a:rPr lang="en-US" sz="1800" dirty="0" smtClean="0"/>
              <a:t>&lt;/HEAD&gt;</a:t>
            </a:r>
          </a:p>
          <a:p>
            <a:pPr>
              <a:buFontTx/>
              <a:buNone/>
            </a:pPr>
            <a:r>
              <a:rPr lang="en-US" sz="1800" dirty="0" smtClean="0"/>
              <a:t>&lt;BODY&gt;</a:t>
            </a:r>
          </a:p>
          <a:p>
            <a:pPr>
              <a:buFontTx/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H1</a:t>
            </a:r>
            <a:r>
              <a:rPr lang="en-US" sz="1800" dirty="0" smtClean="0"/>
              <a:t>&gt; Heading 1 &lt;/</a:t>
            </a:r>
            <a:r>
              <a:rPr lang="en-US" sz="1800" dirty="0" err="1" smtClean="0"/>
              <a:t>H1</a:t>
            </a:r>
            <a:r>
              <a:rPr lang="en-US" sz="1800" dirty="0" smtClean="0"/>
              <a:t>&gt;</a:t>
            </a:r>
          </a:p>
          <a:p>
            <a:pPr>
              <a:buFontTx/>
              <a:buNone/>
            </a:pPr>
            <a:r>
              <a:rPr lang="en-US" sz="1800" dirty="0" smtClean="0"/>
              <a:t>&lt;P&gt;Paragraph 1, &lt;BR&gt;</a:t>
            </a:r>
          </a:p>
          <a:p>
            <a:pPr>
              <a:buFontTx/>
              <a:buNone/>
            </a:pPr>
            <a:r>
              <a:rPr lang="en-US" sz="1800" dirty="0" smtClean="0"/>
              <a:t>Line 2 &lt;BR&gt; Line 3 &lt;BR&gt;…. </a:t>
            </a:r>
          </a:p>
          <a:p>
            <a:pPr>
              <a:buFontTx/>
              <a:buNone/>
            </a:pPr>
            <a:r>
              <a:rPr lang="en-US" sz="1800" dirty="0" smtClean="0"/>
              <a:t>&lt;/P&gt;</a:t>
            </a:r>
          </a:p>
          <a:p>
            <a:pPr>
              <a:buFontTx/>
              <a:buNone/>
            </a:pPr>
            <a:r>
              <a:rPr lang="en-US" sz="1800" dirty="0" smtClean="0"/>
              <a:t>&lt;/BODY&gt;</a:t>
            </a:r>
          </a:p>
          <a:p>
            <a:pPr>
              <a:buFontTx/>
              <a:buNone/>
            </a:pPr>
            <a:r>
              <a:rPr lang="en-US" sz="1800" dirty="0" smtClean="0"/>
              <a:t>&lt;/HTML&gt;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5301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562600" y="1600200"/>
            <a:ext cx="3200400" cy="4525963"/>
          </a:xfrm>
        </p:spPr>
        <p:txBody>
          <a:bodyPr/>
          <a:lstStyle/>
          <a:p>
            <a:pPr>
              <a:buFontTx/>
              <a:buNone/>
            </a:pPr>
            <a:endParaRPr lang="en-US" sz="4800" b="1" dirty="0" smtClean="0">
              <a:solidFill>
                <a:srgbClr val="990000"/>
              </a:solidFill>
            </a:endParaRPr>
          </a:p>
          <a:p>
            <a:pPr>
              <a:buFontTx/>
              <a:buNone/>
            </a:pPr>
            <a:r>
              <a:rPr lang="en-US" sz="4800" b="1" dirty="0" smtClean="0">
                <a:solidFill>
                  <a:srgbClr val="990000"/>
                </a:solidFill>
              </a:rPr>
              <a:t>Heading 1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Paragraph </a:t>
            </a:r>
            <a:r>
              <a:rPr lang="en-US" sz="2400" dirty="0" smtClean="0">
                <a:solidFill>
                  <a:srgbClr val="990000"/>
                </a:solidFill>
              </a:rPr>
              <a:t>1</a:t>
            </a:r>
            <a:r>
              <a:rPr lang="en-US" sz="2400" dirty="0">
                <a:solidFill>
                  <a:srgbClr val="990000"/>
                </a:solidFill>
              </a:rPr>
              <a:t>,</a:t>
            </a:r>
            <a:endParaRPr lang="en-US" sz="2400" dirty="0" smtClean="0">
              <a:solidFill>
                <a:srgbClr val="990000"/>
              </a:solidFill>
            </a:endParaRP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Line 2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Line 3</a:t>
            </a:r>
          </a:p>
          <a:p>
            <a:pPr>
              <a:buFontTx/>
              <a:buNone/>
            </a:pPr>
            <a:r>
              <a:rPr lang="en-US" sz="2400" dirty="0" smtClean="0">
                <a:solidFill>
                  <a:srgbClr val="990000"/>
                </a:solidFill>
              </a:rPr>
              <a:t>….</a:t>
            </a:r>
          </a:p>
          <a:p>
            <a:pPr>
              <a:buFontTx/>
              <a:buNone/>
            </a:pPr>
            <a:endParaRPr lang="en-US" sz="2400" dirty="0" smtClean="0">
              <a:solidFill>
                <a:srgbClr val="990000"/>
              </a:solidFill>
            </a:endParaRPr>
          </a:p>
          <a:p>
            <a:pPr>
              <a:buFontTx/>
              <a:buNone/>
            </a:pPr>
            <a:endParaRPr lang="en-US" sz="4400" dirty="0" smtClean="0">
              <a:solidFill>
                <a:srgbClr val="990000"/>
              </a:solidFill>
            </a:endParaRPr>
          </a:p>
          <a:p>
            <a:pPr>
              <a:buFontTx/>
              <a:buNone/>
            </a:pPr>
            <a:endParaRPr lang="en-US" sz="4000" dirty="0" smtClean="0">
              <a:solidFill>
                <a:srgbClr val="99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11B5F-2866-4751-8DB2-BB742CB7A483}" type="slidenum">
              <a:rPr lang="ar-SA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Character Formatting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609600" indent="-609600" algn="just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dirty="0" smtClean="0"/>
              <a:t>Here, you </a:t>
            </a:r>
            <a:r>
              <a:rPr lang="en-US" dirty="0" smtClean="0"/>
              <a:t>will learn how to enhance your page with Bold, Italics, and other character formatting options.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None/>
              <a:defRPr/>
            </a:pPr>
            <a:r>
              <a:rPr lang="en-US" dirty="0" smtClean="0"/>
              <a:t>Using Character Formatting, you can</a:t>
            </a:r>
            <a:endParaRPr lang="en-US" dirty="0" smtClean="0"/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AutoNum type="arabicPeriod"/>
              <a:defRPr/>
            </a:pPr>
            <a:r>
              <a:rPr lang="en-US" dirty="0" smtClean="0"/>
              <a:t>Change the color and size of your text.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AutoNum type="arabicPeriod"/>
              <a:defRPr/>
            </a:pPr>
            <a:r>
              <a:rPr lang="en-US" dirty="0" smtClean="0"/>
              <a:t>Use Common Character Formatting Elements.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AutoNum type="arabicPeriod"/>
              <a:defRPr/>
            </a:pPr>
            <a:r>
              <a:rPr lang="en-US" dirty="0" smtClean="0"/>
              <a:t>Align your text.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AutoNum type="arabicPeriod"/>
              <a:defRPr/>
            </a:pPr>
            <a:r>
              <a:rPr lang="en-US" dirty="0" smtClean="0"/>
              <a:t>Add special characters.</a:t>
            </a:r>
          </a:p>
          <a:p>
            <a:pPr marL="609600" indent="-609600" fontAlgn="auto">
              <a:lnSpc>
                <a:spcPct val="90000"/>
              </a:lnSpc>
              <a:spcAft>
                <a:spcPts val="0"/>
              </a:spcAft>
              <a:buClrTx/>
              <a:buFont typeface="Wingdings" pitchFamily="2" charset="2"/>
              <a:buAutoNum type="arabicPeriod"/>
              <a:defRPr/>
            </a:pPr>
            <a:r>
              <a:rPr lang="en-US" dirty="0" smtClean="0"/>
              <a:t>Use other character formatting elements.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F284C-630D-4A55-A6CA-4FF0072B7157}" type="slidenum">
              <a:rPr lang="ar-SA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33400"/>
            <a:ext cx="8441084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Bold, Italic and other Character Formatting Elements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1905000"/>
            <a:ext cx="8307732" cy="4800600"/>
          </a:xfrm>
        </p:spPr>
        <p:txBody>
          <a:bodyPr>
            <a:normAutofit fontScale="70000" lnSpcReduction="20000"/>
          </a:bodyPr>
          <a:lstStyle/>
          <a:p>
            <a:pPr marL="365760" indent="-283464" fontAlgn="auto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&lt;FONT SIZE=“+2”&gt;</a:t>
            </a:r>
            <a:r>
              <a:rPr lang="en-US" dirty="0" smtClean="0">
                <a:solidFill>
                  <a:srgbClr val="FF0000"/>
                </a:solidFill>
              </a:rPr>
              <a:t> Two sizes bigger</a:t>
            </a:r>
            <a:r>
              <a:rPr lang="en-US" b="1" dirty="0" smtClean="0">
                <a:solidFill>
                  <a:srgbClr val="FF0000"/>
                </a:solidFill>
              </a:rPr>
              <a:t>&lt;/FONT&gt;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dirty="0" smtClean="0"/>
              <a:t>The size attribute can be set as an absolute value from 1 to 7 or as a relative value using the “+” or “-” sign. Normal text size is 3 (from -2 to +4).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&lt;B&gt; Bold &lt;/B&gt;         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 &lt;I&gt; </a:t>
            </a:r>
            <a:r>
              <a:rPr lang="en-US" b="1" i="1" dirty="0" smtClean="0">
                <a:solidFill>
                  <a:srgbClr val="FF0000"/>
                </a:solidFill>
              </a:rPr>
              <a:t>Italic</a:t>
            </a:r>
            <a:r>
              <a:rPr lang="en-US" b="1" dirty="0" smtClean="0">
                <a:solidFill>
                  <a:srgbClr val="FF0000"/>
                </a:solidFill>
              </a:rPr>
              <a:t> &lt;/I&gt;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&lt;U&gt;</a:t>
            </a:r>
            <a:r>
              <a:rPr lang="en-US" b="1" u="sng" dirty="0" smtClean="0">
                <a:solidFill>
                  <a:srgbClr val="FF0000"/>
                </a:solidFill>
              </a:rPr>
              <a:t> Underline </a:t>
            </a:r>
            <a:r>
              <a:rPr lang="en-US" b="1" dirty="0" smtClean="0">
                <a:solidFill>
                  <a:srgbClr val="FF0000"/>
                </a:solidFill>
              </a:rPr>
              <a:t>&lt;/U&gt;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dirty="0" smtClean="0"/>
              <a:t>Color = “#</a:t>
            </a:r>
            <a:r>
              <a:rPr lang="en-US" dirty="0" err="1" smtClean="0"/>
              <a:t>RRGGBB</a:t>
            </a:r>
            <a:r>
              <a:rPr lang="en-US" dirty="0" smtClean="0"/>
              <a:t>” The COLOR attribute of the FONT element. E.g.,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&lt;FONT COLOR=“#</a:t>
            </a:r>
            <a:r>
              <a:rPr lang="en-US" b="1" dirty="0" err="1" smtClean="0">
                <a:solidFill>
                  <a:srgbClr val="FF0000"/>
                </a:solidFill>
              </a:rPr>
              <a:t>RRGGBB</a:t>
            </a:r>
            <a:r>
              <a:rPr lang="en-US" b="1" dirty="0" smtClean="0">
                <a:solidFill>
                  <a:srgbClr val="FF0000"/>
                </a:solidFill>
              </a:rPr>
              <a:t>”&gt;this text has color&lt;/FONT&gt;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&lt;PRE&gt; Preformatted &lt;/PRE&gt;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Text enclosed by PRE tags is displayed in a mono-spaced font. Spaces and line breaks are supported without additional elements or special characters.</a:t>
            </a:r>
            <a:endParaRPr lang="en-US" dirty="0" smtClean="0">
              <a:solidFill>
                <a:schemeClr val="hlink"/>
              </a:solidFill>
            </a:endParaRP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EC6139-A2C9-4F4F-BD1A-88E7E9BC82B4}" type="slidenum">
              <a:rPr lang="ar-SA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04800"/>
            <a:ext cx="8288684" cy="1143000"/>
          </a:xfr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Bold, Italic and other Character Formatting Elements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EM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r>
              <a:rPr lang="en-US" b="1" i="1" dirty="0" smtClean="0">
                <a:solidFill>
                  <a:srgbClr val="FF0000"/>
                </a:solidFill>
              </a:rPr>
              <a:t>Emphasis</a:t>
            </a:r>
            <a:r>
              <a:rPr lang="en-US" b="1" dirty="0" smtClean="0">
                <a:solidFill>
                  <a:srgbClr val="FF0000"/>
                </a:solidFill>
              </a:rPr>
              <a:t> &lt;/</a:t>
            </a:r>
            <a:r>
              <a:rPr lang="en-US" b="1" dirty="0" err="1" smtClean="0">
                <a:solidFill>
                  <a:srgbClr val="FF0000"/>
                </a:solidFill>
              </a:rPr>
              <a:t>EM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Browsers usually display this as italics.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&lt;STRONG&gt; STRONG &lt;/STRONG</a:t>
            </a:r>
            <a:r>
              <a:rPr lang="en-US" b="1" dirty="0" smtClean="0">
                <a:solidFill>
                  <a:schemeClr val="hlink"/>
                </a:solidFill>
              </a:rPr>
              <a:t>&gt;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/>
              <a:t>Browsers display this as bold.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TT</a:t>
            </a:r>
            <a:r>
              <a:rPr lang="en-US" b="1" dirty="0" smtClean="0">
                <a:solidFill>
                  <a:srgbClr val="FF0000"/>
                </a:solidFill>
              </a:rPr>
              <a:t>&gt; TELETYPE &lt;/</a:t>
            </a:r>
            <a:r>
              <a:rPr lang="en-US" b="1" dirty="0" err="1" smtClean="0">
                <a:solidFill>
                  <a:srgbClr val="FF0000"/>
                </a:solidFill>
              </a:rPr>
              <a:t>TT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 Text is displayed in a mono-spaced font. A typewriter text, e.g. fixed-width font. 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&lt;CITE&gt; Citation &lt;/CITE&gt;</a:t>
            </a:r>
            <a:r>
              <a:rPr lang="en-US" dirty="0" smtClean="0"/>
              <a:t> represents a document citation (</a:t>
            </a:r>
            <a:r>
              <a:rPr lang="en-US" b="1" dirty="0" smtClean="0"/>
              <a:t>italics</a:t>
            </a:r>
            <a:r>
              <a:rPr lang="en-US" dirty="0" smtClean="0"/>
              <a:t>). </a:t>
            </a:r>
            <a:r>
              <a:rPr lang="en-US" b="1" dirty="0" smtClean="0">
                <a:solidFill>
                  <a:srgbClr val="0000CC"/>
                </a:solidFill>
              </a:rPr>
              <a:t>For titles of books, films, etc. Typically displayed in italics. (</a:t>
            </a:r>
            <a:r>
              <a:rPr lang="en-US" b="1" i="1" dirty="0" smtClean="0">
                <a:solidFill>
                  <a:srgbClr val="0000CC"/>
                </a:solidFill>
              </a:rPr>
              <a:t>A Beginner's Guide to HTML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r>
              <a:rPr lang="en-US" b="1" dirty="0" smtClean="0"/>
              <a:t> </a:t>
            </a:r>
          </a:p>
          <a:p>
            <a:pPr marL="365760" indent="-283464" fontAlgn="auto">
              <a:lnSpc>
                <a:spcPct val="80000"/>
              </a:lnSpc>
              <a:spcAft>
                <a:spcPts val="0"/>
              </a:spcAft>
              <a:buClrTx/>
              <a:buFont typeface="Wingdings 2"/>
              <a:buNone/>
              <a:defRPr/>
            </a:pPr>
            <a:r>
              <a:rPr lang="en-US" b="1" dirty="0" smtClean="0">
                <a:solidFill>
                  <a:schemeClr val="hlink"/>
                </a:solidFill>
              </a:rPr>
              <a:t>   </a:t>
            </a:r>
          </a:p>
          <a:p>
            <a:pPr marL="365760" indent="-283464" fontAlgn="auto">
              <a:spcAft>
                <a:spcPts val="0"/>
              </a:spcAft>
              <a:buClrTx/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94A344-5B74-41C8-A1C6-A1C65C80B60F}" type="slidenum">
              <a:rPr lang="ar-SA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rPr>
              <a:t>Alignment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Char char="§"/>
            </a:pPr>
            <a:r>
              <a:rPr lang="en-US" dirty="0" smtClean="0"/>
              <a:t>Some elements have attributes for alignment (ALIGN) e.g. </a:t>
            </a:r>
            <a:r>
              <a:rPr lang="en-US" dirty="0" smtClean="0">
                <a:solidFill>
                  <a:srgbClr val="FF0000"/>
                </a:solidFill>
              </a:rPr>
              <a:t>Headings, Paragraphs and Horizontal Rules</a:t>
            </a:r>
            <a:r>
              <a:rPr lang="en-US" dirty="0" smtClean="0"/>
              <a:t>. 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/>
              <a:t>The Three alignment values are : LEFT, RIGHT, CENTER.</a:t>
            </a:r>
          </a:p>
          <a:p>
            <a:pPr>
              <a:buClrTx/>
              <a:buFont typeface="Wingdings" pitchFamily="2" charset="2"/>
              <a:buChar char="§"/>
            </a:pPr>
            <a:r>
              <a:rPr lang="en-US" dirty="0" smtClean="0">
                <a:solidFill>
                  <a:srgbClr val="FF0000"/>
                </a:solidFill>
              </a:rPr>
              <a:t>&lt;CENTER&gt;&lt;/CENTER&gt;</a:t>
            </a:r>
            <a:r>
              <a:rPr lang="en-US" dirty="0" smtClean="0"/>
              <a:t> Will center elements.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9FE7D-1023-4FF0-A0A5-62CAC07490AA}" type="slidenum">
              <a:rPr lang="ar-SA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1690</Words>
  <Application>Microsoft Office PowerPoint</Application>
  <PresentationFormat>On-screen Show (4:3)</PresentationFormat>
  <Paragraphs>281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HTML Tutorial-2</vt:lpstr>
      <vt:lpstr>LINK, VLINK, and ALINK</vt:lpstr>
      <vt:lpstr>Using Image Background</vt:lpstr>
      <vt:lpstr>Break, &lt;BR&gt;</vt:lpstr>
      <vt:lpstr>Break, &lt;BR&gt;</vt:lpstr>
      <vt:lpstr>Character Formatting</vt:lpstr>
      <vt:lpstr>Bold, Italic and other Character Formatting Elements</vt:lpstr>
      <vt:lpstr>Bold, Italic and other Character Formatting Elements</vt:lpstr>
      <vt:lpstr>Alignment</vt:lpstr>
      <vt:lpstr>Alignment</vt:lpstr>
      <vt:lpstr>Special Characters &amp; Symbols</vt:lpstr>
      <vt:lpstr>Special Characters &amp; Symbols</vt:lpstr>
      <vt:lpstr>Special Characters &amp; Symbols</vt:lpstr>
      <vt:lpstr>Additional Character Formatting Elements</vt:lpstr>
      <vt:lpstr>Example</vt:lpstr>
      <vt:lpstr>Lists</vt:lpstr>
      <vt:lpstr>List Elements</vt:lpstr>
      <vt:lpstr>List Elements</vt:lpstr>
      <vt:lpstr>List Elements</vt:lpstr>
      <vt:lpstr>List Elements</vt:lpstr>
      <vt:lpstr>List Elements</vt:lpstr>
      <vt:lpstr>List Elements</vt:lpstr>
      <vt:lpstr>Nesting Lists</vt:lpstr>
      <vt:lpstr>What will be the output?</vt:lpstr>
      <vt:lpstr>The output….</vt:lpstr>
      <vt:lpstr>Slide 26</vt:lpstr>
      <vt:lpstr>The output….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Tutorial-2</dc:title>
  <dc:creator>SAMSUNG</dc:creator>
  <cp:lastModifiedBy>SAMSUNG</cp:lastModifiedBy>
  <cp:revision>3</cp:revision>
  <dcterms:created xsi:type="dcterms:W3CDTF">2020-11-05T04:00:29Z</dcterms:created>
  <dcterms:modified xsi:type="dcterms:W3CDTF">2020-11-05T05:58:30Z</dcterms:modified>
</cp:coreProperties>
</file>