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66" r:id="rId7"/>
    <p:sldId id="268" r:id="rId8"/>
    <p:sldId id="270" r:id="rId9"/>
    <p:sldId id="272" r:id="rId10"/>
    <p:sldId id="274" r:id="rId11"/>
    <p:sldId id="276" r:id="rId12"/>
    <p:sldId id="278" r:id="rId13"/>
    <p:sldId id="280" r:id="rId14"/>
    <p:sldId id="282" r:id="rId15"/>
    <p:sldId id="284" r:id="rId16"/>
    <p:sldId id="286" r:id="rId17"/>
    <p:sldId id="288" r:id="rId18"/>
    <p:sldId id="290" r:id="rId19"/>
    <p:sldId id="292" r:id="rId20"/>
    <p:sldId id="294" r:id="rId21"/>
    <p:sldId id="296" r:id="rId22"/>
    <p:sldId id="298" r:id="rId23"/>
    <p:sldId id="300" r:id="rId24"/>
    <p:sldId id="302"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1E00A752-CA89-4855-B133-4D8A61774D3E}" type="slidenum">
              <a:rPr lang="ar-SA"/>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normAutofit/>
          </a:bodyPr>
          <a:lstStyle/>
          <a:p>
            <a:pPr lvl="0"/>
            <a:endParaRPr lang="en-US" noProof="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CCB6C950-3E91-465B-9F00-434886D37EDC}"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4C1AB-5721-41D0-8D13-F61F44AFED05}" type="datetimeFigureOut">
              <a:rPr lang="en-US" smtClean="0"/>
              <a:pPr/>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6BEF0-2F26-482C-93B4-6E173A78FBE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4C1AB-5721-41D0-8D13-F61F44AFED05}" type="datetimeFigureOut">
              <a:rPr lang="en-US" smtClean="0"/>
              <a:pPr/>
              <a:t>11/12/2020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6BEF0-2F26-482C-93B4-6E173A78FBE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www.domain.com/dir/file.ex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kmf@yahoo.com" TargetMode="External"/><Relationship Id="rId2" Type="http://schemas.openxmlformats.org/officeDocument/2006/relationships/hyperlink" Target="mailto:kmf" TargetMode="External"/><Relationship Id="rId1" Type="http://schemas.openxmlformats.org/officeDocument/2006/relationships/slideLayout" Target="../slideLayouts/slideLayout2.xml"/><Relationship Id="rId4" Type="http://schemas.openxmlformats.org/officeDocument/2006/relationships/hyperlink" Target="mailto:kM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effectLst>
                  <a:outerShdw blurRad="38100" dist="38100" dir="2700000" algn="tl">
                    <a:srgbClr val="000000">
                      <a:alpha val="43137"/>
                    </a:srgbClr>
                  </a:outerShdw>
                </a:effectLst>
              </a:rPr>
              <a:t>HTML Tutorial-3 </a:t>
            </a:r>
            <a:endParaRPr lang="en-IN" sz="4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lnSpcReduction="10000"/>
          </a:bodyPr>
          <a:lstStyle/>
          <a:p>
            <a:r>
              <a:rPr lang="en-US" dirty="0" smtClean="0"/>
              <a:t>by</a:t>
            </a:r>
          </a:p>
          <a:p>
            <a:endParaRPr lang="en-US" dirty="0"/>
          </a:p>
          <a:p>
            <a:r>
              <a:rPr lang="en-US" sz="3600" b="1" dirty="0" err="1" smtClean="0">
                <a:solidFill>
                  <a:schemeClr val="tx1"/>
                </a:solidFill>
              </a:rPr>
              <a:t>Samrat</a:t>
            </a:r>
            <a:r>
              <a:rPr lang="en-US" sz="3600" b="1" dirty="0" smtClean="0">
                <a:solidFill>
                  <a:schemeClr val="tx1"/>
                </a:solidFill>
              </a:rPr>
              <a:t> </a:t>
            </a:r>
            <a:r>
              <a:rPr lang="en-US" sz="3600" b="1" dirty="0" err="1" smtClean="0">
                <a:solidFill>
                  <a:schemeClr val="tx1"/>
                </a:solidFill>
              </a:rPr>
              <a:t>Sarkar</a:t>
            </a:r>
            <a:endParaRPr lang="en-IN" sz="36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Area Shapes</a:t>
            </a:r>
            <a:r>
              <a:rPr lang="ar-SA"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 </a:t>
            </a: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Used</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5" name="Picture 9" descr="imagem2"/>
          <p:cNvPicPr>
            <a:picLocks noGrp="1" noChangeAspect="1" noChangeArrowheads="1"/>
          </p:cNvPicPr>
          <p:nvPr>
            <p:ph idx="1"/>
          </p:nvPr>
        </p:nvPicPr>
        <p:blipFill>
          <a:blip r:embed="rId2"/>
          <a:srcRect/>
          <a:stretch>
            <a:fillRect/>
          </a:stretch>
        </p:blipFill>
        <p:spPr bwMode="auto">
          <a:xfrm>
            <a:off x="2133600" y="2133600"/>
            <a:ext cx="49053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F2B0E60D-0E2C-48E1-A2C4-101E34541C41}" type="slidenum">
              <a:rPr lang="ar-SA"/>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Client-Side Image Maps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101379" name="Content Placeholder 2"/>
          <p:cNvSpPr>
            <a:spLocks noGrp="1"/>
          </p:cNvSpPr>
          <p:nvPr>
            <p:ph idx="1"/>
          </p:nvPr>
        </p:nvSpPr>
        <p:spPr>
          <a:xfrm>
            <a:off x="1219200" y="1524000"/>
            <a:ext cx="7696200" cy="5334000"/>
          </a:xfrm>
        </p:spPr>
        <p:txBody>
          <a:bodyPr/>
          <a:lstStyle/>
          <a:p>
            <a:pPr>
              <a:lnSpc>
                <a:spcPct val="80000"/>
              </a:lnSpc>
              <a:buClrTx/>
              <a:buFont typeface="Wingdings" pitchFamily="2" charset="2"/>
              <a:buChar char="§"/>
            </a:pPr>
            <a:r>
              <a:rPr lang="en-US" sz="2000" dirty="0" smtClean="0"/>
              <a:t>Client-side image maps (</a:t>
            </a:r>
            <a:r>
              <a:rPr lang="en-US" sz="2000" dirty="0" err="1" smtClean="0"/>
              <a:t>USEMAP</a:t>
            </a:r>
            <a:r>
              <a:rPr lang="en-US" sz="2000" dirty="0" smtClean="0"/>
              <a:t>) use a map file that is part of the HTML document (in an element called MAP), and is linked to the image by the Web browser.</a:t>
            </a:r>
          </a:p>
          <a:p>
            <a:pPr>
              <a:lnSpc>
                <a:spcPct val="80000"/>
              </a:lnSpc>
              <a:buClrTx/>
              <a:buFont typeface="Wingdings" pitchFamily="2" charset="2"/>
              <a:buNone/>
            </a:pPr>
            <a:endParaRPr lang="en-US" sz="2000" dirty="0" smtClean="0"/>
          </a:p>
          <a:p>
            <a:pPr>
              <a:lnSpc>
                <a:spcPct val="80000"/>
              </a:lnSpc>
              <a:buClrTx/>
              <a:buFontTx/>
              <a:buNone/>
            </a:pPr>
            <a:r>
              <a:rPr lang="en-US" sz="2000" b="1" dirty="0" smtClean="0">
                <a:solidFill>
                  <a:srgbClr val="FF0000"/>
                </a:solidFill>
              </a:rPr>
              <a:t>&lt;IMG </a:t>
            </a:r>
            <a:r>
              <a:rPr lang="en-US" sz="2000" b="1" dirty="0" err="1" smtClean="0">
                <a:solidFill>
                  <a:srgbClr val="FF0000"/>
                </a:solidFill>
              </a:rPr>
              <a:t>SRC</a:t>
            </a:r>
            <a:r>
              <a:rPr lang="en-US" sz="2000" b="1" dirty="0" smtClean="0">
                <a:solidFill>
                  <a:srgbClr val="FF0000"/>
                </a:solidFill>
              </a:rPr>
              <a:t>="</a:t>
            </a:r>
            <a:r>
              <a:rPr lang="en-US" sz="2000" b="1" dirty="0" err="1" smtClean="0">
                <a:solidFill>
                  <a:srgbClr val="FF0000"/>
                </a:solidFill>
              </a:rPr>
              <a:t>note.GIF</a:t>
            </a:r>
            <a:r>
              <a:rPr lang="en-US" sz="2000" b="1" dirty="0" smtClean="0">
                <a:solidFill>
                  <a:srgbClr val="FF0000"/>
                </a:solidFill>
              </a:rPr>
              <a:t>"  Width=200 Height=200 </a:t>
            </a:r>
          </a:p>
          <a:p>
            <a:pPr>
              <a:lnSpc>
                <a:spcPct val="80000"/>
              </a:lnSpc>
              <a:buClrTx/>
              <a:buFontTx/>
              <a:buNone/>
            </a:pPr>
            <a:r>
              <a:rPr lang="en-US" sz="2000" b="1" dirty="0" smtClean="0">
                <a:solidFill>
                  <a:srgbClr val="FF0000"/>
                </a:solidFill>
              </a:rPr>
              <a:t>border="5" </a:t>
            </a:r>
            <a:r>
              <a:rPr lang="en-US" sz="2000" b="1" dirty="0" err="1" smtClean="0">
                <a:solidFill>
                  <a:srgbClr val="FF0000"/>
                </a:solidFill>
              </a:rPr>
              <a:t>USEMAP</a:t>
            </a:r>
            <a:r>
              <a:rPr lang="en-US" sz="2000" b="1" dirty="0" smtClean="0">
                <a:solidFill>
                  <a:srgbClr val="FF0000"/>
                </a:solidFill>
              </a:rPr>
              <a:t>="#</a:t>
            </a:r>
            <a:r>
              <a:rPr lang="en-US" sz="2000" b="1" dirty="0" err="1" smtClean="0">
                <a:solidFill>
                  <a:srgbClr val="FF0000"/>
                </a:solidFill>
              </a:rPr>
              <a:t>map1</a:t>
            </a:r>
            <a:r>
              <a:rPr lang="en-US" sz="2000" b="1" dirty="0" smtClean="0">
                <a:solidFill>
                  <a:srgbClr val="FF0000"/>
                </a:solidFill>
              </a:rPr>
              <a:t>"&gt;</a:t>
            </a:r>
          </a:p>
          <a:p>
            <a:pPr>
              <a:lnSpc>
                <a:spcPct val="80000"/>
              </a:lnSpc>
              <a:buClrTx/>
              <a:buFontTx/>
              <a:buNone/>
            </a:pPr>
            <a:r>
              <a:rPr lang="en-US" sz="2000" dirty="0" smtClean="0"/>
              <a:t>&lt;MAP NAME="</a:t>
            </a:r>
            <a:r>
              <a:rPr lang="en-US" sz="2000" dirty="0" err="1" smtClean="0"/>
              <a:t>map1</a:t>
            </a:r>
            <a:r>
              <a:rPr lang="en-US" sz="2000" dirty="0" smtClean="0"/>
              <a:t>"&gt;</a:t>
            </a:r>
          </a:p>
          <a:p>
            <a:pPr>
              <a:lnSpc>
                <a:spcPct val="80000"/>
              </a:lnSpc>
              <a:buClrTx/>
              <a:buFontTx/>
              <a:buNone/>
            </a:pPr>
            <a:r>
              <a:rPr lang="en-US" sz="2000" dirty="0" smtClean="0">
                <a:solidFill>
                  <a:srgbClr val="0000FF"/>
                </a:solidFill>
              </a:rPr>
              <a:t>&lt;AREA SHAPE="</a:t>
            </a:r>
            <a:r>
              <a:rPr lang="en-US" sz="2000" dirty="0" err="1" smtClean="0">
                <a:solidFill>
                  <a:srgbClr val="0000FF"/>
                </a:solidFill>
              </a:rPr>
              <a:t>RECT</a:t>
            </a:r>
            <a:r>
              <a:rPr lang="en-US" sz="2000" dirty="0" smtClean="0">
                <a:solidFill>
                  <a:srgbClr val="0000FF"/>
                </a:solidFill>
              </a:rPr>
              <a:t>" </a:t>
            </a:r>
            <a:r>
              <a:rPr lang="en-US" sz="2000" dirty="0" err="1" smtClean="0">
                <a:solidFill>
                  <a:srgbClr val="0000FF"/>
                </a:solidFill>
              </a:rPr>
              <a:t>COORDS</a:t>
            </a:r>
            <a:r>
              <a:rPr lang="en-US" sz="2000" dirty="0" smtClean="0">
                <a:solidFill>
                  <a:srgbClr val="0000FF"/>
                </a:solidFill>
              </a:rPr>
              <a:t>="0,0,90,90"  </a:t>
            </a:r>
          </a:p>
          <a:p>
            <a:pPr>
              <a:lnSpc>
                <a:spcPct val="80000"/>
              </a:lnSpc>
              <a:buClrTx/>
              <a:buFontTx/>
              <a:buNone/>
            </a:pPr>
            <a:r>
              <a:rPr lang="en-US" sz="2000" dirty="0" err="1" smtClean="0">
                <a:solidFill>
                  <a:srgbClr val="0000FF"/>
                </a:solidFill>
              </a:rPr>
              <a:t>HREF</a:t>
            </a:r>
            <a:r>
              <a:rPr lang="en-US" sz="2000" dirty="0" smtClean="0">
                <a:solidFill>
                  <a:srgbClr val="0000FF"/>
                </a:solidFill>
              </a:rPr>
              <a:t>="</a:t>
            </a:r>
            <a:r>
              <a:rPr lang="en-US" sz="2000" dirty="0" err="1" smtClean="0">
                <a:solidFill>
                  <a:srgbClr val="0000FF"/>
                </a:solidFill>
              </a:rPr>
              <a:t>hi.html</a:t>
            </a:r>
            <a:r>
              <a:rPr lang="en-US" sz="2000" dirty="0" smtClean="0">
                <a:solidFill>
                  <a:srgbClr val="0000FF"/>
                </a:solidFill>
              </a:rPr>
              <a:t>"  ALT="see me…"&gt;</a:t>
            </a:r>
          </a:p>
          <a:p>
            <a:pPr>
              <a:lnSpc>
                <a:spcPct val="80000"/>
              </a:lnSpc>
              <a:buClrTx/>
              <a:buFontTx/>
              <a:buNone/>
            </a:pPr>
            <a:r>
              <a:rPr lang="en-US" sz="2000" dirty="0" smtClean="0"/>
              <a:t>&lt;AREA SHAPE="</a:t>
            </a:r>
            <a:r>
              <a:rPr lang="en-US" sz="2000" dirty="0" err="1" smtClean="0"/>
              <a:t>RECT</a:t>
            </a:r>
            <a:r>
              <a:rPr lang="en-US" sz="2000" dirty="0" smtClean="0"/>
              <a:t>" </a:t>
            </a:r>
            <a:r>
              <a:rPr lang="en-US" sz="2000" dirty="0" err="1" smtClean="0"/>
              <a:t>COORDS</a:t>
            </a:r>
            <a:r>
              <a:rPr lang="en-US" sz="2000" dirty="0" smtClean="0"/>
              <a:t>="100,100,160,160" </a:t>
            </a:r>
          </a:p>
          <a:p>
            <a:pPr>
              <a:lnSpc>
                <a:spcPct val="80000"/>
              </a:lnSpc>
              <a:buClrTx/>
              <a:buFontTx/>
              <a:buNone/>
            </a:pPr>
            <a:r>
              <a:rPr lang="en-US" sz="2000" dirty="0" err="1" smtClean="0"/>
              <a:t>HREF</a:t>
            </a:r>
            <a:r>
              <a:rPr lang="en-US" sz="2000" dirty="0" smtClean="0"/>
              <a:t>="</a:t>
            </a:r>
            <a:r>
              <a:rPr lang="en-US" sz="2000" dirty="0" err="1" smtClean="0"/>
              <a:t>divPara.html</a:t>
            </a:r>
            <a:r>
              <a:rPr lang="en-US" sz="2000" dirty="0" smtClean="0"/>
              <a:t>"  ALT="see him…" &gt;</a:t>
            </a:r>
          </a:p>
          <a:p>
            <a:pPr>
              <a:lnSpc>
                <a:spcPct val="80000"/>
              </a:lnSpc>
              <a:buClrTx/>
              <a:buFontTx/>
              <a:buNone/>
            </a:pPr>
            <a:r>
              <a:rPr lang="en-US" sz="2000" dirty="0" smtClean="0">
                <a:solidFill>
                  <a:srgbClr val="0000FF"/>
                </a:solidFill>
              </a:rPr>
              <a:t>&lt;AREA SHAPE="CIRCLE" </a:t>
            </a:r>
            <a:r>
              <a:rPr lang="en-US" sz="2000" dirty="0" err="1" smtClean="0">
                <a:solidFill>
                  <a:srgbClr val="0000FF"/>
                </a:solidFill>
              </a:rPr>
              <a:t>COORDS</a:t>
            </a:r>
            <a:r>
              <a:rPr lang="en-US" sz="2000" dirty="0" smtClean="0">
                <a:solidFill>
                  <a:srgbClr val="0000FF"/>
                </a:solidFill>
              </a:rPr>
              <a:t>="150,50,20" </a:t>
            </a:r>
          </a:p>
          <a:p>
            <a:pPr>
              <a:lnSpc>
                <a:spcPct val="80000"/>
              </a:lnSpc>
              <a:buClrTx/>
              <a:buFontTx/>
              <a:buNone/>
            </a:pPr>
            <a:r>
              <a:rPr lang="en-US" sz="2000" dirty="0" err="1" smtClean="0">
                <a:solidFill>
                  <a:srgbClr val="0000FF"/>
                </a:solidFill>
              </a:rPr>
              <a:t>HREF</a:t>
            </a:r>
            <a:r>
              <a:rPr lang="en-US" sz="2000" dirty="0" smtClean="0">
                <a:solidFill>
                  <a:srgbClr val="0000FF"/>
                </a:solidFill>
              </a:rPr>
              <a:t>="</a:t>
            </a:r>
            <a:r>
              <a:rPr lang="en-US" sz="2000" dirty="0" err="1" smtClean="0">
                <a:solidFill>
                  <a:srgbClr val="0000FF"/>
                </a:solidFill>
              </a:rPr>
              <a:t>house.html</a:t>
            </a:r>
            <a:r>
              <a:rPr lang="en-US" sz="2000" dirty="0" smtClean="0">
                <a:solidFill>
                  <a:srgbClr val="0000FF"/>
                </a:solidFill>
              </a:rPr>
              <a:t>"  ALT="see it…" &gt;</a:t>
            </a:r>
          </a:p>
          <a:p>
            <a:pPr>
              <a:lnSpc>
                <a:spcPct val="80000"/>
              </a:lnSpc>
              <a:buClrTx/>
              <a:buFontTx/>
              <a:buNone/>
            </a:pPr>
            <a:r>
              <a:rPr lang="en-US" sz="2000" dirty="0" smtClean="0"/>
              <a:t>&lt;/MAP&gt;</a:t>
            </a:r>
          </a:p>
          <a:p>
            <a:pPr>
              <a:lnSpc>
                <a:spcPct val="80000"/>
              </a:lnSpc>
              <a:buClrTx/>
              <a:buFontTx/>
              <a:buNone/>
            </a:pPr>
            <a:r>
              <a:rPr lang="en-US" sz="1200" dirty="0" smtClean="0">
                <a:solidFill>
                  <a:srgbClr val="FF0000"/>
                </a:solidFill>
              </a:rPr>
              <a:t> </a:t>
            </a:r>
            <a:r>
              <a:rPr lang="en-US" sz="2400" dirty="0" smtClean="0">
                <a:solidFill>
                  <a:srgbClr val="FF0000"/>
                </a:solidFill>
              </a:rPr>
              <a:t>We can use Poly as well as </a:t>
            </a:r>
            <a:r>
              <a:rPr lang="en-US" sz="2400" dirty="0" err="1" smtClean="0">
                <a:solidFill>
                  <a:srgbClr val="FF0000"/>
                </a:solidFill>
              </a:rPr>
              <a:t>Rect</a:t>
            </a:r>
            <a:r>
              <a:rPr lang="en-US" sz="2400" dirty="0" smtClean="0">
                <a:solidFill>
                  <a:srgbClr val="FF0000"/>
                </a:solidFill>
              </a:rPr>
              <a:t>……</a:t>
            </a:r>
          </a:p>
        </p:txBody>
      </p:sp>
      <p:sp>
        <p:nvSpPr>
          <p:cNvPr id="4" name="Slide Number Placeholder 3"/>
          <p:cNvSpPr>
            <a:spLocks noGrp="1"/>
          </p:cNvSpPr>
          <p:nvPr>
            <p:ph type="sldNum" sz="quarter" idx="12"/>
          </p:nvPr>
        </p:nvSpPr>
        <p:spPr/>
        <p:txBody>
          <a:bodyPr/>
          <a:lstStyle/>
          <a:p>
            <a:pPr>
              <a:defRPr/>
            </a:pPr>
            <a:fld id="{9EF5B3B2-FCBE-46FE-A306-A6A071232EF7}" type="slidenum">
              <a:rPr lang="ar-SA"/>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a:bodyPr>
          <a:lstStyle/>
          <a:p>
            <a:pPr>
              <a:defRPr/>
            </a:pPr>
            <a:r>
              <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Shapes, </a:t>
            </a:r>
            <a:r>
              <a:rPr lang="en-US" sz="4000" b="1" dirty="0" err="1">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Coords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102403" name="Rectangle 3"/>
          <p:cNvSpPr>
            <a:spLocks noGrp="1" noChangeArrowheads="1"/>
          </p:cNvSpPr>
          <p:nvPr>
            <p:ph idx="1"/>
          </p:nvPr>
        </p:nvSpPr>
        <p:spPr/>
        <p:txBody>
          <a:bodyPr/>
          <a:lstStyle/>
          <a:p>
            <a:r>
              <a:rPr lang="en-US" dirty="0" smtClean="0"/>
              <a:t>Types of Shapes</a:t>
            </a:r>
          </a:p>
          <a:p>
            <a:pPr lvl="2"/>
            <a:r>
              <a:rPr lang="en-US" dirty="0" err="1" smtClean="0"/>
              <a:t>Rect</a:t>
            </a:r>
            <a:r>
              <a:rPr lang="en-US" dirty="0" smtClean="0"/>
              <a:t> </a:t>
            </a:r>
            <a:r>
              <a:rPr lang="en-US" dirty="0" smtClean="0">
                <a:sym typeface="Wingdings" pitchFamily="2" charset="2"/>
              </a:rPr>
              <a:t> used for squares and ordered shapes.</a:t>
            </a:r>
          </a:p>
          <a:p>
            <a:pPr lvl="2"/>
            <a:r>
              <a:rPr lang="en-US" dirty="0" smtClean="0">
                <a:sym typeface="Wingdings" pitchFamily="2" charset="2"/>
              </a:rPr>
              <a:t>Circle  used for circles.</a:t>
            </a:r>
          </a:p>
          <a:p>
            <a:pPr lvl="2"/>
            <a:r>
              <a:rPr lang="en-US" dirty="0" smtClean="0">
                <a:sym typeface="Wingdings" pitchFamily="2" charset="2"/>
              </a:rPr>
              <a:t>Poly  used for unordered shapes.</a:t>
            </a:r>
          </a:p>
          <a:p>
            <a:r>
              <a:rPr lang="en-US" dirty="0" smtClean="0">
                <a:sym typeface="Wingdings" pitchFamily="2" charset="2"/>
              </a:rPr>
              <a:t>Number of </a:t>
            </a:r>
            <a:r>
              <a:rPr lang="en-US" dirty="0" err="1" smtClean="0">
                <a:sym typeface="Wingdings" pitchFamily="2" charset="2"/>
              </a:rPr>
              <a:t>coordenations</a:t>
            </a:r>
            <a:r>
              <a:rPr lang="en-US" dirty="0" smtClean="0">
                <a:sym typeface="Wingdings" pitchFamily="2" charset="2"/>
              </a:rPr>
              <a:t> for each shape:</a:t>
            </a:r>
          </a:p>
          <a:p>
            <a:pPr lvl="2"/>
            <a:r>
              <a:rPr lang="en-US" dirty="0" err="1" smtClean="0">
                <a:sym typeface="Wingdings" pitchFamily="2" charset="2"/>
              </a:rPr>
              <a:t>Rect</a:t>
            </a:r>
            <a:r>
              <a:rPr lang="en-US" dirty="0" smtClean="0">
                <a:sym typeface="Wingdings" pitchFamily="2" charset="2"/>
              </a:rPr>
              <a:t> 4 numbers for two corners</a:t>
            </a:r>
          </a:p>
          <a:p>
            <a:pPr lvl="2"/>
            <a:r>
              <a:rPr lang="en-US" dirty="0" smtClean="0">
                <a:sym typeface="Wingdings" pitchFamily="2" charset="2"/>
              </a:rPr>
              <a:t>Circle 3 numbers for the center &amp; R</a:t>
            </a:r>
          </a:p>
          <a:p>
            <a:pPr lvl="2"/>
            <a:r>
              <a:rPr lang="en-US" dirty="0" smtClean="0">
                <a:sym typeface="Wingdings" pitchFamily="2" charset="2"/>
              </a:rPr>
              <a:t>Poly  depends on the number of corners of the shape( 2 numbers for each corner) </a:t>
            </a:r>
          </a:p>
          <a:p>
            <a:pPr lvl="2">
              <a:buFontTx/>
              <a:buNone/>
            </a:pPr>
            <a:endParaRPr lang="en-US" dirty="0" smtClean="0"/>
          </a:p>
          <a:p>
            <a:pPr lvl="2">
              <a:buFontTx/>
              <a:buNone/>
            </a:pPr>
            <a:endParaRPr lang="en-US" dirty="0" smtClean="0"/>
          </a:p>
          <a:p>
            <a:pPr lvl="2">
              <a:buFontTx/>
              <a:buNone/>
            </a:pPr>
            <a:endParaRPr lang="en-US" dirty="0" smtClean="0"/>
          </a:p>
        </p:txBody>
      </p:sp>
      <p:sp>
        <p:nvSpPr>
          <p:cNvPr id="6" name="Slide Number Placeholder 5"/>
          <p:cNvSpPr>
            <a:spLocks noGrp="1"/>
          </p:cNvSpPr>
          <p:nvPr>
            <p:ph type="sldNum" sz="quarter" idx="12"/>
          </p:nvPr>
        </p:nvSpPr>
        <p:spPr/>
        <p:txBody>
          <a:bodyPr/>
          <a:lstStyle/>
          <a:p>
            <a:pPr>
              <a:defRPr/>
            </a:pPr>
            <a:fld id="{E744A48A-52B7-446D-90EE-2E5E8CBFC33D}" type="slidenum">
              <a:rPr lang="ar-SA"/>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105475" name="Content Placeholder 2"/>
          <p:cNvSpPr>
            <a:spLocks noGrp="1"/>
          </p:cNvSpPr>
          <p:nvPr>
            <p:ph idx="1"/>
          </p:nvPr>
        </p:nvSpPr>
        <p:spPr/>
        <p:txBody>
          <a:bodyPr/>
          <a:lstStyle/>
          <a:p>
            <a:pPr marL="609600" indent="-609600">
              <a:buFontTx/>
              <a:buNone/>
            </a:pPr>
            <a:r>
              <a:rPr lang="en-US" sz="2400" dirty="0" smtClean="0"/>
              <a:t>In this chapter you will learn that tables have many uses in </a:t>
            </a:r>
          </a:p>
          <a:p>
            <a:pPr marL="609600" indent="-609600">
              <a:buFontTx/>
              <a:buNone/>
            </a:pPr>
            <a:r>
              <a:rPr lang="en-US" sz="2400" dirty="0" smtClean="0"/>
              <a:t>HTML. </a:t>
            </a:r>
          </a:p>
          <a:p>
            <a:pPr marL="609600" indent="-609600">
              <a:buFontTx/>
              <a:buNone/>
            </a:pPr>
            <a:r>
              <a:rPr lang="en-US" sz="2400" dirty="0" smtClean="0"/>
              <a:t>Objectives:</a:t>
            </a:r>
          </a:p>
          <a:p>
            <a:pPr marL="609600" indent="-609600">
              <a:buFontTx/>
              <a:buNone/>
            </a:pPr>
            <a:r>
              <a:rPr lang="en-US" sz="2400" dirty="0" smtClean="0"/>
              <a:t>Upon completing this section, you should be able to:</a:t>
            </a:r>
          </a:p>
          <a:p>
            <a:pPr marL="609600" indent="-609600">
              <a:buClr>
                <a:schemeClr val="bg1"/>
              </a:buClr>
              <a:buFont typeface="Monotype Sorts" charset="0"/>
              <a:buAutoNum type="arabicPeriod"/>
            </a:pPr>
            <a:r>
              <a:rPr lang="en-US" sz="2400" dirty="0" smtClean="0"/>
              <a:t>Insert a table.</a:t>
            </a:r>
          </a:p>
          <a:p>
            <a:pPr marL="609600" indent="-609600">
              <a:buClr>
                <a:schemeClr val="bg1"/>
              </a:buClr>
              <a:buFont typeface="Monotype Sorts" charset="0"/>
              <a:buAutoNum type="arabicPeriod"/>
            </a:pPr>
            <a:r>
              <a:rPr lang="en-US" sz="2400" dirty="0" smtClean="0"/>
              <a:t>Explain a table’s attributes.</a:t>
            </a:r>
          </a:p>
          <a:p>
            <a:pPr marL="609600" indent="-609600">
              <a:buClr>
                <a:schemeClr val="bg1"/>
              </a:buClr>
              <a:buFont typeface="Monotype Sorts" charset="0"/>
              <a:buAutoNum type="arabicPeriod"/>
            </a:pPr>
            <a:r>
              <a:rPr lang="en-US" sz="2400" dirty="0" smtClean="0"/>
              <a:t>Edit a table.</a:t>
            </a:r>
          </a:p>
          <a:p>
            <a:pPr marL="609600" indent="-609600">
              <a:buClr>
                <a:schemeClr val="bg1"/>
              </a:buClr>
              <a:buFont typeface="Monotype Sorts" charset="0"/>
              <a:buAutoNum type="arabicPeriod"/>
            </a:pPr>
            <a:r>
              <a:rPr lang="en-US" sz="2400" dirty="0" smtClean="0"/>
              <a:t>Add a table header.</a:t>
            </a:r>
          </a:p>
          <a:p>
            <a:pPr marL="609600" indent="-609600">
              <a:buFontTx/>
              <a:buNone/>
            </a:pPr>
            <a:endParaRPr lang="en-US" sz="2400" dirty="0" smtClean="0">
              <a:solidFill>
                <a:srgbClr val="FFFF00"/>
              </a:solidFill>
            </a:endParaRPr>
          </a:p>
          <a:p>
            <a:endParaRPr lang="en-US" sz="2400" dirty="0" smtClean="0"/>
          </a:p>
        </p:txBody>
      </p:sp>
      <p:sp>
        <p:nvSpPr>
          <p:cNvPr id="4" name="Slide Number Placeholder 3"/>
          <p:cNvSpPr>
            <a:spLocks noGrp="1"/>
          </p:cNvSpPr>
          <p:nvPr>
            <p:ph type="sldNum" sz="quarter" idx="12"/>
          </p:nvPr>
        </p:nvSpPr>
        <p:spPr/>
        <p:txBody>
          <a:bodyPr/>
          <a:lstStyle/>
          <a:p>
            <a:pPr>
              <a:defRPr/>
            </a:pPr>
            <a:fld id="{D8691676-A862-4B69-8670-A74E748B8330}" type="slidenum">
              <a:rPr lang="ar-SA"/>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107523" name="Content Placeholder 2"/>
          <p:cNvSpPr>
            <a:spLocks noGrp="1"/>
          </p:cNvSpPr>
          <p:nvPr>
            <p:ph idx="1"/>
          </p:nvPr>
        </p:nvSpPr>
        <p:spPr>
          <a:xfrm>
            <a:off x="500034" y="1447800"/>
            <a:ext cx="8217246" cy="4800600"/>
          </a:xfrm>
        </p:spPr>
        <p:txBody>
          <a:bodyPr/>
          <a:lstStyle/>
          <a:p>
            <a:pPr marL="609600" indent="-609600">
              <a:lnSpc>
                <a:spcPct val="90000"/>
              </a:lnSpc>
              <a:buClr>
                <a:schemeClr val="bg1"/>
              </a:buClr>
              <a:buFont typeface="Wingdings" pitchFamily="2" charset="2"/>
              <a:buChar char="§"/>
            </a:pPr>
            <a:r>
              <a:rPr lang="en-US" dirty="0" smtClean="0"/>
              <a:t>The &lt;TABLE&gt;&lt;/TABLE&gt; element has four sub-elements:</a:t>
            </a:r>
          </a:p>
          <a:p>
            <a:pPr marL="609600" indent="-609600">
              <a:lnSpc>
                <a:spcPct val="90000"/>
              </a:lnSpc>
              <a:buClr>
                <a:schemeClr val="bg1"/>
              </a:buClr>
              <a:buFont typeface="Monotype Sorts" charset="0"/>
              <a:buAutoNum type="arabicPeriod"/>
            </a:pPr>
            <a:r>
              <a:rPr lang="en-US" dirty="0" smtClean="0"/>
              <a:t>Table Row&lt;</a:t>
            </a:r>
            <a:r>
              <a:rPr lang="en-US" dirty="0" err="1" smtClean="0"/>
              <a:t>TR</a:t>
            </a:r>
            <a:r>
              <a:rPr lang="en-US" dirty="0" smtClean="0"/>
              <a:t>&gt;&lt;/</a:t>
            </a:r>
            <a:r>
              <a:rPr lang="en-US" dirty="0" err="1" smtClean="0"/>
              <a:t>TR</a:t>
            </a:r>
            <a:r>
              <a:rPr lang="en-US" dirty="0" smtClean="0"/>
              <a:t>&gt;.</a:t>
            </a:r>
          </a:p>
          <a:p>
            <a:pPr marL="609600" indent="-609600">
              <a:lnSpc>
                <a:spcPct val="90000"/>
              </a:lnSpc>
              <a:buClr>
                <a:schemeClr val="bg1"/>
              </a:buClr>
              <a:buFont typeface="Monotype Sorts" charset="0"/>
              <a:buAutoNum type="arabicPeriod"/>
            </a:pPr>
            <a:r>
              <a:rPr lang="en-US" dirty="0" smtClean="0"/>
              <a:t>Table Header &lt;TH&gt;&lt;/TH&gt;.</a:t>
            </a:r>
          </a:p>
          <a:p>
            <a:pPr marL="609600" indent="-609600">
              <a:lnSpc>
                <a:spcPct val="90000"/>
              </a:lnSpc>
              <a:buClr>
                <a:schemeClr val="bg1"/>
              </a:buClr>
              <a:buFont typeface="Monotype Sorts" charset="0"/>
              <a:buAutoNum type="arabicPeriod"/>
            </a:pPr>
            <a:r>
              <a:rPr lang="en-US" dirty="0" smtClean="0"/>
              <a:t>Table Data &lt;TD&gt;&lt;/TD&gt;.</a:t>
            </a:r>
          </a:p>
          <a:p>
            <a:pPr marL="609600" indent="-609600">
              <a:lnSpc>
                <a:spcPct val="90000"/>
              </a:lnSpc>
              <a:buClr>
                <a:schemeClr val="bg1"/>
              </a:buClr>
              <a:buFont typeface="Monotype Sorts" charset="0"/>
              <a:buAutoNum type="arabicPeriod"/>
            </a:pPr>
            <a:r>
              <a:rPr lang="en-US" dirty="0" smtClean="0"/>
              <a:t>Caption &lt;CAPTION&gt;&lt;/CAPTION&gt;.</a:t>
            </a:r>
          </a:p>
          <a:p>
            <a:pPr marL="609600" indent="-609600">
              <a:lnSpc>
                <a:spcPct val="90000"/>
              </a:lnSpc>
              <a:buClr>
                <a:schemeClr val="bg1"/>
              </a:buClr>
              <a:buFont typeface="Wingdings" pitchFamily="2" charset="2"/>
              <a:buChar char="§"/>
            </a:pPr>
            <a:r>
              <a:rPr lang="en-US" dirty="0" smtClean="0"/>
              <a:t>The table row elements usually contain table header elements or table data elements.</a:t>
            </a:r>
          </a:p>
          <a:p>
            <a:endParaRPr lang="en-US" dirty="0" smtClean="0"/>
          </a:p>
        </p:txBody>
      </p:sp>
      <p:sp>
        <p:nvSpPr>
          <p:cNvPr id="4" name="Slide Number Placeholder 3"/>
          <p:cNvSpPr>
            <a:spLocks noGrp="1"/>
          </p:cNvSpPr>
          <p:nvPr>
            <p:ph type="sldNum" sz="quarter" idx="12"/>
          </p:nvPr>
        </p:nvSpPr>
        <p:spPr/>
        <p:txBody>
          <a:bodyPr/>
          <a:lstStyle/>
          <a:p>
            <a:pPr>
              <a:defRPr/>
            </a:pPr>
            <a:fld id="{78815CED-D105-4BE7-8421-EC94BA2DEA3F}" type="slidenum">
              <a:rPr lang="ar-SA"/>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5" name="Rectangle 3"/>
          <p:cNvSpPr>
            <a:spLocks noGrp="1" noChangeArrowheads="1"/>
          </p:cNvSpPr>
          <p:nvPr>
            <p:ph idx="1"/>
          </p:nvPr>
        </p:nvSpPr>
        <p:spPr>
          <a:xfrm>
            <a:off x="500034" y="1676400"/>
            <a:ext cx="8218516" cy="4800600"/>
          </a:xfrm>
          <a:solidFill>
            <a:schemeClr val="accent1"/>
          </a:solidFill>
        </p:spPr>
        <p:txBody>
          <a:bodyPr>
            <a:normAutofit/>
          </a:bodyPr>
          <a:lstStyle/>
          <a:p>
            <a:pPr marL="365760" indent="-283464" fontAlgn="auto">
              <a:lnSpc>
                <a:spcPct val="90000"/>
              </a:lnSpc>
              <a:spcAft>
                <a:spcPts val="0"/>
              </a:spcAft>
              <a:buClr>
                <a:schemeClr val="bg1"/>
              </a:buClr>
              <a:buFont typeface="Wingdings" pitchFamily="2" charset="2"/>
              <a:buNone/>
              <a:defRPr/>
            </a:pPr>
            <a:r>
              <a:rPr lang="en-US" sz="2000" b="1"/>
              <a:t>&lt;table border=“1”&gt;</a:t>
            </a:r>
          </a:p>
          <a:p>
            <a:pPr marL="365760" indent="-283464" fontAlgn="auto">
              <a:lnSpc>
                <a:spcPct val="90000"/>
              </a:lnSpc>
              <a:spcAft>
                <a:spcPts val="0"/>
              </a:spcAft>
              <a:buClr>
                <a:schemeClr val="bg1"/>
              </a:buClr>
              <a:buFont typeface="Wingdings" pitchFamily="2" charset="2"/>
              <a:buNone/>
              <a:defRPr/>
            </a:pPr>
            <a:r>
              <a:rPr lang="en-US" sz="2000" b="1">
                <a:solidFill>
                  <a:srgbClr val="FF0000"/>
                </a:solidFill>
              </a:rPr>
              <a:t>&lt;tr&gt;</a:t>
            </a:r>
          </a:p>
          <a:p>
            <a:pPr marL="365760" indent="-283464" fontAlgn="auto">
              <a:lnSpc>
                <a:spcPct val="90000"/>
              </a:lnSpc>
              <a:spcAft>
                <a:spcPts val="0"/>
              </a:spcAft>
              <a:buClr>
                <a:schemeClr val="bg1"/>
              </a:buClr>
              <a:buFont typeface="Wingdings" pitchFamily="2" charset="2"/>
              <a:buNone/>
              <a:defRPr/>
            </a:pPr>
            <a:r>
              <a:rPr lang="en-US" sz="2000" b="1">
                <a:solidFill>
                  <a:srgbClr val="0000CC"/>
                </a:solidFill>
              </a:rPr>
              <a:t>&lt;th&gt; Column 1 header &lt;/th&gt;</a:t>
            </a:r>
          </a:p>
          <a:p>
            <a:pPr marL="365760" indent="-283464" fontAlgn="auto">
              <a:lnSpc>
                <a:spcPct val="90000"/>
              </a:lnSpc>
              <a:spcAft>
                <a:spcPts val="0"/>
              </a:spcAft>
              <a:buClr>
                <a:schemeClr val="bg1"/>
              </a:buClr>
              <a:buFont typeface="Wingdings" pitchFamily="2" charset="2"/>
              <a:buNone/>
              <a:defRPr/>
            </a:pPr>
            <a:r>
              <a:rPr lang="en-US" sz="2000" b="1">
                <a:solidFill>
                  <a:srgbClr val="0000CC"/>
                </a:solidFill>
              </a:rPr>
              <a:t>&lt;th&gt; Column 2 header &lt;/th&gt;</a:t>
            </a:r>
          </a:p>
          <a:p>
            <a:pPr marL="365760" indent="-283464" fontAlgn="auto">
              <a:lnSpc>
                <a:spcPct val="90000"/>
              </a:lnSpc>
              <a:spcAft>
                <a:spcPts val="0"/>
              </a:spcAft>
              <a:buClr>
                <a:schemeClr val="bg1"/>
              </a:buClr>
              <a:buFont typeface="Wingdings" pitchFamily="2" charset="2"/>
              <a:buNone/>
              <a:defRPr/>
            </a:pPr>
            <a:r>
              <a:rPr lang="en-US" sz="2000" b="1">
                <a:solidFill>
                  <a:srgbClr val="FF0000"/>
                </a:solidFill>
              </a:rPr>
              <a:t>&lt;/tr&gt;</a:t>
            </a:r>
          </a:p>
          <a:p>
            <a:pPr marL="365760" indent="-283464" fontAlgn="auto">
              <a:lnSpc>
                <a:spcPct val="90000"/>
              </a:lnSpc>
              <a:spcAft>
                <a:spcPts val="0"/>
              </a:spcAft>
              <a:buClr>
                <a:schemeClr val="bg1"/>
              </a:buClr>
              <a:buFont typeface="Wingdings" pitchFamily="2" charset="2"/>
              <a:buNone/>
              <a:defRPr/>
            </a:pPr>
            <a:r>
              <a:rPr lang="en-US" sz="2000" b="1">
                <a:solidFill>
                  <a:srgbClr val="990000"/>
                </a:solidFill>
              </a:rPr>
              <a:t>&lt;tr&gt;</a:t>
            </a:r>
          </a:p>
          <a:p>
            <a:pPr marL="365760" indent="-283464" fontAlgn="auto">
              <a:lnSpc>
                <a:spcPct val="90000"/>
              </a:lnSpc>
              <a:spcAft>
                <a:spcPts val="0"/>
              </a:spcAft>
              <a:buClr>
                <a:schemeClr val="bg1"/>
              </a:buClr>
              <a:buFont typeface="Wingdings" pitchFamily="2" charset="2"/>
              <a:buNone/>
              <a:defRPr/>
            </a:pPr>
            <a:r>
              <a:rPr lang="en-US" sz="2000" b="1">
                <a:solidFill>
                  <a:srgbClr val="0000CC"/>
                </a:solidFill>
              </a:rPr>
              <a:t>&lt;td&gt; Row1, Col1 &lt;/td&gt;</a:t>
            </a:r>
          </a:p>
          <a:p>
            <a:pPr marL="365760" indent="-283464" fontAlgn="auto">
              <a:lnSpc>
                <a:spcPct val="90000"/>
              </a:lnSpc>
              <a:spcAft>
                <a:spcPts val="0"/>
              </a:spcAft>
              <a:buClr>
                <a:schemeClr val="bg1"/>
              </a:buClr>
              <a:buFont typeface="Wingdings" pitchFamily="2" charset="2"/>
              <a:buNone/>
              <a:defRPr/>
            </a:pPr>
            <a:r>
              <a:rPr lang="en-US" sz="2000" b="1">
                <a:solidFill>
                  <a:srgbClr val="0000CC"/>
                </a:solidFill>
              </a:rPr>
              <a:t>&lt;td&gt; Row1, Col2 &lt;/td&gt;</a:t>
            </a:r>
          </a:p>
          <a:p>
            <a:pPr marL="365760" indent="-283464" fontAlgn="auto">
              <a:lnSpc>
                <a:spcPct val="90000"/>
              </a:lnSpc>
              <a:spcAft>
                <a:spcPts val="0"/>
              </a:spcAft>
              <a:buClr>
                <a:schemeClr val="bg1"/>
              </a:buClr>
              <a:buFont typeface="Wingdings" pitchFamily="2" charset="2"/>
              <a:buNone/>
              <a:defRPr/>
            </a:pPr>
            <a:r>
              <a:rPr lang="en-US" sz="2000" b="1">
                <a:solidFill>
                  <a:srgbClr val="990000"/>
                </a:solidFill>
              </a:rPr>
              <a:t>&lt;/tr&gt;</a:t>
            </a:r>
          </a:p>
          <a:p>
            <a:pPr marL="365760" indent="-283464" fontAlgn="auto">
              <a:lnSpc>
                <a:spcPct val="90000"/>
              </a:lnSpc>
              <a:spcAft>
                <a:spcPts val="0"/>
              </a:spcAft>
              <a:buClr>
                <a:schemeClr val="bg1"/>
              </a:buClr>
              <a:buFont typeface="Wingdings" pitchFamily="2" charset="2"/>
              <a:buNone/>
              <a:defRPr/>
            </a:pPr>
            <a:r>
              <a:rPr lang="en-US" sz="2000" b="1">
                <a:solidFill>
                  <a:srgbClr val="FF0000"/>
                </a:solidFill>
              </a:rPr>
              <a:t>&lt;tr&gt;</a:t>
            </a:r>
          </a:p>
          <a:p>
            <a:pPr marL="365760" indent="-283464" fontAlgn="auto">
              <a:lnSpc>
                <a:spcPct val="90000"/>
              </a:lnSpc>
              <a:spcAft>
                <a:spcPts val="0"/>
              </a:spcAft>
              <a:buClr>
                <a:schemeClr val="bg1"/>
              </a:buClr>
              <a:buFont typeface="Wingdings" pitchFamily="2" charset="2"/>
              <a:buNone/>
              <a:defRPr/>
            </a:pPr>
            <a:r>
              <a:rPr lang="en-US" sz="2000" b="1">
                <a:solidFill>
                  <a:srgbClr val="0000CC"/>
                </a:solidFill>
              </a:rPr>
              <a:t>&lt;td&gt; Row2, Col1 &lt;/td&gt;</a:t>
            </a:r>
          </a:p>
          <a:p>
            <a:pPr marL="365760" indent="-283464" fontAlgn="auto">
              <a:lnSpc>
                <a:spcPct val="90000"/>
              </a:lnSpc>
              <a:spcAft>
                <a:spcPts val="0"/>
              </a:spcAft>
              <a:buClr>
                <a:schemeClr val="bg1"/>
              </a:buClr>
              <a:buFont typeface="Wingdings" pitchFamily="2" charset="2"/>
              <a:buNone/>
              <a:defRPr/>
            </a:pPr>
            <a:r>
              <a:rPr lang="en-US" sz="2000" b="1">
                <a:solidFill>
                  <a:srgbClr val="0000CC"/>
                </a:solidFill>
              </a:rPr>
              <a:t>&lt;td&gt; Row2, Col2 &lt;/td&gt;</a:t>
            </a:r>
          </a:p>
          <a:p>
            <a:pPr marL="365760" indent="-283464" fontAlgn="auto">
              <a:lnSpc>
                <a:spcPct val="90000"/>
              </a:lnSpc>
              <a:spcAft>
                <a:spcPts val="0"/>
              </a:spcAft>
              <a:buClr>
                <a:schemeClr val="bg1"/>
              </a:buClr>
              <a:buFont typeface="Wingdings" pitchFamily="2" charset="2"/>
              <a:buNone/>
              <a:defRPr/>
            </a:pPr>
            <a:r>
              <a:rPr lang="en-US" sz="2000" b="1">
                <a:solidFill>
                  <a:srgbClr val="FF0000"/>
                </a:solidFill>
              </a:rPr>
              <a:t>&lt;/tr&gt;</a:t>
            </a:r>
          </a:p>
          <a:p>
            <a:pPr marL="365760" indent="-283464" fontAlgn="auto">
              <a:lnSpc>
                <a:spcPct val="90000"/>
              </a:lnSpc>
              <a:spcAft>
                <a:spcPts val="0"/>
              </a:spcAft>
              <a:buClr>
                <a:schemeClr val="bg1"/>
              </a:buClr>
              <a:buFont typeface="Wingdings" pitchFamily="2" charset="2"/>
              <a:buNone/>
              <a:defRPr/>
            </a:pPr>
            <a:r>
              <a:rPr lang="en-US" sz="2000" b="1"/>
              <a:t>&lt;/table&gt;</a:t>
            </a:r>
            <a:endParaRPr lang="en-US" b="1"/>
          </a:p>
        </p:txBody>
      </p:sp>
      <p:sp>
        <p:nvSpPr>
          <p:cNvPr id="4" name="Slide Number Placeholder 3"/>
          <p:cNvSpPr>
            <a:spLocks noGrp="1"/>
          </p:cNvSpPr>
          <p:nvPr>
            <p:ph type="sldNum" sz="quarter" idx="12"/>
          </p:nvPr>
        </p:nvSpPr>
        <p:spPr/>
        <p:txBody>
          <a:bodyPr/>
          <a:lstStyle/>
          <a:p>
            <a:pPr>
              <a:defRPr/>
            </a:pPr>
            <a:fld id="{B11B5EE9-5631-4D8A-AC74-EA3BC533FC61}" type="slidenum">
              <a:rPr lang="ar-SA"/>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6038872" cy="1143000"/>
          </a:xfrm>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graphicFrame>
        <p:nvGraphicFramePr>
          <p:cNvPr id="5" name="Group 18"/>
          <p:cNvGraphicFramePr>
            <a:graphicFrameLocks noGrp="1"/>
          </p:cNvGraphicFramePr>
          <p:nvPr>
            <p:ph type="tbl" idx="1"/>
          </p:nvPr>
        </p:nvGraphicFramePr>
        <p:xfrm>
          <a:off x="1524000" y="1524000"/>
          <a:ext cx="6778625" cy="2333626"/>
        </p:xfrm>
        <a:graphic>
          <a:graphicData uri="http://schemas.openxmlformats.org/drawingml/2006/table">
            <a:tbl>
              <a:tblPr/>
              <a:tblGrid>
                <a:gridCol w="3429000"/>
                <a:gridCol w="3349625"/>
              </a:tblGrid>
              <a:tr h="103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cs typeface="Arial"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cs typeface="Arial" charset="0"/>
                        </a:rPr>
                        <a:t>Row2</a:t>
                      </a: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Col1</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cs typeface="Arial" charset="0"/>
                        </a:rPr>
                        <a:t>Row2</a:t>
                      </a: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Col2</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pPr>
              <a:defRPr/>
            </a:pPr>
            <a:fld id="{C6D5EA7A-6496-4DD4-863B-912EE1928C88}" type="slidenum">
              <a:rPr lang="ar-SA"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Tables Attributes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113667" name="Content Placeholder 2"/>
          <p:cNvSpPr>
            <a:spLocks noGrp="1"/>
          </p:cNvSpPr>
          <p:nvPr>
            <p:ph idx="1"/>
          </p:nvPr>
        </p:nvSpPr>
        <p:spPr/>
        <p:txBody>
          <a:bodyPr/>
          <a:lstStyle/>
          <a:p>
            <a:pPr>
              <a:buClr>
                <a:schemeClr val="bg1"/>
              </a:buClr>
              <a:buFont typeface="Wingdings" pitchFamily="2" charset="2"/>
              <a:buChar char="§"/>
            </a:pPr>
            <a:r>
              <a:rPr lang="en-US" sz="2400" b="1" dirty="0" err="1" smtClean="0">
                <a:solidFill>
                  <a:srgbClr val="FF0000"/>
                </a:solidFill>
              </a:rPr>
              <a:t>BGColor</a:t>
            </a:r>
            <a:r>
              <a:rPr lang="en-US" sz="2400" b="1" dirty="0" smtClean="0"/>
              <a:t>:</a:t>
            </a:r>
            <a:r>
              <a:rPr lang="en-US" sz="2400" dirty="0" smtClean="0"/>
              <a:t> Some browsers support background colors in a table.</a:t>
            </a:r>
          </a:p>
          <a:p>
            <a:pPr>
              <a:buClr>
                <a:schemeClr val="bg1"/>
              </a:buClr>
              <a:buFont typeface="Wingdings" pitchFamily="2" charset="2"/>
              <a:buChar char="§"/>
            </a:pPr>
            <a:r>
              <a:rPr lang="en-US" sz="2400" b="1" dirty="0" smtClean="0">
                <a:solidFill>
                  <a:srgbClr val="FF0000"/>
                </a:solidFill>
              </a:rPr>
              <a:t>Width</a:t>
            </a:r>
            <a:r>
              <a:rPr lang="en-US" sz="2400" b="1" dirty="0" smtClean="0"/>
              <a:t>:</a:t>
            </a:r>
            <a:r>
              <a:rPr lang="en-US" sz="2400" dirty="0" smtClean="0"/>
              <a:t> you can specify the table width as an absolute number of pixels or a percentage of the document width. You can set the width for the table cells as well.</a:t>
            </a:r>
          </a:p>
          <a:p>
            <a:pPr>
              <a:buClr>
                <a:schemeClr val="bg1"/>
              </a:buClr>
              <a:buFont typeface="Wingdings" pitchFamily="2" charset="2"/>
              <a:buChar char="§"/>
            </a:pPr>
            <a:r>
              <a:rPr lang="en-US" sz="2400" b="1" dirty="0" smtClean="0">
                <a:solidFill>
                  <a:srgbClr val="FF0000"/>
                </a:solidFill>
              </a:rPr>
              <a:t>Border</a:t>
            </a:r>
            <a:r>
              <a:rPr lang="en-US" sz="2400" b="1" dirty="0" smtClean="0"/>
              <a:t>:</a:t>
            </a:r>
            <a:r>
              <a:rPr lang="en-US" sz="2400" dirty="0" smtClean="0"/>
              <a:t> You can choose a numerical value for the border width, which specifies the border in pixels.</a:t>
            </a:r>
          </a:p>
          <a:p>
            <a:pPr>
              <a:buClr>
                <a:schemeClr val="bg1"/>
              </a:buClr>
              <a:buFont typeface="Wingdings" pitchFamily="2" charset="2"/>
              <a:buChar char="§"/>
            </a:pPr>
            <a:r>
              <a:rPr lang="en-US" sz="2400" b="1" dirty="0" err="1" smtClean="0">
                <a:solidFill>
                  <a:srgbClr val="FF0000"/>
                </a:solidFill>
              </a:rPr>
              <a:t>CellSpacing</a:t>
            </a:r>
            <a:r>
              <a:rPr lang="en-US" sz="2400" b="1" dirty="0" smtClean="0"/>
              <a:t>:</a:t>
            </a:r>
            <a:r>
              <a:rPr lang="en-US" sz="2400" dirty="0" smtClean="0"/>
              <a:t> Cell Spacing represents the space between cells and is specified in pixels.</a:t>
            </a:r>
          </a:p>
          <a:p>
            <a:endParaRPr lang="en-US" sz="2400" dirty="0" smtClean="0"/>
          </a:p>
        </p:txBody>
      </p:sp>
      <p:sp>
        <p:nvSpPr>
          <p:cNvPr id="4" name="Slide Number Placeholder 3"/>
          <p:cNvSpPr>
            <a:spLocks noGrp="1"/>
          </p:cNvSpPr>
          <p:nvPr>
            <p:ph type="sldNum" sz="quarter" idx="12"/>
          </p:nvPr>
        </p:nvSpPr>
        <p:spPr/>
        <p:txBody>
          <a:bodyPr/>
          <a:lstStyle/>
          <a:p>
            <a:pPr>
              <a:defRPr/>
            </a:pPr>
            <a:fld id="{498F175B-2E71-42A9-B8ED-A90AD59EF7FC}" type="slidenum">
              <a:rPr lang="ar-SA"/>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 Attributes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115715" name="Content Placeholder 2"/>
          <p:cNvSpPr>
            <a:spLocks noGrp="1"/>
          </p:cNvSpPr>
          <p:nvPr>
            <p:ph idx="1"/>
          </p:nvPr>
        </p:nvSpPr>
        <p:spPr/>
        <p:txBody>
          <a:bodyPr/>
          <a:lstStyle/>
          <a:p>
            <a:pPr>
              <a:buClr>
                <a:schemeClr val="bg1"/>
              </a:buClr>
              <a:buFont typeface="Wingdings" pitchFamily="2" charset="2"/>
              <a:buChar char="§"/>
            </a:pPr>
            <a:r>
              <a:rPr lang="en-US" b="1" dirty="0" err="1" smtClean="0">
                <a:solidFill>
                  <a:srgbClr val="FF0000"/>
                </a:solidFill>
              </a:rPr>
              <a:t>CellPadding</a:t>
            </a:r>
            <a:r>
              <a:rPr lang="en-US" b="1" dirty="0" smtClean="0"/>
              <a:t>:</a:t>
            </a:r>
            <a:r>
              <a:rPr lang="en-US" dirty="0" smtClean="0"/>
              <a:t> Cell Padding is the space between the cell border and the cell contents and is specified in pixels.</a:t>
            </a:r>
          </a:p>
          <a:p>
            <a:pPr>
              <a:buClr>
                <a:schemeClr val="bg1"/>
              </a:buClr>
              <a:buFont typeface="Wingdings" pitchFamily="2" charset="2"/>
              <a:buChar char="§"/>
            </a:pPr>
            <a:r>
              <a:rPr lang="en-US" b="1" dirty="0" smtClean="0">
                <a:solidFill>
                  <a:srgbClr val="FF0000"/>
                </a:solidFill>
              </a:rPr>
              <a:t>Align</a:t>
            </a:r>
            <a:r>
              <a:rPr lang="en-US" b="1" dirty="0" smtClean="0"/>
              <a:t>:</a:t>
            </a:r>
            <a:r>
              <a:rPr lang="en-US" dirty="0" smtClean="0"/>
              <a:t> tables can have left, right, or center alignment. </a:t>
            </a:r>
          </a:p>
          <a:p>
            <a:pPr>
              <a:buClr>
                <a:schemeClr val="bg1"/>
              </a:buClr>
              <a:buFont typeface="Wingdings" pitchFamily="2" charset="2"/>
              <a:buChar char="§"/>
            </a:pPr>
            <a:r>
              <a:rPr lang="en-US" b="1" dirty="0" smtClean="0">
                <a:solidFill>
                  <a:srgbClr val="FF0000"/>
                </a:solidFill>
              </a:rPr>
              <a:t>Background</a:t>
            </a:r>
            <a:r>
              <a:rPr lang="en-US" b="1" dirty="0" smtClean="0"/>
              <a:t>:</a:t>
            </a:r>
            <a:r>
              <a:rPr lang="en-US" dirty="0" smtClean="0"/>
              <a:t> Background Image, will be titled in </a:t>
            </a:r>
            <a:r>
              <a:rPr lang="en-US" dirty="0" err="1" smtClean="0"/>
              <a:t>IE3.0</a:t>
            </a:r>
            <a:r>
              <a:rPr lang="en-US" dirty="0" smtClean="0"/>
              <a:t> and above.</a:t>
            </a:r>
          </a:p>
          <a:p>
            <a:pPr>
              <a:buClr>
                <a:schemeClr val="bg1"/>
              </a:buClr>
              <a:buFont typeface="Wingdings" pitchFamily="2" charset="2"/>
              <a:buChar char="§"/>
            </a:pPr>
            <a:r>
              <a:rPr lang="en-US" dirty="0" err="1" smtClean="0">
                <a:solidFill>
                  <a:srgbClr val="FF0000"/>
                </a:solidFill>
              </a:rPr>
              <a:t>BorderColor</a:t>
            </a:r>
            <a:r>
              <a:rPr lang="en-US" dirty="0" smtClean="0">
                <a:solidFill>
                  <a:srgbClr val="FF0000"/>
                </a:solidFill>
              </a:rPr>
              <a:t>, </a:t>
            </a:r>
            <a:r>
              <a:rPr lang="en-US" dirty="0" err="1" smtClean="0">
                <a:solidFill>
                  <a:srgbClr val="FF0000"/>
                </a:solidFill>
              </a:rPr>
              <a:t>BorderColorDark</a:t>
            </a:r>
            <a:r>
              <a:rPr lang="en-US" dirty="0" smtClean="0"/>
              <a:t>. </a:t>
            </a:r>
          </a:p>
          <a:p>
            <a:endParaRPr lang="en-US" dirty="0" smtClean="0"/>
          </a:p>
        </p:txBody>
      </p:sp>
      <p:sp>
        <p:nvSpPr>
          <p:cNvPr id="4" name="Slide Number Placeholder 3"/>
          <p:cNvSpPr>
            <a:spLocks noGrp="1"/>
          </p:cNvSpPr>
          <p:nvPr>
            <p:ph type="sldNum" sz="quarter" idx="12"/>
          </p:nvPr>
        </p:nvSpPr>
        <p:spPr/>
        <p:txBody>
          <a:bodyPr/>
          <a:lstStyle/>
          <a:p>
            <a:pPr>
              <a:defRPr/>
            </a:pPr>
            <a:fld id="{E2B95DC0-DE81-4A00-B882-2954CB4FACDD}" type="slidenum">
              <a:rPr lang="ar-SA"/>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 Caption</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117763" name="Content Placeholder 2"/>
          <p:cNvSpPr>
            <a:spLocks noGrp="1"/>
          </p:cNvSpPr>
          <p:nvPr>
            <p:ph idx="1"/>
          </p:nvPr>
        </p:nvSpPr>
        <p:spPr/>
        <p:txBody>
          <a:bodyPr>
            <a:normAutofit fontScale="92500" lnSpcReduction="10000"/>
          </a:bodyPr>
          <a:lstStyle/>
          <a:p>
            <a:pPr>
              <a:buClr>
                <a:schemeClr val="bg1"/>
              </a:buClr>
              <a:buFont typeface="Wingdings" pitchFamily="2" charset="2"/>
              <a:buChar char="§"/>
            </a:pPr>
            <a:r>
              <a:rPr lang="en-US" dirty="0" smtClean="0"/>
              <a:t>A table caption allows you to specify a line of text that will appear centered above or bellow the table.</a:t>
            </a:r>
          </a:p>
          <a:p>
            <a:pPr>
              <a:buClr>
                <a:schemeClr val="bg1"/>
              </a:buClr>
              <a:buFont typeface="Wingdings" pitchFamily="2" charset="2"/>
              <a:buNone/>
            </a:pPr>
            <a:r>
              <a:rPr lang="en-US" sz="2800" b="1" dirty="0" smtClean="0">
                <a:solidFill>
                  <a:srgbClr val="FF0000"/>
                </a:solidFill>
              </a:rPr>
              <a:t>&lt;TABLE BORDER=1 </a:t>
            </a:r>
            <a:r>
              <a:rPr lang="en-US" sz="2800" b="1" dirty="0" err="1" smtClean="0">
                <a:solidFill>
                  <a:srgbClr val="FF0000"/>
                </a:solidFill>
              </a:rPr>
              <a:t>CELLPADDING</a:t>
            </a:r>
            <a:r>
              <a:rPr lang="en-US" sz="2800" b="1" dirty="0" smtClean="0">
                <a:solidFill>
                  <a:srgbClr val="FF0000"/>
                </a:solidFill>
              </a:rPr>
              <a:t>=2&gt;</a:t>
            </a:r>
          </a:p>
          <a:p>
            <a:pPr>
              <a:buClr>
                <a:schemeClr val="bg1"/>
              </a:buClr>
              <a:buFont typeface="Wingdings" pitchFamily="2" charset="2"/>
              <a:buNone/>
            </a:pPr>
            <a:r>
              <a:rPr lang="en-US" sz="2800" b="1" dirty="0" smtClean="0">
                <a:solidFill>
                  <a:srgbClr val="FF0000"/>
                </a:solidFill>
              </a:rPr>
              <a:t>&lt;CAPTION ALIGN=“BOTTOM”&gt; Label For My Table &lt;/CAPTION&gt;</a:t>
            </a:r>
          </a:p>
          <a:p>
            <a:pPr>
              <a:buClr>
                <a:schemeClr val="bg1"/>
              </a:buClr>
              <a:buFont typeface="Wingdings" pitchFamily="2" charset="2"/>
              <a:buChar char="§"/>
            </a:pPr>
            <a:endParaRPr lang="en-US" dirty="0" smtClean="0"/>
          </a:p>
          <a:p>
            <a:pPr>
              <a:buClr>
                <a:schemeClr val="bg1"/>
              </a:buClr>
              <a:buFont typeface="Wingdings" pitchFamily="2" charset="2"/>
              <a:buChar char="§"/>
            </a:pPr>
            <a:r>
              <a:rPr lang="en-US" dirty="0" smtClean="0"/>
              <a:t>The Caption element has one attribute ALIGN that can be either TOP (Above the table) or BOTTOM (below the table).</a:t>
            </a:r>
          </a:p>
          <a:p>
            <a:endParaRPr lang="en-US" dirty="0" smtClean="0"/>
          </a:p>
        </p:txBody>
      </p:sp>
      <p:sp>
        <p:nvSpPr>
          <p:cNvPr id="4" name="Slide Number Placeholder 3"/>
          <p:cNvSpPr>
            <a:spLocks noGrp="1"/>
          </p:cNvSpPr>
          <p:nvPr>
            <p:ph type="sldNum" sz="quarter" idx="12"/>
          </p:nvPr>
        </p:nvSpPr>
        <p:spPr/>
        <p:txBody>
          <a:bodyPr/>
          <a:lstStyle/>
          <a:p>
            <a:pPr>
              <a:defRPr/>
            </a:pPr>
            <a:fld id="{0A9B552F-AAC2-4E02-868D-E9FD787DB2F7}" type="slidenum">
              <a:rPr lang="ar-SA"/>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52400"/>
            <a:ext cx="8731598" cy="1143000"/>
          </a:xfrm>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Images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marL="609600" indent="-609600" fontAlgn="auto">
              <a:spcAft>
                <a:spcPts val="0"/>
              </a:spcAft>
              <a:buFontTx/>
              <a:buNone/>
              <a:defRPr/>
            </a:pPr>
            <a:endParaRPr lang="en-US" dirty="0" smtClean="0"/>
          </a:p>
          <a:p>
            <a:pPr marL="609600" indent="-609600" fontAlgn="auto">
              <a:spcAft>
                <a:spcPts val="0"/>
              </a:spcAft>
              <a:buFontTx/>
              <a:buNone/>
              <a:defRPr/>
            </a:pPr>
            <a:r>
              <a:rPr lang="en-US" dirty="0" smtClean="0"/>
              <a:t>Here you will learn about images and how to place images in your pages.</a:t>
            </a:r>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8E56EEB2-86D6-44CC-A983-FDBCB8663C76}" type="slidenum">
              <a:rPr lang="ar-SA"/>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 Header</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r>
              <a:rPr lang="en-US" dirty="0" smtClean="0"/>
              <a:t>Table Data cells are represented by the TD element. Cells can also be TH (Table Header) elements which results in the contents of the table header cells appearing </a:t>
            </a:r>
            <a:r>
              <a:rPr lang="en-US" dirty="0" smtClean="0">
                <a:solidFill>
                  <a:srgbClr val="990000"/>
                </a:solidFill>
              </a:rPr>
              <a:t>centered and in bold text</a:t>
            </a:r>
            <a:r>
              <a:rPr lang="en-US" dirty="0" smtClean="0"/>
              <a:t>.</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09600"/>
            <a:ext cx="8731598" cy="1143000"/>
          </a:xfrm>
        </p:spPr>
        <p:txBody>
          <a:bodyPr>
            <a:noAutofit/>
          </a:bodyPr>
          <a:lstStyle/>
          <a:p>
            <a:pPr>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 Data and Table Header Attributes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a:xfrm>
            <a:off x="1371600" y="1828800"/>
            <a:ext cx="7498080" cy="4800600"/>
          </a:xfrm>
        </p:spPr>
        <p:txBody>
          <a:bodyPr/>
          <a:lstStyle/>
          <a:p>
            <a:pPr>
              <a:buClr>
                <a:schemeClr val="accent2"/>
              </a:buClr>
              <a:buFont typeface="Wingdings" pitchFamily="2" charset="2"/>
              <a:buChar char="§"/>
            </a:pPr>
            <a:r>
              <a:rPr lang="en-US" sz="2000" b="1" dirty="0" err="1" smtClean="0">
                <a:solidFill>
                  <a:srgbClr val="FF0000"/>
                </a:solidFill>
              </a:rPr>
              <a:t>Colspan</a:t>
            </a:r>
            <a:r>
              <a:rPr lang="en-US" sz="2000" b="1" dirty="0" smtClean="0">
                <a:solidFill>
                  <a:srgbClr val="FF0000"/>
                </a:solidFill>
              </a:rPr>
              <a:t>:</a:t>
            </a:r>
            <a:r>
              <a:rPr lang="en-US" sz="2000" dirty="0" smtClean="0"/>
              <a:t> Specifies how many cell columns of the table this cell should span.</a:t>
            </a:r>
          </a:p>
          <a:p>
            <a:pPr>
              <a:buClr>
                <a:schemeClr val="accent2"/>
              </a:buClr>
              <a:buFont typeface="Wingdings" pitchFamily="2" charset="2"/>
              <a:buChar char="§"/>
            </a:pPr>
            <a:r>
              <a:rPr lang="en-US" sz="2000" b="1" dirty="0" err="1" smtClean="0">
                <a:solidFill>
                  <a:srgbClr val="FF0000"/>
                </a:solidFill>
              </a:rPr>
              <a:t>Rowspan</a:t>
            </a:r>
            <a:r>
              <a:rPr lang="en-US" sz="2000" b="1" i="1" dirty="0" smtClean="0"/>
              <a:t>:</a:t>
            </a:r>
            <a:r>
              <a:rPr lang="en-US" sz="2000" dirty="0" smtClean="0"/>
              <a:t> Specifies how many cell rows of the table this cell should span.</a:t>
            </a:r>
          </a:p>
          <a:p>
            <a:pPr>
              <a:buClr>
                <a:schemeClr val="accent2"/>
              </a:buClr>
              <a:buFont typeface="Wingdings" pitchFamily="2" charset="2"/>
              <a:buChar char="§"/>
            </a:pPr>
            <a:r>
              <a:rPr lang="en-US" sz="2000" b="1" dirty="0" smtClean="0">
                <a:solidFill>
                  <a:srgbClr val="FF0000"/>
                </a:solidFill>
              </a:rPr>
              <a:t>Align</a:t>
            </a:r>
            <a:r>
              <a:rPr lang="en-US" sz="2000" b="1" i="1" dirty="0" smtClean="0"/>
              <a:t>:</a:t>
            </a:r>
            <a:r>
              <a:rPr lang="en-US" sz="2000" dirty="0" smtClean="0"/>
              <a:t> cell data can have left, right, or center alignment.</a:t>
            </a:r>
          </a:p>
          <a:p>
            <a:pPr>
              <a:buClr>
                <a:schemeClr val="accent2"/>
              </a:buClr>
              <a:buFont typeface="Wingdings" pitchFamily="2" charset="2"/>
              <a:buChar char="§"/>
            </a:pPr>
            <a:r>
              <a:rPr lang="en-US" sz="2000" b="1" dirty="0" err="1" smtClean="0">
                <a:solidFill>
                  <a:srgbClr val="FF0000"/>
                </a:solidFill>
              </a:rPr>
              <a:t>Valign</a:t>
            </a:r>
            <a:r>
              <a:rPr lang="en-US" sz="2000" b="1" i="1" dirty="0" smtClean="0"/>
              <a:t>:</a:t>
            </a:r>
            <a:r>
              <a:rPr lang="en-US" sz="2000" dirty="0" smtClean="0"/>
              <a:t> cell data can have top, middle, or bottom alignment.</a:t>
            </a:r>
          </a:p>
          <a:p>
            <a:pPr>
              <a:buClr>
                <a:schemeClr val="accent2"/>
              </a:buClr>
              <a:buFont typeface="Wingdings" pitchFamily="2" charset="2"/>
              <a:buChar char="§"/>
            </a:pPr>
            <a:r>
              <a:rPr lang="en-US" sz="2000" b="1" dirty="0" smtClean="0">
                <a:solidFill>
                  <a:srgbClr val="FF0000"/>
                </a:solidFill>
              </a:rPr>
              <a:t>Width</a:t>
            </a:r>
            <a:r>
              <a:rPr lang="en-US" sz="2000" b="1" i="1" dirty="0" smtClean="0"/>
              <a:t>:</a:t>
            </a:r>
            <a:r>
              <a:rPr lang="en-US" sz="2000" dirty="0" smtClean="0"/>
              <a:t> you can specify the width as an absolute number of pixels or a percentage of the document width.</a:t>
            </a:r>
          </a:p>
          <a:p>
            <a:pPr>
              <a:buClr>
                <a:schemeClr val="accent2"/>
              </a:buClr>
              <a:buFont typeface="Wingdings" pitchFamily="2" charset="2"/>
              <a:buChar char="§"/>
            </a:pPr>
            <a:r>
              <a:rPr lang="en-US" sz="2000" b="1" dirty="0" smtClean="0">
                <a:solidFill>
                  <a:srgbClr val="FF0000"/>
                </a:solidFill>
              </a:rPr>
              <a:t>Height</a:t>
            </a:r>
            <a:r>
              <a:rPr lang="en-US" sz="2000" b="1" i="1" dirty="0" smtClean="0"/>
              <a:t>:</a:t>
            </a:r>
            <a:r>
              <a:rPr lang="en-US" sz="2000" dirty="0" smtClean="0"/>
              <a:t> You can specify the height as an absolute number of pixels or a percentage of the document height.</a:t>
            </a:r>
          </a:p>
          <a:p>
            <a:endParaRPr lang="en-US" sz="16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28600"/>
            <a:ext cx="8507760" cy="1143000"/>
          </a:xfrm>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Basic Table Code</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marL="365760" indent="-283464" fontAlgn="auto">
              <a:lnSpc>
                <a:spcPct val="80000"/>
              </a:lnSpc>
              <a:spcAft>
                <a:spcPts val="0"/>
              </a:spcAft>
              <a:buFontTx/>
              <a:buNone/>
              <a:defRPr/>
            </a:pPr>
            <a:r>
              <a:rPr lang="en-US" sz="1600" b="1" dirty="0" smtClean="0"/>
              <a:t>&lt;TABLE BORDER=1 width=50%&gt;</a:t>
            </a:r>
          </a:p>
          <a:p>
            <a:pPr marL="365760" indent="-283464" fontAlgn="auto">
              <a:lnSpc>
                <a:spcPct val="80000"/>
              </a:lnSpc>
              <a:spcAft>
                <a:spcPts val="0"/>
              </a:spcAft>
              <a:buFontTx/>
              <a:buNone/>
              <a:defRPr/>
            </a:pPr>
            <a:r>
              <a:rPr lang="en-US" sz="1600" b="1" dirty="0" smtClean="0"/>
              <a:t>&lt;CAPTION&gt;  &lt;</a:t>
            </a:r>
            <a:r>
              <a:rPr lang="en-US" sz="1600" b="1" dirty="0" err="1" smtClean="0"/>
              <a:t>h1</a:t>
            </a:r>
            <a:r>
              <a:rPr lang="en-US" sz="1600" b="1" dirty="0" smtClean="0"/>
              <a:t>&gt;Spare Parts &lt;</a:t>
            </a:r>
            <a:r>
              <a:rPr lang="en-US" sz="1600" b="1" dirty="0" err="1" smtClean="0"/>
              <a:t>h1</a:t>
            </a:r>
            <a:r>
              <a:rPr lang="en-US" sz="1600" b="1" dirty="0" smtClean="0"/>
              <a:t>&gt; &lt;/Caption&gt;</a:t>
            </a:r>
          </a:p>
          <a:p>
            <a:pPr marL="365760" indent="-283464" fontAlgn="auto">
              <a:lnSpc>
                <a:spcPct val="80000"/>
              </a:lnSpc>
              <a:spcAft>
                <a:spcPts val="0"/>
              </a:spcAft>
              <a:buFontTx/>
              <a:buNone/>
              <a:defRPr/>
            </a:pPr>
            <a:r>
              <a:rPr lang="en-US" sz="1600" b="1" dirty="0" smtClean="0"/>
              <a:t>&lt;</a:t>
            </a:r>
            <a:r>
              <a:rPr lang="en-US" sz="1600" b="1" dirty="0" err="1" smtClean="0"/>
              <a:t>TR</a:t>
            </a:r>
            <a:r>
              <a:rPr lang="en-US" sz="1600" b="1" dirty="0" smtClean="0"/>
              <a:t>&gt;&lt;TH&gt;Stock Number&lt;/TH&gt;&lt;TH&gt;Description&lt;/TH&gt;&lt;TH&gt;List Price&lt;/TH&gt;&lt;/</a:t>
            </a:r>
            <a:r>
              <a:rPr lang="en-US" sz="1600" b="1" dirty="0" err="1" smtClean="0"/>
              <a:t>TR</a:t>
            </a:r>
            <a:r>
              <a:rPr lang="en-US" sz="1600" b="1" dirty="0" smtClean="0"/>
              <a:t>&gt;</a:t>
            </a:r>
          </a:p>
          <a:p>
            <a:pPr marL="365760" indent="-283464" fontAlgn="auto">
              <a:lnSpc>
                <a:spcPct val="80000"/>
              </a:lnSpc>
              <a:spcAft>
                <a:spcPts val="0"/>
              </a:spcAft>
              <a:buFontTx/>
              <a:buNone/>
              <a:defRPr/>
            </a:pPr>
            <a:r>
              <a:rPr lang="en-US" sz="1600" b="1" dirty="0" smtClean="0"/>
              <a:t>&lt;</a:t>
            </a:r>
            <a:r>
              <a:rPr lang="en-US" sz="1600" b="1" dirty="0" err="1" smtClean="0"/>
              <a:t>TR</a:t>
            </a:r>
            <a:r>
              <a:rPr lang="en-US" sz="1600" b="1" dirty="0" smtClean="0"/>
              <a:t>&gt;&lt;TD </a:t>
            </a:r>
            <a:r>
              <a:rPr lang="en-US" sz="1600" b="1" dirty="0" err="1" smtClean="0"/>
              <a:t>bgcolor</a:t>
            </a:r>
            <a:r>
              <a:rPr lang="en-US" sz="1600" b="1" dirty="0" smtClean="0"/>
              <a:t>=red&gt;3476-AB&lt;/TD&gt;&lt;TD&gt;</a:t>
            </a:r>
            <a:r>
              <a:rPr lang="en-US" sz="1600" b="1" dirty="0" err="1" smtClean="0"/>
              <a:t>76mm</a:t>
            </a:r>
            <a:r>
              <a:rPr lang="en-US" sz="1600" b="1" dirty="0" smtClean="0"/>
              <a:t> Socket&lt;/TD&gt;&lt;TD&gt;45.00&lt;/TD&gt;&lt;/</a:t>
            </a:r>
            <a:r>
              <a:rPr lang="en-US" sz="1600" b="1" dirty="0" err="1" smtClean="0"/>
              <a:t>TR</a:t>
            </a:r>
            <a:r>
              <a:rPr lang="en-US" sz="1600" b="1" dirty="0" smtClean="0"/>
              <a:t>&gt;</a:t>
            </a:r>
          </a:p>
          <a:p>
            <a:pPr marL="365760" indent="-283464" fontAlgn="auto">
              <a:lnSpc>
                <a:spcPct val="80000"/>
              </a:lnSpc>
              <a:spcAft>
                <a:spcPts val="0"/>
              </a:spcAft>
              <a:buFontTx/>
              <a:buNone/>
              <a:defRPr/>
            </a:pPr>
            <a:r>
              <a:rPr lang="en-US" sz="1600" b="1" dirty="0" smtClean="0"/>
              <a:t>&lt;</a:t>
            </a:r>
            <a:r>
              <a:rPr lang="en-US" sz="1600" b="1" dirty="0" err="1" smtClean="0"/>
              <a:t>TR</a:t>
            </a:r>
            <a:r>
              <a:rPr lang="en-US" sz="1600" b="1" dirty="0" smtClean="0"/>
              <a:t>&gt;&lt;TD &gt;3478-AB&lt;/TD&gt;&lt;TD&gt;&lt;font color=blue&gt;</a:t>
            </a:r>
            <a:r>
              <a:rPr lang="en-US" sz="1600" b="1" dirty="0" err="1" smtClean="0"/>
              <a:t>78mm</a:t>
            </a:r>
            <a:r>
              <a:rPr lang="en-US" sz="1600" b="1" dirty="0" smtClean="0"/>
              <a:t> Socket&lt;/font&gt; &lt;/TD&gt;&lt;TD&gt;47.50&lt;/TD&gt;&lt;/</a:t>
            </a:r>
            <a:r>
              <a:rPr lang="en-US" sz="1600" b="1" dirty="0" err="1" smtClean="0"/>
              <a:t>TR</a:t>
            </a:r>
            <a:r>
              <a:rPr lang="en-US" sz="1600" b="1" dirty="0" smtClean="0"/>
              <a:t>&gt;</a:t>
            </a:r>
          </a:p>
          <a:p>
            <a:pPr marL="365760" indent="-283464" fontAlgn="auto">
              <a:lnSpc>
                <a:spcPct val="80000"/>
              </a:lnSpc>
              <a:spcAft>
                <a:spcPts val="0"/>
              </a:spcAft>
              <a:buFontTx/>
              <a:buNone/>
              <a:defRPr/>
            </a:pPr>
            <a:r>
              <a:rPr lang="en-US" sz="1600" b="1" dirty="0" smtClean="0"/>
              <a:t>&lt;</a:t>
            </a:r>
            <a:r>
              <a:rPr lang="en-US" sz="1600" b="1" dirty="0" err="1" smtClean="0"/>
              <a:t>TR</a:t>
            </a:r>
            <a:r>
              <a:rPr lang="en-US" sz="1600" b="1" dirty="0" smtClean="0"/>
              <a:t>&gt;&lt;TD&gt;3480-AB&lt;/TD&gt;&lt;TD&gt;</a:t>
            </a:r>
            <a:r>
              <a:rPr lang="en-US" sz="1600" b="1" dirty="0" err="1" smtClean="0"/>
              <a:t>80mm</a:t>
            </a:r>
            <a:r>
              <a:rPr lang="en-US" sz="1600" b="1" dirty="0" smtClean="0"/>
              <a:t> Socket&lt;/TD&gt;&lt;TD&gt;50.00&lt;/TD&gt;&lt;/</a:t>
            </a:r>
            <a:r>
              <a:rPr lang="en-US" sz="1600" b="1" dirty="0" err="1" smtClean="0"/>
              <a:t>TR</a:t>
            </a:r>
            <a:r>
              <a:rPr lang="en-US" sz="1600" b="1" dirty="0" smtClean="0"/>
              <a:t>&gt;</a:t>
            </a:r>
          </a:p>
          <a:p>
            <a:pPr marL="365760" indent="-283464" fontAlgn="auto">
              <a:lnSpc>
                <a:spcPct val="80000"/>
              </a:lnSpc>
              <a:spcAft>
                <a:spcPts val="0"/>
              </a:spcAft>
              <a:buFontTx/>
              <a:buNone/>
              <a:defRPr/>
            </a:pPr>
            <a:r>
              <a:rPr lang="en-US" sz="1600" b="1" dirty="0" smtClean="0"/>
              <a:t>&lt;/TABLE&gt;</a:t>
            </a:r>
          </a:p>
          <a:p>
            <a:pPr marL="365760" indent="-283464" fontAlgn="auto">
              <a:lnSpc>
                <a:spcPct val="80000"/>
              </a:lnSpc>
              <a:spcAft>
                <a:spcPts val="0"/>
              </a:spcAft>
              <a:buFontTx/>
              <a:buNone/>
              <a:defRPr/>
            </a:pPr>
            <a:endParaRPr lang="en-US" sz="1600" b="1" dirty="0" smtClean="0"/>
          </a:p>
          <a:p>
            <a:endParaRPr lang="en-US" sz="16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22</a:t>
            </a:fld>
            <a:endParaRPr lang="en-US"/>
          </a:p>
        </p:txBody>
      </p:sp>
      <p:pic>
        <p:nvPicPr>
          <p:cNvPr id="5" name="Picture 8"/>
          <p:cNvPicPr>
            <a:picLocks noChangeAspect="1" noChangeArrowheads="1"/>
          </p:cNvPicPr>
          <p:nvPr/>
        </p:nvPicPr>
        <p:blipFill>
          <a:blip r:embed="rId2"/>
          <a:srcRect/>
          <a:stretch>
            <a:fillRect/>
          </a:stretch>
        </p:blipFill>
        <p:spPr bwMode="auto">
          <a:xfrm>
            <a:off x="1828800" y="4038600"/>
            <a:ext cx="6477000" cy="2287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 Data and Table Header Attributes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lnSpcReduction="10000"/>
          </a:bodyPr>
          <a:lstStyle/>
          <a:p>
            <a:pPr>
              <a:buFontTx/>
              <a:buNone/>
            </a:pPr>
            <a:r>
              <a:rPr lang="en-US" dirty="0" smtClean="0"/>
              <a:t>&lt;Table border=1 </a:t>
            </a:r>
            <a:r>
              <a:rPr lang="en-US" dirty="0" err="1" smtClean="0"/>
              <a:t>cellpadding</a:t>
            </a:r>
            <a:r>
              <a:rPr lang="en-US" dirty="0" smtClean="0"/>
              <a:t> =2&gt;</a:t>
            </a:r>
          </a:p>
          <a:p>
            <a:pPr>
              <a:buFontTx/>
              <a:buNone/>
            </a:pPr>
            <a:r>
              <a:rPr lang="en-US" b="1" dirty="0" smtClean="0">
                <a:solidFill>
                  <a:srgbClr val="FF0000"/>
                </a:solidFill>
              </a:rPr>
              <a:t>&lt;</a:t>
            </a:r>
            <a:r>
              <a:rPr lang="en-US" b="1" dirty="0" err="1" smtClean="0">
                <a:solidFill>
                  <a:srgbClr val="FF0000"/>
                </a:solidFill>
              </a:rPr>
              <a:t>tr</a:t>
            </a:r>
            <a:r>
              <a:rPr lang="en-US" b="1" dirty="0" smtClean="0">
                <a:solidFill>
                  <a:srgbClr val="FF0000"/>
                </a:solidFill>
              </a:rPr>
              <a:t>&gt; &lt;</a:t>
            </a:r>
            <a:r>
              <a:rPr lang="en-US" b="1" dirty="0" err="1" smtClean="0">
                <a:solidFill>
                  <a:srgbClr val="0000CC"/>
                </a:solidFill>
              </a:rPr>
              <a:t>th</a:t>
            </a:r>
            <a:r>
              <a:rPr lang="en-US" b="1" dirty="0" smtClean="0">
                <a:solidFill>
                  <a:srgbClr val="FF0000"/>
                </a:solidFill>
              </a:rPr>
              <a:t>&gt; Column 1 Header&lt;</a:t>
            </a:r>
            <a:r>
              <a:rPr lang="en-US" b="1" dirty="0" smtClean="0">
                <a:solidFill>
                  <a:srgbClr val="0000CC"/>
                </a:solidFill>
              </a:rPr>
              <a:t>/</a:t>
            </a:r>
            <a:r>
              <a:rPr lang="en-US" b="1" dirty="0" err="1" smtClean="0">
                <a:solidFill>
                  <a:srgbClr val="0000CC"/>
                </a:solidFill>
              </a:rPr>
              <a:t>th</a:t>
            </a:r>
            <a:r>
              <a:rPr lang="en-US" b="1" dirty="0" smtClean="0">
                <a:solidFill>
                  <a:srgbClr val="FF0000"/>
                </a:solidFill>
              </a:rPr>
              <a:t>&gt; &lt;</a:t>
            </a:r>
            <a:r>
              <a:rPr lang="en-US" b="1" dirty="0" err="1" smtClean="0">
                <a:solidFill>
                  <a:srgbClr val="0000CC"/>
                </a:solidFill>
              </a:rPr>
              <a:t>th</a:t>
            </a:r>
            <a:r>
              <a:rPr lang="en-US" b="1" dirty="0" smtClean="0">
                <a:solidFill>
                  <a:srgbClr val="FF0000"/>
                </a:solidFill>
              </a:rPr>
              <a:t>&gt; Column 2 Header&lt;</a:t>
            </a:r>
            <a:r>
              <a:rPr lang="en-US" b="1" dirty="0" smtClean="0">
                <a:solidFill>
                  <a:srgbClr val="0000CC"/>
                </a:solidFill>
              </a:rPr>
              <a:t>/</a:t>
            </a:r>
            <a:r>
              <a:rPr lang="en-US" b="1" dirty="0" err="1" smtClean="0">
                <a:solidFill>
                  <a:srgbClr val="0000CC"/>
                </a:solidFill>
              </a:rPr>
              <a:t>th</a:t>
            </a:r>
            <a:r>
              <a:rPr lang="en-US" b="1" dirty="0" smtClean="0">
                <a:solidFill>
                  <a:srgbClr val="FF0000"/>
                </a:solidFill>
              </a:rPr>
              <a:t>&gt; &lt;/</a:t>
            </a:r>
            <a:r>
              <a:rPr lang="en-US" b="1" dirty="0" err="1" smtClean="0">
                <a:solidFill>
                  <a:srgbClr val="FF0000"/>
                </a:solidFill>
              </a:rPr>
              <a:t>tr</a:t>
            </a:r>
            <a:r>
              <a:rPr lang="en-US" b="1" dirty="0" smtClean="0">
                <a:solidFill>
                  <a:srgbClr val="FF0000"/>
                </a:solidFill>
              </a:rPr>
              <a:t>&gt;</a:t>
            </a:r>
          </a:p>
          <a:p>
            <a:pPr>
              <a:buFontTx/>
              <a:buNone/>
            </a:pPr>
            <a:r>
              <a:rPr lang="en-US" b="1" dirty="0" smtClean="0">
                <a:solidFill>
                  <a:srgbClr val="0000CC"/>
                </a:solidFill>
              </a:rPr>
              <a:t>&lt;</a:t>
            </a:r>
            <a:r>
              <a:rPr lang="en-US" b="1" dirty="0" err="1" smtClean="0">
                <a:solidFill>
                  <a:srgbClr val="0000CC"/>
                </a:solidFill>
              </a:rPr>
              <a:t>tr</a:t>
            </a:r>
            <a:r>
              <a:rPr lang="en-US" b="1" dirty="0" smtClean="0">
                <a:solidFill>
                  <a:srgbClr val="0000CC"/>
                </a:solidFill>
              </a:rPr>
              <a:t>&gt; &lt;td </a:t>
            </a:r>
            <a:r>
              <a:rPr lang="en-US" b="1" dirty="0" err="1" smtClean="0">
                <a:solidFill>
                  <a:srgbClr val="FF0000"/>
                </a:solidFill>
              </a:rPr>
              <a:t>colspan</a:t>
            </a:r>
            <a:r>
              <a:rPr lang="en-US" b="1" dirty="0" smtClean="0">
                <a:solidFill>
                  <a:srgbClr val="FF0000"/>
                </a:solidFill>
              </a:rPr>
              <a:t>=2</a:t>
            </a:r>
            <a:r>
              <a:rPr lang="en-US" b="1" dirty="0" smtClean="0">
                <a:solidFill>
                  <a:srgbClr val="0000CC"/>
                </a:solidFill>
              </a:rPr>
              <a:t>&gt; Row 1 Col 1&lt;/td&gt; &lt;/</a:t>
            </a:r>
            <a:r>
              <a:rPr lang="en-US" b="1" dirty="0" err="1" smtClean="0">
                <a:solidFill>
                  <a:srgbClr val="0000CC"/>
                </a:solidFill>
              </a:rPr>
              <a:t>tr</a:t>
            </a:r>
            <a:r>
              <a:rPr lang="en-US" b="1" dirty="0" smtClean="0">
                <a:solidFill>
                  <a:srgbClr val="0000CC"/>
                </a:solidFill>
              </a:rPr>
              <a:t>&gt;</a:t>
            </a:r>
          </a:p>
          <a:p>
            <a:pPr>
              <a:buFontTx/>
              <a:buNone/>
            </a:pPr>
            <a:r>
              <a:rPr lang="en-US" b="1" dirty="0" smtClean="0"/>
              <a:t>&lt;</a:t>
            </a:r>
            <a:r>
              <a:rPr lang="en-US" b="1" dirty="0" err="1" smtClean="0"/>
              <a:t>tr</a:t>
            </a:r>
            <a:r>
              <a:rPr lang="en-US" b="1" dirty="0" smtClean="0"/>
              <a:t>&gt; &lt;td </a:t>
            </a:r>
            <a:r>
              <a:rPr lang="en-US" b="1" dirty="0" err="1" smtClean="0">
                <a:solidFill>
                  <a:srgbClr val="0000CC"/>
                </a:solidFill>
              </a:rPr>
              <a:t>rowspan</a:t>
            </a:r>
            <a:r>
              <a:rPr lang="en-US" b="1" dirty="0" smtClean="0">
                <a:solidFill>
                  <a:srgbClr val="0000CC"/>
                </a:solidFill>
              </a:rPr>
              <a:t>=2</a:t>
            </a:r>
            <a:r>
              <a:rPr lang="en-US" b="1" dirty="0" smtClean="0"/>
              <a:t>&gt;Row 2 Col 1&lt;/td&gt; </a:t>
            </a:r>
          </a:p>
          <a:p>
            <a:pPr>
              <a:buFontTx/>
              <a:buNone/>
            </a:pPr>
            <a:r>
              <a:rPr lang="en-US" b="1" dirty="0" smtClean="0"/>
              <a:t>&lt;td&gt; Row 2 </a:t>
            </a:r>
            <a:r>
              <a:rPr lang="en-US" b="1" dirty="0" err="1" smtClean="0"/>
              <a:t>Col2</a:t>
            </a:r>
            <a:r>
              <a:rPr lang="en-US" b="1" dirty="0" smtClean="0"/>
              <a:t>&lt;/td&gt; &lt;/</a:t>
            </a:r>
            <a:r>
              <a:rPr lang="en-US" b="1" dirty="0" err="1" smtClean="0"/>
              <a:t>tr</a:t>
            </a:r>
            <a:r>
              <a:rPr lang="en-US" b="1" dirty="0" smtClean="0"/>
              <a:t>&gt;</a:t>
            </a:r>
          </a:p>
          <a:p>
            <a:pPr>
              <a:buFontTx/>
              <a:buNone/>
            </a:pPr>
            <a:r>
              <a:rPr lang="en-US" b="1" dirty="0" smtClean="0">
                <a:solidFill>
                  <a:srgbClr val="FF3399"/>
                </a:solidFill>
              </a:rPr>
              <a:t>&lt;</a:t>
            </a:r>
            <a:r>
              <a:rPr lang="en-US" b="1" dirty="0" err="1" smtClean="0">
                <a:solidFill>
                  <a:srgbClr val="FF3399"/>
                </a:solidFill>
              </a:rPr>
              <a:t>tr</a:t>
            </a:r>
            <a:r>
              <a:rPr lang="en-US" b="1" dirty="0" smtClean="0">
                <a:solidFill>
                  <a:srgbClr val="FF3399"/>
                </a:solidFill>
              </a:rPr>
              <a:t>&gt; &lt;td&gt; Row 3 </a:t>
            </a:r>
            <a:r>
              <a:rPr lang="en-US" b="1" dirty="0" err="1" smtClean="0">
                <a:solidFill>
                  <a:srgbClr val="FF3399"/>
                </a:solidFill>
              </a:rPr>
              <a:t>Col2</a:t>
            </a:r>
            <a:r>
              <a:rPr lang="en-US" b="1" dirty="0" smtClean="0">
                <a:solidFill>
                  <a:srgbClr val="FF3399"/>
                </a:solidFill>
              </a:rPr>
              <a:t>&lt;/td&gt; &lt;/</a:t>
            </a:r>
            <a:r>
              <a:rPr lang="en-US" b="1" dirty="0" err="1" smtClean="0">
                <a:solidFill>
                  <a:srgbClr val="FF3399"/>
                </a:solidFill>
              </a:rPr>
              <a:t>tr</a:t>
            </a:r>
            <a:r>
              <a:rPr lang="en-US" b="1" dirty="0" smtClean="0">
                <a:solidFill>
                  <a:srgbClr val="FF3399"/>
                </a:solidFill>
              </a:rPr>
              <a:t>&gt;</a:t>
            </a:r>
          </a:p>
          <a:p>
            <a:pPr>
              <a:buFontTx/>
              <a:buNone/>
            </a:pPr>
            <a:r>
              <a:rPr lang="en-US" b="1" dirty="0" smtClean="0"/>
              <a:t>&lt;/table&gt;</a:t>
            </a:r>
          </a:p>
          <a:p>
            <a:pPr>
              <a:buFontTx/>
              <a:buNone/>
            </a:pPr>
            <a:endParaRPr lang="en-US" b="1" dirty="0" smtClean="0"/>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914400"/>
            <a:ext cx="9158318" cy="1143000"/>
          </a:xfrm>
        </p:spPr>
        <p:txBody>
          <a:bodyPr>
            <a:no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Table Data and Table Header Attributes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graphicFrame>
        <p:nvGraphicFramePr>
          <p:cNvPr id="5" name="Group 27"/>
          <p:cNvGraphicFramePr>
            <a:graphicFrameLocks noGrp="1"/>
          </p:cNvGraphicFramePr>
          <p:nvPr>
            <p:ph type="tbl" idx="1"/>
          </p:nvPr>
        </p:nvGraphicFramePr>
        <p:xfrm>
          <a:off x="1066800" y="2819400"/>
          <a:ext cx="7929563" cy="3217864"/>
        </p:xfrm>
        <a:graphic>
          <a:graphicData uri="http://schemas.openxmlformats.org/drawingml/2006/table">
            <a:tbl>
              <a:tblPr/>
              <a:tblGrid>
                <a:gridCol w="3965575"/>
                <a:gridCol w="3963988"/>
              </a:tblGrid>
              <a:tr h="758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cs typeface="Arial"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r>
              <a:tr h="801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r>
              <a:tr h="941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smtClean="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CC"/>
                          </a:solidFill>
                          <a:effectLst/>
                          <a:latin typeface="Arial" charset="0"/>
                          <a:cs typeface="Arial"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CC"/>
                          </a:solidFill>
                          <a:effectLst/>
                          <a:latin typeface="Arial" charset="0"/>
                          <a:cs typeface="Arial"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r h="715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pPr>
              <a:defRPr/>
            </a:pPr>
            <a:fld id="{1E00A752-CA89-4855-B133-4D8A61774D3E}" type="slidenum">
              <a:rPr lang="ar-SA"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81000"/>
            <a:ext cx="8502998" cy="1143000"/>
          </a:xfrm>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What will be the output?</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a:xfrm>
            <a:off x="0" y="1447800"/>
            <a:ext cx="8934450" cy="4800600"/>
          </a:xfrm>
        </p:spPr>
        <p:txBody>
          <a:bodyPr>
            <a:normAutofit/>
          </a:bodyPr>
          <a:lstStyle/>
          <a:p>
            <a:pPr lvl="2">
              <a:buFontTx/>
              <a:buNone/>
            </a:pPr>
            <a:r>
              <a:rPr lang="en-US" b="1" dirty="0" smtClean="0">
                <a:solidFill>
                  <a:srgbClr val="FF0000"/>
                </a:solidFill>
              </a:rPr>
              <a:t>&lt;TABLE BORDER width=“750”&gt;</a:t>
            </a:r>
            <a:r>
              <a:rPr lang="en-US" b="1" dirty="0" smtClean="0"/>
              <a:t> </a:t>
            </a:r>
          </a:p>
          <a:p>
            <a:pPr lvl="2">
              <a:buFontTx/>
              <a:buNone/>
            </a:pPr>
            <a:r>
              <a:rPr lang="en-US" b="1" dirty="0" smtClean="0"/>
              <a:t>&lt;</a:t>
            </a:r>
            <a:r>
              <a:rPr lang="en-US" b="1" dirty="0" err="1" smtClean="0"/>
              <a:t>TR</a:t>
            </a:r>
            <a:r>
              <a:rPr lang="en-US" b="1" dirty="0" smtClean="0"/>
              <a:t>&gt; &lt;TD </a:t>
            </a:r>
            <a:r>
              <a:rPr lang="en-US" b="1" dirty="0" err="1" smtClean="0"/>
              <a:t>colspan</a:t>
            </a:r>
            <a:r>
              <a:rPr lang="en-US" b="1" dirty="0" smtClean="0"/>
              <a:t>=“4” align=“center”&gt;Page Banner&lt;/TD&gt;&lt;/</a:t>
            </a:r>
            <a:r>
              <a:rPr lang="en-US" b="1" dirty="0" err="1" smtClean="0"/>
              <a:t>TR</a:t>
            </a:r>
            <a:r>
              <a:rPr lang="en-US" b="1" dirty="0" smtClean="0"/>
              <a:t>&gt;   </a:t>
            </a:r>
          </a:p>
          <a:p>
            <a:pPr lvl="2">
              <a:buFontTx/>
              <a:buNone/>
            </a:pPr>
            <a:endParaRPr lang="en-US" b="1" dirty="0" smtClean="0"/>
          </a:p>
          <a:p>
            <a:pPr lvl="2">
              <a:buFontTx/>
              <a:buNone/>
            </a:pPr>
            <a:r>
              <a:rPr lang="en-US" b="1" dirty="0" smtClean="0"/>
              <a:t>&lt;</a:t>
            </a:r>
            <a:r>
              <a:rPr lang="en-US" b="1" dirty="0" err="1" smtClean="0"/>
              <a:t>TR</a:t>
            </a:r>
            <a:r>
              <a:rPr lang="en-US" b="1" dirty="0" smtClean="0"/>
              <a:t>&gt; &lt;TD </a:t>
            </a:r>
            <a:r>
              <a:rPr lang="en-US" b="1" dirty="0" err="1" smtClean="0">
                <a:solidFill>
                  <a:srgbClr val="0000FF"/>
                </a:solidFill>
              </a:rPr>
              <a:t>rowspan</a:t>
            </a:r>
            <a:r>
              <a:rPr lang="en-US" b="1" dirty="0" smtClean="0">
                <a:solidFill>
                  <a:srgbClr val="0000FF"/>
                </a:solidFill>
              </a:rPr>
              <a:t>=“2”</a:t>
            </a:r>
            <a:r>
              <a:rPr lang="en-US" b="1" dirty="0" smtClean="0"/>
              <a:t> width=“25%”&gt;</a:t>
            </a:r>
            <a:r>
              <a:rPr lang="en-US" b="1" dirty="0" err="1" smtClean="0"/>
              <a:t>Nav</a:t>
            </a:r>
            <a:r>
              <a:rPr lang="en-US" b="1" dirty="0" smtClean="0"/>
              <a:t> Links&lt;/TD&gt;</a:t>
            </a:r>
            <a:r>
              <a:rPr lang="en-US" b="1" dirty="0" smtClean="0">
                <a:solidFill>
                  <a:srgbClr val="0000CC"/>
                </a:solidFill>
              </a:rPr>
              <a:t>&lt;TD</a:t>
            </a:r>
            <a:r>
              <a:rPr lang="en-US" b="1" dirty="0" smtClean="0"/>
              <a:t> </a:t>
            </a:r>
            <a:r>
              <a:rPr lang="en-US" b="1" dirty="0" err="1" smtClean="0">
                <a:solidFill>
                  <a:srgbClr val="0000CC"/>
                </a:solidFill>
              </a:rPr>
              <a:t>colspan</a:t>
            </a:r>
            <a:r>
              <a:rPr lang="en-US" b="1" dirty="0" smtClean="0">
                <a:solidFill>
                  <a:srgbClr val="0000CC"/>
                </a:solidFill>
              </a:rPr>
              <a:t>=“2”&gt;Feature</a:t>
            </a:r>
            <a:r>
              <a:rPr lang="en-US" b="1" dirty="0" smtClean="0"/>
              <a:t> </a:t>
            </a:r>
            <a:r>
              <a:rPr lang="en-US" b="1" dirty="0" smtClean="0">
                <a:solidFill>
                  <a:srgbClr val="0000CC"/>
                </a:solidFill>
              </a:rPr>
              <a:t>Article&lt;/TD</a:t>
            </a:r>
            <a:r>
              <a:rPr lang="en-US" b="1" dirty="0" smtClean="0"/>
              <a:t>&gt; &lt;TD </a:t>
            </a:r>
            <a:r>
              <a:rPr lang="en-US" b="1" dirty="0" err="1" smtClean="0">
                <a:solidFill>
                  <a:srgbClr val="0000FF"/>
                </a:solidFill>
              </a:rPr>
              <a:t>rowspan</a:t>
            </a:r>
            <a:r>
              <a:rPr lang="en-US" b="1" dirty="0" smtClean="0">
                <a:solidFill>
                  <a:srgbClr val="0000FF"/>
                </a:solidFill>
              </a:rPr>
              <a:t>=“2”</a:t>
            </a:r>
            <a:r>
              <a:rPr lang="en-US" b="1" dirty="0" smtClean="0"/>
              <a:t> width=“25%”&gt;Linked Ads&lt;/TD&gt;&lt;/</a:t>
            </a:r>
            <a:r>
              <a:rPr lang="en-US" b="1" dirty="0" err="1" smtClean="0"/>
              <a:t>TR</a:t>
            </a:r>
            <a:r>
              <a:rPr lang="en-US" b="1" dirty="0" smtClean="0"/>
              <a:t>&gt;</a:t>
            </a:r>
          </a:p>
          <a:p>
            <a:pPr lvl="2">
              <a:buFontTx/>
              <a:buNone/>
            </a:pPr>
            <a:endParaRPr lang="en-US" b="1" dirty="0" smtClean="0"/>
          </a:p>
          <a:p>
            <a:pPr lvl="2">
              <a:buFontTx/>
              <a:buNone/>
            </a:pPr>
            <a:r>
              <a:rPr lang="en-US" b="1" dirty="0" smtClean="0"/>
              <a:t>	&lt;</a:t>
            </a:r>
            <a:r>
              <a:rPr lang="en-US" b="1" dirty="0" err="1" smtClean="0"/>
              <a:t>TR</a:t>
            </a:r>
            <a:r>
              <a:rPr lang="en-US" b="1" dirty="0" smtClean="0"/>
              <a:t>&gt;&lt;TD </a:t>
            </a:r>
            <a:r>
              <a:rPr lang="en-US" b="1" dirty="0" smtClean="0">
                <a:solidFill>
                  <a:srgbClr val="FF3300"/>
                </a:solidFill>
              </a:rPr>
              <a:t>width=“25%”</a:t>
            </a:r>
            <a:r>
              <a:rPr lang="en-US" b="1" dirty="0" smtClean="0"/>
              <a:t>&gt;News Column 1 &lt;/TD&gt; &lt;TD </a:t>
            </a:r>
            <a:r>
              <a:rPr lang="en-US" b="1" dirty="0" smtClean="0">
                <a:solidFill>
                  <a:srgbClr val="FF3300"/>
                </a:solidFill>
              </a:rPr>
              <a:t>width=“25%”</a:t>
            </a:r>
            <a:r>
              <a:rPr lang="en-US" b="1" dirty="0" smtClean="0"/>
              <a:t>&gt;&lt;News Column 2 &lt;/TD&gt;&lt;/</a:t>
            </a:r>
            <a:r>
              <a:rPr lang="en-US" b="1" dirty="0" err="1" smtClean="0"/>
              <a:t>TR</a:t>
            </a:r>
            <a:r>
              <a:rPr lang="en-US" b="1" dirty="0" smtClean="0"/>
              <a:t>&gt;</a:t>
            </a:r>
          </a:p>
          <a:p>
            <a:pPr lvl="2">
              <a:buFontTx/>
              <a:buNone/>
            </a:pPr>
            <a:r>
              <a:rPr lang="en-US" b="1" dirty="0" smtClean="0">
                <a:solidFill>
                  <a:srgbClr val="FF0000"/>
                </a:solidFill>
              </a:rPr>
              <a:t>&lt;/TABLE&gt;</a:t>
            </a:r>
          </a:p>
          <a:p>
            <a:pPr>
              <a:buFontTx/>
              <a:buNone/>
            </a:pPr>
            <a:endParaRPr lang="en-US" sz="2400" b="1"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latin typeface="Arial" pitchFamily="34" charset="0"/>
                <a:ea typeface="+mn-ea"/>
                <a:cs typeface="Arial" pitchFamily="34" charset="0"/>
              </a:rPr>
              <a:t>The Output</a:t>
            </a:r>
            <a:endParaRPr lang="en-US" sz="4000" b="1" dirty="0">
              <a:solidFill>
                <a:srgbClr val="002060"/>
              </a:solidFill>
              <a:latin typeface="Arial" pitchFamily="34" charset="0"/>
              <a:ea typeface="+mn-ea"/>
              <a:cs typeface="Arial" pitchFamily="34" charset="0"/>
            </a:endParaRPr>
          </a:p>
        </p:txBody>
      </p:sp>
      <p:pic>
        <p:nvPicPr>
          <p:cNvPr id="5" name="Content Placeholder 4" descr="Fig05-26"/>
          <p:cNvPicPr>
            <a:picLocks noGrp="1" noChangeAspect="1" noChangeArrowheads="1"/>
          </p:cNvPicPr>
          <p:nvPr>
            <p:ph idx="1"/>
          </p:nvPr>
        </p:nvPicPr>
        <p:blipFill>
          <a:blip r:embed="rId2"/>
          <a:stretch>
            <a:fillRect/>
          </a:stretch>
        </p:blipFill>
        <p:spPr>
          <a:xfrm>
            <a:off x="714348" y="1447800"/>
            <a:ext cx="7670827" cy="4800600"/>
          </a:xfrm>
          <a:noFill/>
        </p:spPr>
      </p:pic>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Frames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marL="609600" indent="-609600">
              <a:lnSpc>
                <a:spcPct val="90000"/>
              </a:lnSpc>
              <a:buClr>
                <a:schemeClr val="accent2"/>
              </a:buClr>
              <a:buFont typeface="Wingdings" pitchFamily="2" charset="2"/>
              <a:buChar char="§"/>
            </a:pPr>
            <a:r>
              <a:rPr lang="en-US" sz="2400" dirty="0" smtClean="0"/>
              <a:t>Frames are a relatively new addition to the HTML standard. First introduced in Netscape Navigator 2.0. </a:t>
            </a:r>
          </a:p>
          <a:p>
            <a:pPr marL="609600" indent="-609600">
              <a:lnSpc>
                <a:spcPct val="90000"/>
              </a:lnSpc>
              <a:buClr>
                <a:schemeClr val="accent2"/>
              </a:buClr>
              <a:buFont typeface="Wingdings" pitchFamily="2" charset="2"/>
              <a:buNone/>
            </a:pPr>
            <a:r>
              <a:rPr lang="en-US" sz="2400" dirty="0" smtClean="0"/>
              <a:t>Objectives:</a:t>
            </a:r>
          </a:p>
          <a:p>
            <a:pPr marL="609600" indent="-609600">
              <a:lnSpc>
                <a:spcPct val="90000"/>
              </a:lnSpc>
              <a:buClr>
                <a:schemeClr val="accent2"/>
              </a:buClr>
              <a:buFont typeface="Wingdings" pitchFamily="2" charset="2"/>
              <a:buNone/>
            </a:pPr>
            <a:r>
              <a:rPr lang="en-US" sz="2400" dirty="0" smtClean="0"/>
              <a:t>Upon completing this section, you should be able to:</a:t>
            </a:r>
          </a:p>
          <a:p>
            <a:pPr marL="609600" indent="-609600">
              <a:lnSpc>
                <a:spcPct val="90000"/>
              </a:lnSpc>
              <a:buClr>
                <a:schemeClr val="accent2"/>
              </a:buClr>
              <a:buFont typeface="Wingdings" pitchFamily="2" charset="2"/>
              <a:buChar char="§"/>
            </a:pPr>
            <a:r>
              <a:rPr lang="en-US" sz="2400" dirty="0" smtClean="0"/>
              <a:t>Create a Frame based page.</a:t>
            </a:r>
          </a:p>
          <a:p>
            <a:pPr marL="609600" indent="-609600">
              <a:lnSpc>
                <a:spcPct val="90000"/>
              </a:lnSpc>
              <a:buClr>
                <a:schemeClr val="accent2"/>
              </a:buClr>
              <a:buFont typeface="Wingdings" pitchFamily="2" charset="2"/>
              <a:buChar char="§"/>
            </a:pPr>
            <a:r>
              <a:rPr lang="en-US" sz="2400" dirty="0" smtClean="0"/>
              <a:t>Work with the Frameset, Frame, and </a:t>
            </a:r>
            <a:r>
              <a:rPr lang="en-US" sz="2400" dirty="0" err="1" smtClean="0"/>
              <a:t>Noframes</a:t>
            </a:r>
            <a:r>
              <a:rPr lang="en-US" sz="2400" dirty="0" smtClean="0"/>
              <a:t> elements.</a:t>
            </a:r>
          </a:p>
          <a:p>
            <a:pPr marL="609600" indent="-609600">
              <a:lnSpc>
                <a:spcPct val="90000"/>
              </a:lnSpc>
              <a:buClr>
                <a:schemeClr val="accent2"/>
              </a:buClr>
              <a:buFont typeface="Wingdings" pitchFamily="2" charset="2"/>
              <a:buChar char="§"/>
            </a:pPr>
            <a:r>
              <a:rPr lang="en-US" sz="2400" dirty="0" smtClean="0"/>
              <a:t>Use the attributes of the Frames elements to control the display.</a:t>
            </a:r>
          </a:p>
          <a:p>
            <a:pPr marL="609600" indent="-609600">
              <a:lnSpc>
                <a:spcPct val="90000"/>
              </a:lnSpc>
              <a:buClr>
                <a:schemeClr val="accent2"/>
              </a:buClr>
              <a:buFont typeface="Wingdings" pitchFamily="2" charset="2"/>
              <a:buChar char="§"/>
            </a:pPr>
            <a:r>
              <a:rPr lang="en-US" sz="2400" dirty="0" smtClean="0"/>
              <a:t>Set Targets appropriately.</a:t>
            </a:r>
          </a:p>
          <a:p>
            <a:pPr marL="609600" indent="-609600">
              <a:lnSpc>
                <a:spcPct val="90000"/>
              </a:lnSpc>
              <a:buClr>
                <a:schemeClr val="accent2"/>
              </a:buClr>
              <a:buFont typeface="Wingdings" pitchFamily="2" charset="2"/>
              <a:buNone/>
            </a:pPr>
            <a:endParaRPr lang="en-US" sz="2400" dirty="0" smtClean="0"/>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Frames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a:lnSpc>
                <a:spcPct val="80000"/>
              </a:lnSpc>
              <a:buClr>
                <a:schemeClr val="accent2"/>
              </a:buClr>
              <a:buFont typeface="Wingdings" pitchFamily="2" charset="2"/>
              <a:buChar char="§"/>
            </a:pPr>
            <a:r>
              <a:rPr lang="en-US" sz="2400" dirty="0" smtClean="0"/>
              <a:t>A framed page is actually made up of multiple HTML pages. There is one HTML document that describes how to break up the single browser window into multiple windowpanes. Each windowpane is filled with an HTML document.</a:t>
            </a:r>
          </a:p>
          <a:p>
            <a:pPr>
              <a:lnSpc>
                <a:spcPct val="80000"/>
              </a:lnSpc>
              <a:buClr>
                <a:schemeClr val="accent2"/>
              </a:buClr>
              <a:buFont typeface="Wingdings" pitchFamily="2" charset="2"/>
              <a:buNone/>
            </a:pPr>
            <a:endParaRPr lang="en-US" sz="2400" dirty="0" smtClean="0"/>
          </a:p>
          <a:p>
            <a:pPr>
              <a:lnSpc>
                <a:spcPct val="80000"/>
              </a:lnSpc>
              <a:buClr>
                <a:schemeClr val="accent2"/>
              </a:buClr>
              <a:buFont typeface="Wingdings" pitchFamily="2" charset="2"/>
              <a:buChar char="§"/>
            </a:pPr>
            <a:r>
              <a:rPr lang="en-US" sz="2400" dirty="0" smtClean="0"/>
              <a:t>For Example to make a framed page with a windowpane on the left and one on the right requires three HTML pages. </a:t>
            </a:r>
            <a:r>
              <a:rPr lang="en-US" sz="2400" b="1" i="1" dirty="0" err="1" smtClean="0"/>
              <a:t>Doc1.html</a:t>
            </a:r>
            <a:r>
              <a:rPr lang="en-US" sz="2400" dirty="0" smtClean="0"/>
              <a:t> and </a:t>
            </a:r>
            <a:r>
              <a:rPr lang="en-US" sz="2400" b="1" i="1" dirty="0" err="1" smtClean="0"/>
              <a:t>Doc2.html</a:t>
            </a:r>
            <a:r>
              <a:rPr lang="en-US" sz="2400" b="1" i="1" dirty="0" smtClean="0"/>
              <a:t> </a:t>
            </a:r>
            <a:r>
              <a:rPr lang="en-US" sz="2400" dirty="0" smtClean="0"/>
              <a:t>are the pages that contain content. </a:t>
            </a:r>
            <a:r>
              <a:rPr lang="en-US" sz="2400" b="1" i="1" dirty="0" err="1" smtClean="0"/>
              <a:t>Frames.html</a:t>
            </a:r>
            <a:r>
              <a:rPr lang="en-US" sz="2400" b="1" i="1" dirty="0" smtClean="0"/>
              <a:t> </a:t>
            </a:r>
            <a:r>
              <a:rPr lang="en-US" sz="2400" dirty="0" smtClean="0"/>
              <a:t>is the page that describes the division of the single browser window into two windowpanes.</a:t>
            </a:r>
            <a:r>
              <a:rPr lang="en-US" sz="2000" dirty="0" smtClean="0"/>
              <a:t> </a:t>
            </a:r>
            <a:endParaRPr lang="en-US" sz="2000" b="1" i="1" dirty="0" smtClean="0"/>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Frames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5" name="Slide Number Placeholder 4"/>
          <p:cNvSpPr>
            <a:spLocks noGrp="1"/>
          </p:cNvSpPr>
          <p:nvPr>
            <p:ph type="sldNum" sz="quarter" idx="12"/>
          </p:nvPr>
        </p:nvSpPr>
        <p:spPr/>
        <p:txBody>
          <a:bodyPr/>
          <a:lstStyle/>
          <a:p>
            <a:pPr>
              <a:defRPr/>
            </a:pPr>
            <a:fld id="{CCB6C950-3E91-465B-9F00-434886D37EDC}" type="slidenum">
              <a:rPr lang="ar-SA" smtClean="0"/>
              <a:pPr>
                <a:defRPr/>
              </a:pPr>
              <a:t>29</a:t>
            </a:fld>
            <a:endParaRPr lang="en-US"/>
          </a:p>
        </p:txBody>
      </p:sp>
      <p:sp>
        <p:nvSpPr>
          <p:cNvPr id="6" name="Rectangle 3"/>
          <p:cNvSpPr>
            <a:spLocks noChangeArrowheads="1"/>
          </p:cNvSpPr>
          <p:nvPr/>
        </p:nvSpPr>
        <p:spPr bwMode="auto">
          <a:xfrm>
            <a:off x="2819400" y="3505200"/>
            <a:ext cx="2857500" cy="1943100"/>
          </a:xfrm>
          <a:prstGeom prst="rect">
            <a:avLst/>
          </a:prstGeom>
          <a:solidFill>
            <a:srgbClr val="FFFFFF"/>
          </a:solidFill>
          <a:ln w="9525">
            <a:solidFill>
              <a:srgbClr val="000000"/>
            </a:solidFill>
            <a:miter lim="800000"/>
            <a:headEnd/>
            <a:tailEnd/>
          </a:ln>
        </p:spPr>
        <p:txBody>
          <a:bodyPr/>
          <a:lstStyle/>
          <a:p>
            <a:endParaRPr lang="en-US"/>
          </a:p>
        </p:txBody>
      </p:sp>
      <p:sp>
        <p:nvSpPr>
          <p:cNvPr id="7" name="Text Box 4"/>
          <p:cNvSpPr txBox="1">
            <a:spLocks noChangeArrowheads="1"/>
          </p:cNvSpPr>
          <p:nvPr/>
        </p:nvSpPr>
        <p:spPr bwMode="auto">
          <a:xfrm>
            <a:off x="4305300" y="3619500"/>
            <a:ext cx="11430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r>
              <a:rPr lang="en-US" sz="1600" b="1">
                <a:solidFill>
                  <a:srgbClr val="FF0000"/>
                </a:solidFill>
                <a:latin typeface="Times New Roman" pitchFamily="18" charset="0"/>
              </a:rPr>
              <a:t>Doc2.html</a:t>
            </a:r>
          </a:p>
        </p:txBody>
      </p:sp>
      <p:sp>
        <p:nvSpPr>
          <p:cNvPr id="8" name="Text Box 5"/>
          <p:cNvSpPr txBox="1">
            <a:spLocks noChangeArrowheads="1"/>
          </p:cNvSpPr>
          <p:nvPr/>
        </p:nvSpPr>
        <p:spPr bwMode="auto">
          <a:xfrm>
            <a:off x="2971800" y="3619500"/>
            <a:ext cx="1104900" cy="1485900"/>
          </a:xfrm>
          <a:prstGeom prst="rect">
            <a:avLst/>
          </a:prstGeom>
          <a:solidFill>
            <a:srgbClr val="FFFFFF"/>
          </a:solidFill>
          <a:ln w="9525">
            <a:solidFill>
              <a:srgbClr val="000000"/>
            </a:solidFill>
            <a:miter lim="800000"/>
            <a:headEnd/>
            <a:tailEnd/>
          </a:ln>
        </p:spPr>
        <p:txBody>
          <a:bodyPr/>
          <a:lstStyle/>
          <a:p>
            <a:endParaRPr lang="en-US" sz="1200">
              <a:latin typeface="Times New Roman" pitchFamily="18" charset="0"/>
            </a:endParaRPr>
          </a:p>
          <a:p>
            <a:endParaRPr lang="en-US" sz="1200">
              <a:latin typeface="Times New Roman" pitchFamily="18" charset="0"/>
            </a:endParaRPr>
          </a:p>
          <a:p>
            <a:endParaRPr lang="en-US" sz="1200">
              <a:latin typeface="Times New Roman" pitchFamily="18" charset="0"/>
            </a:endParaRPr>
          </a:p>
          <a:p>
            <a:pPr algn="ctr"/>
            <a:r>
              <a:rPr lang="en-US" sz="1600" b="1">
                <a:solidFill>
                  <a:srgbClr val="FF0000"/>
                </a:solidFill>
                <a:latin typeface="Times New Roman" pitchFamily="18" charset="0"/>
              </a:rPr>
              <a:t>Doc1.html</a:t>
            </a:r>
          </a:p>
        </p:txBody>
      </p:sp>
      <p:sp>
        <p:nvSpPr>
          <p:cNvPr id="9" name="Text Box 6"/>
          <p:cNvSpPr txBox="1">
            <a:spLocks noChangeArrowheads="1"/>
          </p:cNvSpPr>
          <p:nvPr/>
        </p:nvSpPr>
        <p:spPr bwMode="auto">
          <a:xfrm>
            <a:off x="3505200" y="5562600"/>
            <a:ext cx="1524000" cy="381000"/>
          </a:xfrm>
          <a:prstGeom prst="rect">
            <a:avLst/>
          </a:prstGeom>
          <a:solidFill>
            <a:schemeClr val="tx2"/>
          </a:solidFill>
          <a:ln w="9525">
            <a:solidFill>
              <a:srgbClr val="990000"/>
            </a:solidFill>
            <a:miter lim="800000"/>
            <a:headEnd/>
            <a:tailEnd/>
          </a:ln>
        </p:spPr>
        <p:txBody>
          <a:bodyPr/>
          <a:lstStyle/>
          <a:p>
            <a:pPr algn="ctr"/>
            <a:r>
              <a:rPr lang="en-US" sz="1600">
                <a:solidFill>
                  <a:srgbClr val="FFFF00"/>
                </a:solidFill>
                <a:latin typeface="Times New Roman" pitchFamily="18" charset="0"/>
              </a:rPr>
              <a:t>Frames.html</a:t>
            </a:r>
          </a:p>
        </p:txBody>
      </p:sp>
      <p:sp>
        <p:nvSpPr>
          <p:cNvPr id="10" name="Text Box 7"/>
          <p:cNvSpPr txBox="1">
            <a:spLocks noChangeArrowheads="1"/>
          </p:cNvSpPr>
          <p:nvPr/>
        </p:nvSpPr>
        <p:spPr bwMode="auto">
          <a:xfrm>
            <a:off x="4419600" y="1447800"/>
            <a:ext cx="1143000" cy="1485900"/>
          </a:xfrm>
          <a:prstGeom prst="rect">
            <a:avLst/>
          </a:prstGeom>
          <a:solidFill>
            <a:srgbClr val="FFFFFF"/>
          </a:solidFill>
          <a:ln w="9525">
            <a:solidFill>
              <a:srgbClr val="000000"/>
            </a:solidFill>
            <a:miter lim="800000"/>
            <a:headEnd/>
            <a:tailEnd/>
          </a:ln>
        </p:spPr>
        <p:txBody>
          <a:bodyPr/>
          <a:lstStyle/>
          <a:p>
            <a:endParaRPr lang="en-US" sz="1200" dirty="0">
              <a:latin typeface="Times New Roman" pitchFamily="18" charset="0"/>
            </a:endParaRPr>
          </a:p>
          <a:p>
            <a:endParaRPr lang="en-US" sz="1200" dirty="0">
              <a:latin typeface="Times New Roman" pitchFamily="18" charset="0"/>
            </a:endParaRPr>
          </a:p>
          <a:p>
            <a:endParaRPr lang="en-US" sz="1200" dirty="0">
              <a:latin typeface="Times New Roman" pitchFamily="18" charset="0"/>
            </a:endParaRPr>
          </a:p>
          <a:p>
            <a:r>
              <a:rPr lang="en-US" sz="1600" b="1" dirty="0">
                <a:solidFill>
                  <a:srgbClr val="FF0000"/>
                </a:solidFill>
                <a:latin typeface="Times New Roman" pitchFamily="18" charset="0"/>
              </a:rPr>
              <a:t>Doc2.html</a:t>
            </a:r>
          </a:p>
        </p:txBody>
      </p:sp>
      <p:sp>
        <p:nvSpPr>
          <p:cNvPr id="11" name="Text Box 8"/>
          <p:cNvSpPr txBox="1">
            <a:spLocks noChangeArrowheads="1"/>
          </p:cNvSpPr>
          <p:nvPr/>
        </p:nvSpPr>
        <p:spPr bwMode="auto">
          <a:xfrm>
            <a:off x="2971800" y="1447800"/>
            <a:ext cx="1104900" cy="1485900"/>
          </a:xfrm>
          <a:prstGeom prst="rect">
            <a:avLst/>
          </a:prstGeom>
          <a:solidFill>
            <a:srgbClr val="FFFFFF"/>
          </a:solidFill>
          <a:ln w="9525">
            <a:solidFill>
              <a:srgbClr val="000000"/>
            </a:solidFill>
            <a:miter lim="800000"/>
            <a:headEnd/>
            <a:tailEnd/>
          </a:ln>
        </p:spPr>
        <p:txBody>
          <a:bodyPr/>
          <a:lstStyle/>
          <a:p>
            <a:endParaRPr lang="en-US" sz="1200" dirty="0">
              <a:latin typeface="Times New Roman" pitchFamily="18" charset="0"/>
            </a:endParaRPr>
          </a:p>
          <a:p>
            <a:endParaRPr lang="en-US" sz="1200" dirty="0">
              <a:latin typeface="Times New Roman" pitchFamily="18" charset="0"/>
            </a:endParaRPr>
          </a:p>
          <a:p>
            <a:endParaRPr lang="en-US" sz="1200" dirty="0">
              <a:latin typeface="Times New Roman" pitchFamily="18" charset="0"/>
            </a:endParaRPr>
          </a:p>
          <a:p>
            <a:pPr algn="ctr"/>
            <a:r>
              <a:rPr lang="en-US" sz="1600" b="1" dirty="0" err="1">
                <a:solidFill>
                  <a:srgbClr val="FF0000"/>
                </a:solidFill>
                <a:latin typeface="Times New Roman" pitchFamily="18" charset="0"/>
              </a:rPr>
              <a:t>Doc1.html</a:t>
            </a:r>
            <a:endParaRPr lang="en-US" sz="1600" b="1" dirty="0">
              <a:solidFill>
                <a:srgbClr val="FF0000"/>
              </a:solidFill>
              <a:latin typeface="Times New Roman" pitchFamily="18" charset="0"/>
            </a:endParaRPr>
          </a:p>
        </p:txBody>
      </p:sp>
      <p:sp>
        <p:nvSpPr>
          <p:cNvPr id="12" name="Line 9"/>
          <p:cNvSpPr>
            <a:spLocks noChangeShapeType="1"/>
          </p:cNvSpPr>
          <p:nvPr/>
        </p:nvSpPr>
        <p:spPr bwMode="auto">
          <a:xfrm>
            <a:off x="3276600" y="2933700"/>
            <a:ext cx="342900" cy="685800"/>
          </a:xfrm>
          <a:prstGeom prst="line">
            <a:avLst/>
          </a:prstGeom>
          <a:noFill/>
          <a:ln w="9525">
            <a:solidFill>
              <a:srgbClr val="000000"/>
            </a:solidFill>
            <a:round/>
            <a:headEnd/>
            <a:tailEnd type="triangle" w="med" len="med"/>
          </a:ln>
        </p:spPr>
        <p:txBody>
          <a:bodyPr/>
          <a:lstStyle/>
          <a:p>
            <a:endParaRPr lang="en-US"/>
          </a:p>
        </p:txBody>
      </p:sp>
      <p:sp>
        <p:nvSpPr>
          <p:cNvPr id="13" name="Line 10"/>
          <p:cNvSpPr>
            <a:spLocks noChangeShapeType="1"/>
          </p:cNvSpPr>
          <p:nvPr/>
        </p:nvSpPr>
        <p:spPr bwMode="auto">
          <a:xfrm flipH="1">
            <a:off x="4762500" y="2933700"/>
            <a:ext cx="457200" cy="685800"/>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marL="365760" indent="-283464" fontAlgn="auto">
              <a:lnSpc>
                <a:spcPct val="80000"/>
              </a:lnSpc>
              <a:spcAft>
                <a:spcPts val="0"/>
              </a:spcAft>
              <a:buClrTx/>
              <a:buFont typeface="Wingdings" pitchFamily="2" charset="2"/>
              <a:buChar char="§"/>
              <a:defRPr/>
            </a:pPr>
            <a:r>
              <a:rPr lang="en-US" b="1" dirty="0" smtClean="0">
                <a:solidFill>
                  <a:srgbClr val="FF0000"/>
                </a:solidFill>
              </a:rPr>
              <a:t>&lt;IMG&gt;</a:t>
            </a:r>
            <a:r>
              <a:rPr lang="en-US" dirty="0" smtClean="0"/>
              <a:t>This element defines a graphic image on the page. </a:t>
            </a:r>
          </a:p>
          <a:p>
            <a:pPr marL="365760" indent="-283464" fontAlgn="auto">
              <a:lnSpc>
                <a:spcPct val="80000"/>
              </a:lnSpc>
              <a:spcAft>
                <a:spcPts val="0"/>
              </a:spcAft>
              <a:buClrTx/>
              <a:buFont typeface="Wingdings" pitchFamily="2" charset="2"/>
              <a:buChar char="§"/>
              <a:defRPr/>
            </a:pPr>
            <a:r>
              <a:rPr lang="en-US" b="1" dirty="0" smtClean="0">
                <a:solidFill>
                  <a:srgbClr val="FF0000"/>
                </a:solidFill>
              </a:rPr>
              <a:t>Image File</a:t>
            </a:r>
            <a:r>
              <a:rPr lang="en-US" b="1" dirty="0" smtClean="0"/>
              <a:t> (</a:t>
            </a:r>
            <a:r>
              <a:rPr lang="en-US" b="1" dirty="0" err="1" smtClean="0"/>
              <a:t>SRC:</a:t>
            </a:r>
            <a:r>
              <a:rPr lang="en-US" b="1" dirty="0" err="1" smtClean="0">
                <a:solidFill>
                  <a:srgbClr val="FF0000"/>
                </a:solidFill>
              </a:rPr>
              <a:t>source</a:t>
            </a:r>
            <a:r>
              <a:rPr lang="en-US" b="1" dirty="0" smtClean="0"/>
              <a:t>):</a:t>
            </a:r>
            <a:r>
              <a:rPr lang="en-US" dirty="0" smtClean="0"/>
              <a:t> This value will be a URL (location of the image) E.g. </a:t>
            </a:r>
            <a:r>
              <a:rPr lang="en-US" dirty="0" err="1" smtClean="0">
                <a:hlinkClick r:id="rId2"/>
              </a:rPr>
              <a:t>http://www.domain.com/dir/file.ext</a:t>
            </a:r>
            <a:r>
              <a:rPr lang="en-US" dirty="0" smtClean="0"/>
              <a:t> or /dir/</a:t>
            </a:r>
            <a:r>
              <a:rPr lang="en-US" dirty="0" err="1" smtClean="0"/>
              <a:t>file.txt</a:t>
            </a:r>
            <a:r>
              <a:rPr lang="en-US" dirty="0" smtClean="0"/>
              <a:t>.</a:t>
            </a:r>
          </a:p>
          <a:p>
            <a:pPr marL="365760" indent="-283464" fontAlgn="auto">
              <a:lnSpc>
                <a:spcPct val="80000"/>
              </a:lnSpc>
              <a:spcAft>
                <a:spcPts val="0"/>
              </a:spcAft>
              <a:buClrTx/>
              <a:buFont typeface="Wingdings" pitchFamily="2" charset="2"/>
              <a:buChar char="§"/>
              <a:defRPr/>
            </a:pPr>
            <a:r>
              <a:rPr lang="en-US" b="1" dirty="0" smtClean="0">
                <a:solidFill>
                  <a:srgbClr val="FF0000"/>
                </a:solidFill>
              </a:rPr>
              <a:t>Alternate Text (ALT)</a:t>
            </a:r>
            <a:r>
              <a:rPr lang="en-US" b="1" dirty="0" smtClean="0"/>
              <a:t>:</a:t>
            </a:r>
            <a:r>
              <a:rPr lang="en-US" dirty="0" smtClean="0"/>
              <a:t> This is a text field that describes an alternate text for an image if the image cannot be displayed due to some issue.</a:t>
            </a:r>
          </a:p>
          <a:p>
            <a:pPr marL="365760" indent="-283464" fontAlgn="auto">
              <a:lnSpc>
                <a:spcPct val="80000"/>
              </a:lnSpc>
              <a:spcAft>
                <a:spcPts val="0"/>
              </a:spcAft>
              <a:buClrTx/>
              <a:buFont typeface="Wingdings" pitchFamily="2" charset="2"/>
              <a:buChar char="§"/>
              <a:defRPr/>
            </a:pPr>
            <a:r>
              <a:rPr lang="en-US" b="1" dirty="0" smtClean="0">
                <a:solidFill>
                  <a:srgbClr val="FF0000"/>
                </a:solidFill>
              </a:rPr>
              <a:t>Alignment (ALIGN):</a:t>
            </a:r>
            <a:r>
              <a:rPr lang="en-US" dirty="0" smtClean="0"/>
              <a:t> This allows you to align the image on your page.</a:t>
            </a:r>
          </a:p>
          <a:p>
            <a:pPr marL="365760" indent="-283464" fontAlgn="auto">
              <a:spcAft>
                <a:spcPts val="0"/>
              </a:spcAft>
              <a:buClrTx/>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7A1B9995-7989-4403-9007-602DB4CF6FD2}" type="slidenum">
              <a:rPr lang="ar-SA"/>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Frame Page Architecture</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lnSpcReduction="10000"/>
          </a:bodyPr>
          <a:lstStyle/>
          <a:p>
            <a:pPr>
              <a:buClr>
                <a:schemeClr val="accent2"/>
              </a:buClr>
              <a:buFont typeface="Wingdings" pitchFamily="2" charset="2"/>
              <a:buChar char="§"/>
            </a:pPr>
            <a:r>
              <a:rPr lang="en-US" sz="2800" dirty="0" smtClean="0"/>
              <a:t>A </a:t>
            </a:r>
            <a:r>
              <a:rPr lang="en-US" sz="2800" b="1" dirty="0" smtClean="0">
                <a:solidFill>
                  <a:srgbClr val="FF0000"/>
                </a:solidFill>
              </a:rPr>
              <a:t>&lt;FRAMESET&gt;</a:t>
            </a:r>
            <a:r>
              <a:rPr lang="en-US" sz="2800" dirty="0" smtClean="0"/>
              <a:t> element is placed in the html document before the </a:t>
            </a:r>
            <a:r>
              <a:rPr lang="en-US" sz="2800" b="1" dirty="0" smtClean="0">
                <a:solidFill>
                  <a:srgbClr val="FF0000"/>
                </a:solidFill>
              </a:rPr>
              <a:t>&lt;BODY&gt;</a:t>
            </a:r>
            <a:r>
              <a:rPr lang="en-US" sz="2800" dirty="0" smtClean="0"/>
              <a:t> element. The </a:t>
            </a:r>
            <a:r>
              <a:rPr lang="en-US" sz="2800" b="1" dirty="0" smtClean="0">
                <a:solidFill>
                  <a:srgbClr val="FF0000"/>
                </a:solidFill>
              </a:rPr>
              <a:t>&lt;FRAMESET&gt;</a:t>
            </a:r>
            <a:r>
              <a:rPr lang="en-US" sz="2800" dirty="0" smtClean="0"/>
              <a:t> describes the amount of screen  given to each windowpane by dividing the screen into </a:t>
            </a:r>
            <a:r>
              <a:rPr lang="en-US" sz="2800" b="1" dirty="0" smtClean="0">
                <a:solidFill>
                  <a:srgbClr val="FF0000"/>
                </a:solidFill>
              </a:rPr>
              <a:t>ROWS</a:t>
            </a:r>
            <a:r>
              <a:rPr lang="en-US" sz="2800" dirty="0" smtClean="0"/>
              <a:t> or </a:t>
            </a:r>
            <a:r>
              <a:rPr lang="en-US" sz="2800" b="1" dirty="0" smtClean="0">
                <a:solidFill>
                  <a:srgbClr val="FF0000"/>
                </a:solidFill>
              </a:rPr>
              <a:t>COLS</a:t>
            </a:r>
            <a:r>
              <a:rPr lang="en-US" sz="2800" dirty="0" smtClean="0"/>
              <a:t>.</a:t>
            </a:r>
          </a:p>
          <a:p>
            <a:pPr>
              <a:buClr>
                <a:schemeClr val="accent2"/>
              </a:buClr>
              <a:buFont typeface="Wingdings" pitchFamily="2" charset="2"/>
              <a:buChar char="§"/>
            </a:pPr>
            <a:r>
              <a:rPr lang="en-US" sz="2800" dirty="0" smtClean="0"/>
              <a:t>The </a:t>
            </a:r>
            <a:r>
              <a:rPr lang="en-US" sz="2800" b="1" dirty="0" smtClean="0">
                <a:solidFill>
                  <a:srgbClr val="FF0000"/>
                </a:solidFill>
              </a:rPr>
              <a:t>&lt;FRAMESET&gt;</a:t>
            </a:r>
            <a:r>
              <a:rPr lang="en-US" sz="2800" dirty="0" smtClean="0"/>
              <a:t> will then contain </a:t>
            </a:r>
            <a:r>
              <a:rPr lang="en-US" sz="2800" b="1" dirty="0" smtClean="0">
                <a:solidFill>
                  <a:srgbClr val="FF0000"/>
                </a:solidFill>
              </a:rPr>
              <a:t>&lt;FRAME&gt;</a:t>
            </a:r>
            <a:r>
              <a:rPr lang="en-US" sz="2800" dirty="0" smtClean="0"/>
              <a:t> elements, </a:t>
            </a:r>
            <a:r>
              <a:rPr lang="en-US" sz="2800" b="1" dirty="0" smtClean="0">
                <a:solidFill>
                  <a:srgbClr val="0000CC"/>
                </a:solidFill>
              </a:rPr>
              <a:t>one per division</a:t>
            </a:r>
            <a:r>
              <a:rPr lang="en-US" sz="2800" dirty="0" smtClean="0"/>
              <a:t> of the browser window. </a:t>
            </a:r>
          </a:p>
          <a:p>
            <a:pPr>
              <a:buClr>
                <a:schemeClr val="accent2"/>
              </a:buClr>
              <a:buFont typeface="Wingdings" pitchFamily="2" charset="2"/>
              <a:buChar char="§"/>
            </a:pPr>
            <a:r>
              <a:rPr lang="en-US" sz="2800" dirty="0" smtClean="0"/>
              <a:t>Note: Because there is no </a:t>
            </a:r>
            <a:r>
              <a:rPr lang="en-US" sz="2800" b="1" dirty="0" smtClean="0">
                <a:solidFill>
                  <a:srgbClr val="FF0000"/>
                </a:solidFill>
              </a:rPr>
              <a:t>BODY</a:t>
            </a:r>
            <a:r>
              <a:rPr lang="en-US" sz="2800" dirty="0" smtClean="0"/>
              <a:t> container, FRAMESET pages can't have </a:t>
            </a:r>
            <a:r>
              <a:rPr lang="en-US" sz="2800" dirty="0" smtClean="0">
                <a:solidFill>
                  <a:srgbClr val="0000FF"/>
                </a:solidFill>
              </a:rPr>
              <a:t>background images</a:t>
            </a:r>
            <a:r>
              <a:rPr lang="en-US" sz="2800" dirty="0" smtClean="0"/>
              <a:t> and </a:t>
            </a:r>
            <a:r>
              <a:rPr lang="en-US" sz="2800" dirty="0" smtClean="0">
                <a:solidFill>
                  <a:srgbClr val="0000FF"/>
                </a:solidFill>
              </a:rPr>
              <a:t>background colors</a:t>
            </a:r>
            <a:r>
              <a:rPr lang="en-US" sz="2800" dirty="0" smtClean="0"/>
              <a:t> associated with them. </a:t>
            </a:r>
          </a:p>
          <a:p>
            <a:endParaRPr lang="en-US" sz="28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28600"/>
            <a:ext cx="8512522" cy="1143000"/>
          </a:xfrm>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Frame Page Architecture</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20000"/>
          </a:bodyPr>
          <a:lstStyle/>
          <a:p>
            <a:pPr>
              <a:lnSpc>
                <a:spcPct val="90000"/>
              </a:lnSpc>
              <a:buFontTx/>
              <a:buNone/>
            </a:pPr>
            <a:r>
              <a:rPr lang="en-US" b="1" dirty="0" smtClean="0"/>
              <a:t>&lt;HTML&gt;</a:t>
            </a:r>
          </a:p>
          <a:p>
            <a:pPr>
              <a:lnSpc>
                <a:spcPct val="90000"/>
              </a:lnSpc>
              <a:buFontTx/>
              <a:buNone/>
            </a:pPr>
            <a:r>
              <a:rPr lang="en-US" b="1" dirty="0" smtClean="0"/>
              <a:t>&lt;HEAD&gt;</a:t>
            </a:r>
          </a:p>
          <a:p>
            <a:pPr>
              <a:lnSpc>
                <a:spcPct val="90000"/>
              </a:lnSpc>
              <a:buFontTx/>
              <a:buNone/>
            </a:pPr>
            <a:r>
              <a:rPr lang="en-US" b="1" dirty="0" smtClean="0"/>
              <a:t>&lt;TITLE&gt; Framed Page &lt;/TITLE&gt;</a:t>
            </a:r>
          </a:p>
          <a:p>
            <a:pPr>
              <a:lnSpc>
                <a:spcPct val="90000"/>
              </a:lnSpc>
              <a:buFontTx/>
              <a:buNone/>
            </a:pPr>
            <a:r>
              <a:rPr lang="en-US" b="1" dirty="0" smtClean="0">
                <a:solidFill>
                  <a:srgbClr val="FF0000"/>
                </a:solidFill>
              </a:rPr>
              <a:t>&lt;FRAMESET COLS=“23%,77%”&gt;</a:t>
            </a:r>
          </a:p>
          <a:p>
            <a:pPr>
              <a:lnSpc>
                <a:spcPct val="90000"/>
              </a:lnSpc>
              <a:buFontTx/>
              <a:buNone/>
            </a:pPr>
            <a:r>
              <a:rPr lang="en-US" b="1" dirty="0" smtClean="0">
                <a:solidFill>
                  <a:srgbClr val="0000CC"/>
                </a:solidFill>
              </a:rPr>
              <a:t>&lt;FRAME </a:t>
            </a:r>
            <a:r>
              <a:rPr lang="en-US" b="1" dirty="0" err="1" smtClean="0">
                <a:solidFill>
                  <a:srgbClr val="0000CC"/>
                </a:solidFill>
              </a:rPr>
              <a:t>SRC</a:t>
            </a:r>
            <a:r>
              <a:rPr lang="en-US" b="1" dirty="0" smtClean="0">
                <a:solidFill>
                  <a:srgbClr val="0000CC"/>
                </a:solidFill>
              </a:rPr>
              <a:t>=“</a:t>
            </a:r>
            <a:r>
              <a:rPr lang="en-US" b="1" dirty="0" err="1" smtClean="0">
                <a:solidFill>
                  <a:srgbClr val="0000CC"/>
                </a:solidFill>
              </a:rPr>
              <a:t>Doc1.html</a:t>
            </a:r>
            <a:r>
              <a:rPr lang="en-US" b="1" dirty="0" smtClean="0">
                <a:solidFill>
                  <a:srgbClr val="0000CC"/>
                </a:solidFill>
              </a:rPr>
              <a:t>”&gt;</a:t>
            </a:r>
          </a:p>
          <a:p>
            <a:pPr>
              <a:lnSpc>
                <a:spcPct val="90000"/>
              </a:lnSpc>
              <a:buFontTx/>
              <a:buNone/>
            </a:pPr>
            <a:r>
              <a:rPr lang="en-US" b="1" dirty="0" smtClean="0">
                <a:solidFill>
                  <a:srgbClr val="0000CC"/>
                </a:solidFill>
              </a:rPr>
              <a:t>&lt;FRAME </a:t>
            </a:r>
            <a:r>
              <a:rPr lang="en-US" b="1" dirty="0" err="1" smtClean="0">
                <a:solidFill>
                  <a:srgbClr val="0000CC"/>
                </a:solidFill>
              </a:rPr>
              <a:t>SRC</a:t>
            </a:r>
            <a:r>
              <a:rPr lang="en-US" b="1" dirty="0" smtClean="0">
                <a:solidFill>
                  <a:srgbClr val="0000CC"/>
                </a:solidFill>
              </a:rPr>
              <a:t>=“</a:t>
            </a:r>
            <a:r>
              <a:rPr lang="en-US" b="1" dirty="0" err="1" smtClean="0">
                <a:solidFill>
                  <a:srgbClr val="0000CC"/>
                </a:solidFill>
              </a:rPr>
              <a:t>Doc2.html</a:t>
            </a:r>
            <a:r>
              <a:rPr lang="en-US" b="1" dirty="0" smtClean="0">
                <a:solidFill>
                  <a:srgbClr val="0000CC"/>
                </a:solidFill>
              </a:rPr>
              <a:t>”&gt;</a:t>
            </a:r>
          </a:p>
          <a:p>
            <a:pPr>
              <a:lnSpc>
                <a:spcPct val="90000"/>
              </a:lnSpc>
              <a:buFontTx/>
              <a:buNone/>
            </a:pPr>
            <a:r>
              <a:rPr lang="en-US" b="1" dirty="0" smtClean="0">
                <a:solidFill>
                  <a:srgbClr val="FF0000"/>
                </a:solidFill>
              </a:rPr>
              <a:t>&lt;/FRAMESET &gt;</a:t>
            </a:r>
          </a:p>
          <a:p>
            <a:pPr>
              <a:lnSpc>
                <a:spcPct val="90000"/>
              </a:lnSpc>
              <a:buFontTx/>
              <a:buNone/>
            </a:pPr>
            <a:r>
              <a:rPr lang="en-US" b="1" dirty="0" smtClean="0"/>
              <a:t>&lt;/HEAD&gt;</a:t>
            </a:r>
          </a:p>
          <a:p>
            <a:pPr>
              <a:lnSpc>
                <a:spcPct val="90000"/>
              </a:lnSpc>
              <a:buFontTx/>
              <a:buNone/>
            </a:pPr>
            <a:endParaRPr lang="en-US" b="1" dirty="0" smtClean="0">
              <a:solidFill>
                <a:srgbClr val="FF0000"/>
              </a:solidFill>
            </a:endParaRPr>
          </a:p>
          <a:p>
            <a:pPr>
              <a:lnSpc>
                <a:spcPct val="90000"/>
              </a:lnSpc>
              <a:buFontTx/>
              <a:buNone/>
            </a:pPr>
            <a:r>
              <a:rPr lang="en-US" b="1" dirty="0" smtClean="0"/>
              <a:t>&lt;/HTML&gt;</a:t>
            </a:r>
          </a:p>
          <a:p>
            <a:pPr>
              <a:lnSpc>
                <a:spcPct val="90000"/>
              </a:lnSpc>
              <a:buFontTx/>
              <a:buNone/>
            </a:pPr>
            <a:endParaRPr lang="en-US" b="1" dirty="0" smtClean="0"/>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pPr>
              <a:defRPr/>
            </a:pPr>
            <a:fld id="{14ADC465-2E6D-4E55-9135-188E646C1380}" type="slidenum">
              <a:rPr lang="ar-SA"/>
              <a:pPr>
                <a:defRPr/>
              </a:pPr>
              <a:t>32</a:t>
            </a:fld>
            <a:endParaRPr lang="en-US"/>
          </a:p>
        </p:txBody>
      </p:sp>
      <p:grpSp>
        <p:nvGrpSpPr>
          <p:cNvPr id="2" name="Group 3"/>
          <p:cNvGrpSpPr>
            <a:grpSpLocks/>
          </p:cNvGrpSpPr>
          <p:nvPr/>
        </p:nvGrpSpPr>
        <p:grpSpPr bwMode="auto">
          <a:xfrm>
            <a:off x="1752600" y="2590800"/>
            <a:ext cx="5372100" cy="3314700"/>
            <a:chOff x="1800" y="1620"/>
            <a:chExt cx="8460" cy="5220"/>
          </a:xfrm>
        </p:grpSpPr>
        <p:sp>
          <p:nvSpPr>
            <p:cNvPr id="11" name="Rectangle 4"/>
            <p:cNvSpPr>
              <a:spLocks noChangeArrowheads="1"/>
            </p:cNvSpPr>
            <p:nvPr/>
          </p:nvSpPr>
          <p:spPr bwMode="auto">
            <a:xfrm>
              <a:off x="1800" y="1620"/>
              <a:ext cx="8460" cy="5220"/>
            </a:xfrm>
            <a:prstGeom prst="rect">
              <a:avLst/>
            </a:prstGeom>
            <a:solidFill>
              <a:schemeClr val="accent1"/>
            </a:solidFill>
            <a:ln w="9525">
              <a:solidFill>
                <a:srgbClr val="000000"/>
              </a:solidFill>
              <a:miter lim="800000"/>
              <a:headEnd/>
              <a:tailEnd/>
            </a:ln>
          </p:spPr>
          <p:txBody>
            <a:bodyPr/>
            <a:lstStyle/>
            <a:p>
              <a:endParaRPr lang="en-US"/>
            </a:p>
          </p:txBody>
        </p:sp>
        <p:sp>
          <p:nvSpPr>
            <p:cNvPr id="12" name="Text Box 5"/>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p>
              <a:pPr algn="ctr"/>
              <a:r>
                <a:rPr lang="en-US" sz="2000" b="1" dirty="0">
                  <a:solidFill>
                    <a:srgbClr val="0000CC"/>
                  </a:solidFill>
                  <a:latin typeface="Times New Roman" pitchFamily="18" charset="0"/>
                </a:rPr>
                <a:t>FRAMESET COLS=”23%, 77%”</a:t>
              </a:r>
            </a:p>
          </p:txBody>
        </p:sp>
        <p:sp>
          <p:nvSpPr>
            <p:cNvPr id="13" name="Text Box 6"/>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p>
              <a:r>
                <a:rPr lang="en-US" sz="2000" b="1">
                  <a:solidFill>
                    <a:srgbClr val="FF0000"/>
                  </a:solidFill>
                  <a:latin typeface="Times New Roman" pitchFamily="18" charset="0"/>
                </a:rPr>
                <a:t>FRAME</a:t>
              </a:r>
            </a:p>
            <a:p>
              <a:endParaRPr lang="en-US" sz="2000" b="1">
                <a:solidFill>
                  <a:srgbClr val="0000CC"/>
                </a:solidFill>
                <a:latin typeface="Times New Roman" pitchFamily="18" charset="0"/>
              </a:endParaRPr>
            </a:p>
            <a:p>
              <a:r>
                <a:rPr lang="en-US" sz="2000" b="1">
                  <a:solidFill>
                    <a:srgbClr val="0000CC"/>
                  </a:solidFill>
                  <a:latin typeface="Times New Roman" pitchFamily="18" charset="0"/>
                </a:rPr>
                <a:t>NAME=right_pane</a:t>
              </a:r>
            </a:p>
            <a:p>
              <a:r>
                <a:rPr lang="en-US" sz="2000" b="1">
                  <a:solidFill>
                    <a:srgbClr val="0000CC"/>
                  </a:solidFill>
                  <a:latin typeface="Times New Roman" pitchFamily="18" charset="0"/>
                </a:rPr>
                <a:t>SRC= Doc2.html</a:t>
              </a:r>
            </a:p>
          </p:txBody>
        </p:sp>
        <p:sp>
          <p:nvSpPr>
            <p:cNvPr id="14" name="Text Box 7"/>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p>
              <a:r>
                <a:rPr lang="en-US" sz="2000" b="1">
                  <a:solidFill>
                    <a:srgbClr val="FF0000"/>
                  </a:solidFill>
                  <a:latin typeface="Times New Roman" pitchFamily="18" charset="0"/>
                </a:rPr>
                <a:t>FRAME</a:t>
              </a:r>
            </a:p>
            <a:p>
              <a:endParaRPr lang="en-US" sz="2000" b="1">
                <a:solidFill>
                  <a:srgbClr val="0000CC"/>
                </a:solidFill>
                <a:latin typeface="Times New Roman" pitchFamily="18" charset="0"/>
              </a:endParaRPr>
            </a:p>
            <a:p>
              <a:r>
                <a:rPr lang="en-US" sz="2000" b="1">
                  <a:solidFill>
                    <a:srgbClr val="0000CC"/>
                  </a:solidFill>
                  <a:latin typeface="Times New Roman" pitchFamily="18" charset="0"/>
                </a:rPr>
                <a:t>NAME= left_pane</a:t>
              </a:r>
            </a:p>
            <a:p>
              <a:r>
                <a:rPr lang="en-US" sz="2000" b="1">
                  <a:solidFill>
                    <a:srgbClr val="0000CC"/>
                  </a:solidFill>
                  <a:latin typeface="Times New Roman" pitchFamily="18" charset="0"/>
                </a:rPr>
                <a:t>SRC=Doc1.html</a:t>
              </a:r>
            </a:p>
          </p:txBody>
        </p:sp>
      </p:grpSp>
      <p:sp>
        <p:nvSpPr>
          <p:cNvPr id="15" name="Rectangle 14"/>
          <p:cNvSpPr/>
          <p:nvPr/>
        </p:nvSpPr>
        <p:spPr>
          <a:xfrm>
            <a:off x="1447800" y="685800"/>
            <a:ext cx="6096000" cy="1384995"/>
          </a:xfrm>
          <a:prstGeom prst="rect">
            <a:avLst/>
          </a:prstGeom>
        </p:spPr>
        <p:txBody>
          <a:bodyPr wrap="square">
            <a:spAutoFit/>
          </a:bodyPr>
          <a:lstStyle/>
          <a:p>
            <a:pPr eaLnBrk="1" hangingPunct="1"/>
            <a:r>
              <a:rPr lang="en-US" sz="2800" b="1" dirty="0" smtClean="0">
                <a:solidFill>
                  <a:srgbClr val="002060"/>
                </a:solidFill>
                <a:effectLst>
                  <a:outerShdw blurRad="50000" dist="30000" dir="5400000" algn="tl" rotWithShape="0">
                    <a:srgbClr val="000000">
                      <a:alpha val="30000"/>
                    </a:srgbClr>
                  </a:outerShdw>
                </a:effectLst>
              </a:rPr>
              <a:t>The Diagram below is a graphical view of the document described above</a:t>
            </a:r>
            <a:endParaRPr lang="en-US" sz="28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&lt;FRAMESET&gt; Container </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a:lnSpc>
                <a:spcPct val="90000"/>
              </a:lnSpc>
              <a:buClr>
                <a:schemeClr val="accent2"/>
              </a:buClr>
              <a:buFont typeface="Wingdings" pitchFamily="2" charset="2"/>
              <a:buNone/>
            </a:pPr>
            <a:r>
              <a:rPr lang="en-US" sz="2400" b="1" dirty="0" smtClean="0">
                <a:solidFill>
                  <a:srgbClr val="0000CC"/>
                </a:solidFill>
              </a:rPr>
              <a:t>&lt;FRAMESET&gt;</a:t>
            </a:r>
            <a:r>
              <a:rPr lang="en-US" sz="2400" b="1" i="1" dirty="0" smtClean="0"/>
              <a:t> :</a:t>
            </a:r>
            <a:r>
              <a:rPr lang="en-US" sz="2400" dirty="0" smtClean="0"/>
              <a:t> The FRAMESET element creates divisions in the browser window in a single direction. This allows you to define divisions as either rows or columns.</a:t>
            </a:r>
          </a:p>
          <a:p>
            <a:pPr>
              <a:lnSpc>
                <a:spcPct val="90000"/>
              </a:lnSpc>
              <a:buClr>
                <a:schemeClr val="accent2"/>
              </a:buClr>
              <a:buFont typeface="Wingdings" pitchFamily="2" charset="2"/>
              <a:buChar char="§"/>
            </a:pPr>
            <a:r>
              <a:rPr lang="en-US" sz="2400" b="1" dirty="0" smtClean="0">
                <a:solidFill>
                  <a:srgbClr val="0000CC"/>
                </a:solidFill>
              </a:rPr>
              <a:t>ROWS</a:t>
            </a:r>
            <a:r>
              <a:rPr lang="en-US" sz="2400" b="1" i="1" dirty="0" smtClean="0"/>
              <a:t> : </a:t>
            </a:r>
            <a:r>
              <a:rPr lang="en-US" sz="2400" dirty="0" smtClean="0"/>
              <a:t>Determines the size and number of rectangular rows within a &lt;FRAMESET&gt;. They are set from top of the display area to the bottom.</a:t>
            </a:r>
          </a:p>
          <a:p>
            <a:pPr>
              <a:lnSpc>
                <a:spcPct val="90000"/>
              </a:lnSpc>
              <a:buClr>
                <a:schemeClr val="accent2"/>
              </a:buClr>
              <a:buFont typeface="Wingdings" pitchFamily="2" charset="2"/>
              <a:buNone/>
            </a:pPr>
            <a:r>
              <a:rPr lang="en-US" sz="2400" b="1" dirty="0" smtClean="0">
                <a:solidFill>
                  <a:srgbClr val="FF0000"/>
                </a:solidFill>
              </a:rPr>
              <a:t>Possible values are:</a:t>
            </a:r>
          </a:p>
          <a:p>
            <a:pPr>
              <a:lnSpc>
                <a:spcPct val="90000"/>
              </a:lnSpc>
              <a:buClr>
                <a:schemeClr val="accent2"/>
              </a:buClr>
              <a:buFont typeface="Wingdings" pitchFamily="2" charset="2"/>
              <a:buChar char="§"/>
            </a:pPr>
            <a:r>
              <a:rPr lang="en-US" sz="2400" dirty="0" smtClean="0"/>
              <a:t>Absolute pixel units, I.e. “360,120”.</a:t>
            </a:r>
          </a:p>
          <a:p>
            <a:pPr>
              <a:lnSpc>
                <a:spcPct val="90000"/>
              </a:lnSpc>
              <a:buClr>
                <a:schemeClr val="accent2"/>
              </a:buClr>
              <a:buFont typeface="Wingdings" pitchFamily="2" charset="2"/>
              <a:buChar char="§"/>
            </a:pPr>
            <a:r>
              <a:rPr lang="en-US" sz="2400" dirty="0" smtClean="0"/>
              <a:t>A percentage of screen height, e.g. “75%,25%”.</a:t>
            </a:r>
          </a:p>
          <a:p>
            <a:pPr>
              <a:lnSpc>
                <a:spcPct val="90000"/>
              </a:lnSpc>
              <a:buClr>
                <a:schemeClr val="accent2"/>
              </a:buClr>
              <a:buFont typeface="Wingdings" pitchFamily="2" charset="2"/>
              <a:buChar char="§"/>
            </a:pPr>
            <a:r>
              <a:rPr lang="en-US" sz="2400" dirty="0" smtClean="0"/>
              <a:t>Proportional values using the asterisk (*). This is often combined with a value in pixels , e.g. “360,*”.</a:t>
            </a:r>
          </a:p>
          <a:p>
            <a:pPr>
              <a:lnSpc>
                <a:spcPct val="90000"/>
              </a:lnSpc>
              <a:buClr>
                <a:schemeClr val="accent2"/>
              </a:buClr>
              <a:buFont typeface="Wingdings" pitchFamily="2" charset="2"/>
              <a:buChar char="§"/>
            </a:pPr>
            <a:r>
              <a:rPr lang="en-US" sz="2400" dirty="0" smtClean="0"/>
              <a:t>&lt;Frameset cols=“200,20%,*,2*”&gt;</a:t>
            </a:r>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Creating a Frames Page</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lnSpcReduction="10000"/>
          </a:bodyPr>
          <a:lstStyle/>
          <a:p>
            <a:pPr>
              <a:lnSpc>
                <a:spcPct val="80000"/>
              </a:lnSpc>
              <a:buClr>
                <a:schemeClr val="accent2"/>
              </a:buClr>
              <a:buFont typeface="Wingdings" pitchFamily="2" charset="2"/>
              <a:buChar char="§"/>
            </a:pPr>
            <a:r>
              <a:rPr lang="en-US" b="1" dirty="0" smtClean="0">
                <a:solidFill>
                  <a:srgbClr val="0000CC"/>
                </a:solidFill>
              </a:rPr>
              <a:t>COLS</a:t>
            </a:r>
            <a:r>
              <a:rPr lang="en-US" b="1" i="1" dirty="0" smtClean="0"/>
              <a:t>:</a:t>
            </a:r>
            <a:r>
              <a:rPr lang="en-US" dirty="0" smtClean="0"/>
              <a:t> Determines the size and number of rectangular columns within a &lt;FRAMESET&gt;. They are set from </a:t>
            </a:r>
            <a:r>
              <a:rPr lang="en-US" b="1" dirty="0" smtClean="0">
                <a:solidFill>
                  <a:srgbClr val="FF0000"/>
                </a:solidFill>
              </a:rPr>
              <a:t>left</a:t>
            </a:r>
            <a:r>
              <a:rPr lang="en-US" dirty="0" smtClean="0"/>
              <a:t> to </a:t>
            </a:r>
            <a:r>
              <a:rPr lang="en-US" b="1" dirty="0" smtClean="0">
                <a:solidFill>
                  <a:srgbClr val="FF0000"/>
                </a:solidFill>
              </a:rPr>
              <a:t>right</a:t>
            </a:r>
            <a:r>
              <a:rPr lang="en-US" dirty="0" smtClean="0"/>
              <a:t> of the display area.</a:t>
            </a:r>
          </a:p>
          <a:p>
            <a:pPr>
              <a:lnSpc>
                <a:spcPct val="80000"/>
              </a:lnSpc>
              <a:buClr>
                <a:schemeClr val="accent2"/>
              </a:buClr>
              <a:buFont typeface="Wingdings" pitchFamily="2" charset="2"/>
              <a:buNone/>
            </a:pPr>
            <a:endParaRPr lang="en-US" b="1" dirty="0" smtClean="0">
              <a:solidFill>
                <a:srgbClr val="FF0000"/>
              </a:solidFill>
            </a:endParaRPr>
          </a:p>
          <a:p>
            <a:pPr>
              <a:lnSpc>
                <a:spcPct val="80000"/>
              </a:lnSpc>
              <a:buClr>
                <a:schemeClr val="accent2"/>
              </a:buClr>
              <a:buFont typeface="Wingdings" pitchFamily="2" charset="2"/>
              <a:buNone/>
            </a:pPr>
            <a:r>
              <a:rPr lang="en-US" b="1" dirty="0" smtClean="0">
                <a:solidFill>
                  <a:srgbClr val="FF0000"/>
                </a:solidFill>
              </a:rPr>
              <a:t>Possible values are:</a:t>
            </a:r>
          </a:p>
          <a:p>
            <a:pPr>
              <a:lnSpc>
                <a:spcPct val="80000"/>
              </a:lnSpc>
              <a:buClr>
                <a:schemeClr val="accent2"/>
              </a:buClr>
              <a:buFont typeface="Wingdings" pitchFamily="2" charset="2"/>
              <a:buChar char="§"/>
            </a:pPr>
            <a:r>
              <a:rPr lang="en-US" dirty="0" smtClean="0"/>
              <a:t>Absolute pixel units, I.e. “480,160”.</a:t>
            </a:r>
          </a:p>
          <a:p>
            <a:pPr>
              <a:lnSpc>
                <a:spcPct val="80000"/>
              </a:lnSpc>
              <a:buClr>
                <a:schemeClr val="accent2"/>
              </a:buClr>
              <a:buFont typeface="Wingdings" pitchFamily="2" charset="2"/>
              <a:buChar char="§"/>
            </a:pPr>
            <a:r>
              <a:rPr lang="en-US" dirty="0" smtClean="0"/>
              <a:t>A percentage of screen width, e.g. “75%,25%”.</a:t>
            </a:r>
          </a:p>
          <a:p>
            <a:pPr>
              <a:lnSpc>
                <a:spcPct val="80000"/>
              </a:lnSpc>
              <a:buClr>
                <a:schemeClr val="accent2"/>
              </a:buClr>
              <a:buFont typeface="Wingdings" pitchFamily="2" charset="2"/>
              <a:buChar char="§"/>
            </a:pPr>
            <a:r>
              <a:rPr lang="en-US" dirty="0" smtClean="0"/>
              <a:t>Proportional values using the asterisk (*). This is often combined with a value in pixels , e.g. “480,*”.</a:t>
            </a:r>
          </a:p>
          <a:p>
            <a:pPr>
              <a:lnSpc>
                <a:spcPct val="80000"/>
              </a:lnSpc>
              <a:buClr>
                <a:schemeClr val="accent2"/>
              </a:buClr>
              <a:buFont typeface="Wingdings" pitchFamily="2" charset="2"/>
              <a:buNone/>
            </a:pPr>
            <a:endParaRPr lang="en-US" dirty="0" smtClean="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Creating a Frames Page</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a:lnSpc>
                <a:spcPct val="90000"/>
              </a:lnSpc>
              <a:buClr>
                <a:schemeClr val="accent2"/>
              </a:buClr>
              <a:buFont typeface="Wingdings" pitchFamily="2" charset="2"/>
              <a:buChar char="§"/>
            </a:pPr>
            <a:r>
              <a:rPr lang="en-US" sz="2400" b="1" dirty="0" smtClean="0">
                <a:solidFill>
                  <a:srgbClr val="0000CC"/>
                </a:solidFill>
              </a:rPr>
              <a:t>FRAMEBORDER</a:t>
            </a:r>
            <a:r>
              <a:rPr lang="en-US" sz="2400" b="1" i="1" dirty="0" smtClean="0"/>
              <a:t> </a:t>
            </a:r>
            <a:r>
              <a:rPr lang="en-US" sz="2400" b="1" dirty="0" smtClean="0"/>
              <a:t>:</a:t>
            </a:r>
            <a:r>
              <a:rPr lang="en-US" sz="2400" dirty="0" smtClean="0"/>
              <a:t> Possible values </a:t>
            </a:r>
            <a:r>
              <a:rPr lang="en-US" sz="2400" b="1" dirty="0" smtClean="0">
                <a:solidFill>
                  <a:srgbClr val="FF0000"/>
                </a:solidFill>
              </a:rPr>
              <a:t>0</a:t>
            </a:r>
            <a:r>
              <a:rPr lang="en-US" sz="2400" b="1" dirty="0" smtClean="0"/>
              <a:t>, </a:t>
            </a:r>
            <a:r>
              <a:rPr lang="en-US" sz="2400" b="1" dirty="0" smtClean="0">
                <a:solidFill>
                  <a:srgbClr val="FF0000"/>
                </a:solidFill>
              </a:rPr>
              <a:t>1</a:t>
            </a:r>
            <a:r>
              <a:rPr lang="en-US" sz="2400" b="1" dirty="0" smtClean="0"/>
              <a:t>, </a:t>
            </a:r>
            <a:r>
              <a:rPr lang="en-US" sz="2400" b="1" dirty="0" smtClean="0">
                <a:solidFill>
                  <a:srgbClr val="FF0000"/>
                </a:solidFill>
              </a:rPr>
              <a:t>YES</a:t>
            </a:r>
            <a:r>
              <a:rPr lang="en-US" sz="2400" b="1" dirty="0" smtClean="0"/>
              <a:t>, </a:t>
            </a:r>
            <a:r>
              <a:rPr lang="en-US" sz="2400" b="1" dirty="0" smtClean="0">
                <a:solidFill>
                  <a:srgbClr val="FF0000"/>
                </a:solidFill>
              </a:rPr>
              <a:t>NO</a:t>
            </a:r>
            <a:r>
              <a:rPr lang="en-US" sz="2400" dirty="0" smtClean="0"/>
              <a:t>. A setting of zero will create a borderless frame.</a:t>
            </a:r>
          </a:p>
          <a:p>
            <a:pPr>
              <a:lnSpc>
                <a:spcPct val="90000"/>
              </a:lnSpc>
              <a:buClr>
                <a:schemeClr val="accent2"/>
              </a:buClr>
              <a:buFont typeface="Wingdings" pitchFamily="2" charset="2"/>
              <a:buChar char="§"/>
            </a:pPr>
            <a:r>
              <a:rPr lang="en-US" sz="2400" b="1" dirty="0" smtClean="0">
                <a:solidFill>
                  <a:srgbClr val="0000CC"/>
                </a:solidFill>
              </a:rPr>
              <a:t>FRAMESPACING</a:t>
            </a:r>
            <a:r>
              <a:rPr lang="en-US" sz="2400" b="1" dirty="0" smtClean="0"/>
              <a:t>:</a:t>
            </a:r>
            <a:r>
              <a:rPr lang="en-US" sz="2400" dirty="0" smtClean="0"/>
              <a:t> This attribute is specified in </a:t>
            </a:r>
            <a:r>
              <a:rPr lang="en-US" sz="2400" b="1" dirty="0" smtClean="0">
                <a:solidFill>
                  <a:srgbClr val="FF0000"/>
                </a:solidFill>
              </a:rPr>
              <a:t>pixels</a:t>
            </a:r>
            <a:r>
              <a:rPr lang="en-US" sz="2400" dirty="0" smtClean="0"/>
              <a:t>. If you go to borderless frames you will need to set this value to zero as well, or you will have a gap between your frames where the border used to be.</a:t>
            </a:r>
          </a:p>
          <a:p>
            <a:pPr>
              <a:lnSpc>
                <a:spcPct val="90000"/>
              </a:lnSpc>
              <a:buClr>
                <a:schemeClr val="accent2"/>
              </a:buClr>
              <a:buFont typeface="Wingdings" pitchFamily="2" charset="2"/>
              <a:buChar char="§"/>
            </a:pPr>
            <a:r>
              <a:rPr lang="en-US" sz="2400" b="1" dirty="0" smtClean="0">
                <a:solidFill>
                  <a:srgbClr val="0000CC"/>
                </a:solidFill>
              </a:rPr>
              <a:t>BORDER(thickness of the Frame)</a:t>
            </a:r>
            <a:r>
              <a:rPr lang="en-US" sz="2400" b="1" dirty="0" smtClean="0"/>
              <a:t>:</a:t>
            </a:r>
            <a:r>
              <a:rPr lang="en-US" sz="2400" dirty="0" smtClean="0"/>
              <a:t> This attribute specified in pixels. A setting of zero will create a borderless frame. Default value is 5.</a:t>
            </a:r>
          </a:p>
          <a:p>
            <a:pPr>
              <a:lnSpc>
                <a:spcPct val="90000"/>
              </a:lnSpc>
              <a:buClr>
                <a:schemeClr val="accent2"/>
              </a:buClr>
              <a:buFont typeface="Wingdings" pitchFamily="2" charset="2"/>
              <a:buChar char="§"/>
            </a:pPr>
            <a:r>
              <a:rPr lang="en-US" sz="2400" b="1" dirty="0" smtClean="0">
                <a:solidFill>
                  <a:srgbClr val="0000CC"/>
                </a:solidFill>
              </a:rPr>
              <a:t>BORDERCOLOR</a:t>
            </a:r>
            <a:r>
              <a:rPr lang="en-US" sz="2400" b="1" dirty="0" smtClean="0"/>
              <a:t>:</a:t>
            </a:r>
            <a:r>
              <a:rPr lang="en-US" sz="2400" dirty="0" smtClean="0"/>
              <a:t> This attribute is allows you choose a color for your border. This attribute is rarely used.</a:t>
            </a:r>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&lt;FRAME&gt;</a:t>
            </a:r>
          </a:p>
        </p:txBody>
      </p:sp>
      <p:sp>
        <p:nvSpPr>
          <p:cNvPr id="3" name="Content Placeholder 2"/>
          <p:cNvSpPr>
            <a:spLocks noGrp="1"/>
          </p:cNvSpPr>
          <p:nvPr>
            <p:ph idx="1"/>
          </p:nvPr>
        </p:nvSpPr>
        <p:spPr/>
        <p:txBody>
          <a:bodyPr/>
          <a:lstStyle/>
          <a:p>
            <a:pPr>
              <a:buFontTx/>
              <a:buNone/>
            </a:pPr>
            <a:r>
              <a:rPr lang="en-US" sz="2400" b="1" dirty="0" smtClean="0">
                <a:solidFill>
                  <a:srgbClr val="0000CC"/>
                </a:solidFill>
              </a:rPr>
              <a:t>&lt;FRAME&gt;:</a:t>
            </a:r>
            <a:r>
              <a:rPr lang="en-US" sz="2400" dirty="0" smtClean="0"/>
              <a:t> This element defines a single frame within a frameset. There will be a FRAME element for each division created by the FRAMESET element. This tag has the following attributes:</a:t>
            </a:r>
          </a:p>
          <a:p>
            <a:pPr>
              <a:buClr>
                <a:schemeClr val="accent2"/>
              </a:buClr>
              <a:buFont typeface="Wingdings" pitchFamily="2" charset="2"/>
              <a:buChar char="§"/>
            </a:pPr>
            <a:r>
              <a:rPr lang="en-US" sz="2400" b="1" dirty="0" smtClean="0">
                <a:solidFill>
                  <a:srgbClr val="FF0000"/>
                </a:solidFill>
              </a:rPr>
              <a:t>SRC</a:t>
            </a:r>
            <a:r>
              <a:rPr lang="en-US" sz="2400" b="1" dirty="0" smtClean="0">
                <a:solidFill>
                  <a:srgbClr val="0000CC"/>
                </a:solidFill>
              </a:rPr>
              <a:t>:</a:t>
            </a:r>
            <a:r>
              <a:rPr lang="en-US" sz="2400" dirty="0" smtClean="0"/>
              <a:t> Required, as it provides the URL for the page that will be displayed in the frame.</a:t>
            </a:r>
          </a:p>
          <a:p>
            <a:pPr>
              <a:buClr>
                <a:schemeClr val="accent2"/>
              </a:buClr>
              <a:buFont typeface="Wingdings" pitchFamily="2" charset="2"/>
              <a:buChar char="§"/>
            </a:pPr>
            <a:r>
              <a:rPr lang="en-US" sz="2400" b="1" dirty="0" smtClean="0">
                <a:solidFill>
                  <a:srgbClr val="FF0000"/>
                </a:solidFill>
              </a:rPr>
              <a:t>NAME</a:t>
            </a:r>
            <a:r>
              <a:rPr lang="en-US" sz="2400" b="1" dirty="0" smtClean="0">
                <a:solidFill>
                  <a:srgbClr val="0000CC"/>
                </a:solidFill>
              </a:rPr>
              <a:t>:</a:t>
            </a:r>
            <a:r>
              <a:rPr lang="en-US" sz="2400" b="1" i="1" dirty="0" smtClean="0"/>
              <a:t> </a:t>
            </a:r>
            <a:r>
              <a:rPr lang="en-US" sz="2400" dirty="0" smtClean="0"/>
              <a:t>Required for frames that will allow targeting by other HTML documents. Works in conjunction with the target attribute of the &lt;A&gt;, &lt;AREA&gt;, &lt;BASE&gt;, and &lt;FORM&gt; tags.</a:t>
            </a:r>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&lt;FRAME&gt;</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marL="609600" indent="-609600">
              <a:lnSpc>
                <a:spcPct val="90000"/>
              </a:lnSpc>
              <a:buClr>
                <a:schemeClr val="accent2"/>
              </a:buClr>
              <a:buFont typeface="Wingdings" pitchFamily="2" charset="2"/>
              <a:buChar char="§"/>
            </a:pPr>
            <a:r>
              <a:rPr lang="en-US" sz="2400" b="1" dirty="0" smtClean="0">
                <a:solidFill>
                  <a:srgbClr val="3333FF"/>
                </a:solidFill>
              </a:rPr>
              <a:t>MARGINWIDTH</a:t>
            </a:r>
            <a:r>
              <a:rPr lang="en-US" sz="2400" b="1" dirty="0" smtClean="0"/>
              <a:t>:</a:t>
            </a:r>
            <a:r>
              <a:rPr lang="en-US" sz="2400" dirty="0" smtClean="0"/>
              <a:t> Optional attribute stated in pixels. Determines horizontal space between the &lt;FRAME&gt; contents and the frame’s borders.</a:t>
            </a:r>
          </a:p>
          <a:p>
            <a:pPr marL="609600" indent="-609600">
              <a:lnSpc>
                <a:spcPct val="90000"/>
              </a:lnSpc>
              <a:buClr>
                <a:schemeClr val="accent2"/>
              </a:buClr>
              <a:buFont typeface="Wingdings" pitchFamily="2" charset="2"/>
              <a:buChar char="§"/>
            </a:pPr>
            <a:r>
              <a:rPr lang="en-US" sz="2400" b="1" dirty="0" smtClean="0">
                <a:solidFill>
                  <a:srgbClr val="3333FF"/>
                </a:solidFill>
              </a:rPr>
              <a:t>MARGINHEIGHT</a:t>
            </a:r>
            <a:r>
              <a:rPr lang="en-US" sz="2400" b="1" dirty="0" smtClean="0"/>
              <a:t>:</a:t>
            </a:r>
            <a:r>
              <a:rPr lang="en-US" sz="2400" dirty="0" smtClean="0"/>
              <a:t> Optional attribute stated in pixels. Determines vertical space between the &lt;FRAME&gt; contents and the frame’s borders.</a:t>
            </a:r>
          </a:p>
          <a:p>
            <a:pPr marL="609600" indent="-609600">
              <a:lnSpc>
                <a:spcPct val="90000"/>
              </a:lnSpc>
              <a:buClr>
                <a:schemeClr val="accent2"/>
              </a:buClr>
              <a:buFont typeface="Wingdings" pitchFamily="2" charset="2"/>
              <a:buChar char="§"/>
            </a:pPr>
            <a:r>
              <a:rPr lang="en-US" sz="2400" b="1" dirty="0" smtClean="0">
                <a:solidFill>
                  <a:srgbClr val="FF0000"/>
                </a:solidFill>
              </a:rPr>
              <a:t>SCROLLING</a:t>
            </a:r>
            <a:r>
              <a:rPr lang="en-US" sz="2400" dirty="0" smtClean="0"/>
              <a:t>: Displays a scroll bar(s) in the frame. Possible values are: </a:t>
            </a:r>
          </a:p>
          <a:p>
            <a:pPr marL="609600" indent="-609600">
              <a:lnSpc>
                <a:spcPct val="90000"/>
              </a:lnSpc>
              <a:buClr>
                <a:schemeClr val="accent2"/>
              </a:buClr>
              <a:buFont typeface="Wingdings" pitchFamily="2" charset="2"/>
              <a:buAutoNum type="arabicPeriod"/>
            </a:pPr>
            <a:r>
              <a:rPr lang="en-US" sz="2400" b="1" dirty="0" smtClean="0">
                <a:solidFill>
                  <a:srgbClr val="990000"/>
                </a:solidFill>
              </a:rPr>
              <a:t>Yes</a:t>
            </a:r>
            <a:r>
              <a:rPr lang="en-US" sz="2400" dirty="0" smtClean="0"/>
              <a:t> – always display scroll bar(s).</a:t>
            </a:r>
          </a:p>
          <a:p>
            <a:pPr marL="609600" indent="-609600">
              <a:lnSpc>
                <a:spcPct val="90000"/>
              </a:lnSpc>
              <a:buClr>
                <a:schemeClr val="accent2"/>
              </a:buClr>
              <a:buFont typeface="Wingdings" pitchFamily="2" charset="2"/>
              <a:buAutoNum type="arabicPeriod"/>
            </a:pPr>
            <a:r>
              <a:rPr lang="en-US" sz="2400" b="1" dirty="0" smtClean="0">
                <a:solidFill>
                  <a:srgbClr val="990000"/>
                </a:solidFill>
              </a:rPr>
              <a:t>No</a:t>
            </a:r>
            <a:r>
              <a:rPr lang="en-US" sz="2400" dirty="0" smtClean="0"/>
              <a:t> – never display scroll bar(s).</a:t>
            </a:r>
          </a:p>
          <a:p>
            <a:pPr marL="609600" indent="-609600">
              <a:lnSpc>
                <a:spcPct val="90000"/>
              </a:lnSpc>
              <a:buClr>
                <a:schemeClr val="accent2"/>
              </a:buClr>
              <a:buFont typeface="Wingdings" pitchFamily="2" charset="2"/>
              <a:buAutoNum type="arabicPeriod"/>
            </a:pPr>
            <a:r>
              <a:rPr lang="en-US" sz="2400" b="1" dirty="0" smtClean="0">
                <a:solidFill>
                  <a:srgbClr val="990000"/>
                </a:solidFill>
              </a:rPr>
              <a:t>Auto</a:t>
            </a:r>
            <a:r>
              <a:rPr lang="en-US" sz="2400" dirty="0" smtClean="0"/>
              <a:t> – browser will decide based on frame contents.</a:t>
            </a:r>
            <a:endParaRPr lang="ar-SA" sz="2400" dirty="0" smtClean="0">
              <a:ea typeface="Majalla UI"/>
            </a:endParaRPr>
          </a:p>
          <a:p>
            <a:pPr marL="609600" indent="-609600">
              <a:lnSpc>
                <a:spcPct val="90000"/>
              </a:lnSpc>
              <a:buClr>
                <a:schemeClr val="accent2"/>
              </a:buClr>
              <a:buFont typeface="Wingdings" pitchFamily="2" charset="2"/>
              <a:buNone/>
            </a:pPr>
            <a:r>
              <a:rPr lang="en-US" sz="2400" dirty="0" smtClean="0">
                <a:solidFill>
                  <a:srgbClr val="0000FF"/>
                </a:solidFill>
              </a:rPr>
              <a:t>By default: scrolling is auto.</a:t>
            </a:r>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&lt;FRAME&gt;</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r>
              <a:rPr lang="en-US" b="1" dirty="0" smtClean="0">
                <a:solidFill>
                  <a:srgbClr val="FF0000"/>
                </a:solidFill>
              </a:rPr>
              <a:t>NORESIZE</a:t>
            </a:r>
            <a:r>
              <a:rPr lang="en-US" b="1" dirty="0" smtClean="0"/>
              <a:t>:</a:t>
            </a:r>
            <a:r>
              <a:rPr lang="en-US" dirty="0" smtClean="0"/>
              <a:t> Optional – prevents viewers from resizing the frame. By default the user can stretch or shrink the frame’s display by selecting the frame’s border and moving it up, down, left, or right.</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&lt;NOFRAMES&gt;</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a:buClr>
                <a:schemeClr val="accent2"/>
              </a:buClr>
              <a:buFont typeface="Wingdings" pitchFamily="2" charset="2"/>
              <a:buChar char="§"/>
            </a:pPr>
            <a:r>
              <a:rPr lang="en-US" sz="2800" b="1" dirty="0" smtClean="0">
                <a:solidFill>
                  <a:srgbClr val="0000CC"/>
                </a:solidFill>
              </a:rPr>
              <a:t>&lt;NOFRAMES&gt;:</a:t>
            </a:r>
            <a:r>
              <a:rPr lang="en-US" sz="2800" b="1" i="1" dirty="0" smtClean="0"/>
              <a:t> </a:t>
            </a:r>
            <a:r>
              <a:rPr lang="en-US" sz="2800" dirty="0" smtClean="0"/>
              <a:t>Frame – capable browsers ignore all HTML within this tag including the contents of the BODY element. This element does not have any attributes.</a:t>
            </a:r>
          </a:p>
          <a:p>
            <a:pPr>
              <a:buClr>
                <a:schemeClr val="accent2"/>
              </a:buClr>
              <a:buFont typeface="Wingdings" pitchFamily="2" charset="2"/>
              <a:buNone/>
            </a:pPr>
            <a:endParaRPr lang="en-US" sz="2800" dirty="0" smtClean="0"/>
          </a:p>
          <a:p>
            <a:pPr>
              <a:buClr>
                <a:schemeClr val="accent2"/>
              </a:buClr>
              <a:buFont typeface="Wingdings" pitchFamily="2" charset="2"/>
              <a:buNone/>
            </a:pPr>
            <a:r>
              <a:rPr lang="en-US" sz="2800" dirty="0" smtClean="0"/>
              <a:t>&lt;HTML&gt;</a:t>
            </a:r>
          </a:p>
          <a:p>
            <a:pPr>
              <a:buClr>
                <a:schemeClr val="accent2"/>
              </a:buClr>
              <a:buFont typeface="Wingdings" pitchFamily="2" charset="2"/>
              <a:buNone/>
            </a:pPr>
            <a:r>
              <a:rPr lang="en-US" sz="2800" dirty="0" smtClean="0"/>
              <a:t>&lt;HEAD&gt;</a:t>
            </a:r>
          </a:p>
          <a:p>
            <a:pPr>
              <a:buClr>
                <a:schemeClr val="accent2"/>
              </a:buClr>
              <a:buFont typeface="Wingdings" pitchFamily="2" charset="2"/>
              <a:buNone/>
            </a:pPr>
            <a:r>
              <a:rPr lang="en-US" sz="2800" dirty="0" smtClean="0"/>
              <a:t>&lt;TITLE&gt; Framed Page &lt;/TITLE&gt;</a:t>
            </a:r>
          </a:p>
          <a:p>
            <a:pPr>
              <a:buClr>
                <a:schemeClr val="accent2"/>
              </a:buClr>
              <a:buFont typeface="Wingdings" pitchFamily="2" charset="2"/>
              <a:buNone/>
            </a:pPr>
            <a:r>
              <a:rPr lang="en-US" sz="2800" dirty="0" smtClean="0"/>
              <a:t>&lt;/HEAD&gt;</a:t>
            </a:r>
          </a:p>
          <a:p>
            <a:endParaRPr lang="en-US" sz="28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Images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85000" lnSpcReduction="10000"/>
          </a:bodyPr>
          <a:lstStyle/>
          <a:p>
            <a:pPr marL="365760" indent="-283464" fontAlgn="auto">
              <a:lnSpc>
                <a:spcPct val="90000"/>
              </a:lnSpc>
              <a:spcAft>
                <a:spcPts val="0"/>
              </a:spcAft>
              <a:buClr>
                <a:schemeClr val="bg1"/>
              </a:buClr>
              <a:buFont typeface="Wingdings" pitchFamily="2" charset="2"/>
              <a:buChar char="§"/>
              <a:defRPr/>
            </a:pPr>
            <a:r>
              <a:rPr lang="en-US" b="1" dirty="0" smtClean="0">
                <a:solidFill>
                  <a:srgbClr val="FF0000"/>
                </a:solidFill>
              </a:rPr>
              <a:t>Width (WIDTH):</a:t>
            </a:r>
            <a:r>
              <a:rPr lang="en-US" dirty="0" smtClean="0"/>
              <a:t> is the width of the image in pixels.</a:t>
            </a:r>
          </a:p>
          <a:p>
            <a:pPr marL="365760" indent="-283464" fontAlgn="auto">
              <a:lnSpc>
                <a:spcPct val="90000"/>
              </a:lnSpc>
              <a:spcAft>
                <a:spcPts val="0"/>
              </a:spcAft>
              <a:buClr>
                <a:schemeClr val="bg1"/>
              </a:buClr>
              <a:buFont typeface="Wingdings" pitchFamily="2" charset="2"/>
              <a:buChar char="§"/>
              <a:defRPr/>
            </a:pPr>
            <a:r>
              <a:rPr lang="en-US" b="1" dirty="0" smtClean="0">
                <a:solidFill>
                  <a:srgbClr val="FF0000"/>
                </a:solidFill>
              </a:rPr>
              <a:t>Height (HEIGHT):</a:t>
            </a:r>
            <a:r>
              <a:rPr lang="en-US" dirty="0" smtClean="0"/>
              <a:t> is the height of the image in pixels.</a:t>
            </a:r>
          </a:p>
          <a:p>
            <a:pPr marL="365760" indent="-283464" fontAlgn="auto">
              <a:lnSpc>
                <a:spcPct val="90000"/>
              </a:lnSpc>
              <a:spcAft>
                <a:spcPts val="0"/>
              </a:spcAft>
              <a:buClr>
                <a:schemeClr val="bg1"/>
              </a:buClr>
              <a:buFont typeface="Wingdings" pitchFamily="2" charset="2"/>
              <a:buChar char="§"/>
              <a:defRPr/>
            </a:pPr>
            <a:r>
              <a:rPr lang="en-US" b="1" dirty="0" smtClean="0">
                <a:solidFill>
                  <a:srgbClr val="FF0000"/>
                </a:solidFill>
              </a:rPr>
              <a:t>Border (BORDER</a:t>
            </a:r>
            <a:r>
              <a:rPr lang="en-US" b="1" dirty="0" smtClean="0"/>
              <a:t>):</a:t>
            </a:r>
            <a:r>
              <a:rPr lang="en-US" dirty="0" smtClean="0"/>
              <a:t> is for a border around the image, specified in pixels.</a:t>
            </a:r>
          </a:p>
          <a:p>
            <a:pPr marL="365760" indent="-283464" fontAlgn="auto">
              <a:lnSpc>
                <a:spcPct val="90000"/>
              </a:lnSpc>
              <a:spcAft>
                <a:spcPts val="0"/>
              </a:spcAft>
              <a:buClr>
                <a:schemeClr val="bg1"/>
              </a:buClr>
              <a:buFont typeface="Wingdings" pitchFamily="2" charset="2"/>
              <a:buChar char="§"/>
              <a:defRPr/>
            </a:pPr>
            <a:r>
              <a:rPr lang="en-US" b="1" dirty="0" err="1" smtClean="0">
                <a:solidFill>
                  <a:srgbClr val="FF0000"/>
                </a:solidFill>
              </a:rPr>
              <a:t>HSPACE</a:t>
            </a:r>
            <a:r>
              <a:rPr lang="en-US" b="1" dirty="0" smtClean="0"/>
              <a:t>:</a:t>
            </a:r>
            <a:r>
              <a:rPr lang="en-US" dirty="0" smtClean="0"/>
              <a:t> is for Horizontal Space on both sides of the image specified in pixels. A setting of 5 will put 5 pixels of invisible space on both sides of the image.</a:t>
            </a:r>
          </a:p>
          <a:p>
            <a:pPr marL="365760" indent="-283464" fontAlgn="auto">
              <a:lnSpc>
                <a:spcPct val="90000"/>
              </a:lnSpc>
              <a:spcAft>
                <a:spcPts val="0"/>
              </a:spcAft>
              <a:buClr>
                <a:schemeClr val="bg1"/>
              </a:buClr>
              <a:buFont typeface="Wingdings" pitchFamily="2" charset="2"/>
              <a:buChar char="§"/>
              <a:defRPr/>
            </a:pPr>
            <a:r>
              <a:rPr lang="en-US" b="1" dirty="0" err="1" smtClean="0">
                <a:solidFill>
                  <a:srgbClr val="FF0000"/>
                </a:solidFill>
              </a:rPr>
              <a:t>VSPACE</a:t>
            </a:r>
            <a:r>
              <a:rPr lang="en-US" b="1" dirty="0" smtClean="0"/>
              <a:t>:</a:t>
            </a:r>
            <a:r>
              <a:rPr lang="en-US" dirty="0" smtClean="0"/>
              <a:t> is for Vertical Space on top and bottom of the image specified in pixels. A setting of 5 will put 5 pixels of invisible space above and bellow the image.</a:t>
            </a:r>
            <a:endParaRPr lang="en-US" dirty="0"/>
          </a:p>
        </p:txBody>
      </p:sp>
      <p:sp>
        <p:nvSpPr>
          <p:cNvPr id="4" name="Slide Number Placeholder 3"/>
          <p:cNvSpPr>
            <a:spLocks noGrp="1"/>
          </p:cNvSpPr>
          <p:nvPr>
            <p:ph type="sldNum" sz="quarter" idx="12"/>
          </p:nvPr>
        </p:nvSpPr>
        <p:spPr/>
        <p:txBody>
          <a:bodyPr/>
          <a:lstStyle/>
          <a:p>
            <a:pPr>
              <a:defRPr/>
            </a:pPr>
            <a:fld id="{3C458528-0C11-4B4D-9CE7-75AD5B5A2A7B}" type="slidenum">
              <a:rPr lang="ar-SA"/>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&lt;NOFRAMES&gt;</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a:buFontTx/>
              <a:buNone/>
            </a:pPr>
            <a:r>
              <a:rPr lang="en-US" dirty="0" smtClean="0"/>
              <a:t>&lt;</a:t>
            </a:r>
            <a:r>
              <a:rPr lang="en-US" dirty="0" smtClean="0">
                <a:solidFill>
                  <a:srgbClr val="0000FF"/>
                </a:solidFill>
              </a:rPr>
              <a:t>FRAMESET</a:t>
            </a:r>
            <a:r>
              <a:rPr lang="en-US" dirty="0" smtClean="0"/>
              <a:t> COLS="23%,77%"&gt;</a:t>
            </a:r>
          </a:p>
          <a:p>
            <a:pPr>
              <a:buFontTx/>
              <a:buNone/>
            </a:pPr>
            <a:r>
              <a:rPr lang="en-US" dirty="0" smtClean="0"/>
              <a:t>&lt;FRAME  SRC=""   NAME="</a:t>
            </a:r>
            <a:r>
              <a:rPr lang="en-US" dirty="0" err="1" smtClean="0"/>
              <a:t>left_pane</a:t>
            </a:r>
            <a:r>
              <a:rPr lang="en-US" dirty="0" smtClean="0"/>
              <a:t>“&gt;</a:t>
            </a:r>
          </a:p>
          <a:p>
            <a:pPr>
              <a:buFontTx/>
              <a:buNone/>
            </a:pPr>
            <a:r>
              <a:rPr lang="en-US" dirty="0" smtClean="0"/>
              <a:t>&lt;FRAME  </a:t>
            </a:r>
            <a:r>
              <a:rPr lang="en-US" dirty="0" err="1" smtClean="0"/>
              <a:t>SRC</a:t>
            </a:r>
            <a:r>
              <a:rPr lang="en-US" dirty="0" smtClean="0"/>
              <a:t>=""   NAME="</a:t>
            </a:r>
            <a:r>
              <a:rPr lang="en-US" dirty="0" err="1" smtClean="0"/>
              <a:t>right_pane</a:t>
            </a:r>
            <a:r>
              <a:rPr lang="en-US" dirty="0" smtClean="0"/>
              <a:t>"&gt; </a:t>
            </a:r>
          </a:p>
          <a:p>
            <a:pPr>
              <a:buFontTx/>
              <a:buNone/>
            </a:pPr>
            <a:r>
              <a:rPr lang="en-US" b="1" dirty="0" smtClean="0">
                <a:solidFill>
                  <a:srgbClr val="FF0000"/>
                </a:solidFill>
              </a:rPr>
              <a:t>&lt;</a:t>
            </a:r>
            <a:r>
              <a:rPr lang="en-US" b="1" dirty="0" err="1" smtClean="0">
                <a:solidFill>
                  <a:srgbClr val="FF0000"/>
                </a:solidFill>
              </a:rPr>
              <a:t>NOFRAMES</a:t>
            </a:r>
            <a:r>
              <a:rPr lang="en-US" b="1" dirty="0" smtClean="0">
                <a:solidFill>
                  <a:srgbClr val="FF0000"/>
                </a:solidFill>
              </a:rPr>
              <a:t>&gt;</a:t>
            </a:r>
          </a:p>
          <a:p>
            <a:pPr>
              <a:buFontTx/>
              <a:buNone/>
            </a:pPr>
            <a:r>
              <a:rPr lang="en-US" dirty="0" smtClean="0"/>
              <a:t>&lt;P&gt; This is a Framed Page. Upgrade your browser to support frames.&lt;/P&gt;</a:t>
            </a:r>
          </a:p>
          <a:p>
            <a:pPr>
              <a:buFontTx/>
              <a:buNone/>
            </a:pPr>
            <a:r>
              <a:rPr lang="en-US" b="1" dirty="0" smtClean="0">
                <a:solidFill>
                  <a:srgbClr val="FF0000"/>
                </a:solidFill>
              </a:rPr>
              <a:t>&lt;/</a:t>
            </a:r>
            <a:r>
              <a:rPr lang="en-US" b="1" dirty="0" err="1" smtClean="0">
                <a:solidFill>
                  <a:srgbClr val="FF0000"/>
                </a:solidFill>
              </a:rPr>
              <a:t>NOFRAMES</a:t>
            </a:r>
            <a:r>
              <a:rPr lang="en-US" b="1" dirty="0" smtClean="0">
                <a:solidFill>
                  <a:srgbClr val="FF0000"/>
                </a:solidFill>
              </a:rPr>
              <a:t>&gt;</a:t>
            </a:r>
            <a:r>
              <a:rPr lang="en-US" dirty="0" smtClean="0"/>
              <a:t>&lt;</a:t>
            </a:r>
            <a:r>
              <a:rPr lang="en-US" dirty="0" smtClean="0">
                <a:solidFill>
                  <a:srgbClr val="0000FF"/>
                </a:solidFill>
              </a:rPr>
              <a:t>/FRAMESET</a:t>
            </a:r>
            <a:r>
              <a:rPr lang="en-US" dirty="0" smtClean="0"/>
              <a:t>&gt;</a:t>
            </a:r>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Compound FRAMESET Divisions</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a:buClr>
                <a:schemeClr val="accent2"/>
              </a:buClr>
              <a:buFont typeface="Wingdings" pitchFamily="2" charset="2"/>
              <a:buChar char="§"/>
            </a:pPr>
            <a:r>
              <a:rPr lang="en-US" dirty="0" smtClean="0"/>
              <a:t>In this case a second </a:t>
            </a:r>
            <a:r>
              <a:rPr lang="en-US" b="1" dirty="0" smtClean="0">
                <a:solidFill>
                  <a:srgbClr val="FF0000"/>
                </a:solidFill>
              </a:rPr>
              <a:t>FRAMESET</a:t>
            </a:r>
            <a:r>
              <a:rPr lang="en-US" dirty="0" smtClean="0"/>
              <a:t> element will be inserted in the place of the </a:t>
            </a:r>
            <a:r>
              <a:rPr lang="en-US" b="1" dirty="0" smtClean="0">
                <a:solidFill>
                  <a:srgbClr val="FF0000"/>
                </a:solidFill>
              </a:rPr>
              <a:t>FRAME</a:t>
            </a:r>
            <a:r>
              <a:rPr lang="en-US" dirty="0" smtClean="0"/>
              <a:t> element that would describe the second row.</a:t>
            </a:r>
          </a:p>
          <a:p>
            <a:pPr>
              <a:buClr>
                <a:schemeClr val="accent2"/>
              </a:buClr>
              <a:buFont typeface="Wingdings" pitchFamily="2" charset="2"/>
              <a:buChar char="§"/>
            </a:pPr>
            <a:r>
              <a:rPr lang="en-US" dirty="0" smtClean="0"/>
              <a:t>The second </a:t>
            </a:r>
            <a:r>
              <a:rPr lang="en-US" b="1" dirty="0" smtClean="0">
                <a:solidFill>
                  <a:srgbClr val="FF0000"/>
                </a:solidFill>
              </a:rPr>
              <a:t>FRAMESET</a:t>
            </a:r>
            <a:r>
              <a:rPr lang="en-US" dirty="0" smtClean="0"/>
              <a:t> element will divide the remaining screen into </a:t>
            </a:r>
            <a:r>
              <a:rPr lang="en-US" b="1" dirty="0" smtClean="0">
                <a:solidFill>
                  <a:srgbClr val="FF0000"/>
                </a:solidFill>
              </a:rPr>
              <a:t>2</a:t>
            </a:r>
            <a:r>
              <a:rPr lang="en-US" dirty="0" smtClean="0"/>
              <a:t> columns.</a:t>
            </a:r>
          </a:p>
          <a:p>
            <a:pPr>
              <a:buClr>
                <a:schemeClr val="accent2"/>
              </a:buClr>
              <a:buFont typeface="Wingdings" pitchFamily="2" charset="2"/>
              <a:buChar char="§"/>
            </a:pPr>
            <a:r>
              <a:rPr lang="en-US" dirty="0" smtClean="0"/>
              <a:t>This nested </a:t>
            </a:r>
            <a:r>
              <a:rPr lang="en-US" b="1" dirty="0" smtClean="0">
                <a:solidFill>
                  <a:srgbClr val="FF0000"/>
                </a:solidFill>
              </a:rPr>
              <a:t>FRAMESET</a:t>
            </a:r>
            <a:r>
              <a:rPr lang="en-US" dirty="0" smtClean="0"/>
              <a:t> will then be followed by </a:t>
            </a:r>
            <a:r>
              <a:rPr lang="en-US" b="1" dirty="0" smtClean="0">
                <a:solidFill>
                  <a:srgbClr val="FF0000"/>
                </a:solidFill>
              </a:rPr>
              <a:t>2 FRAME</a:t>
            </a:r>
            <a:r>
              <a:rPr lang="en-US" dirty="0" smtClean="0"/>
              <a:t> elements to describe each of the subsequent frame divisions created.</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57200"/>
            <a:ext cx="8588722" cy="1143000"/>
          </a:xfrm>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Compound FRAMESET Divisions</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5" name="Slide Number Placeholder 4"/>
          <p:cNvSpPr>
            <a:spLocks noGrp="1"/>
          </p:cNvSpPr>
          <p:nvPr>
            <p:ph type="sldNum" sz="quarter" idx="12"/>
          </p:nvPr>
        </p:nvSpPr>
        <p:spPr/>
        <p:txBody>
          <a:bodyPr/>
          <a:lstStyle/>
          <a:p>
            <a:pPr>
              <a:defRPr/>
            </a:pPr>
            <a:fld id="{C41EBB37-F650-421E-85AA-49196EF5C7F6}" type="slidenum">
              <a:rPr lang="ar-SA" smtClean="0"/>
              <a:pPr>
                <a:defRPr/>
              </a:pPr>
              <a:t>42</a:t>
            </a:fld>
            <a:endParaRPr lang="en-US"/>
          </a:p>
        </p:txBody>
      </p:sp>
      <p:sp>
        <p:nvSpPr>
          <p:cNvPr id="6" name="Rectangle 3"/>
          <p:cNvSpPr txBox="1">
            <a:spLocks noChangeArrowheads="1"/>
          </p:cNvSpPr>
          <p:nvPr/>
        </p:nvSpPr>
        <p:spPr bwMode="auto">
          <a:xfrm>
            <a:off x="642910" y="1643050"/>
            <a:ext cx="4953000" cy="4572000"/>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&lt;html&gt;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&lt;head&gt;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&lt;title&gt; Compound Frames Page&lt;/title&gt;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3200" b="1" i="0" u="none" strike="noStrike" kern="1200" cap="none" spc="0" normalizeH="0" baseline="0" noProof="0" dirty="0" smtClean="0">
                <a:ln>
                  <a:noFill/>
                </a:ln>
                <a:solidFill>
                  <a:srgbClr val="008000"/>
                </a:solidFill>
                <a:effectLst/>
                <a:uLnTx/>
                <a:uFillTx/>
                <a:latin typeface="+mn-lt"/>
                <a:ea typeface="+mn-ea"/>
                <a:cs typeface="+mn-cs"/>
              </a:rPr>
              <a:t>&lt;/head&gt;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&lt;frameset rows=“120,*”&gt;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&lt;frame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src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banner_file.html</a:t>
            </a:r>
            <a:r>
              <a:rPr kumimoji="0" lang="en-US" sz="2400" b="0" i="0" u="none" strike="noStrike" kern="1200" cap="none" spc="0" normalizeH="0" baseline="0" noProof="0" smtClean="0">
                <a:ln>
                  <a:noFill/>
                </a:ln>
                <a:solidFill>
                  <a:schemeClr val="tx1"/>
                </a:solidFill>
                <a:effectLst/>
                <a:uLnTx/>
                <a:uFillTx/>
                <a:latin typeface="+mn-lt"/>
                <a:ea typeface="+mn-ea"/>
                <a:cs typeface="+mn-cs"/>
              </a:rPr>
              <a:t>” name=”</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banner</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&lt;frameset cols=“120,*”&gt;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&lt;frame </a:t>
            </a:r>
            <a:r>
              <a:rPr kumimoji="0" lang="en-US" sz="2400" b="1" i="0" u="none" strike="noStrike" kern="1200" cap="none" spc="0" normalizeH="0" baseline="0" noProof="0" dirty="0" err="1" smtClean="0">
                <a:ln>
                  <a:noFill/>
                </a:ln>
                <a:solidFill>
                  <a:srgbClr val="FF0000"/>
                </a:solidFill>
                <a:effectLst/>
                <a:uLnTx/>
                <a:uFillTx/>
                <a:latin typeface="+mn-lt"/>
                <a:ea typeface="+mn-ea"/>
                <a:cs typeface="+mn-cs"/>
              </a:rPr>
              <a:t>src</a:t>
            </a:r>
            <a:r>
              <a:rPr kumimoji="0" lang="en-US" sz="2400" b="1" i="0" u="none" strike="noStrike" kern="1200" cap="none" spc="0" normalizeH="0" baseline="0" noProof="0" dirty="0" smtClean="0">
                <a:ln>
                  <a:noFill/>
                </a:ln>
                <a:solidFill>
                  <a:srgbClr val="FF0000"/>
                </a:solidFill>
                <a:effectLst/>
                <a:uLnTx/>
                <a:uFillTx/>
                <a:latin typeface="+mn-lt"/>
                <a:ea typeface="+mn-ea"/>
                <a:cs typeface="+mn-cs"/>
              </a:rPr>
              <a:t>=“</a:t>
            </a:r>
            <a:r>
              <a:rPr kumimoji="0" lang="en-US" sz="2400" b="1" i="0" u="none" strike="noStrike" kern="1200" cap="none" spc="0" normalizeH="0" baseline="0" noProof="0" dirty="0" err="1" smtClean="0">
                <a:ln>
                  <a:noFill/>
                </a:ln>
                <a:solidFill>
                  <a:srgbClr val="FF0000"/>
                </a:solidFill>
                <a:effectLst/>
                <a:uLnTx/>
                <a:uFillTx/>
                <a:latin typeface="+mn-lt"/>
                <a:ea typeface="+mn-ea"/>
                <a:cs typeface="+mn-cs"/>
              </a:rPr>
              <a:t>links_file.html</a:t>
            </a:r>
            <a:r>
              <a:rPr kumimoji="0" lang="en-US" sz="2400" b="1" i="0" u="none" strike="noStrike" kern="1200" cap="none" spc="0" normalizeH="0" baseline="0" noProof="0" dirty="0" smtClean="0">
                <a:ln>
                  <a:noFill/>
                </a:ln>
                <a:solidFill>
                  <a:srgbClr val="FF0000"/>
                </a:solidFill>
                <a:effectLst/>
                <a:uLnTx/>
                <a:uFillTx/>
                <a:latin typeface="+mn-lt"/>
                <a:ea typeface="+mn-ea"/>
                <a:cs typeface="+mn-cs"/>
              </a:rPr>
              <a:t>” name=“links”&gt;</a:t>
            </a:r>
          </a:p>
          <a:p>
            <a:pPr marL="365125" marR="0" lvl="0" indent="-282575" algn="l" defTabSz="914400" rtl="0" eaLnBrk="1" fontAlgn="base" latinLnBrk="0" hangingPunct="1">
              <a:lnSpc>
                <a:spcPct val="80000"/>
              </a:lnSpc>
              <a:spcBef>
                <a:spcPts val="600"/>
              </a:spcBef>
              <a:spcAft>
                <a:spcPct val="0"/>
              </a:spcAft>
              <a:buClr>
                <a:schemeClr val="accent1"/>
              </a:buClr>
              <a:buSzPct val="80000"/>
              <a:buFontTx/>
              <a:buNone/>
              <a:tabLst/>
              <a:defRPr/>
            </a:pPr>
            <a:r>
              <a:rPr kumimoji="0" lang="en-US" sz="2400" b="1" i="0" u="none" strike="noStrike" kern="1200" cap="none" spc="0" normalizeH="0" baseline="0" noProof="0" dirty="0" smtClean="0">
                <a:ln>
                  <a:noFill/>
                </a:ln>
                <a:solidFill>
                  <a:srgbClr val="990000"/>
                </a:solidFill>
                <a:effectLst/>
                <a:uLnTx/>
                <a:uFillTx/>
                <a:latin typeface="+mn-lt"/>
                <a:ea typeface="+mn-ea"/>
                <a:cs typeface="+mn-cs"/>
              </a:rPr>
              <a:t>&lt;frame </a:t>
            </a:r>
            <a:r>
              <a:rPr kumimoji="0" lang="en-US" sz="2400" b="1" i="0" u="none" strike="noStrike" kern="1200" cap="none" spc="0" normalizeH="0" baseline="0" noProof="0" dirty="0" err="1" smtClean="0">
                <a:ln>
                  <a:noFill/>
                </a:ln>
                <a:solidFill>
                  <a:srgbClr val="990000"/>
                </a:solidFill>
                <a:effectLst/>
                <a:uLnTx/>
                <a:uFillTx/>
                <a:latin typeface="+mn-lt"/>
                <a:ea typeface="+mn-ea"/>
                <a:cs typeface="+mn-cs"/>
              </a:rPr>
              <a:t>src</a:t>
            </a:r>
            <a:r>
              <a:rPr kumimoji="0" lang="en-US" sz="2400" b="1" i="0" u="none" strike="noStrike" kern="1200" cap="none" spc="0" normalizeH="0" baseline="0" noProof="0" dirty="0" smtClean="0">
                <a:ln>
                  <a:noFill/>
                </a:ln>
                <a:solidFill>
                  <a:srgbClr val="990000"/>
                </a:solidFill>
                <a:effectLst/>
                <a:uLnTx/>
                <a:uFillTx/>
                <a:latin typeface="+mn-lt"/>
                <a:ea typeface="+mn-ea"/>
                <a:cs typeface="+mn-cs"/>
              </a:rPr>
              <a:t>=“</a:t>
            </a:r>
            <a:r>
              <a:rPr kumimoji="0" lang="en-US" sz="2400" b="1" i="0" u="none" strike="noStrike" kern="1200" cap="none" spc="0" normalizeH="0" baseline="0" noProof="0" dirty="0" err="1" smtClean="0">
                <a:ln>
                  <a:noFill/>
                </a:ln>
                <a:solidFill>
                  <a:srgbClr val="990000"/>
                </a:solidFill>
                <a:effectLst/>
                <a:uLnTx/>
                <a:uFillTx/>
                <a:latin typeface="+mn-lt"/>
                <a:ea typeface="+mn-ea"/>
                <a:cs typeface="+mn-cs"/>
              </a:rPr>
              <a:t>content_file.html</a:t>
            </a:r>
            <a:r>
              <a:rPr kumimoji="0" lang="en-US" sz="2400" b="1" i="0" u="none" strike="noStrike" kern="1200" cap="none" spc="0" normalizeH="0" baseline="0" noProof="0" dirty="0" smtClean="0">
                <a:ln>
                  <a:noFill/>
                </a:ln>
                <a:solidFill>
                  <a:srgbClr val="990000"/>
                </a:solidFill>
                <a:effectLst/>
                <a:uLnTx/>
                <a:uFillTx/>
                <a:latin typeface="+mn-lt"/>
                <a:ea typeface="+mn-ea"/>
                <a:cs typeface="+mn-cs"/>
              </a:rPr>
              <a:t>” name=“content”&gt;</a:t>
            </a:r>
          </a:p>
        </p:txBody>
      </p:sp>
      <p:sp>
        <p:nvSpPr>
          <p:cNvPr id="7" name="Rectangle 4"/>
          <p:cNvSpPr txBox="1">
            <a:spLocks noChangeArrowheads="1"/>
          </p:cNvSpPr>
          <p:nvPr/>
        </p:nvSpPr>
        <p:spPr bwMode="auto">
          <a:xfrm>
            <a:off x="5929322" y="1785926"/>
            <a:ext cx="2570162" cy="4292600"/>
          </a:xfrm>
          <a:prstGeom prst="rect">
            <a:avLst/>
          </a:prstGeom>
          <a:solidFill>
            <a:srgbClr val="B8E187"/>
          </a:solid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&lt;</a:t>
            </a:r>
            <a:r>
              <a:rPr kumimoji="0" lang="en-US" sz="2800" b="1" i="0" u="none" strike="noStrike" kern="1200" cap="none" spc="0" normalizeH="0" baseline="0" noProof="0" dirty="0" err="1" smtClean="0">
                <a:ln>
                  <a:noFill/>
                </a:ln>
                <a:solidFill>
                  <a:srgbClr val="0000FF"/>
                </a:solidFill>
                <a:effectLst/>
                <a:uLnTx/>
                <a:uFillTx/>
                <a:latin typeface="+mn-lt"/>
                <a:ea typeface="+mn-ea"/>
                <a:cs typeface="+mn-cs"/>
              </a:rPr>
              <a:t>no</a:t>
            </a:r>
            <a:r>
              <a:rPr kumimoji="0" lang="en-US" sz="2800" b="1" i="0" u="none" strike="noStrike" kern="1200" cap="none" spc="0" normalizeH="0" baseline="0" noProof="0" dirty="0" err="1" smtClean="0">
                <a:ln>
                  <a:noFill/>
                </a:ln>
                <a:solidFill>
                  <a:srgbClr val="FF0000"/>
                </a:solidFill>
                <a:effectLst/>
                <a:uLnTx/>
                <a:uFillTx/>
                <a:latin typeface="+mn-lt"/>
                <a:ea typeface="+mn-ea"/>
                <a:cs typeface="+mn-cs"/>
              </a:rPr>
              <a:t>frames</a:t>
            </a:r>
            <a:r>
              <a:rPr kumimoji="0" lang="en-US" sz="2800" b="1" i="0" u="none" strike="noStrike" kern="1200" cap="none" spc="0" normalizeH="0" baseline="0" noProof="0" dirty="0" smtClean="0">
                <a:ln>
                  <a:noFill/>
                </a:ln>
                <a:solidFill>
                  <a:srgbClr val="FF0000"/>
                </a:solidFill>
                <a:effectLst/>
                <a:uLnTx/>
                <a:uFillTx/>
                <a:latin typeface="+mn-lt"/>
                <a:ea typeface="+mn-ea"/>
                <a:cs typeface="+mn-cs"/>
              </a:rPr>
              <a:t>&gt;</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&lt;p&gt;</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Default message</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&lt;/p&gt;</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&lt;/</a:t>
            </a:r>
            <a:r>
              <a:rPr kumimoji="0" lang="en-US" sz="2800" b="1" i="0" u="none" strike="noStrike" kern="1200" cap="none" spc="0" normalizeH="0" baseline="0" noProof="0" dirty="0" err="1" smtClean="0">
                <a:ln>
                  <a:noFill/>
                </a:ln>
                <a:solidFill>
                  <a:srgbClr val="0000FF"/>
                </a:solidFill>
                <a:effectLst/>
                <a:uLnTx/>
                <a:uFillTx/>
                <a:latin typeface="+mn-lt"/>
                <a:ea typeface="+mn-ea"/>
                <a:cs typeface="+mn-cs"/>
              </a:rPr>
              <a:t>no</a:t>
            </a:r>
            <a:r>
              <a:rPr kumimoji="0" lang="en-US" sz="2800" b="1" i="0" u="none" strike="noStrike" kern="1200" cap="none" spc="0" normalizeH="0" baseline="0" noProof="0" dirty="0" err="1" smtClean="0">
                <a:ln>
                  <a:noFill/>
                </a:ln>
                <a:solidFill>
                  <a:srgbClr val="FF0000"/>
                </a:solidFill>
                <a:effectLst/>
                <a:uLnTx/>
                <a:uFillTx/>
                <a:latin typeface="+mn-lt"/>
                <a:ea typeface="+mn-ea"/>
                <a:cs typeface="+mn-cs"/>
              </a:rPr>
              <a:t>frames</a:t>
            </a:r>
            <a:r>
              <a:rPr kumimoji="0" lang="en-US" sz="2800" b="1" i="0" u="none" strike="noStrike" kern="1200" cap="none" spc="0" normalizeH="0" baseline="0" noProof="0" dirty="0" smtClean="0">
                <a:ln>
                  <a:noFill/>
                </a:ln>
                <a:solidFill>
                  <a:srgbClr val="FF0000"/>
                </a:solidFill>
                <a:effectLst/>
                <a:uLnTx/>
                <a:uFillTx/>
                <a:latin typeface="+mn-lt"/>
                <a:ea typeface="+mn-ea"/>
                <a:cs typeface="+mn-cs"/>
              </a:rPr>
              <a:t>&gt;</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2800" b="1" i="0" u="none" strike="noStrike" kern="1200" cap="none" spc="0" normalizeH="0" baseline="0" noProof="0" dirty="0" smtClean="0">
                <a:ln>
                  <a:noFill/>
                </a:ln>
                <a:solidFill>
                  <a:srgbClr val="0000FF"/>
                </a:solidFill>
                <a:effectLst/>
                <a:uLnTx/>
                <a:uFillTx/>
                <a:latin typeface="+mn-lt"/>
                <a:ea typeface="+mn-ea"/>
                <a:cs typeface="+mn-cs"/>
              </a:rPr>
              <a:t>&lt;/frameset&gt;</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2800" b="1" i="0" u="none" strike="noStrike" kern="1200" cap="none" spc="0" normalizeH="0" baseline="0" noProof="0" dirty="0" smtClean="0">
                <a:ln>
                  <a:noFill/>
                </a:ln>
                <a:solidFill>
                  <a:srgbClr val="0000FF"/>
                </a:solidFill>
                <a:effectLst/>
                <a:uLnTx/>
                <a:uFillTx/>
                <a:latin typeface="+mn-lt"/>
                <a:ea typeface="+mn-ea"/>
                <a:cs typeface="+mn-cs"/>
              </a:rPr>
              <a:t>&lt;/frameset&gt;</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r>
              <a:rPr kumimoji="0" lang="en-US" sz="3600" b="1" i="0" u="none" strike="noStrike" kern="1200" cap="none" spc="0" normalizeH="0" baseline="0" noProof="0" dirty="0" smtClean="0">
                <a:ln>
                  <a:noFill/>
                </a:ln>
                <a:solidFill>
                  <a:srgbClr val="008000"/>
                </a:solidFill>
                <a:effectLst/>
                <a:uLnTx/>
                <a:uFillTx/>
                <a:latin typeface="+mn-lt"/>
                <a:ea typeface="+mn-ea"/>
                <a:cs typeface="+mn-cs"/>
              </a:rPr>
              <a:t>&lt;/head&gt;</a:t>
            </a:r>
          </a:p>
          <a:p>
            <a:pPr marL="365125" marR="0" lvl="0" indent="-282575" algn="l" defTabSz="914400" rtl="0" eaLnBrk="1" fontAlgn="base" latinLnBrk="0" hangingPunct="1">
              <a:lnSpc>
                <a:spcPct val="90000"/>
              </a:lnSpc>
              <a:spcBef>
                <a:spcPts val="600"/>
              </a:spcBef>
              <a:spcAft>
                <a:spcPct val="0"/>
              </a:spcAft>
              <a:buClr>
                <a:schemeClr val="accent1"/>
              </a:buClr>
              <a:buSzPct val="80000"/>
              <a:buFontTx/>
              <a:buNone/>
              <a:tabLst/>
              <a:defRPr/>
            </a:pPr>
            <a:endParaRPr kumimoji="0" lang="en-US" sz="2800" b="0" i="0" u="none" strike="noStrike" kern="1200" cap="none" spc="0" normalizeH="0" baseline="0" noProof="0" dirty="0" smtClean="0">
              <a:ln>
                <a:noFill/>
              </a:ln>
              <a:solidFill>
                <a:srgbClr val="008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pPr>
              <a:defRPr/>
            </a:pPr>
            <a:fld id="{01C464E7-13C9-48E8-85E2-23418F3C500B}" type="slidenum">
              <a:rPr lang="ar-SA"/>
              <a:pPr>
                <a:defRPr/>
              </a:pPr>
              <a:t>43</a:t>
            </a:fld>
            <a:endParaRPr lang="en-US"/>
          </a:p>
        </p:txBody>
      </p:sp>
      <p:grpSp>
        <p:nvGrpSpPr>
          <p:cNvPr id="2" name="Group 3"/>
          <p:cNvGrpSpPr>
            <a:grpSpLocks/>
          </p:cNvGrpSpPr>
          <p:nvPr/>
        </p:nvGrpSpPr>
        <p:grpSpPr bwMode="auto">
          <a:xfrm>
            <a:off x="571472" y="2928934"/>
            <a:ext cx="7925200" cy="3352800"/>
            <a:chOff x="3009" y="1440"/>
            <a:chExt cx="6725" cy="3420"/>
          </a:xfrm>
        </p:grpSpPr>
        <p:sp>
          <p:nvSpPr>
            <p:cNvPr id="143365" name="Rectangle 4"/>
            <p:cNvSpPr>
              <a:spLocks noChangeArrowheads="1"/>
            </p:cNvSpPr>
            <p:nvPr/>
          </p:nvSpPr>
          <p:spPr bwMode="auto">
            <a:xfrm>
              <a:off x="3009" y="1440"/>
              <a:ext cx="6660" cy="3420"/>
            </a:xfrm>
            <a:prstGeom prst="rect">
              <a:avLst/>
            </a:prstGeom>
            <a:solidFill>
              <a:schemeClr val="accent1"/>
            </a:solidFill>
            <a:ln w="9525">
              <a:solidFill>
                <a:srgbClr val="000000"/>
              </a:solidFill>
              <a:miter lim="800000"/>
              <a:headEnd/>
              <a:tailEnd/>
            </a:ln>
          </p:spPr>
          <p:txBody>
            <a:bodyPr/>
            <a:lstStyle/>
            <a:p>
              <a:endParaRPr lang="en-US"/>
            </a:p>
          </p:txBody>
        </p:sp>
        <p:sp>
          <p:nvSpPr>
            <p:cNvPr id="143366" name="Line 5"/>
            <p:cNvSpPr>
              <a:spLocks noChangeShapeType="1"/>
            </p:cNvSpPr>
            <p:nvPr/>
          </p:nvSpPr>
          <p:spPr bwMode="auto">
            <a:xfrm flipH="1">
              <a:off x="3074" y="2160"/>
              <a:ext cx="6660" cy="0"/>
            </a:xfrm>
            <a:prstGeom prst="line">
              <a:avLst/>
            </a:prstGeom>
            <a:noFill/>
            <a:ln w="9525">
              <a:solidFill>
                <a:srgbClr val="000000"/>
              </a:solidFill>
              <a:round/>
              <a:headEnd/>
              <a:tailEnd/>
            </a:ln>
          </p:spPr>
          <p:txBody>
            <a:bodyPr/>
            <a:lstStyle/>
            <a:p>
              <a:endParaRPr lang="en-US"/>
            </a:p>
          </p:txBody>
        </p:sp>
        <p:sp>
          <p:nvSpPr>
            <p:cNvPr id="143367" name="Line 6"/>
            <p:cNvSpPr>
              <a:spLocks noChangeShapeType="1"/>
            </p:cNvSpPr>
            <p:nvPr/>
          </p:nvSpPr>
          <p:spPr bwMode="auto">
            <a:xfrm>
              <a:off x="4367" y="2140"/>
              <a:ext cx="0" cy="2700"/>
            </a:xfrm>
            <a:prstGeom prst="line">
              <a:avLst/>
            </a:prstGeom>
            <a:noFill/>
            <a:ln w="9525">
              <a:solidFill>
                <a:srgbClr val="000000"/>
              </a:solidFill>
              <a:round/>
              <a:headEnd/>
              <a:tailEnd/>
            </a:ln>
          </p:spPr>
          <p:txBody>
            <a:bodyPr/>
            <a:lstStyle/>
            <a:p>
              <a:endParaRPr lang="en-US"/>
            </a:p>
          </p:txBody>
        </p:sp>
        <p:sp>
          <p:nvSpPr>
            <p:cNvPr id="143368" name="Text Box 7"/>
            <p:cNvSpPr txBox="1">
              <a:spLocks noChangeArrowheads="1"/>
            </p:cNvSpPr>
            <p:nvPr/>
          </p:nvSpPr>
          <p:spPr bwMode="auto">
            <a:xfrm>
              <a:off x="4860" y="1620"/>
              <a:ext cx="2700" cy="360"/>
            </a:xfrm>
            <a:prstGeom prst="rect">
              <a:avLst/>
            </a:prstGeom>
            <a:solidFill>
              <a:schemeClr val="accent1"/>
            </a:solidFill>
            <a:ln w="9525">
              <a:solidFill>
                <a:srgbClr val="FFFFFF"/>
              </a:solidFill>
              <a:prstDash val="dash"/>
              <a:miter lim="800000"/>
              <a:headEnd/>
              <a:tailEnd/>
            </a:ln>
          </p:spPr>
          <p:txBody>
            <a:bodyPr/>
            <a:lstStyle/>
            <a:p>
              <a:pPr algn="ctr"/>
              <a:r>
                <a:rPr lang="en-US" sz="2800" b="1" dirty="0">
                  <a:solidFill>
                    <a:schemeClr val="tx2"/>
                  </a:solidFill>
                  <a:latin typeface="Times New Roman" pitchFamily="18" charset="0"/>
                </a:rPr>
                <a:t>Banner File</a:t>
              </a:r>
            </a:p>
          </p:txBody>
        </p:sp>
        <p:sp>
          <p:nvSpPr>
            <p:cNvPr id="143369" name="Text Box 8"/>
            <p:cNvSpPr txBox="1">
              <a:spLocks noChangeArrowheads="1"/>
            </p:cNvSpPr>
            <p:nvPr/>
          </p:nvSpPr>
          <p:spPr bwMode="auto">
            <a:xfrm>
              <a:off x="5400" y="3060"/>
              <a:ext cx="2700" cy="360"/>
            </a:xfrm>
            <a:prstGeom prst="rect">
              <a:avLst/>
            </a:prstGeom>
            <a:solidFill>
              <a:schemeClr val="accent1"/>
            </a:solidFill>
            <a:ln w="9525">
              <a:solidFill>
                <a:srgbClr val="FFFFFF"/>
              </a:solidFill>
              <a:miter lim="800000"/>
              <a:headEnd/>
              <a:tailEnd/>
            </a:ln>
          </p:spPr>
          <p:txBody>
            <a:bodyPr/>
            <a:lstStyle/>
            <a:p>
              <a:pPr algn="ctr"/>
              <a:r>
                <a:rPr lang="en-US" sz="2800" b="1" dirty="0">
                  <a:solidFill>
                    <a:schemeClr val="tx2"/>
                  </a:solidFill>
                  <a:latin typeface="Times New Roman" pitchFamily="18" charset="0"/>
                </a:rPr>
                <a:t>Contents File</a:t>
              </a:r>
            </a:p>
          </p:txBody>
        </p:sp>
        <p:sp>
          <p:nvSpPr>
            <p:cNvPr id="143370" name="Text Box 9"/>
            <p:cNvSpPr txBox="1">
              <a:spLocks noChangeArrowheads="1"/>
            </p:cNvSpPr>
            <p:nvPr/>
          </p:nvSpPr>
          <p:spPr bwMode="auto">
            <a:xfrm>
              <a:off x="3060" y="2700"/>
              <a:ext cx="900" cy="1260"/>
            </a:xfrm>
            <a:prstGeom prst="rect">
              <a:avLst/>
            </a:prstGeom>
            <a:solidFill>
              <a:schemeClr val="accent1"/>
            </a:solidFill>
            <a:ln w="9525">
              <a:solidFill>
                <a:srgbClr val="FFFFFF"/>
              </a:solidFill>
              <a:miter lim="800000"/>
              <a:headEnd/>
              <a:tailEnd/>
            </a:ln>
          </p:spPr>
          <p:txBody>
            <a:bodyPr/>
            <a:lstStyle/>
            <a:p>
              <a:r>
                <a:rPr lang="en-US" sz="2800" b="1">
                  <a:solidFill>
                    <a:schemeClr val="tx2"/>
                  </a:solidFill>
                  <a:latin typeface="Times New Roman" pitchFamily="18" charset="0"/>
                </a:rPr>
                <a:t>Links</a:t>
              </a:r>
            </a:p>
            <a:p>
              <a:r>
                <a:rPr lang="en-US" sz="2800" b="1">
                  <a:solidFill>
                    <a:schemeClr val="tx2"/>
                  </a:solidFill>
                  <a:latin typeface="Times New Roman" pitchFamily="18" charset="0"/>
                </a:rPr>
                <a:t>File</a:t>
              </a:r>
            </a:p>
          </p:txBody>
        </p:sp>
      </p:grpSp>
      <p:sp>
        <p:nvSpPr>
          <p:cNvPr id="11" name="Rectangle 10"/>
          <p:cNvSpPr/>
          <p:nvPr/>
        </p:nvSpPr>
        <p:spPr>
          <a:xfrm>
            <a:off x="642910" y="685800"/>
            <a:ext cx="7586690" cy="1754326"/>
          </a:xfrm>
          <a:prstGeom prst="rect">
            <a:avLst/>
          </a:prstGeom>
        </p:spPr>
        <p:txBody>
          <a:bodyPr wrap="square">
            <a:spAutoFit/>
          </a:bodyPr>
          <a:lstStyle/>
          <a:p>
            <a:r>
              <a:rPr lang="en-US" sz="4000" b="1" dirty="0" smtClean="0">
                <a:effectLst>
                  <a:outerShdw blurRad="38100" dist="38100" dir="2700000" algn="tl">
                    <a:srgbClr val="000000">
                      <a:alpha val="43137"/>
                    </a:srgbClr>
                  </a:outerShdw>
                </a:effectLst>
              </a:rPr>
              <a:t>Compound FRAMESET Divisions</a:t>
            </a:r>
            <a:r>
              <a:rPr lang="en-US" sz="3200" dirty="0" smtClean="0"/>
              <a:t/>
            </a:r>
            <a:br>
              <a:rPr lang="en-US" sz="3200" dirty="0" smtClean="0"/>
            </a:br>
            <a:r>
              <a:rPr lang="en-US" sz="3200" dirty="0" smtClean="0"/>
              <a:t>You may want to create a frames design with a combination of rows and columns.</a:t>
            </a:r>
            <a:endParaRPr lang="en-US" sz="3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Compound FRAMESET Divisions  Example</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20000"/>
          </a:bodyPr>
          <a:lstStyle/>
          <a:p>
            <a:pPr>
              <a:lnSpc>
                <a:spcPct val="90000"/>
              </a:lnSpc>
              <a:buFontTx/>
              <a:buNone/>
            </a:pPr>
            <a:r>
              <a:rPr lang="en-US" b="1" dirty="0" smtClean="0">
                <a:solidFill>
                  <a:srgbClr val="0000FF"/>
                </a:solidFill>
              </a:rPr>
              <a:t>&lt;HEAD&gt;</a:t>
            </a:r>
          </a:p>
          <a:p>
            <a:pPr>
              <a:lnSpc>
                <a:spcPct val="90000"/>
              </a:lnSpc>
              <a:buFontTx/>
              <a:buNone/>
            </a:pPr>
            <a:r>
              <a:rPr lang="en-US" b="1" dirty="0" smtClean="0">
                <a:solidFill>
                  <a:srgbClr val="FF0000"/>
                </a:solidFill>
              </a:rPr>
              <a:t>&lt;FRAMESET ROWS="25%,50%,25%”</a:t>
            </a:r>
            <a:endParaRPr lang="ar-SA" b="1" dirty="0" smtClean="0">
              <a:solidFill>
                <a:srgbClr val="FF0000"/>
              </a:solidFill>
              <a:ea typeface="Majalla UI"/>
            </a:endParaRPr>
          </a:p>
          <a:p>
            <a:pPr>
              <a:lnSpc>
                <a:spcPct val="90000"/>
              </a:lnSpc>
              <a:buFontTx/>
              <a:buNone/>
            </a:pPr>
            <a:r>
              <a:rPr lang="en-US" b="1" dirty="0" smtClean="0"/>
              <a:t>			&lt;FRAME </a:t>
            </a:r>
            <a:r>
              <a:rPr lang="en-US" b="1" dirty="0" err="1" smtClean="0"/>
              <a:t>SRC</a:t>
            </a:r>
            <a:r>
              <a:rPr lang="en-US" b="1" dirty="0" smtClean="0"/>
              <a:t>=""&gt;</a:t>
            </a:r>
          </a:p>
          <a:p>
            <a:pPr>
              <a:lnSpc>
                <a:spcPct val="90000"/>
              </a:lnSpc>
              <a:buFontTx/>
              <a:buNone/>
            </a:pPr>
            <a:r>
              <a:rPr lang="en-US" b="1" dirty="0" smtClean="0"/>
              <a:t>&lt;FRAMESET COLS="25%,*"&gt;</a:t>
            </a:r>
          </a:p>
          <a:p>
            <a:pPr>
              <a:lnSpc>
                <a:spcPct val="90000"/>
              </a:lnSpc>
              <a:buFontTx/>
              <a:buNone/>
            </a:pPr>
            <a:r>
              <a:rPr lang="en-US" b="1" dirty="0" smtClean="0">
                <a:solidFill>
                  <a:srgbClr val="33CC33"/>
                </a:solidFill>
              </a:rPr>
              <a:t>				</a:t>
            </a:r>
            <a:r>
              <a:rPr lang="en-US" b="1" dirty="0" smtClean="0">
                <a:solidFill>
                  <a:srgbClr val="A50021"/>
                </a:solidFill>
              </a:rPr>
              <a:t>&lt;FRAME </a:t>
            </a:r>
            <a:r>
              <a:rPr lang="en-US" b="1" dirty="0" err="1" smtClean="0">
                <a:solidFill>
                  <a:srgbClr val="A50021"/>
                </a:solidFill>
              </a:rPr>
              <a:t>SRC</a:t>
            </a:r>
            <a:r>
              <a:rPr lang="en-US" b="1" dirty="0" smtClean="0">
                <a:solidFill>
                  <a:srgbClr val="A50021"/>
                </a:solidFill>
              </a:rPr>
              <a:t>=""&gt;</a:t>
            </a:r>
          </a:p>
          <a:p>
            <a:pPr>
              <a:lnSpc>
                <a:spcPct val="90000"/>
              </a:lnSpc>
              <a:buFontTx/>
              <a:buNone/>
            </a:pPr>
            <a:r>
              <a:rPr lang="en-US" b="1" dirty="0" smtClean="0">
                <a:solidFill>
                  <a:srgbClr val="A50021"/>
                </a:solidFill>
              </a:rPr>
              <a:t>				&lt;FRAME </a:t>
            </a:r>
            <a:r>
              <a:rPr lang="en-US" b="1" dirty="0" err="1" smtClean="0">
                <a:solidFill>
                  <a:srgbClr val="A50021"/>
                </a:solidFill>
              </a:rPr>
              <a:t>SRC</a:t>
            </a:r>
            <a:r>
              <a:rPr lang="en-US" b="1" dirty="0" smtClean="0">
                <a:solidFill>
                  <a:srgbClr val="A50021"/>
                </a:solidFill>
              </a:rPr>
              <a:t>=""&gt;</a:t>
            </a:r>
          </a:p>
          <a:p>
            <a:pPr>
              <a:lnSpc>
                <a:spcPct val="90000"/>
              </a:lnSpc>
              <a:buFontTx/>
              <a:buNone/>
            </a:pPr>
            <a:r>
              <a:rPr lang="en-US" b="1" dirty="0" smtClean="0">
                <a:solidFill>
                  <a:srgbClr val="33CC33"/>
                </a:solidFill>
              </a:rPr>
              <a:t>					</a:t>
            </a:r>
            <a:r>
              <a:rPr lang="en-US" b="1" dirty="0" smtClean="0"/>
              <a:t>&lt;/FRAMESET&gt;</a:t>
            </a:r>
          </a:p>
          <a:p>
            <a:pPr>
              <a:lnSpc>
                <a:spcPct val="90000"/>
              </a:lnSpc>
              <a:buFontTx/>
              <a:buNone/>
            </a:pPr>
            <a:r>
              <a:rPr lang="en-US" b="1" dirty="0" smtClean="0"/>
              <a:t>			&lt;FRAME </a:t>
            </a:r>
            <a:r>
              <a:rPr lang="en-US" b="1" dirty="0" err="1" smtClean="0"/>
              <a:t>SRC</a:t>
            </a:r>
            <a:r>
              <a:rPr lang="en-US" b="1" dirty="0" smtClean="0"/>
              <a:t>=""&gt;</a:t>
            </a:r>
          </a:p>
          <a:p>
            <a:pPr>
              <a:lnSpc>
                <a:spcPct val="90000"/>
              </a:lnSpc>
              <a:buFontTx/>
              <a:buNone/>
            </a:pPr>
            <a:r>
              <a:rPr lang="en-US" b="1" dirty="0" smtClean="0">
                <a:solidFill>
                  <a:srgbClr val="FF0000"/>
                </a:solidFill>
              </a:rPr>
              <a:t>&lt;/FRAMESET&gt;</a:t>
            </a:r>
          </a:p>
          <a:p>
            <a:pPr>
              <a:lnSpc>
                <a:spcPct val="90000"/>
              </a:lnSpc>
              <a:buFontTx/>
              <a:buNone/>
            </a:pPr>
            <a:r>
              <a:rPr lang="en-US" b="1" dirty="0" smtClean="0">
                <a:solidFill>
                  <a:srgbClr val="0000FF"/>
                </a:solidFill>
              </a:rPr>
              <a:t>&lt;/HEAD&gt;</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2C94319-E219-4EA0-A271-D26395408ECB}" type="slidenum">
              <a:rPr lang="ar-SA"/>
              <a:pPr>
                <a:defRPr/>
              </a:pPr>
              <a:t>45</a:t>
            </a:fld>
            <a:endParaRPr lang="en-US"/>
          </a:p>
        </p:txBody>
      </p:sp>
      <p:pic>
        <p:nvPicPr>
          <p:cNvPr id="145412" name="Picture 4"/>
          <p:cNvPicPr>
            <a:picLocks noChangeAspect="1" noChangeArrowheads="1"/>
          </p:cNvPicPr>
          <p:nvPr/>
        </p:nvPicPr>
        <p:blipFill>
          <a:blip r:embed="rId2"/>
          <a:srcRect t="8642" r="-515"/>
          <a:stretch>
            <a:fillRect/>
          </a:stretch>
        </p:blipFill>
        <p:spPr bwMode="auto">
          <a:xfrm>
            <a:off x="1143000" y="1600200"/>
            <a:ext cx="7391400" cy="4483308"/>
          </a:xfrm>
          <a:prstGeom prst="rect">
            <a:avLst/>
          </a:prstGeom>
          <a:noFill/>
          <a:ln w="9525">
            <a:noFill/>
            <a:miter lim="800000"/>
            <a:headEnd/>
            <a:tailEnd/>
          </a:ln>
        </p:spPr>
      </p:pic>
      <p:sp>
        <p:nvSpPr>
          <p:cNvPr id="5" name="Rectangle 4"/>
          <p:cNvSpPr/>
          <p:nvPr/>
        </p:nvSpPr>
        <p:spPr>
          <a:xfrm>
            <a:off x="3581400" y="304800"/>
            <a:ext cx="1866217" cy="769441"/>
          </a:xfrm>
          <a:prstGeom prst="rect">
            <a:avLst/>
          </a:prstGeom>
        </p:spPr>
        <p:txBody>
          <a:bodyPr wrap="none">
            <a:spAutoFit/>
          </a:bodyPr>
          <a:lstStyle/>
          <a:p>
            <a:pPr eaLnBrk="1" hangingPunct="1"/>
            <a:r>
              <a:rPr lang="en-US" sz="4400" b="1" dirty="0" smtClean="0">
                <a:solidFill>
                  <a:srgbClr val="002060"/>
                </a:solidFill>
                <a:effectLst>
                  <a:outerShdw blurRad="50000" dist="30000" dir="5400000" algn="tl" rotWithShape="0">
                    <a:srgbClr val="000000">
                      <a:alpha val="30000"/>
                    </a:srgbClr>
                  </a:outerShdw>
                </a:effectLst>
              </a:rPr>
              <a:t>Output</a:t>
            </a:r>
            <a:endParaRPr lang="en-US" sz="44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46708AE-43AF-4D7E-B2C3-6948ED29A7DE}" type="slidenum">
              <a:rPr lang="ar-SA"/>
              <a:pPr>
                <a:defRPr/>
              </a:pPr>
              <a:t>46</a:t>
            </a:fld>
            <a:endParaRPr lang="en-US"/>
          </a:p>
        </p:txBody>
      </p:sp>
      <p:pic>
        <p:nvPicPr>
          <p:cNvPr id="146435" name="Picture 5" descr="FIG5-14"/>
          <p:cNvPicPr>
            <a:picLocks noChangeAspect="1" noChangeArrowheads="1"/>
          </p:cNvPicPr>
          <p:nvPr/>
        </p:nvPicPr>
        <p:blipFill>
          <a:blip r:embed="rId2"/>
          <a:srcRect/>
          <a:stretch>
            <a:fillRect/>
          </a:stretch>
        </p:blipFill>
        <p:spPr bwMode="auto">
          <a:xfrm>
            <a:off x="571472" y="685800"/>
            <a:ext cx="8012141" cy="5410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3F0EC6E-2BF3-4EC3-8726-D4AC5C9D4AE9}" type="slidenum">
              <a:rPr lang="ar-SA"/>
              <a:pPr>
                <a:defRPr/>
              </a:pPr>
              <a:t>47</a:t>
            </a:fld>
            <a:endParaRPr lang="en-US"/>
          </a:p>
        </p:txBody>
      </p:sp>
      <p:pic>
        <p:nvPicPr>
          <p:cNvPr id="147459" name="Picture 5" descr="FIG5-15"/>
          <p:cNvPicPr>
            <a:picLocks noChangeAspect="1" noChangeArrowheads="1"/>
          </p:cNvPicPr>
          <p:nvPr/>
        </p:nvPicPr>
        <p:blipFill>
          <a:blip r:embed="rId2"/>
          <a:srcRect/>
          <a:stretch>
            <a:fillRect/>
          </a:stretch>
        </p:blipFill>
        <p:spPr bwMode="auto">
          <a:xfrm>
            <a:off x="928662" y="785794"/>
            <a:ext cx="7112000" cy="53350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CCF1D7C-9315-4B07-B3B4-8331F9A6CBD7}" type="slidenum">
              <a:rPr lang="ar-SA"/>
              <a:pPr>
                <a:defRPr/>
              </a:pPr>
              <a:t>48</a:t>
            </a:fld>
            <a:endParaRPr lang="en-US"/>
          </a:p>
        </p:txBody>
      </p:sp>
      <p:pic>
        <p:nvPicPr>
          <p:cNvPr id="148483" name="Picture 4" descr="FIG5-13"/>
          <p:cNvPicPr>
            <a:picLocks noChangeAspect="1" noChangeArrowheads="1"/>
          </p:cNvPicPr>
          <p:nvPr/>
        </p:nvPicPr>
        <p:blipFill>
          <a:blip r:embed="rId2"/>
          <a:srcRect/>
          <a:stretch>
            <a:fillRect/>
          </a:stretch>
        </p:blipFill>
        <p:spPr bwMode="auto">
          <a:xfrm>
            <a:off x="1524000" y="609600"/>
            <a:ext cx="7086911" cy="5316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4"/>
          <p:cNvSpPr>
            <a:spLocks noGrp="1" noChangeArrowheads="1"/>
          </p:cNvSpPr>
          <p:nvPr>
            <p:ph idx="1"/>
          </p:nvPr>
        </p:nvSpPr>
        <p:spPr>
          <a:xfrm>
            <a:off x="714348" y="1142984"/>
            <a:ext cx="7620000" cy="5181600"/>
          </a:xfrm>
          <a:solidFill>
            <a:schemeClr val="accent1"/>
          </a:solidFill>
        </p:spPr>
        <p:txBody>
          <a:bodyPr>
            <a:normAutofit lnSpcReduction="10000"/>
          </a:bodyPr>
          <a:lstStyle/>
          <a:p>
            <a:pPr algn="ctr">
              <a:buFontTx/>
              <a:buNone/>
            </a:pPr>
            <a:r>
              <a:rPr lang="en-US" sz="3600" b="1" dirty="0" smtClean="0"/>
              <a:t>  </a:t>
            </a:r>
            <a:r>
              <a:rPr lang="en-US" sz="3600" b="1" dirty="0" smtClean="0">
                <a:solidFill>
                  <a:srgbClr val="002060"/>
                </a:solidFill>
                <a:effectLst>
                  <a:outerShdw blurRad="50000" dist="30000" dir="5400000" algn="tl" rotWithShape="0">
                    <a:srgbClr val="000000">
                      <a:alpha val="30000"/>
                    </a:srgbClr>
                  </a:outerShdw>
                </a:effectLst>
                <a:latin typeface="Arial" pitchFamily="34" charset="0"/>
                <a:cs typeface="Arial" pitchFamily="34" charset="0"/>
              </a:rPr>
              <a:t>Frame Formatting</a:t>
            </a:r>
          </a:p>
          <a:p>
            <a:r>
              <a:rPr lang="en-US" sz="2800" b="1" dirty="0" smtClean="0"/>
              <a:t>Example:</a:t>
            </a:r>
          </a:p>
          <a:p>
            <a:endParaRPr lang="en-US" sz="3600" b="1" dirty="0" smtClean="0"/>
          </a:p>
          <a:p>
            <a:pPr lvl="2">
              <a:buFontTx/>
              <a:buNone/>
            </a:pPr>
            <a:r>
              <a:rPr lang="en-US" sz="2800" b="1" dirty="0" smtClean="0">
                <a:solidFill>
                  <a:srgbClr val="FF0000"/>
                </a:solidFill>
              </a:rPr>
              <a:t>&lt;frameset rows=“20%, *, 20%”&gt;</a:t>
            </a:r>
          </a:p>
          <a:p>
            <a:pPr lvl="2">
              <a:buFontTx/>
              <a:buNone/>
            </a:pPr>
            <a:r>
              <a:rPr lang="en-US" sz="2800" b="1" dirty="0" smtClean="0"/>
              <a:t>		</a:t>
            </a:r>
            <a:r>
              <a:rPr lang="en-US" sz="2800" b="1" dirty="0" smtClean="0">
                <a:solidFill>
                  <a:srgbClr val="0000FF"/>
                </a:solidFill>
              </a:rPr>
              <a:t>&lt;frame </a:t>
            </a:r>
            <a:r>
              <a:rPr lang="en-US" sz="2800" b="1" dirty="0" err="1" smtClean="0">
                <a:solidFill>
                  <a:srgbClr val="0000FF"/>
                </a:solidFill>
              </a:rPr>
              <a:t>src</a:t>
            </a:r>
            <a:r>
              <a:rPr lang="en-US" sz="2800" b="1" dirty="0" smtClean="0">
                <a:solidFill>
                  <a:srgbClr val="0000FF"/>
                </a:solidFill>
              </a:rPr>
              <a:t>=“</a:t>
            </a:r>
            <a:r>
              <a:rPr lang="en-US" sz="2800" b="1" dirty="0" err="1" smtClean="0">
                <a:solidFill>
                  <a:srgbClr val="0000FF"/>
                </a:solidFill>
              </a:rPr>
              <a:t>header.html</a:t>
            </a:r>
            <a:r>
              <a:rPr lang="en-US" sz="2800" b="1" dirty="0" smtClean="0">
                <a:solidFill>
                  <a:srgbClr val="0000FF"/>
                </a:solidFill>
              </a:rPr>
              <a:t>” </a:t>
            </a:r>
            <a:r>
              <a:rPr lang="en-US" sz="2800" b="1" dirty="0" err="1" smtClean="0">
                <a:solidFill>
                  <a:srgbClr val="0000FF"/>
                </a:solidFill>
              </a:rPr>
              <a:t>noresize</a:t>
            </a:r>
            <a:r>
              <a:rPr lang="en-US" sz="2800" b="1" dirty="0" smtClean="0">
                <a:solidFill>
                  <a:srgbClr val="0000FF"/>
                </a:solidFill>
              </a:rPr>
              <a:t> scrolling=no&gt;</a:t>
            </a:r>
          </a:p>
          <a:p>
            <a:pPr lvl="2">
              <a:buFontTx/>
              <a:buNone/>
            </a:pPr>
            <a:r>
              <a:rPr lang="en-US" sz="2800" b="1" dirty="0" smtClean="0">
                <a:solidFill>
                  <a:srgbClr val="0000FF"/>
                </a:solidFill>
              </a:rPr>
              <a:t>		&lt;frame </a:t>
            </a:r>
            <a:r>
              <a:rPr lang="en-US" sz="2800" b="1" dirty="0" err="1" smtClean="0">
                <a:solidFill>
                  <a:srgbClr val="0000FF"/>
                </a:solidFill>
              </a:rPr>
              <a:t>src</a:t>
            </a:r>
            <a:r>
              <a:rPr lang="en-US" sz="2800" b="1" dirty="0" smtClean="0">
                <a:solidFill>
                  <a:srgbClr val="0000FF"/>
                </a:solidFill>
              </a:rPr>
              <a:t>=“</a:t>
            </a:r>
            <a:r>
              <a:rPr lang="en-US" sz="2800" b="1" dirty="0" err="1" smtClean="0">
                <a:solidFill>
                  <a:srgbClr val="0000FF"/>
                </a:solidFill>
              </a:rPr>
              <a:t>body.html</a:t>
            </a:r>
            <a:r>
              <a:rPr lang="en-US" sz="2800" b="1" dirty="0" smtClean="0">
                <a:solidFill>
                  <a:srgbClr val="0000FF"/>
                </a:solidFill>
              </a:rPr>
              <a:t>”&gt;</a:t>
            </a:r>
          </a:p>
          <a:p>
            <a:pPr lvl="2">
              <a:buFontTx/>
              <a:buNone/>
            </a:pPr>
            <a:r>
              <a:rPr lang="en-US" sz="2800" b="1" dirty="0" smtClean="0">
                <a:solidFill>
                  <a:srgbClr val="0000FF"/>
                </a:solidFill>
              </a:rPr>
              <a:t>		&lt;frame </a:t>
            </a:r>
            <a:r>
              <a:rPr lang="en-US" sz="2800" b="1" dirty="0" err="1" smtClean="0">
                <a:solidFill>
                  <a:srgbClr val="0000FF"/>
                </a:solidFill>
              </a:rPr>
              <a:t>src</a:t>
            </a:r>
            <a:r>
              <a:rPr lang="en-US" sz="2800" b="1" dirty="0" smtClean="0">
                <a:solidFill>
                  <a:srgbClr val="0000FF"/>
                </a:solidFill>
              </a:rPr>
              <a:t>=“</a:t>
            </a:r>
            <a:r>
              <a:rPr lang="en-US" sz="2800" b="1" dirty="0" err="1" smtClean="0">
                <a:solidFill>
                  <a:srgbClr val="0000FF"/>
                </a:solidFill>
              </a:rPr>
              <a:t>navigationbar.html</a:t>
            </a:r>
            <a:r>
              <a:rPr lang="en-US" sz="2800" b="1" dirty="0" smtClean="0">
                <a:solidFill>
                  <a:srgbClr val="0000FF"/>
                </a:solidFill>
              </a:rPr>
              <a:t>” </a:t>
            </a:r>
            <a:r>
              <a:rPr lang="en-US" sz="2800" b="1" dirty="0" err="1" smtClean="0">
                <a:solidFill>
                  <a:schemeClr val="tx2"/>
                </a:solidFill>
              </a:rPr>
              <a:t>noresize</a:t>
            </a:r>
            <a:r>
              <a:rPr lang="en-US" sz="2800" b="1" dirty="0" smtClean="0">
                <a:solidFill>
                  <a:srgbClr val="0000FF"/>
                </a:solidFill>
              </a:rPr>
              <a:t>   </a:t>
            </a:r>
            <a:r>
              <a:rPr lang="en-US" sz="2800" b="1" dirty="0" smtClean="0">
                <a:solidFill>
                  <a:schemeClr val="tx2"/>
                </a:solidFill>
              </a:rPr>
              <a:t>scrolling=no</a:t>
            </a:r>
            <a:r>
              <a:rPr lang="en-US" sz="2800" b="1" dirty="0" smtClean="0">
                <a:solidFill>
                  <a:srgbClr val="0000FF"/>
                </a:solidFill>
              </a:rPr>
              <a:t>&gt;</a:t>
            </a:r>
          </a:p>
          <a:p>
            <a:pPr lvl="2">
              <a:buFontTx/>
              <a:buNone/>
            </a:pPr>
            <a:r>
              <a:rPr lang="en-US" sz="2800" b="1" dirty="0" smtClean="0">
                <a:solidFill>
                  <a:srgbClr val="FF0000"/>
                </a:solidFill>
              </a:rPr>
              <a:t>&lt;/frameset&gt;</a:t>
            </a:r>
          </a:p>
          <a:p>
            <a:pPr lvl="2"/>
            <a:endParaRPr lang="en-US" sz="2800" b="1" dirty="0" smtClean="0">
              <a:solidFill>
                <a:srgbClr val="FF0000"/>
              </a:solidFill>
            </a:endParaRPr>
          </a:p>
        </p:txBody>
      </p:sp>
      <p:sp>
        <p:nvSpPr>
          <p:cNvPr id="5" name="Slide Number Placeholder 5"/>
          <p:cNvSpPr>
            <a:spLocks noGrp="1"/>
          </p:cNvSpPr>
          <p:nvPr>
            <p:ph type="sldNum" sz="quarter" idx="12"/>
          </p:nvPr>
        </p:nvSpPr>
        <p:spPr/>
        <p:txBody>
          <a:bodyPr/>
          <a:lstStyle/>
          <a:p>
            <a:pPr>
              <a:defRPr/>
            </a:pPr>
            <a:fld id="{C965228C-2F9C-4190-AA2F-22B788CED7BC}" type="slidenum">
              <a:rPr lang="ar-SA"/>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Some Examples on images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marL="609600" indent="-609600" fontAlgn="auto">
              <a:lnSpc>
                <a:spcPct val="90000"/>
              </a:lnSpc>
              <a:spcAft>
                <a:spcPts val="0"/>
              </a:spcAft>
              <a:buFontTx/>
              <a:buNone/>
              <a:defRPr/>
            </a:pPr>
            <a:r>
              <a:rPr lang="en-US" b="1" dirty="0" smtClean="0"/>
              <a:t>1) &lt;IMG </a:t>
            </a:r>
            <a:r>
              <a:rPr lang="en-US" b="1" dirty="0" err="1" smtClean="0"/>
              <a:t>SRC</a:t>
            </a:r>
            <a:r>
              <a:rPr lang="en-US" b="1" dirty="0" smtClean="0"/>
              <a:t>=“</a:t>
            </a:r>
            <a:r>
              <a:rPr lang="en-US" b="1" dirty="0" err="1" smtClean="0"/>
              <a:t>jordan.gif</a:t>
            </a:r>
            <a:r>
              <a:rPr lang="en-US" b="1" dirty="0" smtClean="0"/>
              <a:t>“ border=4&gt;</a:t>
            </a:r>
          </a:p>
          <a:p>
            <a:pPr marL="609600" indent="-609600" fontAlgn="auto">
              <a:lnSpc>
                <a:spcPct val="90000"/>
              </a:lnSpc>
              <a:spcAft>
                <a:spcPts val="0"/>
              </a:spcAft>
              <a:buFontTx/>
              <a:buNone/>
              <a:defRPr/>
            </a:pPr>
            <a:r>
              <a:rPr lang="en-US" b="1" dirty="0" smtClean="0"/>
              <a:t>2) &lt;IMG </a:t>
            </a:r>
            <a:r>
              <a:rPr lang="en-US" b="1" dirty="0" err="1" smtClean="0"/>
              <a:t>SRC</a:t>
            </a:r>
            <a:r>
              <a:rPr lang="en-US" b="1" dirty="0" smtClean="0"/>
              <a:t>=" </a:t>
            </a:r>
            <a:r>
              <a:rPr lang="en-US" b="1" dirty="0" err="1" smtClean="0"/>
              <a:t>jordan.gif</a:t>
            </a:r>
            <a:r>
              <a:rPr lang="en-US" b="1" dirty="0" smtClean="0"/>
              <a:t>" width="60" height="60"&gt;</a:t>
            </a:r>
          </a:p>
          <a:p>
            <a:pPr marL="609600" indent="-609600" fontAlgn="auto">
              <a:lnSpc>
                <a:spcPct val="90000"/>
              </a:lnSpc>
              <a:spcAft>
                <a:spcPts val="0"/>
              </a:spcAft>
              <a:buFontTx/>
              <a:buNone/>
              <a:defRPr/>
            </a:pPr>
            <a:r>
              <a:rPr lang="en-US" b="1" dirty="0" smtClean="0"/>
              <a:t>3) &lt;IMG </a:t>
            </a:r>
            <a:r>
              <a:rPr lang="en-US" b="1" dirty="0" err="1" smtClean="0"/>
              <a:t>SRC</a:t>
            </a:r>
            <a:r>
              <a:rPr lang="en-US" b="1" dirty="0" smtClean="0"/>
              <a:t>=“</a:t>
            </a:r>
            <a:r>
              <a:rPr lang="en-US" b="1" dirty="0" err="1" smtClean="0"/>
              <a:t>jordan.gif</a:t>
            </a:r>
            <a:r>
              <a:rPr lang="en-US" b="1" dirty="0" smtClean="0"/>
              <a:t>" ALT="This is a text that goes with the image"&gt;</a:t>
            </a:r>
          </a:p>
          <a:p>
            <a:pPr marL="609600" indent="-609600" fontAlgn="auto">
              <a:lnSpc>
                <a:spcPct val="90000"/>
              </a:lnSpc>
              <a:spcAft>
                <a:spcPts val="0"/>
              </a:spcAft>
              <a:buFontTx/>
              <a:buNone/>
              <a:defRPr/>
            </a:pPr>
            <a:r>
              <a:rPr lang="en-US" b="1" dirty="0" smtClean="0"/>
              <a:t>4) &lt;IMG </a:t>
            </a:r>
            <a:r>
              <a:rPr lang="en-US" b="1" dirty="0" err="1" smtClean="0"/>
              <a:t>SRC</a:t>
            </a:r>
            <a:r>
              <a:rPr lang="en-US" b="1" dirty="0" smtClean="0"/>
              <a:t>=" </a:t>
            </a:r>
            <a:r>
              <a:rPr lang="en-US" b="1" dirty="0" err="1" smtClean="0"/>
              <a:t>jordan.gif</a:t>
            </a:r>
            <a:r>
              <a:rPr lang="ar-SA" b="1" dirty="0" smtClean="0"/>
              <a:t> </a:t>
            </a:r>
            <a:r>
              <a:rPr lang="en-US" b="1" dirty="0" smtClean="0"/>
              <a:t>“ </a:t>
            </a:r>
            <a:r>
              <a:rPr lang="en-US" b="1" dirty="0" err="1" smtClean="0"/>
              <a:t>Hspace</a:t>
            </a:r>
            <a:r>
              <a:rPr lang="en-US" b="1" dirty="0" smtClean="0"/>
              <a:t>="30" </a:t>
            </a:r>
            <a:r>
              <a:rPr lang="en-US" b="1" dirty="0" err="1" smtClean="0"/>
              <a:t>Vspace</a:t>
            </a:r>
            <a:r>
              <a:rPr lang="en-US" b="1" dirty="0" smtClean="0"/>
              <a:t>="10"</a:t>
            </a:r>
            <a:r>
              <a:rPr lang="en-US" dirty="0" smtClean="0"/>
              <a:t> </a:t>
            </a:r>
            <a:r>
              <a:rPr lang="ar-SA" b="1" dirty="0" smtClean="0"/>
              <a:t> </a:t>
            </a:r>
            <a:r>
              <a:rPr lang="en-US" b="1" dirty="0" smtClean="0"/>
              <a:t>border=20&gt; </a:t>
            </a:r>
          </a:p>
          <a:p>
            <a:pPr marL="609600" indent="-609600" fontAlgn="auto">
              <a:lnSpc>
                <a:spcPct val="90000"/>
              </a:lnSpc>
              <a:spcAft>
                <a:spcPts val="0"/>
              </a:spcAft>
              <a:buFontTx/>
              <a:buNone/>
              <a:defRPr/>
            </a:pPr>
            <a:r>
              <a:rPr lang="en-US" b="1" dirty="0" smtClean="0"/>
              <a:t>5)</a:t>
            </a:r>
            <a:r>
              <a:rPr lang="it-IT" b="1" dirty="0" smtClean="0"/>
              <a:t> &lt; </a:t>
            </a:r>
            <a:r>
              <a:rPr lang="en-US" b="1" dirty="0" smtClean="0"/>
              <a:t>IMG </a:t>
            </a:r>
            <a:r>
              <a:rPr lang="en-US" b="1" dirty="0" err="1" smtClean="0"/>
              <a:t>SRC</a:t>
            </a:r>
            <a:r>
              <a:rPr lang="it-IT" b="1" dirty="0" smtClean="0"/>
              <a:t> =" </a:t>
            </a:r>
            <a:r>
              <a:rPr lang="en-US" b="1" dirty="0" err="1" smtClean="0"/>
              <a:t>jordan</a:t>
            </a:r>
            <a:r>
              <a:rPr lang="it-IT" b="1" dirty="0" smtClean="0"/>
              <a:t>.gif“ align="left"&gt;</a:t>
            </a:r>
          </a:p>
          <a:p>
            <a:pPr marL="609600" indent="-609600" fontAlgn="auto">
              <a:lnSpc>
                <a:spcPct val="90000"/>
              </a:lnSpc>
              <a:spcAft>
                <a:spcPts val="0"/>
              </a:spcAft>
              <a:buFontTx/>
              <a:buNone/>
              <a:defRPr/>
            </a:pPr>
            <a:endParaRPr lang="en-US" b="1" dirty="0" smtClean="0"/>
          </a:p>
          <a:p>
            <a:pPr marL="609600" indent="-609600" fontAlgn="auto">
              <a:lnSpc>
                <a:spcPct val="90000"/>
              </a:lnSpc>
              <a:spcAft>
                <a:spcPts val="0"/>
              </a:spcAft>
              <a:buFontTx/>
              <a:buNone/>
              <a:defRPr/>
            </a:pPr>
            <a:endParaRPr lang="en-US" b="1" dirty="0" smtClean="0">
              <a:solidFill>
                <a:srgbClr val="0000CC"/>
              </a:solidFill>
            </a:endParaRPr>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61A1D0AB-E385-4DF0-BC7C-B16EBA865ED8}" type="slidenum">
              <a:rPr lang="ar-SA"/>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33400"/>
            <a:ext cx="8655398" cy="1143000"/>
          </a:xfrm>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What do the following mean? </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a:xfrm>
            <a:off x="500034" y="1828800"/>
            <a:ext cx="8369646" cy="4800600"/>
          </a:xfrm>
        </p:spPr>
        <p:txBody>
          <a:bodyPr>
            <a:normAutofit/>
          </a:bodyPr>
          <a:lstStyle/>
          <a:p>
            <a:pPr marL="609600" indent="-609600">
              <a:lnSpc>
                <a:spcPct val="90000"/>
              </a:lnSpc>
              <a:buFontTx/>
              <a:buAutoNum type="arabicParenR"/>
            </a:pPr>
            <a:r>
              <a:rPr lang="en-US" dirty="0" smtClean="0"/>
              <a:t>&lt;FRAMESET COLS="2*, 3*, 5*"&gt; </a:t>
            </a:r>
          </a:p>
          <a:p>
            <a:pPr marL="609600" indent="-609600">
              <a:lnSpc>
                <a:spcPct val="90000"/>
              </a:lnSpc>
              <a:buFontTx/>
              <a:buNone/>
            </a:pPr>
            <a:r>
              <a:rPr lang="en-US" dirty="0" smtClean="0"/>
              <a:t>2) &lt;FRAMESET COLS="150, 20%, *, 3*"&gt; </a:t>
            </a:r>
          </a:p>
          <a:p>
            <a:pPr marL="609600" indent="-609600">
              <a:lnSpc>
                <a:spcPct val="90000"/>
              </a:lnSpc>
              <a:buFontTx/>
              <a:buNone/>
            </a:pPr>
            <a:r>
              <a:rPr lang="en-US" dirty="0" smtClean="0"/>
              <a:t> </a:t>
            </a:r>
            <a:r>
              <a:rPr lang="en-US" dirty="0" smtClean="0">
                <a:solidFill>
                  <a:srgbClr val="FF0000"/>
                </a:solidFill>
              </a:rPr>
              <a:t>So what are the space-allocation priorities?</a:t>
            </a:r>
            <a:r>
              <a:rPr lang="en-US" dirty="0" smtClean="0"/>
              <a:t> </a:t>
            </a:r>
            <a:r>
              <a:rPr lang="en-US" dirty="0" smtClean="0">
                <a:solidFill>
                  <a:srgbClr val="0000FF"/>
                </a:solidFill>
              </a:rPr>
              <a:t>Absolute pixel</a:t>
            </a:r>
            <a:r>
              <a:rPr lang="en-US" dirty="0" smtClean="0"/>
              <a:t> values are always assigned </a:t>
            </a:r>
            <a:r>
              <a:rPr lang="en-US" dirty="0" smtClean="0">
                <a:solidFill>
                  <a:srgbClr val="0000FF"/>
                </a:solidFill>
              </a:rPr>
              <a:t>space first</a:t>
            </a:r>
            <a:r>
              <a:rPr lang="en-US" dirty="0" smtClean="0"/>
              <a:t>, in order from </a:t>
            </a:r>
            <a:r>
              <a:rPr lang="en-US" dirty="0" smtClean="0">
                <a:solidFill>
                  <a:srgbClr val="0000FF"/>
                </a:solidFill>
              </a:rPr>
              <a:t>left</a:t>
            </a:r>
            <a:r>
              <a:rPr lang="en-US" dirty="0" smtClean="0"/>
              <a:t> to </a:t>
            </a:r>
            <a:r>
              <a:rPr lang="en-US" dirty="0" smtClean="0">
                <a:solidFill>
                  <a:srgbClr val="0000FF"/>
                </a:solidFill>
              </a:rPr>
              <a:t>right</a:t>
            </a:r>
            <a:r>
              <a:rPr lang="en-US" dirty="0" smtClean="0"/>
              <a:t>. These are followed by </a:t>
            </a:r>
            <a:r>
              <a:rPr lang="en-US" dirty="0" smtClean="0">
                <a:solidFill>
                  <a:srgbClr val="0000FF"/>
                </a:solidFill>
              </a:rPr>
              <a:t>percentage</a:t>
            </a:r>
            <a:r>
              <a:rPr lang="en-US" dirty="0" smtClean="0"/>
              <a:t> values of the total space. Finally, </a:t>
            </a:r>
            <a:r>
              <a:rPr lang="en-US" dirty="0" smtClean="0">
                <a:solidFill>
                  <a:srgbClr val="0000FF"/>
                </a:solidFill>
              </a:rPr>
              <a:t>proportional </a:t>
            </a:r>
            <a:r>
              <a:rPr lang="en-US" dirty="0" smtClean="0"/>
              <a:t>values are divided based upon what space is </a:t>
            </a:r>
            <a:r>
              <a:rPr lang="en-US" dirty="0" smtClean="0">
                <a:solidFill>
                  <a:srgbClr val="0000FF"/>
                </a:solidFill>
              </a:rPr>
              <a:t>left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Generic Frame Formula </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a:lnSpc>
                <a:spcPct val="90000"/>
              </a:lnSpc>
            </a:pPr>
            <a:r>
              <a:rPr lang="en-US" dirty="0" smtClean="0"/>
              <a:t>The &lt;FRAME&gt; tag has six associated attributes: </a:t>
            </a:r>
            <a:r>
              <a:rPr lang="en-US" dirty="0" err="1" smtClean="0">
                <a:solidFill>
                  <a:srgbClr val="0000FF"/>
                </a:solidFill>
              </a:rPr>
              <a:t>SRC</a:t>
            </a:r>
            <a:r>
              <a:rPr lang="en-US" dirty="0" smtClean="0"/>
              <a:t>, </a:t>
            </a:r>
            <a:r>
              <a:rPr lang="en-US" dirty="0" smtClean="0">
                <a:solidFill>
                  <a:srgbClr val="0000FF"/>
                </a:solidFill>
              </a:rPr>
              <a:t>NAME</a:t>
            </a:r>
            <a:r>
              <a:rPr lang="en-US" dirty="0" smtClean="0"/>
              <a:t>, </a:t>
            </a:r>
            <a:r>
              <a:rPr lang="en-US" dirty="0" err="1" smtClean="0">
                <a:solidFill>
                  <a:srgbClr val="0000FF"/>
                </a:solidFill>
              </a:rPr>
              <a:t>MARGINWIDTH</a:t>
            </a:r>
            <a:r>
              <a:rPr lang="en-US" dirty="0" smtClean="0"/>
              <a:t>, </a:t>
            </a:r>
            <a:r>
              <a:rPr lang="en-US" dirty="0" err="1" smtClean="0">
                <a:solidFill>
                  <a:srgbClr val="0000FF"/>
                </a:solidFill>
              </a:rPr>
              <a:t>MARGINHEIGHT</a:t>
            </a:r>
            <a:r>
              <a:rPr lang="en-US" dirty="0" smtClean="0"/>
              <a:t>, </a:t>
            </a:r>
            <a:r>
              <a:rPr lang="en-US" dirty="0" smtClean="0">
                <a:solidFill>
                  <a:srgbClr val="0000FF"/>
                </a:solidFill>
              </a:rPr>
              <a:t>SCROLLING</a:t>
            </a:r>
            <a:r>
              <a:rPr lang="en-US" dirty="0" smtClean="0"/>
              <a:t>, and </a:t>
            </a:r>
            <a:r>
              <a:rPr lang="en-US" dirty="0" err="1" smtClean="0">
                <a:solidFill>
                  <a:srgbClr val="0000FF"/>
                </a:solidFill>
              </a:rPr>
              <a:t>NORESIZE</a:t>
            </a:r>
            <a:r>
              <a:rPr lang="en-US" dirty="0" smtClean="0"/>
              <a:t>. Here's a complete generic FRAME:</a:t>
            </a:r>
          </a:p>
          <a:p>
            <a:pPr>
              <a:lnSpc>
                <a:spcPct val="90000"/>
              </a:lnSpc>
            </a:pPr>
            <a:r>
              <a:rPr lang="en-US" dirty="0" smtClean="0">
                <a:solidFill>
                  <a:srgbClr val="FF0000"/>
                </a:solidFill>
              </a:rPr>
              <a:t>&lt;</a:t>
            </a:r>
            <a:r>
              <a:rPr lang="en-US" dirty="0" smtClean="0">
                <a:solidFill>
                  <a:srgbClr val="0000FF"/>
                </a:solidFill>
              </a:rPr>
              <a:t>FRAME</a:t>
            </a:r>
            <a:r>
              <a:rPr lang="en-US" dirty="0" smtClean="0">
                <a:solidFill>
                  <a:srgbClr val="FF0000"/>
                </a:solidFill>
              </a:rPr>
              <a:t> </a:t>
            </a:r>
            <a:r>
              <a:rPr lang="en-US" dirty="0" err="1" smtClean="0">
                <a:solidFill>
                  <a:srgbClr val="FF0000"/>
                </a:solidFill>
              </a:rPr>
              <a:t>SRC</a:t>
            </a:r>
            <a:r>
              <a:rPr lang="en-US" dirty="0" smtClean="0">
                <a:solidFill>
                  <a:srgbClr val="FF0000"/>
                </a:solidFill>
              </a:rPr>
              <a:t>="</a:t>
            </a:r>
            <a:r>
              <a:rPr lang="en-US" dirty="0" err="1" smtClean="0">
                <a:solidFill>
                  <a:srgbClr val="FF0000"/>
                </a:solidFill>
              </a:rPr>
              <a:t>url</a:t>
            </a:r>
            <a:r>
              <a:rPr lang="en-US" dirty="0" smtClean="0">
                <a:solidFill>
                  <a:srgbClr val="FF0000"/>
                </a:solidFill>
              </a:rPr>
              <a:t>"  NAME="</a:t>
            </a:r>
            <a:r>
              <a:rPr lang="en-US" dirty="0" err="1" smtClean="0">
                <a:solidFill>
                  <a:srgbClr val="FF0000"/>
                </a:solidFill>
              </a:rPr>
              <a:t>window_name</a:t>
            </a:r>
            <a:r>
              <a:rPr lang="en-US" dirty="0" smtClean="0">
                <a:solidFill>
                  <a:srgbClr val="FF0000"/>
                </a:solidFill>
              </a:rPr>
              <a:t>" SCROLLING=</a:t>
            </a:r>
            <a:r>
              <a:rPr lang="en-US" dirty="0" err="1" smtClean="0">
                <a:solidFill>
                  <a:srgbClr val="00CC00"/>
                </a:solidFill>
              </a:rPr>
              <a:t>YES|NO|AUTO</a:t>
            </a:r>
            <a:r>
              <a:rPr lang="en-US" dirty="0" smtClean="0">
                <a:solidFill>
                  <a:srgbClr val="00CC00"/>
                </a:solidFill>
              </a:rPr>
              <a:t> </a:t>
            </a:r>
            <a:r>
              <a:rPr lang="en-US" dirty="0" err="1" smtClean="0">
                <a:solidFill>
                  <a:srgbClr val="FF0000"/>
                </a:solidFill>
              </a:rPr>
              <a:t>MARGINWIDTH</a:t>
            </a:r>
            <a:r>
              <a:rPr lang="en-US" dirty="0" smtClean="0">
                <a:solidFill>
                  <a:srgbClr val="FF0000"/>
                </a:solidFill>
              </a:rPr>
              <a:t>="value" </a:t>
            </a:r>
            <a:r>
              <a:rPr lang="en-US" dirty="0" err="1" smtClean="0">
                <a:solidFill>
                  <a:srgbClr val="FF0000"/>
                </a:solidFill>
              </a:rPr>
              <a:t>MARGINHEIGHT</a:t>
            </a:r>
            <a:r>
              <a:rPr lang="en-US" dirty="0" smtClean="0">
                <a:solidFill>
                  <a:srgbClr val="FF0000"/>
                </a:solidFill>
              </a:rPr>
              <a:t>="value" </a:t>
            </a:r>
          </a:p>
          <a:p>
            <a:pPr>
              <a:lnSpc>
                <a:spcPct val="90000"/>
              </a:lnSpc>
              <a:buFontTx/>
              <a:buNone/>
            </a:pPr>
            <a:r>
              <a:rPr lang="en-US" dirty="0" smtClean="0">
                <a:solidFill>
                  <a:srgbClr val="FF0000"/>
                </a:solidFill>
              </a:rPr>
              <a:t>   </a:t>
            </a:r>
            <a:r>
              <a:rPr lang="en-US" dirty="0" err="1" smtClean="0">
                <a:solidFill>
                  <a:srgbClr val="FF0000"/>
                </a:solidFill>
              </a:rPr>
              <a:t>NORESIZE</a:t>
            </a:r>
            <a:r>
              <a:rPr lang="en-US" dirty="0" smtClean="0">
                <a:solidFill>
                  <a:srgbClr val="FF0000"/>
                </a:solidFill>
              </a:rPr>
              <a:t>&gt; </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What will be the Output?</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lnSpcReduction="10000"/>
          </a:bodyPr>
          <a:lstStyle/>
          <a:p>
            <a:pPr>
              <a:buFontTx/>
              <a:buNone/>
            </a:pPr>
            <a:r>
              <a:rPr lang="en-US" b="1" dirty="0" smtClean="0">
                <a:solidFill>
                  <a:srgbClr val="FF0000"/>
                </a:solidFill>
              </a:rPr>
              <a:t>&lt;FRAMESET </a:t>
            </a:r>
            <a:r>
              <a:rPr lang="en-US" b="1" dirty="0" smtClean="0">
                <a:solidFill>
                  <a:srgbClr val="0000FF"/>
                </a:solidFill>
              </a:rPr>
              <a:t>ROWS="*, 2*, *"</a:t>
            </a:r>
            <a:r>
              <a:rPr lang="en-US" b="1" dirty="0" smtClean="0">
                <a:solidFill>
                  <a:srgbClr val="FF0000"/>
                </a:solidFill>
              </a:rPr>
              <a:t>    COLS="2*, *"&gt;</a:t>
            </a:r>
          </a:p>
          <a:p>
            <a:pPr>
              <a:buFontTx/>
              <a:buNone/>
            </a:pPr>
            <a:r>
              <a:rPr lang="en-US" b="1" dirty="0" smtClean="0"/>
              <a:t>&lt;FRAME </a:t>
            </a:r>
            <a:r>
              <a:rPr lang="en-US" b="1" dirty="0" err="1" smtClean="0"/>
              <a:t>SRC</a:t>
            </a:r>
            <a:r>
              <a:rPr lang="en-US" b="1" dirty="0" smtClean="0"/>
              <a:t>=“”&gt;</a:t>
            </a:r>
          </a:p>
          <a:p>
            <a:pPr>
              <a:buFontTx/>
              <a:buNone/>
            </a:pPr>
            <a:r>
              <a:rPr lang="en-US" b="1" dirty="0" smtClean="0"/>
              <a:t>&lt;FRAME </a:t>
            </a:r>
            <a:r>
              <a:rPr lang="en-US" b="1" dirty="0" err="1" smtClean="0"/>
              <a:t>SRC</a:t>
            </a:r>
            <a:r>
              <a:rPr lang="en-US" b="1" dirty="0" smtClean="0"/>
              <a:t>=“”&gt;</a:t>
            </a:r>
          </a:p>
          <a:p>
            <a:pPr>
              <a:buFontTx/>
              <a:buNone/>
            </a:pPr>
            <a:r>
              <a:rPr lang="en-US" b="1" dirty="0" smtClean="0"/>
              <a:t>&lt;FRAME </a:t>
            </a:r>
            <a:r>
              <a:rPr lang="en-US" b="1" dirty="0" err="1" smtClean="0"/>
              <a:t>SRC</a:t>
            </a:r>
            <a:r>
              <a:rPr lang="en-US" b="1" dirty="0" smtClean="0"/>
              <a:t>=“”&gt;</a:t>
            </a:r>
          </a:p>
          <a:p>
            <a:pPr>
              <a:buFontTx/>
              <a:buNone/>
            </a:pPr>
            <a:r>
              <a:rPr lang="en-US" b="1" dirty="0" smtClean="0"/>
              <a:t>&lt;FRAME </a:t>
            </a:r>
            <a:r>
              <a:rPr lang="en-US" b="1" dirty="0" err="1" smtClean="0"/>
              <a:t>SRC</a:t>
            </a:r>
            <a:r>
              <a:rPr lang="en-US" b="1" dirty="0" smtClean="0"/>
              <a:t>=“”&gt;</a:t>
            </a:r>
          </a:p>
          <a:p>
            <a:pPr>
              <a:buFontTx/>
              <a:buNone/>
            </a:pPr>
            <a:r>
              <a:rPr lang="en-US" b="1" dirty="0" smtClean="0"/>
              <a:t>&lt;FRAME </a:t>
            </a:r>
            <a:r>
              <a:rPr lang="en-US" b="1" dirty="0" err="1" smtClean="0"/>
              <a:t>SRC</a:t>
            </a:r>
            <a:r>
              <a:rPr lang="en-US" b="1" dirty="0" smtClean="0"/>
              <a:t>=“”&gt;</a:t>
            </a:r>
          </a:p>
          <a:p>
            <a:pPr>
              <a:buFontTx/>
              <a:buNone/>
            </a:pPr>
            <a:r>
              <a:rPr lang="en-US" b="1" dirty="0" smtClean="0"/>
              <a:t>&lt;FRAME </a:t>
            </a:r>
            <a:r>
              <a:rPr lang="en-US" b="1" dirty="0" err="1" smtClean="0"/>
              <a:t>SRC</a:t>
            </a:r>
            <a:r>
              <a:rPr lang="en-US" b="1" dirty="0" smtClean="0"/>
              <a:t>=“”&gt;</a:t>
            </a:r>
          </a:p>
          <a:p>
            <a:pPr>
              <a:buFontTx/>
              <a:buNone/>
            </a:pPr>
            <a:r>
              <a:rPr lang="en-US" b="1" dirty="0" smtClean="0">
                <a:solidFill>
                  <a:srgbClr val="FF0000"/>
                </a:solidFill>
              </a:rPr>
              <a:t>&lt;/FRAMESET&gt;</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Targets</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a:lnSpc>
                <a:spcPct val="90000"/>
              </a:lnSpc>
              <a:buClr>
                <a:schemeClr val="accent2"/>
              </a:buClr>
              <a:buFont typeface="Wingdings" pitchFamily="2" charset="2"/>
              <a:buChar char="§"/>
            </a:pPr>
            <a:r>
              <a:rPr lang="en-US" sz="2400" dirty="0" smtClean="0"/>
              <a:t>When you use links for use in a frames environment you will need to specify an additional attribute called </a:t>
            </a:r>
            <a:r>
              <a:rPr lang="en-US" sz="2400" b="1" dirty="0" smtClean="0">
                <a:solidFill>
                  <a:srgbClr val="FF0000"/>
                </a:solidFill>
              </a:rPr>
              <a:t>TARGET</a:t>
            </a:r>
            <a:r>
              <a:rPr lang="en-US" sz="2400" b="1" dirty="0" smtClean="0"/>
              <a:t>.</a:t>
            </a:r>
          </a:p>
          <a:p>
            <a:pPr>
              <a:lnSpc>
                <a:spcPct val="90000"/>
              </a:lnSpc>
              <a:buClr>
                <a:schemeClr val="accent2"/>
              </a:buClr>
              <a:buFont typeface="Wingdings" pitchFamily="2" charset="2"/>
              <a:buChar char="§"/>
            </a:pPr>
            <a:r>
              <a:rPr lang="en-US" sz="2400" dirty="0" smtClean="0"/>
              <a:t>The </a:t>
            </a:r>
            <a:r>
              <a:rPr lang="en-US" sz="2400" b="1" dirty="0" smtClean="0">
                <a:solidFill>
                  <a:srgbClr val="FF0000"/>
                </a:solidFill>
              </a:rPr>
              <a:t>TARGET</a:t>
            </a:r>
            <a:r>
              <a:rPr lang="en-US" sz="2400" dirty="0" smtClean="0"/>
              <a:t> attribute uses the NAME attribute of the </a:t>
            </a:r>
            <a:r>
              <a:rPr lang="en-US" sz="2400" b="1" dirty="0" smtClean="0">
                <a:solidFill>
                  <a:srgbClr val="FF0000"/>
                </a:solidFill>
              </a:rPr>
              <a:t>FRAME</a:t>
            </a:r>
            <a:r>
              <a:rPr lang="en-US" sz="2400" dirty="0" smtClean="0"/>
              <a:t> element.</a:t>
            </a:r>
          </a:p>
          <a:p>
            <a:pPr>
              <a:lnSpc>
                <a:spcPct val="90000"/>
              </a:lnSpc>
              <a:buClr>
                <a:schemeClr val="accent2"/>
              </a:buClr>
              <a:buFont typeface="Wingdings" pitchFamily="2" charset="2"/>
              <a:buChar char="§"/>
            </a:pPr>
            <a:r>
              <a:rPr lang="en-US" sz="2400" dirty="0" smtClean="0"/>
              <a:t>If we were to place a link in </a:t>
            </a:r>
            <a:r>
              <a:rPr lang="en-US" sz="2400" dirty="0" err="1" smtClean="0"/>
              <a:t>doc1.html</a:t>
            </a:r>
            <a:r>
              <a:rPr lang="en-US" sz="2400" dirty="0" smtClean="0"/>
              <a:t> that linked to </a:t>
            </a:r>
            <a:r>
              <a:rPr lang="en-US" sz="2400" dirty="0" err="1" smtClean="0"/>
              <a:t>doc3.html</a:t>
            </a:r>
            <a:r>
              <a:rPr lang="en-US" sz="2400" dirty="0" smtClean="0"/>
              <a:t> and we wanted </a:t>
            </a:r>
            <a:r>
              <a:rPr lang="en-US" sz="2400" dirty="0" err="1" smtClean="0"/>
              <a:t>doc3.html</a:t>
            </a:r>
            <a:r>
              <a:rPr lang="en-US" sz="2400" dirty="0" smtClean="0"/>
              <a:t> to be displayed in the right windowpane; the HTML code would appear in </a:t>
            </a:r>
            <a:r>
              <a:rPr lang="en-US" sz="2400" dirty="0" err="1" smtClean="0"/>
              <a:t>doc1.html</a:t>
            </a:r>
            <a:r>
              <a:rPr lang="en-US" sz="2400" dirty="0" smtClean="0"/>
              <a:t> as follows:</a:t>
            </a:r>
          </a:p>
          <a:p>
            <a:pPr>
              <a:lnSpc>
                <a:spcPct val="90000"/>
              </a:lnSpc>
              <a:buClr>
                <a:schemeClr val="accent2"/>
              </a:buClr>
              <a:buFont typeface="Wingdings" pitchFamily="2" charset="2"/>
              <a:buNone/>
            </a:pPr>
            <a:endParaRPr lang="en-US" sz="2400" dirty="0" smtClean="0"/>
          </a:p>
          <a:p>
            <a:pPr algn="ctr">
              <a:lnSpc>
                <a:spcPct val="90000"/>
              </a:lnSpc>
              <a:buClr>
                <a:schemeClr val="accent2"/>
              </a:buClr>
              <a:buFont typeface="Wingdings" pitchFamily="2" charset="2"/>
              <a:buNone/>
            </a:pPr>
            <a:r>
              <a:rPr lang="en-US" sz="2400" dirty="0" smtClean="0">
                <a:solidFill>
                  <a:srgbClr val="0000FF"/>
                </a:solidFill>
              </a:rPr>
              <a:t>&lt;</a:t>
            </a:r>
            <a:r>
              <a:rPr lang="en-US" sz="2400" b="1" dirty="0" smtClean="0">
                <a:solidFill>
                  <a:srgbClr val="A50021"/>
                </a:solidFill>
              </a:rPr>
              <a:t>A</a:t>
            </a:r>
            <a:r>
              <a:rPr lang="en-US" sz="2400" dirty="0" smtClean="0">
                <a:solidFill>
                  <a:srgbClr val="0000FF"/>
                </a:solidFill>
              </a:rPr>
              <a:t> </a:t>
            </a:r>
            <a:r>
              <a:rPr lang="en-US" sz="2400" b="1" dirty="0" err="1" smtClean="0">
                <a:solidFill>
                  <a:srgbClr val="FF0000"/>
                </a:solidFill>
              </a:rPr>
              <a:t>HREF</a:t>
            </a:r>
            <a:r>
              <a:rPr lang="en-US" sz="2400" dirty="0" smtClean="0">
                <a:solidFill>
                  <a:srgbClr val="0000FF"/>
                </a:solidFill>
              </a:rPr>
              <a:t>=“</a:t>
            </a:r>
            <a:r>
              <a:rPr lang="en-US" sz="2400" dirty="0" err="1" smtClean="0">
                <a:solidFill>
                  <a:srgbClr val="333300"/>
                </a:solidFill>
              </a:rPr>
              <a:t>doc3.html</a:t>
            </a:r>
            <a:r>
              <a:rPr lang="en-US" sz="2400" dirty="0" smtClean="0">
                <a:solidFill>
                  <a:srgbClr val="0000FF"/>
                </a:solidFill>
              </a:rPr>
              <a:t>” </a:t>
            </a:r>
            <a:r>
              <a:rPr lang="en-US" sz="2400" b="1" dirty="0" smtClean="0">
                <a:solidFill>
                  <a:srgbClr val="FF0000"/>
                </a:solidFill>
              </a:rPr>
              <a:t>TARGET</a:t>
            </a:r>
            <a:r>
              <a:rPr lang="en-US" sz="2400" dirty="0" smtClean="0">
                <a:solidFill>
                  <a:srgbClr val="0000FF"/>
                </a:solidFill>
              </a:rPr>
              <a:t>=“</a:t>
            </a:r>
            <a:r>
              <a:rPr lang="en-US" sz="2400" dirty="0" err="1" smtClean="0">
                <a:solidFill>
                  <a:srgbClr val="0000FF"/>
                </a:solidFill>
              </a:rPr>
              <a:t>right_pane</a:t>
            </a:r>
            <a:r>
              <a:rPr lang="en-US" sz="2400" dirty="0" smtClean="0">
                <a:solidFill>
                  <a:srgbClr val="0000FF"/>
                </a:solidFill>
              </a:rPr>
              <a:t>”&gt;Link to Document 3 &lt;/</a:t>
            </a:r>
            <a:r>
              <a:rPr lang="en-US" sz="2400" b="1" dirty="0" smtClean="0">
                <a:solidFill>
                  <a:srgbClr val="A50021"/>
                </a:solidFill>
              </a:rPr>
              <a:t>A</a:t>
            </a:r>
            <a:r>
              <a:rPr lang="en-US" sz="2400" dirty="0" smtClean="0">
                <a:solidFill>
                  <a:srgbClr val="0000FF"/>
                </a:solidFill>
              </a:rPr>
              <a:t>&gt;</a:t>
            </a:r>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Special Targets</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marL="609600" indent="-609600">
              <a:lnSpc>
                <a:spcPct val="80000"/>
              </a:lnSpc>
            </a:pPr>
            <a:r>
              <a:rPr lang="en-US" sz="1800" dirty="0" smtClean="0"/>
              <a:t>There are </a:t>
            </a:r>
            <a:r>
              <a:rPr lang="en-US" sz="1800" b="1" dirty="0" smtClean="0">
                <a:solidFill>
                  <a:srgbClr val="FF0000"/>
                </a:solidFill>
              </a:rPr>
              <a:t>4</a:t>
            </a:r>
            <a:r>
              <a:rPr lang="en-US" sz="1800" dirty="0" smtClean="0"/>
              <a:t> special target names that cannot be assigned by the NAME attribute of the FRAME tag.</a:t>
            </a:r>
          </a:p>
          <a:p>
            <a:pPr marL="609600" indent="-609600">
              <a:lnSpc>
                <a:spcPct val="80000"/>
              </a:lnSpc>
              <a:buFontTx/>
              <a:buNone/>
            </a:pPr>
            <a:r>
              <a:rPr lang="en-US" sz="1800" b="1" dirty="0" smtClean="0">
                <a:solidFill>
                  <a:srgbClr val="FF0000"/>
                </a:solidFill>
              </a:rPr>
              <a:t>1.	TARGET=“_top”</a:t>
            </a:r>
            <a:r>
              <a:rPr lang="en-US" sz="1800" dirty="0" smtClean="0"/>
              <a:t> : This loads the linked document into the full browser window with the URL specified by the </a:t>
            </a:r>
            <a:r>
              <a:rPr lang="en-US" sz="1800" dirty="0" err="1" smtClean="0"/>
              <a:t>HREF</a:t>
            </a:r>
            <a:r>
              <a:rPr lang="en-US" sz="1800" dirty="0" smtClean="0"/>
              <a:t> attribute. All frames disappear, leaving the new linked page to occupy the entire window. The back is turned on. </a:t>
            </a:r>
          </a:p>
          <a:p>
            <a:pPr marL="609600" indent="-609600">
              <a:lnSpc>
                <a:spcPct val="80000"/>
              </a:lnSpc>
              <a:buFontTx/>
              <a:buNone/>
            </a:pPr>
            <a:r>
              <a:rPr lang="en-US" sz="1800" b="1" dirty="0" smtClean="0">
                <a:solidFill>
                  <a:srgbClr val="FF0000"/>
                </a:solidFill>
              </a:rPr>
              <a:t>2.	TARGET=“_blank”</a:t>
            </a:r>
            <a:r>
              <a:rPr lang="en-US" sz="1800" dirty="0" smtClean="0"/>
              <a:t> : Opens an unnamed new browser window and loads the document specified in the URL attribute into the new window (and your old window stays open). The back is turned off. Other windows remains on.</a:t>
            </a:r>
          </a:p>
          <a:p>
            <a:pPr marL="609600" indent="-609600">
              <a:lnSpc>
                <a:spcPct val="80000"/>
              </a:lnSpc>
            </a:pPr>
            <a:endParaRPr lang="en-US" sz="1800" b="1" dirty="0" smtClean="0"/>
          </a:p>
          <a:p>
            <a:pPr marL="609600" indent="-609600">
              <a:lnSpc>
                <a:spcPct val="80000"/>
              </a:lnSpc>
              <a:buFontTx/>
              <a:buNone/>
            </a:pPr>
            <a:r>
              <a:rPr lang="en-US" sz="1800" b="1" dirty="0" smtClean="0">
                <a:solidFill>
                  <a:srgbClr val="FF0000"/>
                </a:solidFill>
              </a:rPr>
              <a:t>3.	TARGET=“_self”</a:t>
            </a:r>
            <a:r>
              <a:rPr lang="en-US" sz="1800" dirty="0" smtClean="0"/>
              <a:t> : Loads the document in the same window where the anchor was {</a:t>
            </a:r>
            <a:r>
              <a:rPr lang="en-US" sz="1800" i="1" dirty="0" smtClean="0"/>
              <a:t>Clicked</a:t>
            </a:r>
            <a:r>
              <a:rPr lang="en-US" sz="1800" dirty="0" smtClean="0"/>
              <a:t>}. This is the </a:t>
            </a:r>
            <a:r>
              <a:rPr lang="en-US" sz="1800" b="1" dirty="0" smtClean="0"/>
              <a:t>default</a:t>
            </a:r>
            <a:r>
              <a:rPr lang="en-US" sz="1800" dirty="0" smtClean="0"/>
              <a:t> setting for linking elements.</a:t>
            </a:r>
          </a:p>
          <a:p>
            <a:pPr marL="609600" indent="-609600">
              <a:lnSpc>
                <a:spcPct val="80000"/>
              </a:lnSpc>
            </a:pPr>
            <a:endParaRPr lang="en-US" sz="1800" dirty="0" smtClean="0"/>
          </a:p>
          <a:p>
            <a:pPr marL="609600" indent="-609600">
              <a:lnSpc>
                <a:spcPct val="80000"/>
              </a:lnSpc>
              <a:buFontTx/>
              <a:buNone/>
            </a:pPr>
            <a:r>
              <a:rPr lang="en-US" sz="1800" b="1" dirty="0" smtClean="0">
                <a:solidFill>
                  <a:srgbClr val="FF0000"/>
                </a:solidFill>
              </a:rPr>
              <a:t>4.	TARGET=“_parent”</a:t>
            </a:r>
            <a:r>
              <a:rPr lang="en-US" sz="1800" dirty="0" smtClean="0"/>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a:p>
            <a:endParaRPr lang="en-US" sz="18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86E2FF6-8B1A-4189-808E-B58AC8AFBF57}" type="slidenum">
              <a:rPr lang="ar-SA"/>
              <a:pPr>
                <a:defRPr/>
              </a:pPr>
              <a:t>55</a:t>
            </a:fld>
            <a:endParaRPr lang="en-US" dirty="0"/>
          </a:p>
        </p:txBody>
      </p:sp>
      <p:sp>
        <p:nvSpPr>
          <p:cNvPr id="4" name="Rectangle 3"/>
          <p:cNvSpPr/>
          <p:nvPr/>
        </p:nvSpPr>
        <p:spPr>
          <a:xfrm>
            <a:off x="1371600" y="838200"/>
            <a:ext cx="7467600" cy="4708981"/>
          </a:xfrm>
          <a:prstGeom prst="rect">
            <a:avLst/>
          </a:prstGeom>
        </p:spPr>
        <p:txBody>
          <a:bodyPr wrap="square">
            <a:spAutoFit/>
          </a:bodyPr>
          <a:lstStyle/>
          <a:p>
            <a:pPr eaLnBrk="1" hangingPunct="1"/>
            <a:r>
              <a:rPr lang="en-US" sz="2000" dirty="0" smtClean="0"/>
              <a:t>If a frame contains the following link, then clicking the link launches a new, unnamed browser display window that contains the content defined in </a:t>
            </a:r>
            <a:r>
              <a:rPr lang="en-US" sz="2000" dirty="0" err="1" smtClean="0"/>
              <a:t>stuff.HTM</a:t>
            </a:r>
            <a:r>
              <a:rPr lang="en-US" sz="2000" dirty="0" smtClean="0"/>
              <a:t>. This can be a simple HTML document, or an entirely new FRAMESET definition. </a:t>
            </a:r>
          </a:p>
          <a:p>
            <a:pPr eaLnBrk="1" hangingPunct="1"/>
            <a:r>
              <a:rPr lang="en-US" sz="2000" b="1" dirty="0" smtClean="0">
                <a:solidFill>
                  <a:srgbClr val="FF0000"/>
                </a:solidFill>
              </a:rPr>
              <a:t>1.	&lt;A </a:t>
            </a:r>
            <a:r>
              <a:rPr lang="en-US" sz="2000" b="1" dirty="0" err="1" smtClean="0">
                <a:solidFill>
                  <a:srgbClr val="FF0000"/>
                </a:solidFill>
              </a:rPr>
              <a:t>HREF</a:t>
            </a:r>
            <a:r>
              <a:rPr lang="en-US" sz="2000" b="1" dirty="0" smtClean="0">
                <a:solidFill>
                  <a:srgbClr val="FF0000"/>
                </a:solidFill>
              </a:rPr>
              <a:t>="</a:t>
            </a:r>
            <a:r>
              <a:rPr lang="en-US" sz="2000" b="1" dirty="0" err="1" smtClean="0">
                <a:solidFill>
                  <a:srgbClr val="FF0000"/>
                </a:solidFill>
              </a:rPr>
              <a:t>stuff.html</a:t>
            </a:r>
            <a:r>
              <a:rPr lang="en-US" sz="2000" b="1" dirty="0" smtClean="0">
                <a:solidFill>
                  <a:srgbClr val="FF0000"/>
                </a:solidFill>
              </a:rPr>
              <a:t>" TARGET="_blank"&gt; </a:t>
            </a:r>
          </a:p>
          <a:p>
            <a:pPr eaLnBrk="1" hangingPunct="1"/>
            <a:r>
              <a:rPr lang="en-US" sz="2000" dirty="0" smtClean="0"/>
              <a:t>If a frame contains the </a:t>
            </a:r>
            <a:r>
              <a:rPr lang="en-US" sz="2000" dirty="0" smtClean="0"/>
              <a:t>given</a:t>
            </a:r>
            <a:r>
              <a:rPr lang="en-US" sz="2000" dirty="0" smtClean="0"/>
              <a:t> </a:t>
            </a:r>
            <a:r>
              <a:rPr lang="en-US" sz="2000" dirty="0" smtClean="0"/>
              <a:t>link, then clicking the link will simply cause the frame which contains the link to clear, and its content will be replaced with whatever is in stuff.htm.</a:t>
            </a:r>
          </a:p>
          <a:p>
            <a:pPr eaLnBrk="1" hangingPunct="1"/>
            <a:r>
              <a:rPr lang="en-US" sz="2000" b="1" dirty="0" smtClean="0">
                <a:solidFill>
                  <a:srgbClr val="FF0000"/>
                </a:solidFill>
              </a:rPr>
              <a:t>2.	&lt;A </a:t>
            </a:r>
            <a:r>
              <a:rPr lang="en-US" sz="2000" b="1" dirty="0" err="1" smtClean="0">
                <a:solidFill>
                  <a:srgbClr val="FF0000"/>
                </a:solidFill>
              </a:rPr>
              <a:t>HREF</a:t>
            </a:r>
            <a:r>
              <a:rPr lang="en-US" sz="2000" b="1" dirty="0" smtClean="0">
                <a:solidFill>
                  <a:srgbClr val="FF0000"/>
                </a:solidFill>
              </a:rPr>
              <a:t>="</a:t>
            </a:r>
            <a:r>
              <a:rPr lang="en-US" sz="2000" b="1" dirty="0" err="1" smtClean="0">
                <a:solidFill>
                  <a:srgbClr val="FF0000"/>
                </a:solidFill>
              </a:rPr>
              <a:t>stuff.html</a:t>
            </a:r>
            <a:r>
              <a:rPr lang="en-US" sz="2000" b="1" dirty="0" smtClean="0">
                <a:solidFill>
                  <a:srgbClr val="FF0000"/>
                </a:solidFill>
              </a:rPr>
              <a:t>" TARGET="_self"&gt; </a:t>
            </a:r>
          </a:p>
          <a:p>
            <a:pPr eaLnBrk="1" hangingPunct="1"/>
            <a:r>
              <a:rPr lang="en-US" sz="2000" dirty="0" smtClean="0"/>
              <a:t>If a frame contains the </a:t>
            </a:r>
            <a:r>
              <a:rPr lang="en-US" sz="2000" dirty="0" smtClean="0"/>
              <a:t>given</a:t>
            </a:r>
            <a:r>
              <a:rPr lang="en-US" sz="2000" dirty="0" smtClean="0"/>
              <a:t> </a:t>
            </a:r>
            <a:r>
              <a:rPr lang="en-US" sz="2000" dirty="0" smtClean="0"/>
              <a:t>link, the frameset </a:t>
            </a:r>
            <a:r>
              <a:rPr lang="en-US" sz="2000" dirty="0" smtClean="0"/>
              <a:t>which</a:t>
            </a:r>
            <a:r>
              <a:rPr lang="en-US" sz="2000" dirty="0" smtClean="0"/>
              <a:t> </a:t>
            </a:r>
            <a:r>
              <a:rPr lang="en-US" sz="2000" dirty="0" smtClean="0"/>
              <a:t>contains the frame that contains this link will be replaced by stuff.HTM.</a:t>
            </a:r>
          </a:p>
          <a:p>
            <a:pPr eaLnBrk="1" hangingPunct="1"/>
            <a:r>
              <a:rPr lang="en-US" sz="2000" b="1" dirty="0" smtClean="0">
                <a:solidFill>
                  <a:srgbClr val="FF0000"/>
                </a:solidFill>
              </a:rPr>
              <a:t>3.	&lt;A </a:t>
            </a:r>
            <a:r>
              <a:rPr lang="en-US" sz="2000" b="1" dirty="0" err="1" smtClean="0">
                <a:solidFill>
                  <a:srgbClr val="FF0000"/>
                </a:solidFill>
              </a:rPr>
              <a:t>HREF</a:t>
            </a:r>
            <a:r>
              <a:rPr lang="en-US" sz="2000" b="1" dirty="0" smtClean="0">
                <a:solidFill>
                  <a:srgbClr val="FF0000"/>
                </a:solidFill>
              </a:rPr>
              <a:t>="</a:t>
            </a:r>
            <a:r>
              <a:rPr lang="en-US" sz="2000" b="1" dirty="0" err="1" smtClean="0">
                <a:solidFill>
                  <a:srgbClr val="FF0000"/>
                </a:solidFill>
              </a:rPr>
              <a:t>stuff.html</a:t>
            </a:r>
            <a:r>
              <a:rPr lang="en-US" sz="2000" b="1" dirty="0" smtClean="0">
                <a:solidFill>
                  <a:srgbClr val="FF0000"/>
                </a:solidFill>
              </a:rPr>
              <a:t>" TARGET="_parent"&gt; </a:t>
            </a:r>
          </a:p>
          <a:p>
            <a:pPr eaLnBrk="1" hangingPunct="1"/>
            <a:r>
              <a:rPr lang="en-US" sz="2000" dirty="0" smtClean="0"/>
              <a:t>Finally, if a frame contains the </a:t>
            </a:r>
            <a:r>
              <a:rPr lang="en-US" sz="2000" dirty="0" smtClean="0"/>
              <a:t>given</a:t>
            </a:r>
            <a:r>
              <a:rPr lang="en-US" sz="2000" dirty="0" smtClean="0"/>
              <a:t> </a:t>
            </a:r>
            <a:r>
              <a:rPr lang="en-US" sz="2000" dirty="0" smtClean="0"/>
              <a:t>link, clicking the link replaces the entire browser window with the contents of stuff.HTM.</a:t>
            </a:r>
          </a:p>
          <a:p>
            <a:pPr eaLnBrk="1" hangingPunct="1"/>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BB30B8A9-8340-4DB7-8B3F-E8719E942FA2}" type="slidenum">
              <a:rPr lang="ar-SA"/>
              <a:pPr>
                <a:defRPr/>
              </a:pPr>
              <a:t>56</a:t>
            </a:fld>
            <a:endParaRPr lang="en-US"/>
          </a:p>
        </p:txBody>
      </p:sp>
      <p:sp>
        <p:nvSpPr>
          <p:cNvPr id="158724" name="Rectangle 5"/>
          <p:cNvSpPr>
            <a:spLocks noChangeArrowheads="1"/>
          </p:cNvSpPr>
          <p:nvPr/>
        </p:nvSpPr>
        <p:spPr bwMode="auto">
          <a:xfrm>
            <a:off x="533400" y="1676400"/>
            <a:ext cx="8077200" cy="4724400"/>
          </a:xfrm>
          <a:prstGeom prst="rect">
            <a:avLst/>
          </a:prstGeom>
          <a:solidFill>
            <a:schemeClr val="accent1"/>
          </a:solidFill>
          <a:ln w="9525">
            <a:noFill/>
            <a:miter lim="800000"/>
            <a:headEnd/>
            <a:tailEnd/>
          </a:ln>
        </p:spPr>
        <p:txBody>
          <a:bodyPr/>
          <a:lstStyle/>
          <a:p>
            <a:endParaRPr lang="en-GB" sz="2000" dirty="0"/>
          </a:p>
          <a:p>
            <a:r>
              <a:rPr lang="en-GB" sz="2000" dirty="0"/>
              <a:t>The TARGET attribute allows you to specify the frame into which a page is to be loaded into in a frames setting.</a:t>
            </a:r>
          </a:p>
          <a:p>
            <a:endParaRPr lang="en-GB" sz="2000" dirty="0"/>
          </a:p>
          <a:p>
            <a:r>
              <a:rPr lang="en-GB" sz="2000" dirty="0"/>
              <a:t>&lt;A </a:t>
            </a:r>
            <a:r>
              <a:rPr lang="en-GB" sz="2000" dirty="0" err="1"/>
              <a:t>HREF</a:t>
            </a:r>
            <a:r>
              <a:rPr lang="en-GB" sz="2000" dirty="0"/>
              <a:t>=“</a:t>
            </a:r>
            <a:r>
              <a:rPr lang="en-GB" sz="2000" dirty="0" err="1"/>
              <a:t>chap1.html</a:t>
            </a:r>
            <a:r>
              <a:rPr lang="en-GB" sz="2000" dirty="0"/>
              <a:t>” TARGET=“_self”&gt; [Chapter 1]&lt;/A&gt;</a:t>
            </a:r>
          </a:p>
          <a:p>
            <a:r>
              <a:rPr lang="en-GB" sz="2000" dirty="0"/>
              <a:t>&lt;A </a:t>
            </a:r>
            <a:r>
              <a:rPr lang="en-GB" sz="2000" dirty="0" err="1"/>
              <a:t>HREF</a:t>
            </a:r>
            <a:r>
              <a:rPr lang="en-GB" sz="2000" dirty="0"/>
              <a:t>=“</a:t>
            </a:r>
            <a:r>
              <a:rPr lang="en-GB" sz="2000" dirty="0" err="1"/>
              <a:t>chap1.html</a:t>
            </a:r>
            <a:r>
              <a:rPr lang="en-GB" sz="2000" dirty="0"/>
              <a:t>” TARGET=“_parent”&gt; [Chapter 2]&lt;/A&gt;</a:t>
            </a:r>
          </a:p>
          <a:p>
            <a:endParaRPr lang="en-GB" sz="2000" dirty="0"/>
          </a:p>
          <a:p>
            <a:endParaRPr lang="en-GB" sz="2000" dirty="0"/>
          </a:p>
          <a:p>
            <a:r>
              <a:rPr lang="en-GB" sz="1600" dirty="0">
                <a:latin typeface="Times New Roman" pitchFamily="18" charset="0"/>
              </a:rPr>
              <a:t>Parent window</a:t>
            </a:r>
          </a:p>
        </p:txBody>
      </p:sp>
      <p:grpSp>
        <p:nvGrpSpPr>
          <p:cNvPr id="2" name="Group 6"/>
          <p:cNvGrpSpPr>
            <a:grpSpLocks/>
          </p:cNvGrpSpPr>
          <p:nvPr/>
        </p:nvGrpSpPr>
        <p:grpSpPr bwMode="auto">
          <a:xfrm>
            <a:off x="4648200" y="3810000"/>
            <a:ext cx="3352800" cy="2438400"/>
            <a:chOff x="2880" y="2448"/>
            <a:chExt cx="2112" cy="1536"/>
          </a:xfrm>
        </p:grpSpPr>
        <p:sp>
          <p:nvSpPr>
            <p:cNvPr id="158731" name="Text Box 7"/>
            <p:cNvSpPr txBox="1">
              <a:spLocks noChangeArrowheads="1"/>
            </p:cNvSpPr>
            <p:nvPr/>
          </p:nvSpPr>
          <p:spPr bwMode="auto">
            <a:xfrm>
              <a:off x="2928" y="2592"/>
              <a:ext cx="2064" cy="462"/>
            </a:xfrm>
            <a:prstGeom prst="rect">
              <a:avLst/>
            </a:prstGeom>
            <a:noFill/>
            <a:ln w="9525">
              <a:noFill/>
              <a:miter lim="800000"/>
              <a:headEnd/>
              <a:tailEnd/>
            </a:ln>
          </p:spPr>
          <p:txBody>
            <a:bodyPr>
              <a:spAutoFit/>
            </a:bodyPr>
            <a:lstStyle/>
            <a:p>
              <a:pPr algn="ctr">
                <a:spcBef>
                  <a:spcPct val="50000"/>
                </a:spcBef>
              </a:pPr>
              <a:r>
                <a:rPr lang="en-GB" b="1"/>
                <a:t>Learning HTML</a:t>
              </a:r>
            </a:p>
            <a:p>
              <a:pPr algn="ctr">
                <a:spcBef>
                  <a:spcPct val="50000"/>
                </a:spcBef>
              </a:pPr>
              <a:r>
                <a:rPr lang="en-GB" sz="1600"/>
                <a:t>[Chapter 1][Chapter 2][Chapter 3]</a:t>
              </a:r>
            </a:p>
          </p:txBody>
        </p:sp>
        <p:grpSp>
          <p:nvGrpSpPr>
            <p:cNvPr id="3" name="Group 8"/>
            <p:cNvGrpSpPr>
              <a:grpSpLocks/>
            </p:cNvGrpSpPr>
            <p:nvPr/>
          </p:nvGrpSpPr>
          <p:grpSpPr bwMode="auto">
            <a:xfrm>
              <a:off x="2880" y="2448"/>
              <a:ext cx="2112" cy="1536"/>
              <a:chOff x="2880" y="2448"/>
              <a:chExt cx="2112" cy="1536"/>
            </a:xfrm>
          </p:grpSpPr>
          <p:sp>
            <p:nvSpPr>
              <p:cNvPr id="158733" name="Rectangle 9"/>
              <p:cNvSpPr>
                <a:spLocks noChangeArrowheads="1"/>
              </p:cNvSpPr>
              <p:nvPr/>
            </p:nvSpPr>
            <p:spPr bwMode="auto">
              <a:xfrm>
                <a:off x="2880" y="2448"/>
                <a:ext cx="2112" cy="1536"/>
              </a:xfrm>
              <a:prstGeom prst="rect">
                <a:avLst/>
              </a:prstGeom>
              <a:noFill/>
              <a:ln w="9525">
                <a:solidFill>
                  <a:schemeClr val="tx1"/>
                </a:solidFill>
                <a:miter lim="800000"/>
                <a:headEnd/>
                <a:tailEnd/>
              </a:ln>
            </p:spPr>
            <p:txBody>
              <a:bodyPr wrap="none" anchor="ctr"/>
              <a:lstStyle/>
              <a:p>
                <a:endParaRPr lang="en-US"/>
              </a:p>
            </p:txBody>
          </p:sp>
          <p:sp>
            <p:nvSpPr>
              <p:cNvPr id="158734" name="Line 10"/>
              <p:cNvSpPr>
                <a:spLocks noChangeShapeType="1"/>
              </p:cNvSpPr>
              <p:nvPr/>
            </p:nvSpPr>
            <p:spPr bwMode="auto">
              <a:xfrm>
                <a:off x="2880" y="3120"/>
                <a:ext cx="2112" cy="0"/>
              </a:xfrm>
              <a:prstGeom prst="line">
                <a:avLst/>
              </a:prstGeom>
              <a:noFill/>
              <a:ln w="9525">
                <a:solidFill>
                  <a:schemeClr val="tx1"/>
                </a:solidFill>
                <a:round/>
                <a:headEnd/>
                <a:tailEnd/>
              </a:ln>
            </p:spPr>
            <p:txBody>
              <a:bodyPr/>
              <a:lstStyle/>
              <a:p>
                <a:endParaRPr lang="en-US"/>
              </a:p>
            </p:txBody>
          </p:sp>
        </p:grpSp>
      </p:grpSp>
      <p:sp>
        <p:nvSpPr>
          <p:cNvPr id="158726" name="Text Box 11"/>
          <p:cNvSpPr txBox="1">
            <a:spLocks noChangeArrowheads="1"/>
          </p:cNvSpPr>
          <p:nvPr/>
        </p:nvSpPr>
        <p:spPr bwMode="auto">
          <a:xfrm>
            <a:off x="3276600" y="4114800"/>
            <a:ext cx="1295400" cy="336550"/>
          </a:xfrm>
          <a:prstGeom prst="rect">
            <a:avLst/>
          </a:prstGeom>
          <a:noFill/>
          <a:ln w="9525">
            <a:noFill/>
            <a:miter lim="800000"/>
            <a:headEnd/>
            <a:tailEnd/>
          </a:ln>
        </p:spPr>
        <p:txBody>
          <a:bodyPr>
            <a:spAutoFit/>
          </a:bodyPr>
          <a:lstStyle/>
          <a:p>
            <a:pPr>
              <a:spcBef>
                <a:spcPct val="50000"/>
              </a:spcBef>
            </a:pPr>
            <a:r>
              <a:rPr lang="en-GB" sz="1600" b="1">
                <a:latin typeface="Times New Roman" pitchFamily="18" charset="0"/>
              </a:rPr>
              <a:t>chap1.html</a:t>
            </a:r>
          </a:p>
        </p:txBody>
      </p:sp>
      <p:sp>
        <p:nvSpPr>
          <p:cNvPr id="158727" name="Text Box 12"/>
          <p:cNvSpPr txBox="1">
            <a:spLocks noChangeArrowheads="1"/>
          </p:cNvSpPr>
          <p:nvPr/>
        </p:nvSpPr>
        <p:spPr bwMode="auto">
          <a:xfrm>
            <a:off x="3124200" y="5226050"/>
            <a:ext cx="1295400" cy="336550"/>
          </a:xfrm>
          <a:prstGeom prst="rect">
            <a:avLst/>
          </a:prstGeom>
          <a:noFill/>
          <a:ln w="9525">
            <a:noFill/>
            <a:miter lim="800000"/>
            <a:headEnd/>
            <a:tailEnd/>
          </a:ln>
        </p:spPr>
        <p:txBody>
          <a:bodyPr>
            <a:spAutoFit/>
          </a:bodyPr>
          <a:lstStyle/>
          <a:p>
            <a:pPr>
              <a:spcBef>
                <a:spcPct val="50000"/>
              </a:spcBef>
            </a:pPr>
            <a:r>
              <a:rPr lang="en-GB" sz="1600" b="1">
                <a:latin typeface="Times New Roman" pitchFamily="18" charset="0"/>
              </a:rPr>
              <a:t>chap2.html</a:t>
            </a:r>
          </a:p>
        </p:txBody>
      </p:sp>
      <p:sp>
        <p:nvSpPr>
          <p:cNvPr id="158728" name="Line 13"/>
          <p:cNvSpPr>
            <a:spLocks noChangeShapeType="1"/>
          </p:cNvSpPr>
          <p:nvPr/>
        </p:nvSpPr>
        <p:spPr bwMode="auto">
          <a:xfrm flipH="1" flipV="1">
            <a:off x="2133600" y="5410200"/>
            <a:ext cx="990600" cy="0"/>
          </a:xfrm>
          <a:prstGeom prst="line">
            <a:avLst/>
          </a:prstGeom>
          <a:noFill/>
          <a:ln w="9525">
            <a:solidFill>
              <a:schemeClr val="tx1"/>
            </a:solidFill>
            <a:round/>
            <a:headEnd/>
            <a:tailEnd type="triangle" w="lg" len="lg"/>
          </a:ln>
        </p:spPr>
        <p:txBody>
          <a:bodyPr/>
          <a:lstStyle/>
          <a:p>
            <a:endParaRPr lang="en-US"/>
          </a:p>
        </p:txBody>
      </p:sp>
      <p:sp>
        <p:nvSpPr>
          <p:cNvPr id="158729" name="Line 14"/>
          <p:cNvSpPr>
            <a:spLocks noChangeShapeType="1"/>
          </p:cNvSpPr>
          <p:nvPr/>
        </p:nvSpPr>
        <p:spPr bwMode="auto">
          <a:xfrm>
            <a:off x="4419600" y="4267200"/>
            <a:ext cx="914400" cy="0"/>
          </a:xfrm>
          <a:prstGeom prst="line">
            <a:avLst/>
          </a:prstGeom>
          <a:noFill/>
          <a:ln w="9525">
            <a:solidFill>
              <a:schemeClr val="tx1"/>
            </a:solidFill>
            <a:round/>
            <a:headEnd/>
            <a:tailEnd type="triangle" w="lg" len="lg"/>
          </a:ln>
        </p:spPr>
        <p:txBody>
          <a:bodyPr/>
          <a:lstStyle/>
          <a:p>
            <a:endParaRPr lang="en-US"/>
          </a:p>
        </p:txBody>
      </p:sp>
      <p:sp>
        <p:nvSpPr>
          <p:cNvPr id="158730" name="Rectangle 15"/>
          <p:cNvSpPr>
            <a:spLocks noChangeArrowheads="1"/>
          </p:cNvSpPr>
          <p:nvPr/>
        </p:nvSpPr>
        <p:spPr bwMode="auto">
          <a:xfrm>
            <a:off x="533400" y="3886200"/>
            <a:ext cx="2514600" cy="2286000"/>
          </a:xfrm>
          <a:prstGeom prst="rect">
            <a:avLst/>
          </a:prstGeom>
          <a:noFill/>
          <a:ln w="9525">
            <a:solidFill>
              <a:schemeClr val="tx1"/>
            </a:solidFill>
            <a:miter lim="800000"/>
            <a:headEnd/>
            <a:tailEnd type="none" w="lg" len="lg"/>
          </a:ln>
        </p:spPr>
        <p:txBody>
          <a:bodyPr wrap="none" anchor="ctr"/>
          <a:lstStyle/>
          <a:p>
            <a:endParaRPr lang="en-US"/>
          </a:p>
        </p:txBody>
      </p:sp>
      <p:sp>
        <p:nvSpPr>
          <p:cNvPr id="15" name="Rectangle 14"/>
          <p:cNvSpPr/>
          <p:nvPr/>
        </p:nvSpPr>
        <p:spPr>
          <a:xfrm>
            <a:off x="1752600" y="533400"/>
            <a:ext cx="5639108" cy="646331"/>
          </a:xfrm>
          <a:prstGeom prst="rect">
            <a:avLst/>
          </a:prstGeom>
        </p:spPr>
        <p:txBody>
          <a:bodyPr wrap="none">
            <a:spAutoFit/>
          </a:bodyPr>
          <a:lstStyle/>
          <a:p>
            <a:pPr eaLnBrk="1" hangingPunct="1"/>
            <a:r>
              <a:rPr lang="en-GB" sz="3600" b="1" dirty="0" smtClean="0">
                <a:solidFill>
                  <a:srgbClr val="002060"/>
                </a:solidFill>
                <a:effectLst>
                  <a:outerShdw blurRad="50000" dist="30000" dir="5400000" algn="tl" rotWithShape="0">
                    <a:srgbClr val="000000">
                      <a:alpha val="30000"/>
                    </a:srgbClr>
                  </a:outerShdw>
                </a:effectLst>
              </a:rPr>
              <a:t>Targeting links to frames</a:t>
            </a:r>
            <a:endParaRPr lang="en-GB" sz="36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fld id="{70CDA7EB-0E5C-4E1A-8D88-0F9BBE554E62}" type="slidenum">
              <a:rPr lang="ar-SA"/>
              <a:pPr>
                <a:defRPr/>
              </a:pPr>
              <a:t>57</a:t>
            </a:fld>
            <a:endParaRPr lang="en-US"/>
          </a:p>
        </p:txBody>
      </p:sp>
      <p:sp>
        <p:nvSpPr>
          <p:cNvPr id="159748" name="Rectangle 5"/>
          <p:cNvSpPr>
            <a:spLocks noChangeArrowheads="1"/>
          </p:cNvSpPr>
          <p:nvPr/>
        </p:nvSpPr>
        <p:spPr bwMode="auto">
          <a:xfrm>
            <a:off x="609600" y="1752600"/>
            <a:ext cx="8229600" cy="4724400"/>
          </a:xfrm>
          <a:prstGeom prst="rect">
            <a:avLst/>
          </a:prstGeom>
          <a:solidFill>
            <a:schemeClr val="accent1"/>
          </a:solidFill>
          <a:ln w="9525">
            <a:noFill/>
            <a:miter lim="800000"/>
            <a:headEnd/>
            <a:tailEnd/>
          </a:ln>
        </p:spPr>
        <p:txBody>
          <a:bodyPr/>
          <a:lstStyle/>
          <a:p>
            <a:r>
              <a:rPr lang="en-GB" sz="2000" dirty="0"/>
              <a:t>The TARGET attribute allows you to specify the frame into which a page is to be loaded into in a frames setting.</a:t>
            </a:r>
          </a:p>
          <a:p>
            <a:endParaRPr lang="en-GB" sz="2000" dirty="0"/>
          </a:p>
          <a:p>
            <a:r>
              <a:rPr lang="en-GB" sz="2000" dirty="0"/>
              <a:t>&lt;A </a:t>
            </a:r>
            <a:r>
              <a:rPr lang="en-GB" sz="2000" dirty="0" err="1"/>
              <a:t>HREF</a:t>
            </a:r>
            <a:r>
              <a:rPr lang="en-GB" sz="2000" dirty="0"/>
              <a:t>=“</a:t>
            </a:r>
            <a:r>
              <a:rPr lang="en-GB" sz="2000" dirty="0" err="1"/>
              <a:t>chap1.html</a:t>
            </a:r>
            <a:r>
              <a:rPr lang="en-GB" sz="2000" dirty="0"/>
              <a:t>” TARGET=“bottom”&gt; [Chapter 1]&lt;/A&gt;</a:t>
            </a:r>
          </a:p>
          <a:p>
            <a:r>
              <a:rPr lang="en-GB" sz="2000" dirty="0"/>
              <a:t>&lt;A </a:t>
            </a:r>
            <a:r>
              <a:rPr lang="en-GB" sz="2000" dirty="0" err="1"/>
              <a:t>HREF</a:t>
            </a:r>
            <a:r>
              <a:rPr lang="en-GB" sz="2000" dirty="0"/>
              <a:t>=“</a:t>
            </a:r>
            <a:r>
              <a:rPr lang="en-GB" sz="2000" dirty="0" err="1"/>
              <a:t>chap2.html</a:t>
            </a:r>
            <a:r>
              <a:rPr lang="en-GB" sz="2000" dirty="0"/>
              <a:t>” TARGET=“bottom”&gt; [Chapter 2]&lt;/A&gt;</a:t>
            </a:r>
          </a:p>
          <a:p>
            <a:r>
              <a:rPr lang="en-GB" sz="2000" dirty="0"/>
              <a:t>&lt;A </a:t>
            </a:r>
            <a:r>
              <a:rPr lang="en-GB" sz="2000" dirty="0" err="1"/>
              <a:t>HREF</a:t>
            </a:r>
            <a:r>
              <a:rPr lang="en-GB" sz="2000" dirty="0"/>
              <a:t>=“</a:t>
            </a:r>
            <a:r>
              <a:rPr lang="en-GB" sz="2000" dirty="0" err="1"/>
              <a:t>chap3.html</a:t>
            </a:r>
            <a:r>
              <a:rPr lang="en-GB" sz="2000" dirty="0"/>
              <a:t>” TARGET=“bottom”&gt; [Chapter 3]&lt;/A&gt;</a:t>
            </a:r>
          </a:p>
          <a:p>
            <a:endParaRPr lang="en-GB" sz="2000" dirty="0"/>
          </a:p>
          <a:p>
            <a:endParaRPr lang="en-GB" sz="2000" dirty="0"/>
          </a:p>
          <a:p>
            <a:endParaRPr lang="en-GB" sz="2000" dirty="0"/>
          </a:p>
        </p:txBody>
      </p:sp>
      <p:grpSp>
        <p:nvGrpSpPr>
          <p:cNvPr id="2" name="Group 6"/>
          <p:cNvGrpSpPr>
            <a:grpSpLocks/>
          </p:cNvGrpSpPr>
          <p:nvPr/>
        </p:nvGrpSpPr>
        <p:grpSpPr bwMode="auto">
          <a:xfrm>
            <a:off x="4572000" y="3886200"/>
            <a:ext cx="3352800" cy="2438400"/>
            <a:chOff x="2880" y="2448"/>
            <a:chExt cx="2112" cy="1536"/>
          </a:xfrm>
        </p:grpSpPr>
        <p:sp>
          <p:nvSpPr>
            <p:cNvPr id="159756" name="Text Box 7"/>
            <p:cNvSpPr txBox="1">
              <a:spLocks noChangeArrowheads="1"/>
            </p:cNvSpPr>
            <p:nvPr/>
          </p:nvSpPr>
          <p:spPr bwMode="auto">
            <a:xfrm>
              <a:off x="2928" y="2592"/>
              <a:ext cx="2064" cy="462"/>
            </a:xfrm>
            <a:prstGeom prst="rect">
              <a:avLst/>
            </a:prstGeom>
            <a:noFill/>
            <a:ln w="9525">
              <a:noFill/>
              <a:miter lim="800000"/>
              <a:headEnd/>
              <a:tailEnd/>
            </a:ln>
          </p:spPr>
          <p:txBody>
            <a:bodyPr>
              <a:spAutoFit/>
            </a:bodyPr>
            <a:lstStyle/>
            <a:p>
              <a:pPr algn="ctr">
                <a:spcBef>
                  <a:spcPct val="50000"/>
                </a:spcBef>
              </a:pPr>
              <a:r>
                <a:rPr lang="en-GB" b="1"/>
                <a:t>Learning HTML</a:t>
              </a:r>
            </a:p>
            <a:p>
              <a:pPr algn="ctr">
                <a:spcBef>
                  <a:spcPct val="50000"/>
                </a:spcBef>
              </a:pPr>
              <a:r>
                <a:rPr lang="en-GB" sz="1600"/>
                <a:t>[Chapter 1][Chapter 2][Chapter 3]</a:t>
              </a:r>
            </a:p>
          </p:txBody>
        </p:sp>
        <p:grpSp>
          <p:nvGrpSpPr>
            <p:cNvPr id="3" name="Group 8"/>
            <p:cNvGrpSpPr>
              <a:grpSpLocks/>
            </p:cNvGrpSpPr>
            <p:nvPr/>
          </p:nvGrpSpPr>
          <p:grpSpPr bwMode="auto">
            <a:xfrm>
              <a:off x="2880" y="2448"/>
              <a:ext cx="2112" cy="1536"/>
              <a:chOff x="2880" y="2448"/>
              <a:chExt cx="2112" cy="1536"/>
            </a:xfrm>
          </p:grpSpPr>
          <p:sp>
            <p:nvSpPr>
              <p:cNvPr id="159758" name="Rectangle 9"/>
              <p:cNvSpPr>
                <a:spLocks noChangeArrowheads="1"/>
              </p:cNvSpPr>
              <p:nvPr/>
            </p:nvSpPr>
            <p:spPr bwMode="auto">
              <a:xfrm>
                <a:off x="2880" y="2448"/>
                <a:ext cx="2112" cy="1536"/>
              </a:xfrm>
              <a:prstGeom prst="rect">
                <a:avLst/>
              </a:prstGeom>
              <a:noFill/>
              <a:ln w="9525">
                <a:solidFill>
                  <a:schemeClr val="tx1"/>
                </a:solidFill>
                <a:miter lim="800000"/>
                <a:headEnd/>
                <a:tailEnd/>
              </a:ln>
            </p:spPr>
            <p:txBody>
              <a:bodyPr wrap="none" anchor="ctr"/>
              <a:lstStyle/>
              <a:p>
                <a:endParaRPr lang="en-US"/>
              </a:p>
            </p:txBody>
          </p:sp>
          <p:sp>
            <p:nvSpPr>
              <p:cNvPr id="159759" name="Line 10"/>
              <p:cNvSpPr>
                <a:spLocks noChangeShapeType="1"/>
              </p:cNvSpPr>
              <p:nvPr/>
            </p:nvSpPr>
            <p:spPr bwMode="auto">
              <a:xfrm>
                <a:off x="2880" y="3120"/>
                <a:ext cx="2112" cy="0"/>
              </a:xfrm>
              <a:prstGeom prst="line">
                <a:avLst/>
              </a:prstGeom>
              <a:noFill/>
              <a:ln w="9525">
                <a:solidFill>
                  <a:schemeClr val="tx1"/>
                </a:solidFill>
                <a:round/>
                <a:headEnd/>
                <a:tailEnd/>
              </a:ln>
            </p:spPr>
            <p:txBody>
              <a:bodyPr/>
              <a:lstStyle/>
              <a:p>
                <a:endParaRPr lang="en-US"/>
              </a:p>
            </p:txBody>
          </p:sp>
        </p:grpSp>
      </p:grpSp>
      <p:sp>
        <p:nvSpPr>
          <p:cNvPr id="159750" name="Text Box 11"/>
          <p:cNvSpPr txBox="1">
            <a:spLocks noChangeArrowheads="1"/>
          </p:cNvSpPr>
          <p:nvPr/>
        </p:nvSpPr>
        <p:spPr bwMode="auto">
          <a:xfrm>
            <a:off x="1600200" y="4114800"/>
            <a:ext cx="1295400" cy="336550"/>
          </a:xfrm>
          <a:prstGeom prst="rect">
            <a:avLst/>
          </a:prstGeom>
          <a:noFill/>
          <a:ln w="9525">
            <a:noFill/>
            <a:miter lim="800000"/>
            <a:headEnd/>
            <a:tailEnd/>
          </a:ln>
        </p:spPr>
        <p:txBody>
          <a:bodyPr>
            <a:spAutoFit/>
          </a:bodyPr>
          <a:lstStyle/>
          <a:p>
            <a:pPr>
              <a:spcBef>
                <a:spcPct val="50000"/>
              </a:spcBef>
            </a:pPr>
            <a:r>
              <a:rPr lang="en-GB" sz="1600" b="1">
                <a:latin typeface="Times New Roman" pitchFamily="18" charset="0"/>
              </a:rPr>
              <a:t>chap1.html</a:t>
            </a:r>
          </a:p>
        </p:txBody>
      </p:sp>
      <p:sp>
        <p:nvSpPr>
          <p:cNvPr id="159751" name="Text Box 12"/>
          <p:cNvSpPr txBox="1">
            <a:spLocks noChangeArrowheads="1"/>
          </p:cNvSpPr>
          <p:nvPr/>
        </p:nvSpPr>
        <p:spPr bwMode="auto">
          <a:xfrm>
            <a:off x="1600200" y="4921250"/>
            <a:ext cx="1295400" cy="336550"/>
          </a:xfrm>
          <a:prstGeom prst="rect">
            <a:avLst/>
          </a:prstGeom>
          <a:noFill/>
          <a:ln w="9525">
            <a:noFill/>
            <a:miter lim="800000"/>
            <a:headEnd/>
            <a:tailEnd/>
          </a:ln>
        </p:spPr>
        <p:txBody>
          <a:bodyPr>
            <a:spAutoFit/>
          </a:bodyPr>
          <a:lstStyle/>
          <a:p>
            <a:pPr>
              <a:spcBef>
                <a:spcPct val="50000"/>
              </a:spcBef>
            </a:pPr>
            <a:r>
              <a:rPr lang="en-GB" sz="1600" b="1">
                <a:latin typeface="Times New Roman" pitchFamily="18" charset="0"/>
              </a:rPr>
              <a:t>chap2.html</a:t>
            </a:r>
          </a:p>
        </p:txBody>
      </p:sp>
      <p:sp>
        <p:nvSpPr>
          <p:cNvPr id="159752" name="Text Box 13"/>
          <p:cNvSpPr txBox="1">
            <a:spLocks noChangeArrowheads="1"/>
          </p:cNvSpPr>
          <p:nvPr/>
        </p:nvSpPr>
        <p:spPr bwMode="auto">
          <a:xfrm>
            <a:off x="1600200" y="5683250"/>
            <a:ext cx="1295400" cy="336550"/>
          </a:xfrm>
          <a:prstGeom prst="rect">
            <a:avLst/>
          </a:prstGeom>
          <a:noFill/>
          <a:ln w="9525">
            <a:noFill/>
            <a:miter lim="800000"/>
            <a:headEnd/>
            <a:tailEnd/>
          </a:ln>
        </p:spPr>
        <p:txBody>
          <a:bodyPr>
            <a:spAutoFit/>
          </a:bodyPr>
          <a:lstStyle/>
          <a:p>
            <a:pPr>
              <a:spcBef>
                <a:spcPct val="50000"/>
              </a:spcBef>
            </a:pPr>
            <a:r>
              <a:rPr lang="en-GB" sz="1600" b="1">
                <a:latin typeface="Times New Roman" pitchFamily="18" charset="0"/>
              </a:rPr>
              <a:t>chap3.html</a:t>
            </a:r>
          </a:p>
        </p:txBody>
      </p:sp>
      <p:sp>
        <p:nvSpPr>
          <p:cNvPr id="159753" name="Line 14"/>
          <p:cNvSpPr>
            <a:spLocks noChangeShapeType="1"/>
          </p:cNvSpPr>
          <p:nvPr/>
        </p:nvSpPr>
        <p:spPr bwMode="auto">
          <a:xfrm>
            <a:off x="2743200" y="4343400"/>
            <a:ext cx="2819400" cy="990600"/>
          </a:xfrm>
          <a:prstGeom prst="line">
            <a:avLst/>
          </a:prstGeom>
          <a:noFill/>
          <a:ln w="9525">
            <a:solidFill>
              <a:schemeClr val="tx1"/>
            </a:solidFill>
            <a:round/>
            <a:headEnd/>
            <a:tailEnd type="triangle" w="lg" len="lg"/>
          </a:ln>
        </p:spPr>
        <p:txBody>
          <a:bodyPr/>
          <a:lstStyle/>
          <a:p>
            <a:endParaRPr lang="en-US"/>
          </a:p>
        </p:txBody>
      </p:sp>
      <p:sp>
        <p:nvSpPr>
          <p:cNvPr id="159754" name="Line 15"/>
          <p:cNvSpPr>
            <a:spLocks noChangeShapeType="1"/>
          </p:cNvSpPr>
          <p:nvPr/>
        </p:nvSpPr>
        <p:spPr bwMode="auto">
          <a:xfrm>
            <a:off x="2817813" y="5105400"/>
            <a:ext cx="2667000" cy="381000"/>
          </a:xfrm>
          <a:prstGeom prst="line">
            <a:avLst/>
          </a:prstGeom>
          <a:noFill/>
          <a:ln w="9525">
            <a:solidFill>
              <a:schemeClr val="tx1"/>
            </a:solidFill>
            <a:round/>
            <a:headEnd/>
            <a:tailEnd type="triangle" w="lg" len="lg"/>
          </a:ln>
        </p:spPr>
        <p:txBody>
          <a:bodyPr/>
          <a:lstStyle/>
          <a:p>
            <a:endParaRPr lang="en-US"/>
          </a:p>
        </p:txBody>
      </p:sp>
      <p:sp>
        <p:nvSpPr>
          <p:cNvPr id="159755" name="Line 16"/>
          <p:cNvSpPr>
            <a:spLocks noChangeShapeType="1"/>
          </p:cNvSpPr>
          <p:nvPr/>
        </p:nvSpPr>
        <p:spPr bwMode="auto">
          <a:xfrm flipV="1">
            <a:off x="2895600" y="5715000"/>
            <a:ext cx="2514600" cy="152400"/>
          </a:xfrm>
          <a:prstGeom prst="line">
            <a:avLst/>
          </a:prstGeom>
          <a:noFill/>
          <a:ln w="9525">
            <a:solidFill>
              <a:schemeClr val="tx1"/>
            </a:solidFill>
            <a:round/>
            <a:headEnd/>
            <a:tailEnd type="triangle" w="lg" len="lg"/>
          </a:ln>
        </p:spPr>
        <p:txBody>
          <a:bodyPr/>
          <a:lstStyle/>
          <a:p>
            <a:endParaRPr lang="en-US"/>
          </a:p>
        </p:txBody>
      </p:sp>
      <p:sp>
        <p:nvSpPr>
          <p:cNvPr id="16" name="Rectangle 15"/>
          <p:cNvSpPr/>
          <p:nvPr/>
        </p:nvSpPr>
        <p:spPr>
          <a:xfrm>
            <a:off x="714348" y="457200"/>
            <a:ext cx="7743852" cy="646331"/>
          </a:xfrm>
          <a:prstGeom prst="rect">
            <a:avLst/>
          </a:prstGeom>
        </p:spPr>
        <p:txBody>
          <a:bodyPr wrap="square">
            <a:spAutoFit/>
          </a:bodyPr>
          <a:lstStyle/>
          <a:p>
            <a:pPr algn="ctr"/>
            <a:r>
              <a:rPr lang="en-GB" sz="3600" b="1" dirty="0" smtClean="0">
                <a:solidFill>
                  <a:srgbClr val="002060"/>
                </a:solidFill>
                <a:effectLst>
                  <a:outerShdw blurRad="50000" dist="30000" dir="5400000" algn="tl" rotWithShape="0">
                    <a:srgbClr val="000000">
                      <a:alpha val="30000"/>
                    </a:srgbClr>
                  </a:outerShdw>
                </a:effectLst>
              </a:rPr>
              <a:t>Targeting links to frames</a:t>
            </a:r>
            <a:endParaRPr lang="en-US" sz="36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Anchors, URLs and Image Maps</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20000"/>
          </a:bodyPr>
          <a:lstStyle/>
          <a:p>
            <a:pPr marL="609600" indent="-609600" fontAlgn="auto">
              <a:spcAft>
                <a:spcPts val="0"/>
              </a:spcAft>
              <a:buFontTx/>
              <a:buNone/>
              <a:defRPr/>
            </a:pPr>
            <a:r>
              <a:rPr lang="en-US" dirty="0" smtClean="0"/>
              <a:t>In this chapter you will learn about Uniform Resource Locator, and how to add them as Anchor or Links inside your web pages.</a:t>
            </a:r>
          </a:p>
          <a:p>
            <a:pPr marL="609600" indent="-609600" fontAlgn="auto">
              <a:spcAft>
                <a:spcPts val="0"/>
              </a:spcAft>
              <a:buClr>
                <a:schemeClr val="bg1"/>
              </a:buClr>
              <a:buFont typeface="Wingdings" pitchFamily="2" charset="2"/>
              <a:buNone/>
              <a:defRPr/>
            </a:pPr>
            <a:r>
              <a:rPr lang="en-US" b="1" dirty="0" smtClean="0"/>
              <a:t>Objectives</a:t>
            </a:r>
          </a:p>
          <a:p>
            <a:pPr marL="609600" indent="-609600" fontAlgn="auto">
              <a:spcAft>
                <a:spcPts val="0"/>
              </a:spcAft>
              <a:buClr>
                <a:schemeClr val="bg1"/>
              </a:buClr>
              <a:buFont typeface="Wingdings" pitchFamily="2" charset="2"/>
              <a:buNone/>
              <a:defRPr/>
            </a:pPr>
            <a:r>
              <a:rPr lang="en-US" dirty="0" smtClean="0"/>
              <a:t>Upon completing this section, you should be able to</a:t>
            </a:r>
          </a:p>
          <a:p>
            <a:pPr marL="609600" indent="-609600" fontAlgn="auto">
              <a:spcAft>
                <a:spcPts val="0"/>
              </a:spcAft>
              <a:buClr>
                <a:schemeClr val="bg1"/>
              </a:buClr>
              <a:buFont typeface="Wingdings" pitchFamily="2" charset="2"/>
              <a:buAutoNum type="arabicPeriod"/>
              <a:defRPr/>
            </a:pPr>
            <a:r>
              <a:rPr lang="en-US" dirty="0" smtClean="0"/>
              <a:t>Insert links into documents.</a:t>
            </a:r>
          </a:p>
          <a:p>
            <a:pPr marL="609600" indent="-609600" fontAlgn="auto">
              <a:spcAft>
                <a:spcPts val="0"/>
              </a:spcAft>
              <a:buClr>
                <a:schemeClr val="bg1"/>
              </a:buClr>
              <a:buFont typeface="Wingdings" pitchFamily="2" charset="2"/>
              <a:buAutoNum type="arabicPeriod"/>
              <a:defRPr/>
            </a:pPr>
            <a:r>
              <a:rPr lang="en-US" dirty="0" smtClean="0"/>
              <a:t>Define Link Types.</a:t>
            </a:r>
          </a:p>
          <a:p>
            <a:pPr marL="609600" indent="-609600" fontAlgn="auto">
              <a:spcAft>
                <a:spcPts val="0"/>
              </a:spcAft>
              <a:buClr>
                <a:schemeClr val="bg1"/>
              </a:buClr>
              <a:buFont typeface="Wingdings" pitchFamily="2" charset="2"/>
              <a:buAutoNum type="arabicPeriod"/>
              <a:defRPr/>
            </a:pPr>
            <a:r>
              <a:rPr lang="en-US" dirty="0" smtClean="0"/>
              <a:t>Define URL.</a:t>
            </a:r>
          </a:p>
          <a:p>
            <a:pPr marL="609600" indent="-609600" fontAlgn="auto">
              <a:spcAft>
                <a:spcPts val="0"/>
              </a:spcAft>
              <a:buClr>
                <a:schemeClr val="bg1"/>
              </a:buClr>
              <a:buFont typeface="Wingdings" pitchFamily="2" charset="2"/>
              <a:buAutoNum type="arabicPeriod"/>
              <a:defRPr/>
            </a:pPr>
            <a:r>
              <a:rPr lang="en-US" dirty="0" smtClean="0"/>
              <a:t>List some commonly used URLs.</a:t>
            </a:r>
          </a:p>
          <a:p>
            <a:pPr marL="609600" indent="-609600" fontAlgn="auto">
              <a:spcAft>
                <a:spcPts val="0"/>
              </a:spcAft>
              <a:buClr>
                <a:schemeClr val="bg1"/>
              </a:buClr>
              <a:buFont typeface="Wingdings" pitchFamily="2" charset="2"/>
              <a:buAutoNum type="arabicPeriod"/>
              <a:defRPr/>
            </a:pPr>
            <a:r>
              <a:rPr lang="en-US" dirty="0" smtClean="0"/>
              <a:t>Plan an Image Map.</a:t>
            </a:r>
          </a:p>
          <a:p>
            <a:pPr marL="609600" indent="-609600" fontAlgn="auto">
              <a:spcAft>
                <a:spcPts val="0"/>
              </a:spcAft>
              <a:buClr>
                <a:schemeClr val="bg1"/>
              </a:buClr>
              <a:buFont typeface="Wingdings" pitchFamily="2" charset="2"/>
              <a:buAutoNum type="arabicPeriod"/>
              <a:defRPr/>
            </a:pPr>
            <a:endParaRPr lang="en-US" dirty="0" smtClean="0"/>
          </a:p>
          <a:p>
            <a:pPr marL="609600" indent="-609600" fontAlgn="auto">
              <a:spcAft>
                <a:spcPts val="0"/>
              </a:spcAft>
              <a:buFontTx/>
              <a:buNone/>
              <a:defRPr/>
            </a:pPr>
            <a:endParaRPr lang="en-US" dirty="0" smtClean="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099A476A-E5AE-44B2-91DE-35541950CC28}" type="slidenum">
              <a:rPr lang="ar-SA"/>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HOW TO MAKE A LINK</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85000" lnSpcReduction="20000"/>
          </a:bodyPr>
          <a:lstStyle/>
          <a:p>
            <a:pPr marL="365760" indent="-283464" fontAlgn="auto">
              <a:lnSpc>
                <a:spcPct val="80000"/>
              </a:lnSpc>
              <a:spcAft>
                <a:spcPts val="0"/>
              </a:spcAft>
              <a:buFontTx/>
              <a:buNone/>
              <a:defRPr/>
            </a:pPr>
            <a:r>
              <a:rPr lang="en-US" b="1" dirty="0" smtClean="0">
                <a:latin typeface="Times New Roman" pitchFamily="18" charset="0"/>
                <a:cs typeface="Times New Roman" pitchFamily="18" charset="0"/>
              </a:rPr>
              <a:t>1) The tags used to produce links are the </a:t>
            </a:r>
            <a:r>
              <a:rPr lang="en-US" b="1" dirty="0" smtClean="0">
                <a:solidFill>
                  <a:srgbClr val="990000"/>
                </a:solidFill>
                <a:latin typeface="Times New Roman" pitchFamily="18" charset="0"/>
                <a:cs typeface="Times New Roman" pitchFamily="18" charset="0"/>
              </a:rPr>
              <a:t>&lt;A&gt;</a:t>
            </a:r>
          </a:p>
          <a:p>
            <a:pPr marL="365760" indent="-283464" fontAlgn="auto">
              <a:lnSpc>
                <a:spcPct val="80000"/>
              </a:lnSpc>
              <a:spcAft>
                <a:spcPts val="0"/>
              </a:spcAft>
              <a:buFontTx/>
              <a:buNone/>
              <a:defRPr/>
            </a:pPr>
            <a:r>
              <a:rPr lang="en-US" b="1" dirty="0" smtClean="0">
                <a:latin typeface="Times New Roman" pitchFamily="18" charset="0"/>
                <a:cs typeface="Times New Roman" pitchFamily="18" charset="0"/>
              </a:rPr>
              <a:t>and </a:t>
            </a:r>
            <a:r>
              <a:rPr lang="en-US" b="1" dirty="0" smtClean="0">
                <a:solidFill>
                  <a:srgbClr val="990000"/>
                </a:solidFill>
                <a:latin typeface="Times New Roman" pitchFamily="18" charset="0"/>
                <a:cs typeface="Times New Roman" pitchFamily="18" charset="0"/>
              </a:rPr>
              <a:t>&lt;/A&gt;.</a:t>
            </a:r>
            <a:r>
              <a:rPr lang="en-US" b="1" dirty="0" smtClean="0">
                <a:latin typeface="Times New Roman" pitchFamily="18" charset="0"/>
                <a:cs typeface="Times New Roman" pitchFamily="18" charset="0"/>
              </a:rPr>
              <a:t> The </a:t>
            </a:r>
            <a:r>
              <a:rPr lang="en-US" b="1" dirty="0" smtClean="0">
                <a:solidFill>
                  <a:srgbClr val="990000"/>
                </a:solidFill>
                <a:latin typeface="Times New Roman" pitchFamily="18" charset="0"/>
                <a:cs typeface="Times New Roman" pitchFamily="18" charset="0"/>
              </a:rPr>
              <a:t>&lt;A&gt;</a:t>
            </a:r>
            <a:r>
              <a:rPr lang="en-US" b="1" dirty="0" smtClean="0">
                <a:latin typeface="Times New Roman" pitchFamily="18" charset="0"/>
                <a:cs typeface="Times New Roman" pitchFamily="18" charset="0"/>
              </a:rPr>
              <a:t> tells where the link should start and the </a:t>
            </a:r>
            <a:r>
              <a:rPr lang="en-US" b="1" dirty="0" smtClean="0">
                <a:solidFill>
                  <a:srgbClr val="990000"/>
                </a:solidFill>
                <a:latin typeface="Times New Roman" pitchFamily="18" charset="0"/>
                <a:cs typeface="Times New Roman" pitchFamily="18" charset="0"/>
              </a:rPr>
              <a:t>&lt;/A&gt;</a:t>
            </a:r>
            <a:r>
              <a:rPr lang="en-US" b="1" dirty="0" smtClean="0">
                <a:latin typeface="Times New Roman" pitchFamily="18" charset="0"/>
                <a:cs typeface="Times New Roman" pitchFamily="18" charset="0"/>
              </a:rPr>
              <a:t> indicates where the link ends. Everything between these two will work as a link.</a:t>
            </a:r>
            <a:br>
              <a:rPr lang="en-US" b="1"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pPr marL="365760" indent="-283464" fontAlgn="auto">
              <a:lnSpc>
                <a:spcPct val="80000"/>
              </a:lnSpc>
              <a:spcAft>
                <a:spcPts val="0"/>
              </a:spcAft>
              <a:buFontTx/>
              <a:buNone/>
              <a:defRPr/>
            </a:pPr>
            <a:r>
              <a:rPr lang="en-US" b="1" dirty="0" smtClean="0"/>
              <a:t>2) The example below shows how to make the word</a:t>
            </a:r>
          </a:p>
          <a:p>
            <a:pPr marL="365760" indent="-283464" fontAlgn="auto">
              <a:lnSpc>
                <a:spcPct val="80000"/>
              </a:lnSpc>
              <a:spcAft>
                <a:spcPts val="0"/>
              </a:spcAft>
              <a:buFontTx/>
              <a:buNone/>
              <a:defRPr/>
            </a:pPr>
            <a:r>
              <a:rPr lang="en-US" b="1" dirty="0" smtClean="0">
                <a:solidFill>
                  <a:srgbClr val="FF0000"/>
                </a:solidFill>
              </a:rPr>
              <a:t>Here </a:t>
            </a:r>
            <a:r>
              <a:rPr lang="en-US" b="1" dirty="0" smtClean="0"/>
              <a:t>work as a link to yahoo.</a:t>
            </a:r>
            <a:br>
              <a:rPr lang="en-US" b="1" dirty="0" smtClean="0"/>
            </a:br>
            <a:endParaRPr lang="en-US" b="1" dirty="0" smtClean="0"/>
          </a:p>
          <a:p>
            <a:pPr marL="365760" indent="-283464" fontAlgn="auto">
              <a:lnSpc>
                <a:spcPct val="80000"/>
              </a:lnSpc>
              <a:spcAft>
                <a:spcPts val="0"/>
              </a:spcAft>
              <a:buFontTx/>
              <a:buNone/>
              <a:defRPr/>
            </a:pPr>
            <a:r>
              <a:rPr lang="en-US" b="1" dirty="0" smtClean="0"/>
              <a:t>Click &lt;</a:t>
            </a:r>
            <a:r>
              <a:rPr lang="en-US" b="1" dirty="0" smtClean="0">
                <a:solidFill>
                  <a:srgbClr val="990000"/>
                </a:solidFill>
              </a:rPr>
              <a:t>A</a:t>
            </a:r>
            <a:r>
              <a:rPr lang="en-US" b="1" dirty="0" smtClean="0"/>
              <a:t> </a:t>
            </a:r>
            <a:r>
              <a:rPr lang="en-US" b="1" dirty="0" err="1" smtClean="0">
                <a:solidFill>
                  <a:srgbClr val="990000"/>
                </a:solidFill>
              </a:rPr>
              <a:t>HREF</a:t>
            </a:r>
            <a:r>
              <a:rPr lang="en-US" b="1" dirty="0" smtClean="0"/>
              <a:t>="</a:t>
            </a:r>
            <a:r>
              <a:rPr lang="en-US" b="1" dirty="0" err="1" smtClean="0">
                <a:solidFill>
                  <a:srgbClr val="0000CC"/>
                </a:solidFill>
              </a:rPr>
              <a:t>http://www.yahoo.com</a:t>
            </a:r>
            <a:r>
              <a:rPr lang="en-US" b="1" dirty="0" err="1" smtClean="0"/>
              <a:t>"&gt;</a:t>
            </a:r>
            <a:r>
              <a:rPr lang="en-US" b="1" dirty="0" err="1" smtClean="0">
                <a:solidFill>
                  <a:srgbClr val="FF0000"/>
                </a:solidFill>
              </a:rPr>
              <a:t>here</a:t>
            </a:r>
            <a:r>
              <a:rPr lang="en-US" b="1" dirty="0" err="1" smtClean="0"/>
              <a:t>&lt;/A</a:t>
            </a:r>
            <a:r>
              <a:rPr lang="en-US" b="1" dirty="0" smtClean="0"/>
              <a:t>&gt; to</a:t>
            </a:r>
          </a:p>
          <a:p>
            <a:pPr marL="365760" indent="-283464" fontAlgn="auto">
              <a:lnSpc>
                <a:spcPct val="80000"/>
              </a:lnSpc>
              <a:spcAft>
                <a:spcPts val="0"/>
              </a:spcAft>
              <a:buFontTx/>
              <a:buNone/>
              <a:defRPr/>
            </a:pPr>
            <a:r>
              <a:rPr lang="en-US" b="1" dirty="0" smtClean="0"/>
              <a:t>go to yahoo.</a:t>
            </a:r>
            <a:br>
              <a:rPr lang="en-US" b="1" dirty="0" smtClean="0"/>
            </a:br>
            <a:endParaRPr lang="en-US" b="1" dirty="0" smtClean="0"/>
          </a:p>
          <a:p>
            <a:pPr marL="365760" indent="-283464" fontAlgn="auto">
              <a:lnSpc>
                <a:spcPct val="80000"/>
              </a:lnSpc>
              <a:spcAft>
                <a:spcPts val="0"/>
              </a:spcAft>
              <a:buFontTx/>
              <a:buNone/>
              <a:defRPr/>
            </a:pPr>
            <a:r>
              <a:rPr lang="en-US" b="1" dirty="0" smtClean="0"/>
              <a:t/>
            </a:r>
            <a:br>
              <a:rPr lang="en-US" b="1" dirty="0" smtClean="0"/>
            </a:br>
            <a:r>
              <a:rPr lang="en-US" b="1" dirty="0" smtClean="0"/>
              <a:t/>
            </a:r>
            <a:br>
              <a:rPr lang="en-US" b="1" dirty="0" smtClean="0"/>
            </a:br>
            <a:endParaRPr lang="en-US" b="1" dirty="0" smtClean="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76DD2FC3-097A-4E1D-81FE-EC9845D08B85}" type="slidenum">
              <a:rPr lang="ar-SA"/>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28600"/>
            <a:ext cx="8803036" cy="1143000"/>
          </a:xfrm>
        </p:spPr>
        <p:txBody>
          <a:bodyPr>
            <a:normAutofit/>
          </a:bodyPr>
          <a:lstStyle/>
          <a:p>
            <a:pPr>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Internal Links</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70000" lnSpcReduction="20000"/>
          </a:bodyPr>
          <a:lstStyle/>
          <a:p>
            <a:pPr marL="609600" indent="-609600" fontAlgn="auto">
              <a:spcAft>
                <a:spcPts val="0"/>
              </a:spcAft>
              <a:buClrTx/>
              <a:buFont typeface="Wingdings" pitchFamily="2" charset="2"/>
              <a:buChar char="§"/>
              <a:defRPr/>
            </a:pPr>
            <a:r>
              <a:rPr lang="en-US" dirty="0" smtClean="0"/>
              <a:t>Internal Links : Links can also be created inside large documents to simplify navigation. Today’s world wants to be able to get the information quickly. Internal links can help you meet these goals.</a:t>
            </a:r>
          </a:p>
          <a:p>
            <a:pPr marL="609600" indent="-609600" fontAlgn="auto">
              <a:spcAft>
                <a:spcPts val="0"/>
              </a:spcAft>
              <a:buClrTx/>
              <a:buFont typeface="Wingdings" pitchFamily="2" charset="2"/>
              <a:buAutoNum type="arabicPeriod"/>
              <a:defRPr/>
            </a:pPr>
            <a:r>
              <a:rPr lang="en-US" dirty="0" smtClean="0"/>
              <a:t>Select some text at a place in the document that you would like to create a link to, then add an anchor to link to like this:</a:t>
            </a:r>
          </a:p>
          <a:p>
            <a:pPr marL="609600" indent="-609600" fontAlgn="auto">
              <a:spcAft>
                <a:spcPts val="0"/>
              </a:spcAft>
              <a:buClrTx/>
              <a:buFont typeface="Wingdings" pitchFamily="2" charset="2"/>
              <a:buNone/>
              <a:defRPr/>
            </a:pPr>
            <a:r>
              <a:rPr lang="en-US" dirty="0" smtClean="0"/>
              <a:t>	</a:t>
            </a:r>
            <a:r>
              <a:rPr lang="en-US" dirty="0" smtClean="0">
                <a:solidFill>
                  <a:srgbClr val="FF0000"/>
                </a:solidFill>
              </a:rPr>
              <a:t>&lt;A NAME=“</a:t>
            </a:r>
            <a:r>
              <a:rPr lang="en-US" dirty="0" err="1" smtClean="0">
                <a:solidFill>
                  <a:srgbClr val="FF0000"/>
                </a:solidFill>
              </a:rPr>
              <a:t>bookmark_name</a:t>
            </a:r>
            <a:r>
              <a:rPr lang="en-US" dirty="0" smtClean="0">
                <a:solidFill>
                  <a:srgbClr val="FF0000"/>
                </a:solidFill>
              </a:rPr>
              <a:t>”&gt;&lt;/A&gt;</a:t>
            </a:r>
          </a:p>
          <a:p>
            <a:pPr marL="609600" indent="-609600" fontAlgn="auto">
              <a:spcAft>
                <a:spcPts val="0"/>
              </a:spcAft>
              <a:buClrTx/>
              <a:buFont typeface="Wingdings" pitchFamily="2" charset="2"/>
              <a:buNone/>
              <a:defRPr/>
            </a:pPr>
            <a:r>
              <a:rPr lang="en-US" dirty="0" smtClean="0"/>
              <a:t>	The Name attribute of an anchor element specifies a location in the document that we link to shortly. All NAME attributes in a document must be unique.</a:t>
            </a:r>
          </a:p>
          <a:p>
            <a:pPr marL="609600" indent="-609600" fontAlgn="auto">
              <a:spcAft>
                <a:spcPts val="0"/>
              </a:spcAft>
              <a:buClrTx/>
              <a:buFont typeface="Wingdings" pitchFamily="2" charset="2"/>
              <a:buAutoNum type="arabicPeriod" startAt="2"/>
              <a:defRPr/>
            </a:pPr>
            <a:r>
              <a:rPr lang="en-US" dirty="0" smtClean="0"/>
              <a:t>Next select the text that you would like to create as a link to the location created above.</a:t>
            </a:r>
          </a:p>
          <a:p>
            <a:pPr marL="609600" indent="-609600" fontAlgn="auto">
              <a:spcAft>
                <a:spcPts val="0"/>
              </a:spcAft>
              <a:buClrTx/>
              <a:buFont typeface="Wingdings" pitchFamily="2" charset="2"/>
              <a:buNone/>
              <a:defRPr/>
            </a:pPr>
            <a:r>
              <a:rPr lang="en-US" dirty="0" smtClean="0"/>
              <a:t>	</a:t>
            </a:r>
            <a:r>
              <a:rPr lang="en-US" dirty="0" smtClean="0">
                <a:solidFill>
                  <a:srgbClr val="FF0000"/>
                </a:solidFill>
              </a:rPr>
              <a:t>&lt;A </a:t>
            </a:r>
            <a:r>
              <a:rPr lang="en-US" dirty="0" err="1" smtClean="0">
                <a:solidFill>
                  <a:srgbClr val="FF0000"/>
                </a:solidFill>
              </a:rPr>
              <a:t>HREF</a:t>
            </a:r>
            <a:r>
              <a:rPr lang="en-US" dirty="0" smtClean="0">
                <a:solidFill>
                  <a:srgbClr val="FF0000"/>
                </a:solidFill>
              </a:rPr>
              <a:t>=“</a:t>
            </a:r>
            <a:r>
              <a:rPr lang="en-US" dirty="0" smtClean="0"/>
              <a:t>#</a:t>
            </a:r>
            <a:r>
              <a:rPr lang="en-US" dirty="0" err="1" smtClean="0">
                <a:solidFill>
                  <a:srgbClr val="FF0000"/>
                </a:solidFill>
              </a:rPr>
              <a:t>bookmark_name</a:t>
            </a:r>
            <a:r>
              <a:rPr lang="en-US" dirty="0" smtClean="0">
                <a:solidFill>
                  <a:srgbClr val="FF0000"/>
                </a:solidFill>
              </a:rPr>
              <a:t>”&gt;Go To  Book Mark&lt;/A&gt;</a:t>
            </a:r>
          </a:p>
          <a:p>
            <a:pPr marL="365760" indent="-283464" fontAlgn="auto">
              <a:spcAft>
                <a:spcPts val="0"/>
              </a:spcAft>
              <a:buClrTx/>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640461A4-2046-40AB-9D4F-C708BE6320C8}" type="slidenum">
              <a:rPr lang="ar-SA"/>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E-Mail (Electronic Mail)</a:t>
            </a:r>
            <a:endParaRPr lang="en-US" sz="40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95235" name="Content Placeholder 2"/>
          <p:cNvSpPr>
            <a:spLocks noGrp="1"/>
          </p:cNvSpPr>
          <p:nvPr>
            <p:ph idx="1"/>
          </p:nvPr>
        </p:nvSpPr>
        <p:spPr/>
        <p:txBody>
          <a:bodyPr>
            <a:normAutofit/>
          </a:bodyPr>
          <a:lstStyle/>
          <a:p>
            <a:pPr>
              <a:buClr>
                <a:schemeClr val="bg1"/>
              </a:buClr>
              <a:buFont typeface="Wingdings" pitchFamily="2" charset="2"/>
              <a:buNone/>
            </a:pPr>
            <a:r>
              <a:rPr lang="en-US" dirty="0" smtClean="0"/>
              <a:t>E.g. </a:t>
            </a:r>
            <a:r>
              <a:rPr lang="en-US" dirty="0" smtClean="0">
                <a:hlinkClick r:id="rId2"/>
              </a:rPr>
              <a:t>mailto:kmf</a:t>
            </a:r>
            <a:r>
              <a:rPr lang="en-US" dirty="0" smtClean="0"/>
              <a:t>@yahoo.com</a:t>
            </a:r>
          </a:p>
          <a:p>
            <a:pPr>
              <a:buClr>
                <a:schemeClr val="bg1"/>
              </a:buClr>
              <a:buFont typeface="Wingdings" pitchFamily="2" charset="2"/>
              <a:buChar char="§"/>
            </a:pPr>
            <a:r>
              <a:rPr lang="en-US" dirty="0" smtClean="0"/>
              <a:t>The type of service is identified as the mail client program. This type of link will launch the users mail client.</a:t>
            </a:r>
          </a:p>
          <a:p>
            <a:pPr>
              <a:buClr>
                <a:schemeClr val="bg1"/>
              </a:buClr>
              <a:buFont typeface="Wingdings" pitchFamily="2" charset="2"/>
              <a:buChar char="§"/>
            </a:pPr>
            <a:r>
              <a:rPr lang="en-US" dirty="0" smtClean="0"/>
              <a:t>The recipient of the message is </a:t>
            </a:r>
            <a:r>
              <a:rPr lang="en-US" dirty="0" smtClean="0">
                <a:hlinkClick r:id="rId3"/>
              </a:rPr>
              <a:t>kmf@yahoo.com</a:t>
            </a:r>
            <a:endParaRPr lang="en-US" dirty="0" smtClean="0"/>
          </a:p>
          <a:p>
            <a:pPr>
              <a:buClr>
                <a:schemeClr val="bg1"/>
              </a:buClr>
              <a:buFont typeface="Wingdings" pitchFamily="2" charset="2"/>
              <a:buNone/>
            </a:pPr>
            <a:r>
              <a:rPr lang="en-US" dirty="0" smtClean="0">
                <a:solidFill>
                  <a:srgbClr val="FF0000"/>
                </a:solidFill>
              </a:rPr>
              <a:t>&lt;A</a:t>
            </a:r>
            <a:r>
              <a:rPr lang="en-US" dirty="0" smtClean="0">
                <a:solidFill>
                  <a:schemeClr val="hlink"/>
                </a:solidFill>
              </a:rPr>
              <a:t> </a:t>
            </a:r>
            <a:r>
              <a:rPr lang="en-US" dirty="0" smtClean="0">
                <a:solidFill>
                  <a:srgbClr val="FF0000"/>
                </a:solidFill>
              </a:rPr>
              <a:t>HREF=“mailto:</a:t>
            </a:r>
            <a:r>
              <a:rPr lang="en-US" dirty="0" smtClean="0">
                <a:solidFill>
                  <a:srgbClr val="FF0000"/>
                </a:solidFill>
                <a:hlinkClick r:id="rId4"/>
              </a:rPr>
              <a:t>kmf</a:t>
            </a:r>
            <a:r>
              <a:rPr lang="en-US" dirty="0" smtClean="0"/>
              <a:t>@yahoo.com”</a:t>
            </a:r>
            <a:r>
              <a:rPr lang="en-US" dirty="0" smtClean="0">
                <a:solidFill>
                  <a:srgbClr val="FF0000"/>
                </a:solidFill>
              </a:rPr>
              <a:t>&gt;Send me</a:t>
            </a:r>
          </a:p>
          <a:p>
            <a:pPr>
              <a:buClr>
                <a:schemeClr val="bg1"/>
              </a:buClr>
              <a:buFont typeface="Wingdings" pitchFamily="2" charset="2"/>
              <a:buNone/>
            </a:pPr>
            <a:r>
              <a:rPr lang="en-US" dirty="0" smtClean="0">
                <a:solidFill>
                  <a:srgbClr val="FF0000"/>
                </a:solidFill>
              </a:rPr>
              <a:t>More  Information &lt;/A&gt;</a:t>
            </a:r>
          </a:p>
          <a:p>
            <a:endParaRPr lang="en-US" dirty="0" smtClean="0"/>
          </a:p>
        </p:txBody>
      </p:sp>
      <p:sp>
        <p:nvSpPr>
          <p:cNvPr id="4" name="Slide Number Placeholder 3"/>
          <p:cNvSpPr>
            <a:spLocks noGrp="1"/>
          </p:cNvSpPr>
          <p:nvPr>
            <p:ph type="sldNum" sz="quarter" idx="12"/>
          </p:nvPr>
        </p:nvSpPr>
        <p:spPr/>
        <p:txBody>
          <a:bodyPr/>
          <a:lstStyle/>
          <a:p>
            <a:pPr>
              <a:defRPr/>
            </a:pPr>
            <a:fld id="{C906D2F7-6D77-426F-811C-58BA7CB8B248}" type="slidenum">
              <a:rPr lang="ar-SA"/>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3292</Words>
  <Application>Microsoft Office PowerPoint</Application>
  <PresentationFormat>On-screen Show (4:3)</PresentationFormat>
  <Paragraphs>451</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HTML Tutorial-3 </vt:lpstr>
      <vt:lpstr>Images</vt:lpstr>
      <vt:lpstr>Slide 3</vt:lpstr>
      <vt:lpstr>Images</vt:lpstr>
      <vt:lpstr>Some Examples on images</vt:lpstr>
      <vt:lpstr>Anchors, URLs and Image Maps</vt:lpstr>
      <vt:lpstr>HOW TO MAKE A LINK</vt:lpstr>
      <vt:lpstr>Internal Links</vt:lpstr>
      <vt:lpstr>E-Mail (Electronic Mail)</vt:lpstr>
      <vt:lpstr>Area Shapes Used</vt:lpstr>
      <vt:lpstr>Client-Side Image Maps</vt:lpstr>
      <vt:lpstr>Shapes, Coords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What will be the output?</vt:lpstr>
      <vt:lpstr>The Output</vt:lpstr>
      <vt:lpstr>Frames</vt:lpstr>
      <vt:lpstr>Frames</vt:lpstr>
      <vt:lpstr>Frames</vt:lpstr>
      <vt:lpstr>Frame Page Architecture</vt:lpstr>
      <vt:lpstr>Frame Page Architecture</vt:lpstr>
      <vt:lpstr>Slide 32</vt:lpstr>
      <vt:lpstr>&lt;FRAMESET&gt; Container </vt:lpstr>
      <vt:lpstr>Creating a Frames Page</vt:lpstr>
      <vt:lpstr>Creating a Frames Page</vt:lpstr>
      <vt:lpstr>&lt;FRAME&gt;</vt:lpstr>
      <vt:lpstr>&lt;FRAME&gt;</vt:lpstr>
      <vt:lpstr>&lt;FRAME&gt;</vt:lpstr>
      <vt:lpstr>&lt;NOFRAMES&gt;</vt:lpstr>
      <vt:lpstr>&lt;NOFRAMES&gt;</vt:lpstr>
      <vt:lpstr>Compound FRAMESET Divisions</vt:lpstr>
      <vt:lpstr>Compound FRAMESET Divisions</vt:lpstr>
      <vt:lpstr>Slide 43</vt:lpstr>
      <vt:lpstr>Compound FRAMESET Divisions  Example</vt:lpstr>
      <vt:lpstr>Slide 45</vt:lpstr>
      <vt:lpstr>Slide 46</vt:lpstr>
      <vt:lpstr>Slide 47</vt:lpstr>
      <vt:lpstr>Slide 48</vt:lpstr>
      <vt:lpstr>Slide 49</vt:lpstr>
      <vt:lpstr>What do the following mean? </vt:lpstr>
      <vt:lpstr>Generic Frame Formula </vt:lpstr>
      <vt:lpstr>What will be the Output?</vt:lpstr>
      <vt:lpstr>Targets</vt:lpstr>
      <vt:lpstr>Special Targets</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Tutorial-3 </dc:title>
  <dc:creator>SAMSUNG</dc:creator>
  <cp:lastModifiedBy>SAMSUNG</cp:lastModifiedBy>
  <cp:revision>7</cp:revision>
  <dcterms:created xsi:type="dcterms:W3CDTF">2020-11-05T16:17:03Z</dcterms:created>
  <dcterms:modified xsi:type="dcterms:W3CDTF">2020-11-12T06:14:58Z</dcterms:modified>
</cp:coreProperties>
</file>