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358" r:id="rId6"/>
    <p:sldId id="260" r:id="rId7"/>
    <p:sldId id="264" r:id="rId8"/>
    <p:sldId id="266" r:id="rId9"/>
    <p:sldId id="268" r:id="rId10"/>
    <p:sldId id="270" r:id="rId11"/>
    <p:sldId id="272" r:id="rId12"/>
    <p:sldId id="274" r:id="rId13"/>
    <p:sldId id="276" r:id="rId14"/>
    <p:sldId id="278" r:id="rId15"/>
    <p:sldId id="280" r:id="rId16"/>
    <p:sldId id="282" r:id="rId17"/>
    <p:sldId id="284" r:id="rId18"/>
    <p:sldId id="28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8" r:id="rId35"/>
    <p:sldId id="320" r:id="rId36"/>
    <p:sldId id="322" r:id="rId37"/>
    <p:sldId id="324" r:id="rId38"/>
    <p:sldId id="326" r:id="rId39"/>
    <p:sldId id="328" r:id="rId40"/>
    <p:sldId id="330" r:id="rId41"/>
    <p:sldId id="332" r:id="rId42"/>
    <p:sldId id="334" r:id="rId43"/>
    <p:sldId id="336" r:id="rId44"/>
    <p:sldId id="338" r:id="rId45"/>
    <p:sldId id="340" r:id="rId46"/>
    <p:sldId id="342" r:id="rId47"/>
    <p:sldId id="344" r:id="rId48"/>
    <p:sldId id="346" r:id="rId49"/>
    <p:sldId id="348" r:id="rId50"/>
    <p:sldId id="350" r:id="rId51"/>
    <p:sldId id="352" r:id="rId52"/>
    <p:sldId id="354" r:id="rId53"/>
    <p:sldId id="356" r:id="rId54"/>
    <p:sldId id="35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1E00A752-CA89-4855-B133-4D8A61774D3E}"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9AFD9-5A00-4216-9DA9-3E9AEDBCF8BA}" type="datetimeFigureOut">
              <a:rPr lang="en-US" smtClean="0"/>
              <a:pPr/>
              <a:t>11/13/2020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014D94-2952-40A9-A0AD-6BF9B590694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9AFD9-5A00-4216-9DA9-3E9AEDBCF8BA}" type="datetimeFigureOut">
              <a:rPr lang="en-US" smtClean="0"/>
              <a:pPr/>
              <a:t>11/13/2020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14D94-2952-40A9-A0AD-6BF9B590694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xnu.com/formtest.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effectLst>
                  <a:outerShdw blurRad="38100" dist="38100" dir="2700000" algn="tl">
                    <a:srgbClr val="000000">
                      <a:alpha val="43137"/>
                    </a:srgbClr>
                  </a:outerShdw>
                </a:effectLst>
              </a:rPr>
              <a:t>HTML Tutorial-4 </a:t>
            </a:r>
            <a:endParaRPr lang="en-IN" sz="48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lnSpcReduction="10000"/>
          </a:bodyPr>
          <a:lstStyle/>
          <a:p>
            <a:r>
              <a:rPr lang="en-US" dirty="0" smtClean="0"/>
              <a:t>by</a:t>
            </a:r>
          </a:p>
          <a:p>
            <a:endParaRPr lang="en-US" dirty="0"/>
          </a:p>
          <a:p>
            <a:r>
              <a:rPr lang="en-US" sz="3600" b="1" dirty="0" err="1" smtClean="0">
                <a:solidFill>
                  <a:schemeClr val="tx1"/>
                </a:solidFill>
              </a:rPr>
              <a:t>Samrat</a:t>
            </a:r>
            <a:r>
              <a:rPr lang="en-US" sz="3600" b="1" dirty="0" smtClean="0">
                <a:solidFill>
                  <a:schemeClr val="tx1"/>
                </a:solidFill>
              </a:rPr>
              <a:t> </a:t>
            </a:r>
            <a:r>
              <a:rPr lang="en-US" sz="3600" b="1" dirty="0" err="1" smtClean="0">
                <a:solidFill>
                  <a:schemeClr val="tx1"/>
                </a:solidFill>
              </a:rPr>
              <a:t>Sarkar</a:t>
            </a:r>
            <a:endParaRPr lang="en-IN" sz="36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Form Elements</a:t>
            </a:r>
            <a:endParaRPr lang="en-US"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pPr>
              <a:buClr>
                <a:schemeClr val="accent2"/>
              </a:buClr>
              <a:buFont typeface="Wingdings" pitchFamily="2" charset="2"/>
              <a:buChar char="§"/>
            </a:pPr>
            <a:r>
              <a:rPr lang="en-US" b="1" dirty="0" smtClean="0"/>
              <a:t>Form elements have properties: </a:t>
            </a:r>
            <a:r>
              <a:rPr lang="en-US" b="1" dirty="0" smtClean="0">
                <a:solidFill>
                  <a:srgbClr val="FF0000"/>
                </a:solidFill>
              </a:rPr>
              <a:t>Text</a:t>
            </a:r>
            <a:r>
              <a:rPr lang="en-US" b="1" dirty="0" smtClean="0"/>
              <a:t> boxes, </a:t>
            </a:r>
            <a:r>
              <a:rPr lang="en-US" b="1" dirty="0" smtClean="0">
                <a:solidFill>
                  <a:srgbClr val="FF0000"/>
                </a:solidFill>
              </a:rPr>
              <a:t>Password</a:t>
            </a:r>
            <a:r>
              <a:rPr lang="en-US" b="1" dirty="0" smtClean="0"/>
              <a:t> boxes, </a:t>
            </a:r>
            <a:r>
              <a:rPr lang="en-US" b="1" dirty="0" smtClean="0">
                <a:solidFill>
                  <a:srgbClr val="FF0000"/>
                </a:solidFill>
              </a:rPr>
              <a:t>Checkboxes</a:t>
            </a:r>
            <a:r>
              <a:rPr lang="en-US" b="1" dirty="0" smtClean="0"/>
              <a:t>, Option(</a:t>
            </a:r>
            <a:r>
              <a:rPr lang="en-US" b="1" dirty="0" smtClean="0">
                <a:solidFill>
                  <a:srgbClr val="FF0000"/>
                </a:solidFill>
              </a:rPr>
              <a:t>Radio</a:t>
            </a:r>
            <a:r>
              <a:rPr lang="en-US" b="1" dirty="0" smtClean="0"/>
              <a:t>) buttons, </a:t>
            </a:r>
            <a:r>
              <a:rPr lang="en-US" b="1" dirty="0" smtClean="0">
                <a:solidFill>
                  <a:srgbClr val="FF0000"/>
                </a:solidFill>
              </a:rPr>
              <a:t>Submit</a:t>
            </a:r>
            <a:r>
              <a:rPr lang="en-US" b="1" dirty="0" smtClean="0"/>
              <a:t>, </a:t>
            </a:r>
            <a:r>
              <a:rPr lang="en-US" b="1" dirty="0" smtClean="0">
                <a:solidFill>
                  <a:srgbClr val="FF0000"/>
                </a:solidFill>
              </a:rPr>
              <a:t>Reset</a:t>
            </a:r>
            <a:r>
              <a:rPr lang="en-US" b="1" dirty="0" smtClean="0"/>
              <a:t>, </a:t>
            </a:r>
            <a:r>
              <a:rPr lang="en-US" b="1" dirty="0" smtClean="0">
                <a:solidFill>
                  <a:srgbClr val="FF0000"/>
                </a:solidFill>
              </a:rPr>
              <a:t>File</a:t>
            </a:r>
            <a:r>
              <a:rPr lang="en-US" b="1" dirty="0" smtClean="0"/>
              <a:t>, </a:t>
            </a:r>
            <a:r>
              <a:rPr lang="en-US" b="1" dirty="0" smtClean="0">
                <a:solidFill>
                  <a:srgbClr val="FF0000"/>
                </a:solidFill>
              </a:rPr>
              <a:t>Hidden</a:t>
            </a:r>
            <a:r>
              <a:rPr lang="en-US" b="1" dirty="0" smtClean="0"/>
              <a:t> and </a:t>
            </a:r>
            <a:r>
              <a:rPr lang="en-US" b="1" dirty="0" smtClean="0">
                <a:solidFill>
                  <a:srgbClr val="FF0000"/>
                </a:solidFill>
              </a:rPr>
              <a:t>Image</a:t>
            </a:r>
            <a:r>
              <a:rPr lang="en-US" b="1" dirty="0" smtClean="0"/>
              <a:t>.</a:t>
            </a:r>
          </a:p>
          <a:p>
            <a:pPr>
              <a:buClr>
                <a:schemeClr val="accent2"/>
              </a:buClr>
              <a:buFont typeface="Wingdings" pitchFamily="2" charset="2"/>
              <a:buChar char="§"/>
            </a:pPr>
            <a:r>
              <a:rPr lang="en-US" b="1" dirty="0" smtClean="0"/>
              <a:t>The properties are specified in the TYPE Attribute of the HTML element </a:t>
            </a:r>
            <a:r>
              <a:rPr lang="en-US" b="1" dirty="0" smtClean="0">
                <a:solidFill>
                  <a:srgbClr val="FF0000"/>
                </a:solidFill>
              </a:rPr>
              <a:t>&lt;INPUT&gt;&lt;/INPUT&gt;.</a:t>
            </a:r>
          </a:p>
          <a:p>
            <a:endParaRPr lang="en-US"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pPr>
              <a:defRPr/>
            </a:pPr>
            <a:fld id="{4FA952FC-5024-49B0-90AD-38C1C01D7E68}" type="slidenum">
              <a:rPr lang="ar-SA"/>
              <a:pPr>
                <a:defRPr/>
              </a:pPr>
              <a:t>11</a:t>
            </a:fld>
            <a:endParaRPr lang="en-US"/>
          </a:p>
        </p:txBody>
      </p:sp>
      <p:grpSp>
        <p:nvGrpSpPr>
          <p:cNvPr id="2" name="Group 6"/>
          <p:cNvGrpSpPr>
            <a:grpSpLocks/>
          </p:cNvGrpSpPr>
          <p:nvPr/>
        </p:nvGrpSpPr>
        <p:grpSpPr bwMode="auto">
          <a:xfrm>
            <a:off x="381000" y="80963"/>
            <a:ext cx="8382000" cy="6696075"/>
            <a:chOff x="240" y="51"/>
            <a:chExt cx="5280" cy="4218"/>
          </a:xfrm>
        </p:grpSpPr>
        <p:grpSp>
          <p:nvGrpSpPr>
            <p:cNvPr id="3" name="Group 4"/>
            <p:cNvGrpSpPr>
              <a:grpSpLocks/>
            </p:cNvGrpSpPr>
            <p:nvPr/>
          </p:nvGrpSpPr>
          <p:grpSpPr bwMode="auto">
            <a:xfrm>
              <a:off x="240" y="51"/>
              <a:ext cx="5280" cy="4218"/>
              <a:chOff x="240" y="51"/>
              <a:chExt cx="5280" cy="4218"/>
            </a:xfrm>
          </p:grpSpPr>
          <p:pic>
            <p:nvPicPr>
              <p:cNvPr id="164870" name="Picture 2"/>
              <p:cNvPicPr>
                <a:picLocks noChangeAspect="1" noChangeArrowheads="1"/>
              </p:cNvPicPr>
              <p:nvPr/>
            </p:nvPicPr>
            <p:blipFill>
              <a:blip r:embed="rId2"/>
              <a:srcRect/>
              <a:stretch>
                <a:fillRect/>
              </a:stretch>
            </p:blipFill>
            <p:spPr bwMode="auto">
              <a:xfrm>
                <a:off x="240" y="51"/>
                <a:ext cx="5280" cy="4218"/>
              </a:xfrm>
              <a:prstGeom prst="rect">
                <a:avLst/>
              </a:prstGeom>
              <a:noFill/>
              <a:ln w="9525">
                <a:noFill/>
                <a:miter lim="800000"/>
                <a:headEnd/>
                <a:tailEnd/>
              </a:ln>
            </p:spPr>
          </p:pic>
          <p:sp>
            <p:nvSpPr>
              <p:cNvPr id="164871" name="Text Box 3"/>
              <p:cNvSpPr txBox="1">
                <a:spLocks noChangeArrowheads="1"/>
              </p:cNvSpPr>
              <p:nvPr/>
            </p:nvSpPr>
            <p:spPr bwMode="auto">
              <a:xfrm>
                <a:off x="1338" y="222"/>
                <a:ext cx="1584" cy="237"/>
              </a:xfrm>
              <a:prstGeom prst="rect">
                <a:avLst/>
              </a:prstGeom>
              <a:solidFill>
                <a:schemeClr val="bg1"/>
              </a:solidFill>
              <a:ln w="9525">
                <a:solidFill>
                  <a:schemeClr val="hlink"/>
                </a:solidFill>
                <a:miter lim="800000"/>
                <a:headEnd/>
                <a:tailEnd/>
              </a:ln>
            </p:spPr>
            <p:txBody>
              <a:bodyPr>
                <a:spAutoFit/>
              </a:bodyPr>
              <a:lstStyle/>
              <a:p>
                <a:pPr>
                  <a:spcBef>
                    <a:spcPct val="50000"/>
                  </a:spcBef>
                </a:pPr>
                <a:r>
                  <a:rPr lang="en-US"/>
                  <a:t>Sami Ali</a:t>
                </a:r>
              </a:p>
            </p:txBody>
          </p:sp>
        </p:grpSp>
        <p:sp>
          <p:nvSpPr>
            <p:cNvPr id="164869" name="Text Box 5"/>
            <p:cNvSpPr txBox="1">
              <a:spLocks noChangeArrowheads="1"/>
            </p:cNvSpPr>
            <p:nvPr/>
          </p:nvSpPr>
          <p:spPr bwMode="auto">
            <a:xfrm>
              <a:off x="1296" y="1158"/>
              <a:ext cx="1824" cy="192"/>
            </a:xfrm>
            <a:prstGeom prst="rect">
              <a:avLst/>
            </a:prstGeom>
            <a:solidFill>
              <a:schemeClr val="bg1"/>
            </a:solidFill>
            <a:ln w="9525">
              <a:noFill/>
              <a:miter lim="800000"/>
              <a:headEnd/>
              <a:tailEnd/>
            </a:ln>
          </p:spPr>
          <p:txBody>
            <a:bodyPr>
              <a:spAutoFit/>
            </a:bodyPr>
            <a:lstStyle/>
            <a:p>
              <a:pPr>
                <a:spcBef>
                  <a:spcPct val="50000"/>
                </a:spcBef>
              </a:pPr>
              <a:r>
                <a:rPr lang="en-US" sz="1400" b="1"/>
                <a:t>Al al-Bayt University</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28600"/>
            <a:ext cx="8715436" cy="1143000"/>
          </a:xfrm>
        </p:spPr>
        <p:txBody>
          <a:bodyPr>
            <a:normAutofit/>
          </a:bodyPr>
          <a:lstStyle/>
          <a:p>
            <a:r>
              <a:rPr lang="en-US"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Form Elements</a:t>
            </a:r>
            <a:endParaRPr lang="en-US"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graphicFrame>
        <p:nvGraphicFramePr>
          <p:cNvPr id="5" name="Group 3"/>
          <p:cNvGraphicFramePr>
            <a:graphicFrameLocks noGrp="1"/>
          </p:cNvGraphicFramePr>
          <p:nvPr>
            <p:ph type="tbl" idx="1"/>
          </p:nvPr>
        </p:nvGraphicFramePr>
        <p:xfrm>
          <a:off x="457200" y="1600200"/>
          <a:ext cx="8458200" cy="4495801"/>
        </p:xfrm>
        <a:graphic>
          <a:graphicData uri="http://schemas.openxmlformats.org/drawingml/2006/table">
            <a:tbl>
              <a:tblPr/>
              <a:tblGrid>
                <a:gridCol w="8458200"/>
              </a:tblGrid>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0000FF"/>
                          </a:solidFill>
                          <a:effectLst/>
                          <a:latin typeface="Arial" charset="0"/>
                          <a:cs typeface="Arial"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Arial" charset="0"/>
                          <a:cs typeface="Arial" charset="0"/>
                        </a:rPr>
                        <a:t>TYPE=</a:t>
                      </a:r>
                      <a:r>
                        <a:rPr kumimoji="0" lang="en-US" sz="2400" b="0" i="0" u="none" strike="noStrike" cap="none" normalizeH="0" baseline="0" dirty="0" smtClean="0">
                          <a:ln>
                            <a:noFill/>
                          </a:ln>
                          <a:solidFill>
                            <a:schemeClr val="tx1"/>
                          </a:solidFill>
                          <a:effectLst/>
                          <a:latin typeface="Arial" charset="0"/>
                          <a:cs typeface="Arial"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Arial" charset="0"/>
                          <a:cs typeface="Arial" charset="0"/>
                        </a:rPr>
                        <a:t>NAME =</a:t>
                      </a:r>
                      <a:r>
                        <a:rPr kumimoji="0" lang="en-US" sz="2400" b="0" i="0" u="none" strike="noStrike" cap="none" normalizeH="0" baseline="0" dirty="0" smtClean="0">
                          <a:ln>
                            <a:noFill/>
                          </a:ln>
                          <a:solidFill>
                            <a:schemeClr val="tx1"/>
                          </a:solidFill>
                          <a:effectLst/>
                          <a:latin typeface="Arial" charset="0"/>
                          <a:cs typeface="Arial"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Arial" charset="0"/>
                          <a:cs typeface="Arial" charset="0"/>
                        </a:rPr>
                        <a:t>VALUE=</a:t>
                      </a:r>
                      <a:r>
                        <a:rPr kumimoji="0" lang="en-US" sz="2400" b="0" i="0" u="none" strike="noStrike" cap="none" normalizeH="0" baseline="0" dirty="0" smtClean="0">
                          <a:ln>
                            <a:noFill/>
                          </a:ln>
                          <a:solidFill>
                            <a:schemeClr val="tx1"/>
                          </a:solidFill>
                          <a:effectLst/>
                          <a:latin typeface="Arial" charset="0"/>
                          <a:cs typeface="Arial"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cs typeface="Arial"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Arial" charset="0"/>
                          <a:cs typeface="Arial" charset="0"/>
                        </a:rPr>
                        <a:t>CHECKED=</a:t>
                      </a:r>
                      <a:r>
                        <a:rPr kumimoji="0" lang="en-US" sz="2400" b="0" i="0" u="none" strike="noStrike" cap="none" normalizeH="0" baseline="0" dirty="0" smtClean="0">
                          <a:ln>
                            <a:noFill/>
                          </a:ln>
                          <a:solidFill>
                            <a:schemeClr val="tx1"/>
                          </a:solidFill>
                          <a:effectLst/>
                          <a:latin typeface="Arial" charset="0"/>
                          <a:cs typeface="Arial"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FF0000"/>
                          </a:solidFill>
                          <a:effectLst/>
                          <a:latin typeface="Arial" charset="0"/>
                          <a:cs typeface="Arial" charset="0"/>
                        </a:rPr>
                        <a:t>SIZE=</a:t>
                      </a:r>
                      <a:r>
                        <a:rPr kumimoji="0" lang="en-US" sz="2400" b="0" i="0" u="none" strike="noStrike" cap="none" normalizeH="0" baseline="0" dirty="0" smtClean="0">
                          <a:ln>
                            <a:noFill/>
                          </a:ln>
                          <a:solidFill>
                            <a:schemeClr val="tx1"/>
                          </a:solidFill>
                          <a:effectLst/>
                          <a:latin typeface="Arial" charset="0"/>
                          <a:cs typeface="Arial"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rgbClr val="FF0000"/>
                          </a:solidFill>
                          <a:effectLst/>
                          <a:latin typeface="Arial" charset="0"/>
                          <a:cs typeface="Arial" charset="0"/>
                        </a:rPr>
                        <a:t>MAXLENGHT</a:t>
                      </a:r>
                      <a:r>
                        <a:rPr kumimoji="0" lang="en-US" sz="2400" b="1" i="0" u="none" strike="noStrike" cap="none" normalizeH="0" baseline="0" dirty="0" smtClean="0">
                          <a:ln>
                            <a:noFill/>
                          </a:ln>
                          <a:solidFill>
                            <a:srgbClr val="FF0000"/>
                          </a:solidFill>
                          <a:effectLst/>
                          <a:latin typeface="Arial" charset="0"/>
                          <a:cs typeface="Arial" charset="0"/>
                        </a:rPr>
                        <a:t>=</a:t>
                      </a:r>
                      <a:r>
                        <a:rPr kumimoji="0" lang="en-US" sz="2400" b="0" i="0" u="none" strike="noStrike" cap="none" normalizeH="0" baseline="0" dirty="0" smtClean="0">
                          <a:ln>
                            <a:noFill/>
                          </a:ln>
                          <a:solidFill>
                            <a:schemeClr val="tx1"/>
                          </a:solidFill>
                          <a:effectLst/>
                          <a:latin typeface="Arial" charset="0"/>
                          <a:cs typeface="Arial"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cs typeface="Arial"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pPr>
              <a:defRPr/>
            </a:pPr>
            <a:fld id="{1E00A752-CA89-4855-B133-4D8A61774D3E}" type="slidenum">
              <a:rPr lang="ar-SA"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762000" y="1143000"/>
            <a:ext cx="7848600" cy="5486400"/>
          </a:xfrm>
          <a:noFill/>
          <a:ln>
            <a:solidFill>
              <a:srgbClr val="333300"/>
            </a:solidFill>
          </a:ln>
        </p:spPr>
        <p:txBody>
          <a:bodyPr/>
          <a:lstStyle/>
          <a:p>
            <a:pPr>
              <a:lnSpc>
                <a:spcPct val="90000"/>
              </a:lnSpc>
              <a:buClr>
                <a:schemeClr val="accent2"/>
              </a:buClr>
              <a:buFont typeface="Wingdings" pitchFamily="2" charset="2"/>
              <a:buChar char="§"/>
            </a:pPr>
            <a:r>
              <a:rPr lang="en-US" sz="2800" b="1" dirty="0" smtClean="0">
                <a:solidFill>
                  <a:srgbClr val="0000FF"/>
                </a:solidFill>
              </a:rPr>
              <a:t>Text boxes</a:t>
            </a:r>
            <a:r>
              <a:rPr lang="en-US" sz="2400" b="1" i="1" dirty="0" smtClean="0"/>
              <a:t>:</a:t>
            </a:r>
            <a:r>
              <a:rPr lang="en-US" sz="2400" dirty="0" smtClean="0"/>
              <a:t> Used to provide input fields for text, phone numbers, dates, etc.</a:t>
            </a:r>
          </a:p>
          <a:p>
            <a:pPr>
              <a:lnSpc>
                <a:spcPct val="90000"/>
              </a:lnSpc>
              <a:buClr>
                <a:schemeClr val="accent2"/>
              </a:buClr>
              <a:buFont typeface="Wingdings" pitchFamily="2" charset="2"/>
              <a:buNone/>
            </a:pPr>
            <a:r>
              <a:rPr lang="en-US" sz="2400" b="1" dirty="0" smtClean="0">
                <a:solidFill>
                  <a:srgbClr val="FF0000"/>
                </a:solidFill>
              </a:rPr>
              <a:t>&lt;INPUT TYPE= </a:t>
            </a:r>
            <a:r>
              <a:rPr lang="en-US" sz="2800" b="1" dirty="0" smtClean="0">
                <a:solidFill>
                  <a:srgbClr val="FF0000"/>
                </a:solidFill>
              </a:rPr>
              <a:t>"</a:t>
            </a:r>
            <a:r>
              <a:rPr lang="en-US" sz="2400" b="1" dirty="0" smtClean="0">
                <a:solidFill>
                  <a:srgbClr val="FF0000"/>
                </a:solidFill>
              </a:rPr>
              <a:t> TEXT </a:t>
            </a:r>
            <a:r>
              <a:rPr lang="en-US" sz="2800" b="1" dirty="0" smtClean="0">
                <a:solidFill>
                  <a:srgbClr val="FF0000"/>
                </a:solidFill>
              </a:rPr>
              <a:t>"</a:t>
            </a:r>
            <a:r>
              <a:rPr lang="en-US" sz="2400" b="1" dirty="0" smtClean="0">
                <a:solidFill>
                  <a:srgbClr val="FF0000"/>
                </a:solidFill>
              </a:rPr>
              <a:t> &gt;</a:t>
            </a:r>
          </a:p>
          <a:p>
            <a:pPr>
              <a:lnSpc>
                <a:spcPct val="90000"/>
              </a:lnSpc>
              <a:buClr>
                <a:schemeClr val="accent2"/>
              </a:buClr>
              <a:buFont typeface="Wingdings" pitchFamily="2" charset="2"/>
              <a:buNone/>
            </a:pPr>
            <a:r>
              <a:rPr lang="en-US" sz="2400" dirty="0" smtClean="0"/>
              <a:t>Browser will display </a:t>
            </a:r>
          </a:p>
          <a:p>
            <a:pPr>
              <a:lnSpc>
                <a:spcPct val="90000"/>
              </a:lnSpc>
              <a:buClr>
                <a:schemeClr val="accent2"/>
              </a:buClr>
              <a:buFont typeface="Wingdings" pitchFamily="2" charset="2"/>
              <a:buNone/>
            </a:pPr>
            <a:r>
              <a:rPr lang="en-US" sz="2400" dirty="0" smtClean="0"/>
              <a:t>Textboxes use the following attributes:</a:t>
            </a:r>
          </a:p>
          <a:p>
            <a:pPr>
              <a:lnSpc>
                <a:spcPct val="90000"/>
              </a:lnSpc>
              <a:buClr>
                <a:schemeClr val="accent2"/>
              </a:buClr>
              <a:buFont typeface="Wingdings" pitchFamily="2" charset="2"/>
              <a:buChar char="§"/>
            </a:pPr>
            <a:r>
              <a:rPr lang="en-US" sz="2400" b="1" dirty="0" smtClean="0">
                <a:solidFill>
                  <a:srgbClr val="FF0000"/>
                </a:solidFill>
              </a:rPr>
              <a:t>TYPE:</a:t>
            </a:r>
            <a:r>
              <a:rPr lang="en-US" sz="2400" dirty="0" smtClean="0"/>
              <a:t> text.</a:t>
            </a:r>
          </a:p>
          <a:p>
            <a:pPr>
              <a:lnSpc>
                <a:spcPct val="90000"/>
              </a:lnSpc>
              <a:buClr>
                <a:schemeClr val="accent2"/>
              </a:buClr>
              <a:buFont typeface="Wingdings" pitchFamily="2" charset="2"/>
              <a:buChar char="§"/>
            </a:pPr>
            <a:r>
              <a:rPr lang="en-US" sz="2400" b="1" dirty="0" smtClean="0">
                <a:solidFill>
                  <a:srgbClr val="FF0000"/>
                </a:solidFill>
              </a:rPr>
              <a:t>SIZE:</a:t>
            </a:r>
            <a:r>
              <a:rPr lang="en-US" sz="2400" dirty="0" smtClean="0"/>
              <a:t> determines the size of the textbox in characters. </a:t>
            </a:r>
            <a:r>
              <a:rPr lang="en-US" sz="2400" b="1" dirty="0" smtClean="0">
                <a:solidFill>
                  <a:srgbClr val="0000FF"/>
                </a:solidFill>
              </a:rPr>
              <a:t>Default=20</a:t>
            </a:r>
            <a:r>
              <a:rPr lang="en-US" sz="2400" dirty="0" smtClean="0"/>
              <a:t> characters.</a:t>
            </a:r>
          </a:p>
          <a:p>
            <a:pPr>
              <a:lnSpc>
                <a:spcPct val="90000"/>
              </a:lnSpc>
              <a:buClr>
                <a:schemeClr val="accent2"/>
              </a:buClr>
              <a:buFont typeface="Wingdings" pitchFamily="2" charset="2"/>
              <a:buChar char="§"/>
            </a:pPr>
            <a:r>
              <a:rPr lang="en-US" sz="2800" b="1" dirty="0" err="1" smtClean="0">
                <a:solidFill>
                  <a:srgbClr val="FF0000"/>
                </a:solidFill>
              </a:rPr>
              <a:t>MAXLENGHT</a:t>
            </a:r>
            <a:r>
              <a:rPr lang="en-US" sz="2400" b="1" dirty="0" smtClean="0">
                <a:solidFill>
                  <a:srgbClr val="FF0000"/>
                </a:solidFill>
              </a:rPr>
              <a:t> </a:t>
            </a:r>
            <a:r>
              <a:rPr lang="en-US" sz="2400" b="1" i="1" dirty="0" smtClean="0"/>
              <a:t>:</a:t>
            </a:r>
            <a:r>
              <a:rPr lang="en-US" sz="2400" dirty="0" smtClean="0"/>
              <a:t> determines the maximum number of characters that the field will accept.</a:t>
            </a:r>
          </a:p>
          <a:p>
            <a:pPr>
              <a:lnSpc>
                <a:spcPct val="90000"/>
              </a:lnSpc>
              <a:buClr>
                <a:schemeClr val="accent2"/>
              </a:buClr>
              <a:buFont typeface="Wingdings" pitchFamily="2" charset="2"/>
              <a:buChar char="§"/>
            </a:pPr>
            <a:r>
              <a:rPr lang="en-US" sz="2400" b="1" dirty="0" smtClean="0">
                <a:solidFill>
                  <a:srgbClr val="FF0000"/>
                </a:solidFill>
              </a:rPr>
              <a:t>NAME:</a:t>
            </a:r>
            <a:r>
              <a:rPr lang="en-US" sz="2400" dirty="0" smtClean="0"/>
              <a:t> is the name of the variable to be sent to the CGI application.</a:t>
            </a:r>
          </a:p>
          <a:p>
            <a:pPr>
              <a:lnSpc>
                <a:spcPct val="90000"/>
              </a:lnSpc>
              <a:buClr>
                <a:schemeClr val="accent2"/>
              </a:buClr>
              <a:buFont typeface="Wingdings" pitchFamily="2" charset="2"/>
              <a:buChar char="§"/>
            </a:pPr>
            <a:r>
              <a:rPr lang="en-US" sz="2400" b="1" dirty="0" smtClean="0">
                <a:solidFill>
                  <a:srgbClr val="FF0000"/>
                </a:solidFill>
              </a:rPr>
              <a:t>VALUE:</a:t>
            </a:r>
            <a:r>
              <a:rPr lang="en-US" sz="2400" dirty="0" smtClean="0"/>
              <a:t> will display its contents as the default value.</a:t>
            </a:r>
          </a:p>
        </p:txBody>
      </p:sp>
      <p:sp>
        <p:nvSpPr>
          <p:cNvPr id="7" name="Slide Number Placeholder 5"/>
          <p:cNvSpPr>
            <a:spLocks noGrp="1"/>
          </p:cNvSpPr>
          <p:nvPr>
            <p:ph type="sldNum" sz="quarter" idx="12"/>
          </p:nvPr>
        </p:nvSpPr>
        <p:spPr/>
        <p:txBody>
          <a:bodyPr/>
          <a:lstStyle/>
          <a:p>
            <a:pPr>
              <a:defRPr/>
            </a:pPr>
            <a:fld id="{A1E3E84C-D3BC-4875-B670-B97DE8634E0B}" type="slidenum">
              <a:rPr lang="ar-SA"/>
              <a:pPr>
                <a:defRPr/>
              </a:pPr>
              <a:t>13</a:t>
            </a:fld>
            <a:endParaRPr lang="en-US"/>
          </a:p>
        </p:txBody>
      </p:sp>
      <p:graphicFrame>
        <p:nvGraphicFramePr>
          <p:cNvPr id="4098" name="Object 4"/>
          <p:cNvGraphicFramePr>
            <a:graphicFrameLocks noChangeAspect="1"/>
          </p:cNvGraphicFramePr>
          <p:nvPr/>
        </p:nvGraphicFramePr>
        <p:xfrm>
          <a:off x="4953000" y="2209800"/>
          <a:ext cx="2590800" cy="612775"/>
        </p:xfrm>
        <a:graphic>
          <a:graphicData uri="http://schemas.openxmlformats.org/presentationml/2006/ole">
            <p:oleObj spid="_x0000_s1026" name="Bitmap Image" r:id="rId3" imgW="1609524" imgH="380852" progId="PBrush">
              <p:embed/>
            </p:oleObj>
          </a:graphicData>
        </a:graphic>
      </p:graphicFrame>
      <p:sp>
        <p:nvSpPr>
          <p:cNvPr id="8" name="Rectangle 7"/>
          <p:cNvSpPr/>
          <p:nvPr/>
        </p:nvSpPr>
        <p:spPr>
          <a:xfrm>
            <a:off x="1285852" y="214290"/>
            <a:ext cx="7000924" cy="769441"/>
          </a:xfrm>
          <a:prstGeom prst="rect">
            <a:avLst/>
          </a:prstGeom>
        </p:spPr>
        <p:txBody>
          <a:bodyPr wrap="square">
            <a:spAutoFit/>
          </a:bodyPr>
          <a:lstStyle/>
          <a:p>
            <a:pPr algn="ctr" eaLnBrk="1" hangingPunct="1"/>
            <a:r>
              <a:rPr lang="en-US" sz="4400" b="1" dirty="0" smtClean="0">
                <a:solidFill>
                  <a:srgbClr val="002060"/>
                </a:solidFill>
                <a:effectLst>
                  <a:outerShdw blurRad="50000" dist="30000" dir="5400000" algn="tl" rotWithShape="0">
                    <a:srgbClr val="000000">
                      <a:alpha val="30000"/>
                    </a:srgbClr>
                  </a:outerShdw>
                </a:effectLst>
              </a:rPr>
              <a:t>Text Box</a:t>
            </a:r>
            <a:endParaRPr lang="en-US" sz="4400" b="1" dirty="0">
              <a:solidFill>
                <a:srgbClr val="002060"/>
              </a:solidFill>
              <a:effectLst>
                <a:outerShdw blurRad="50000" dist="3000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spcAft>
                <a:spcPct val="0"/>
              </a:spcAft>
            </a:pPr>
            <a:r>
              <a:rPr lang="en-US"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Example on Text Box</a:t>
            </a:r>
            <a:endParaRPr lang="en-US"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pPr>
              <a:lnSpc>
                <a:spcPct val="80000"/>
              </a:lnSpc>
              <a:buFontTx/>
              <a:buNone/>
            </a:pPr>
            <a:r>
              <a:rPr lang="en-US" sz="2000" b="1" dirty="0" smtClean="0"/>
              <a:t>&lt;TITLE&gt;</a:t>
            </a:r>
            <a:r>
              <a:rPr lang="en-US" sz="2000" b="1" dirty="0" err="1" smtClean="0"/>
              <a:t>Form_Text_Type</a:t>
            </a:r>
            <a:r>
              <a:rPr lang="en-US" sz="2000" b="1" dirty="0" smtClean="0"/>
              <a:t>&lt;/TITLE&gt;</a:t>
            </a:r>
          </a:p>
          <a:p>
            <a:pPr>
              <a:lnSpc>
                <a:spcPct val="80000"/>
              </a:lnSpc>
              <a:buFontTx/>
              <a:buNone/>
            </a:pPr>
            <a:r>
              <a:rPr lang="en-US" sz="2000" b="1" dirty="0" smtClean="0"/>
              <a:t>&lt;/HEAD&gt; &lt;BODY&gt;</a:t>
            </a:r>
          </a:p>
          <a:p>
            <a:pPr>
              <a:lnSpc>
                <a:spcPct val="80000"/>
              </a:lnSpc>
              <a:buFontTx/>
              <a:buNone/>
            </a:pPr>
            <a:r>
              <a:rPr lang="en-US" sz="2000" b="1" dirty="0" smtClean="0"/>
              <a:t>&lt;</a:t>
            </a:r>
            <a:r>
              <a:rPr lang="en-US" sz="2000" b="1" dirty="0" err="1" smtClean="0"/>
              <a:t>h1</a:t>
            </a:r>
            <a:r>
              <a:rPr lang="en-US" sz="2000" b="1" dirty="0" smtClean="0"/>
              <a:t>&gt; &lt;font color=blue&gt;Please enter the following </a:t>
            </a:r>
            <a:r>
              <a:rPr lang="en-US" sz="2000" b="1" dirty="0" err="1" smtClean="0"/>
              <a:t>bioData</a:t>
            </a:r>
            <a:r>
              <a:rPr lang="en-US" sz="2000" b="1" dirty="0" smtClean="0"/>
              <a:t>&lt;/font&gt;&lt;/</a:t>
            </a:r>
            <a:r>
              <a:rPr lang="en-US" sz="2000" b="1" dirty="0" err="1" smtClean="0"/>
              <a:t>h1</a:t>
            </a:r>
            <a:r>
              <a:rPr lang="en-US" sz="2000" b="1" dirty="0" smtClean="0"/>
              <a:t>&gt;</a:t>
            </a:r>
          </a:p>
          <a:p>
            <a:pPr>
              <a:lnSpc>
                <a:spcPct val="80000"/>
              </a:lnSpc>
              <a:buFontTx/>
              <a:buNone/>
            </a:pPr>
            <a:r>
              <a:rPr lang="en-US" sz="2000" b="1" dirty="0" smtClean="0">
                <a:solidFill>
                  <a:srgbClr val="FF0000"/>
                </a:solidFill>
              </a:rPr>
              <a:t>&lt;FORM name="</a:t>
            </a:r>
            <a:r>
              <a:rPr lang="en-US" sz="2000" b="1" dirty="0" err="1" smtClean="0">
                <a:solidFill>
                  <a:srgbClr val="FF0000"/>
                </a:solidFill>
              </a:rPr>
              <a:t>fome1</a:t>
            </a:r>
            <a:r>
              <a:rPr lang="en-US" sz="2000" b="1" dirty="0" smtClean="0">
                <a:solidFill>
                  <a:srgbClr val="FF0000"/>
                </a:solidFill>
              </a:rPr>
              <a:t>"  Method= " get " Action= " URL " &gt;</a:t>
            </a:r>
          </a:p>
          <a:p>
            <a:pPr>
              <a:lnSpc>
                <a:spcPct val="80000"/>
              </a:lnSpc>
              <a:buFontTx/>
              <a:buNone/>
            </a:pPr>
            <a:r>
              <a:rPr lang="en-US" sz="2000" b="1" dirty="0" smtClean="0">
                <a:solidFill>
                  <a:srgbClr val="0000FF"/>
                </a:solidFill>
              </a:rPr>
              <a:t>First Name: &lt;INPUT TYPE="TEXT" NAME="</a:t>
            </a:r>
            <a:r>
              <a:rPr lang="en-US" sz="2000" b="1" dirty="0" err="1" smtClean="0">
                <a:solidFill>
                  <a:srgbClr val="0000FF"/>
                </a:solidFill>
              </a:rPr>
              <a:t>FName</a:t>
            </a:r>
            <a:r>
              <a:rPr lang="en-US" sz="2000" b="1" dirty="0" smtClean="0">
                <a:solidFill>
                  <a:srgbClr val="0000FF"/>
                </a:solidFill>
              </a:rPr>
              <a:t>"</a:t>
            </a:r>
          </a:p>
          <a:p>
            <a:pPr>
              <a:lnSpc>
                <a:spcPct val="80000"/>
              </a:lnSpc>
              <a:buFontTx/>
              <a:buNone/>
            </a:pPr>
            <a:r>
              <a:rPr lang="en-US" sz="2000" b="1" dirty="0" smtClean="0">
                <a:solidFill>
                  <a:srgbClr val="0000FF"/>
                </a:solidFill>
              </a:rPr>
              <a:t>SIZE="15" </a:t>
            </a:r>
            <a:r>
              <a:rPr lang="en-US" sz="2000" b="1" dirty="0" err="1" smtClean="0">
                <a:solidFill>
                  <a:srgbClr val="0000FF"/>
                </a:solidFill>
              </a:rPr>
              <a:t>MAXLENGTH</a:t>
            </a:r>
            <a:r>
              <a:rPr lang="en-US" sz="2000" b="1" dirty="0" smtClean="0">
                <a:solidFill>
                  <a:srgbClr val="0000FF"/>
                </a:solidFill>
              </a:rPr>
              <a:t>="25"&gt;&lt;BR&gt;</a:t>
            </a:r>
          </a:p>
          <a:p>
            <a:pPr>
              <a:lnSpc>
                <a:spcPct val="80000"/>
              </a:lnSpc>
              <a:buFontTx/>
              <a:buNone/>
            </a:pPr>
            <a:r>
              <a:rPr lang="en-US" sz="2000" b="1" dirty="0" smtClean="0">
                <a:solidFill>
                  <a:srgbClr val="333300"/>
                </a:solidFill>
              </a:rPr>
              <a:t>Last Name: &lt;INPUT TYPE="TEXT" NAME="</a:t>
            </a:r>
            <a:r>
              <a:rPr lang="en-US" sz="2000" b="1" dirty="0" err="1" smtClean="0">
                <a:solidFill>
                  <a:srgbClr val="333300"/>
                </a:solidFill>
              </a:rPr>
              <a:t>LName</a:t>
            </a:r>
            <a:r>
              <a:rPr lang="en-US" sz="2000" b="1" dirty="0" smtClean="0">
                <a:solidFill>
                  <a:srgbClr val="333300"/>
                </a:solidFill>
              </a:rPr>
              <a:t>"</a:t>
            </a:r>
          </a:p>
          <a:p>
            <a:pPr>
              <a:lnSpc>
                <a:spcPct val="80000"/>
              </a:lnSpc>
              <a:buFontTx/>
              <a:buNone/>
            </a:pPr>
            <a:r>
              <a:rPr lang="en-US" sz="2000" b="1" dirty="0" smtClean="0">
                <a:solidFill>
                  <a:srgbClr val="333300"/>
                </a:solidFill>
              </a:rPr>
              <a:t>SIZE="15" </a:t>
            </a:r>
            <a:r>
              <a:rPr lang="en-US" sz="2000" b="1" dirty="0" err="1" smtClean="0">
                <a:solidFill>
                  <a:srgbClr val="333300"/>
                </a:solidFill>
              </a:rPr>
              <a:t>MAXLENGTH</a:t>
            </a:r>
            <a:r>
              <a:rPr lang="en-US" sz="2000" b="1" dirty="0" smtClean="0">
                <a:solidFill>
                  <a:srgbClr val="333300"/>
                </a:solidFill>
              </a:rPr>
              <a:t>="25"&gt;&lt;BR&gt;</a:t>
            </a:r>
          </a:p>
          <a:p>
            <a:pPr>
              <a:lnSpc>
                <a:spcPct val="80000"/>
              </a:lnSpc>
              <a:buFontTx/>
              <a:buNone/>
            </a:pPr>
            <a:r>
              <a:rPr lang="en-US" sz="2000" b="1" dirty="0" smtClean="0">
                <a:solidFill>
                  <a:srgbClr val="FF0000"/>
                </a:solidFill>
              </a:rPr>
              <a:t>Nationality: &lt;INPUT TYPE="TEXT" NAME="Country"</a:t>
            </a:r>
          </a:p>
          <a:p>
            <a:pPr>
              <a:lnSpc>
                <a:spcPct val="80000"/>
              </a:lnSpc>
              <a:buFontTx/>
              <a:buNone/>
            </a:pPr>
            <a:r>
              <a:rPr lang="en-US" sz="2000" b="1" dirty="0" smtClean="0">
                <a:solidFill>
                  <a:srgbClr val="FF0000"/>
                </a:solidFill>
              </a:rPr>
              <a:t>SIZE="25" </a:t>
            </a:r>
            <a:r>
              <a:rPr lang="en-US" sz="2000" b="1" dirty="0" err="1" smtClean="0">
                <a:solidFill>
                  <a:srgbClr val="FF0000"/>
                </a:solidFill>
              </a:rPr>
              <a:t>MAXLENGTH</a:t>
            </a:r>
            <a:r>
              <a:rPr lang="en-US" sz="2000" b="1" dirty="0" smtClean="0">
                <a:solidFill>
                  <a:srgbClr val="FF0000"/>
                </a:solidFill>
              </a:rPr>
              <a:t>="25"&gt;&lt;BR&gt;</a:t>
            </a:r>
          </a:p>
          <a:p>
            <a:pPr>
              <a:lnSpc>
                <a:spcPct val="80000"/>
              </a:lnSpc>
              <a:buFontTx/>
              <a:buNone/>
            </a:pPr>
            <a:r>
              <a:rPr lang="en-US" sz="2000" b="1" dirty="0" smtClean="0">
                <a:solidFill>
                  <a:srgbClr val="009900"/>
                </a:solidFill>
              </a:rPr>
              <a:t>The Phone Number: &lt;INPUT TYPE="TEXT" NAME="Phone"</a:t>
            </a:r>
          </a:p>
          <a:p>
            <a:pPr>
              <a:lnSpc>
                <a:spcPct val="80000"/>
              </a:lnSpc>
              <a:buFontTx/>
              <a:buNone/>
            </a:pPr>
            <a:r>
              <a:rPr lang="en-US" sz="2000" b="1" dirty="0" smtClean="0">
                <a:solidFill>
                  <a:srgbClr val="009900"/>
                </a:solidFill>
              </a:rPr>
              <a:t>SIZE="15" </a:t>
            </a:r>
            <a:r>
              <a:rPr lang="en-US" sz="2000" b="1" dirty="0" err="1" smtClean="0">
                <a:solidFill>
                  <a:srgbClr val="009900"/>
                </a:solidFill>
              </a:rPr>
              <a:t>MAXLENGTH</a:t>
            </a:r>
            <a:r>
              <a:rPr lang="en-US" sz="2000" b="1" dirty="0" smtClean="0">
                <a:solidFill>
                  <a:srgbClr val="009900"/>
                </a:solidFill>
              </a:rPr>
              <a:t>="12"&gt;&lt;BR&gt;</a:t>
            </a:r>
          </a:p>
          <a:p>
            <a:pPr>
              <a:lnSpc>
                <a:spcPct val="80000"/>
              </a:lnSpc>
              <a:buFontTx/>
              <a:buNone/>
            </a:pPr>
            <a:r>
              <a:rPr lang="en-US" sz="2000" b="1" dirty="0" smtClean="0">
                <a:solidFill>
                  <a:srgbClr val="FF0000"/>
                </a:solidFill>
              </a:rPr>
              <a:t>&lt;/FORM&gt;</a:t>
            </a:r>
            <a:r>
              <a:rPr lang="en-US" sz="2000" b="1" dirty="0" smtClean="0"/>
              <a:t> &lt;/BODY&gt; &lt;/HTML&gt;</a:t>
            </a:r>
          </a:p>
          <a:p>
            <a:pPr>
              <a:lnSpc>
                <a:spcPct val="80000"/>
              </a:lnSpc>
            </a:pPr>
            <a:endParaRPr lang="en-US" sz="2000" b="1" dirty="0" smtClean="0"/>
          </a:p>
          <a:p>
            <a:pPr>
              <a:lnSpc>
                <a:spcPct val="80000"/>
              </a:lnSpc>
              <a:buFontTx/>
              <a:buNone/>
            </a:pPr>
            <a:endParaRPr lang="en-US" sz="2000" b="1" dirty="0" smtClean="0"/>
          </a:p>
          <a:p>
            <a:endParaRPr lang="en-US" sz="20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Output</a:t>
            </a:r>
            <a:endParaRPr lang="en-US"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5" name="Picture 5"/>
          <p:cNvPicPr>
            <a:picLocks noGrp="1" noChangeAspect="1" noChangeArrowheads="1"/>
          </p:cNvPicPr>
          <p:nvPr>
            <p:ph idx="1"/>
          </p:nvPr>
        </p:nvPicPr>
        <p:blipFill>
          <a:blip r:embed="rId2"/>
          <a:stretch>
            <a:fillRect/>
          </a:stretch>
        </p:blipFill>
        <p:spPr bwMode="auto">
          <a:xfrm>
            <a:off x="714348" y="1500174"/>
            <a:ext cx="7500990" cy="492922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533400" y="990600"/>
            <a:ext cx="8182004" cy="5581672"/>
          </a:xfrm>
          <a:noFill/>
          <a:ln>
            <a:solidFill>
              <a:srgbClr val="333300"/>
            </a:solidFill>
          </a:ln>
        </p:spPr>
        <p:txBody>
          <a:bodyPr>
            <a:normAutofit lnSpcReduction="10000"/>
          </a:bodyPr>
          <a:lstStyle/>
          <a:p>
            <a:pPr>
              <a:buClr>
                <a:schemeClr val="accent2"/>
              </a:buClr>
              <a:buFont typeface="Wingdings" pitchFamily="2" charset="2"/>
              <a:buChar char="§"/>
            </a:pPr>
            <a:r>
              <a:rPr lang="en-US" sz="2800" b="1" dirty="0" smtClean="0">
                <a:solidFill>
                  <a:srgbClr val="0000FF"/>
                </a:solidFill>
              </a:rPr>
              <a:t>Password</a:t>
            </a:r>
            <a:r>
              <a:rPr lang="en-US" sz="2800" b="1" dirty="0" smtClean="0"/>
              <a:t>:</a:t>
            </a:r>
            <a:r>
              <a:rPr lang="en-US" sz="2400" dirty="0" smtClean="0"/>
              <a:t> Used to allow entry of passwords.</a:t>
            </a:r>
          </a:p>
          <a:p>
            <a:pPr>
              <a:buClr>
                <a:schemeClr val="accent2"/>
              </a:buClr>
              <a:buFont typeface="Wingdings" pitchFamily="2" charset="2"/>
              <a:buNone/>
            </a:pPr>
            <a:r>
              <a:rPr lang="en-US" sz="2400" b="1" dirty="0" smtClean="0">
                <a:solidFill>
                  <a:srgbClr val="FF0000"/>
                </a:solidFill>
              </a:rPr>
              <a:t>&lt;INPUT TYPE= </a:t>
            </a:r>
            <a:r>
              <a:rPr lang="en-US" sz="2800" b="1" dirty="0" smtClean="0">
                <a:solidFill>
                  <a:srgbClr val="FF0000"/>
                </a:solidFill>
              </a:rPr>
              <a:t>"</a:t>
            </a:r>
            <a:r>
              <a:rPr lang="en-US" sz="2400" b="1" dirty="0" smtClean="0">
                <a:solidFill>
                  <a:srgbClr val="FF0000"/>
                </a:solidFill>
              </a:rPr>
              <a:t> PASSWORD </a:t>
            </a:r>
            <a:r>
              <a:rPr lang="en-US" sz="2800" b="1" dirty="0" smtClean="0">
                <a:solidFill>
                  <a:srgbClr val="FF0000"/>
                </a:solidFill>
              </a:rPr>
              <a:t>"</a:t>
            </a:r>
            <a:r>
              <a:rPr lang="en-US" sz="2400" b="1" dirty="0" smtClean="0">
                <a:solidFill>
                  <a:srgbClr val="FF0000"/>
                </a:solidFill>
              </a:rPr>
              <a:t> &gt;</a:t>
            </a:r>
          </a:p>
          <a:p>
            <a:pPr>
              <a:buClr>
                <a:schemeClr val="accent2"/>
              </a:buClr>
              <a:buFont typeface="Wingdings" pitchFamily="2" charset="2"/>
              <a:buNone/>
            </a:pPr>
            <a:r>
              <a:rPr lang="en-US" sz="2400" dirty="0" smtClean="0"/>
              <a:t>Browser will display </a:t>
            </a:r>
          </a:p>
          <a:p>
            <a:pPr>
              <a:buClr>
                <a:schemeClr val="accent2"/>
              </a:buClr>
              <a:buFont typeface="Wingdings" pitchFamily="2" charset="2"/>
              <a:buNone/>
            </a:pPr>
            <a:r>
              <a:rPr lang="en-US" sz="2400" dirty="0" smtClean="0"/>
              <a:t>Text typed in a password box is starred out in the browser </a:t>
            </a:r>
          </a:p>
          <a:p>
            <a:pPr>
              <a:buClr>
                <a:schemeClr val="accent2"/>
              </a:buClr>
              <a:buFont typeface="Wingdings" pitchFamily="2" charset="2"/>
              <a:buNone/>
            </a:pPr>
            <a:r>
              <a:rPr lang="en-US" sz="2400" dirty="0" smtClean="0"/>
              <a:t>display.</a:t>
            </a:r>
          </a:p>
          <a:p>
            <a:pPr>
              <a:buClr>
                <a:schemeClr val="accent2"/>
              </a:buClr>
              <a:buFont typeface="Wingdings" pitchFamily="2" charset="2"/>
              <a:buNone/>
            </a:pPr>
            <a:r>
              <a:rPr lang="en-US" sz="2400" dirty="0" smtClean="0"/>
              <a:t>Password boxes use the following attributes:</a:t>
            </a:r>
          </a:p>
          <a:p>
            <a:pPr>
              <a:buClr>
                <a:schemeClr val="accent2"/>
              </a:buClr>
              <a:buFont typeface="Wingdings" pitchFamily="2" charset="2"/>
              <a:buChar char="§"/>
            </a:pPr>
            <a:r>
              <a:rPr lang="en-US" sz="2400" b="1" dirty="0" smtClean="0">
                <a:solidFill>
                  <a:srgbClr val="FF0000"/>
                </a:solidFill>
              </a:rPr>
              <a:t>TYPE:</a:t>
            </a:r>
            <a:r>
              <a:rPr lang="en-US" sz="2400" dirty="0" smtClean="0"/>
              <a:t> password.</a:t>
            </a:r>
          </a:p>
          <a:p>
            <a:pPr>
              <a:buClr>
                <a:schemeClr val="accent2"/>
              </a:buClr>
              <a:buFont typeface="Wingdings" pitchFamily="2" charset="2"/>
              <a:buChar char="§"/>
            </a:pPr>
            <a:r>
              <a:rPr lang="en-US" sz="2400" b="1" dirty="0" smtClean="0">
                <a:solidFill>
                  <a:srgbClr val="FF0000"/>
                </a:solidFill>
              </a:rPr>
              <a:t>SIZE:</a:t>
            </a:r>
            <a:r>
              <a:rPr lang="en-US" sz="2400" dirty="0" smtClean="0"/>
              <a:t> determines the size of the textbox in characters. </a:t>
            </a:r>
          </a:p>
          <a:p>
            <a:pPr>
              <a:buClr>
                <a:schemeClr val="accent2"/>
              </a:buClr>
              <a:buFont typeface="Wingdings" pitchFamily="2" charset="2"/>
              <a:buChar char="§"/>
            </a:pPr>
            <a:r>
              <a:rPr lang="en-US" sz="2400" b="1" dirty="0" smtClean="0">
                <a:solidFill>
                  <a:srgbClr val="FF0000"/>
                </a:solidFill>
              </a:rPr>
              <a:t>MAXLENGH:</a:t>
            </a:r>
            <a:r>
              <a:rPr lang="en-US" sz="2400" dirty="0" smtClean="0"/>
              <a:t> determines the maximum size of the password in characters.</a:t>
            </a:r>
          </a:p>
          <a:p>
            <a:pPr>
              <a:buClr>
                <a:schemeClr val="accent2"/>
              </a:buClr>
              <a:buFont typeface="Wingdings" pitchFamily="2" charset="2"/>
              <a:buChar char="§"/>
            </a:pPr>
            <a:r>
              <a:rPr lang="en-US" sz="2400" b="1" dirty="0" smtClean="0">
                <a:solidFill>
                  <a:srgbClr val="FF0000"/>
                </a:solidFill>
              </a:rPr>
              <a:t>NAME:</a:t>
            </a:r>
            <a:r>
              <a:rPr lang="en-US" sz="2400" dirty="0" smtClean="0"/>
              <a:t> is the name of the variable to be sent to the CGI application.</a:t>
            </a:r>
          </a:p>
          <a:p>
            <a:pPr>
              <a:buClr>
                <a:schemeClr val="accent2"/>
              </a:buClr>
              <a:buFont typeface="Wingdings" pitchFamily="2" charset="2"/>
              <a:buChar char="§"/>
            </a:pPr>
            <a:r>
              <a:rPr lang="en-US" sz="2400" b="1" dirty="0" smtClean="0">
                <a:solidFill>
                  <a:srgbClr val="FF0000"/>
                </a:solidFill>
              </a:rPr>
              <a:t>VALUE:</a:t>
            </a:r>
            <a:r>
              <a:rPr lang="en-US" sz="2400" dirty="0" smtClean="0"/>
              <a:t> is usually blank.</a:t>
            </a:r>
          </a:p>
        </p:txBody>
      </p:sp>
      <p:sp>
        <p:nvSpPr>
          <p:cNvPr id="7" name="Slide Number Placeholder 5"/>
          <p:cNvSpPr>
            <a:spLocks noGrp="1"/>
          </p:cNvSpPr>
          <p:nvPr>
            <p:ph type="sldNum" sz="quarter" idx="12"/>
          </p:nvPr>
        </p:nvSpPr>
        <p:spPr/>
        <p:txBody>
          <a:bodyPr/>
          <a:lstStyle/>
          <a:p>
            <a:pPr>
              <a:defRPr/>
            </a:pPr>
            <a:fld id="{AEC7AA4C-2B2A-4FA0-9CDF-B58B34F69274}" type="slidenum">
              <a:rPr lang="ar-SA"/>
              <a:pPr>
                <a:defRPr/>
              </a:pPr>
              <a:t>16</a:t>
            </a:fld>
            <a:endParaRPr lang="en-US"/>
          </a:p>
        </p:txBody>
      </p:sp>
      <p:graphicFrame>
        <p:nvGraphicFramePr>
          <p:cNvPr id="5122" name="Object 4"/>
          <p:cNvGraphicFramePr>
            <a:graphicFrameLocks noChangeAspect="1"/>
          </p:cNvGraphicFramePr>
          <p:nvPr/>
        </p:nvGraphicFramePr>
        <p:xfrm>
          <a:off x="5105400" y="1752600"/>
          <a:ext cx="2590800" cy="612775"/>
        </p:xfrm>
        <a:graphic>
          <a:graphicData uri="http://schemas.openxmlformats.org/presentationml/2006/ole">
            <p:oleObj spid="_x0000_s2050" name="Bitmap Image" r:id="rId3" imgW="1609524" imgH="380852" progId="PBrush">
              <p:embed/>
            </p:oleObj>
          </a:graphicData>
        </a:graphic>
      </p:graphicFrame>
      <p:sp>
        <p:nvSpPr>
          <p:cNvPr id="8" name="Rectangle 7"/>
          <p:cNvSpPr/>
          <p:nvPr/>
        </p:nvSpPr>
        <p:spPr>
          <a:xfrm>
            <a:off x="1066800" y="0"/>
            <a:ext cx="6648472" cy="769441"/>
          </a:xfrm>
          <a:prstGeom prst="rect">
            <a:avLst/>
          </a:prstGeom>
        </p:spPr>
        <p:txBody>
          <a:bodyPr wrap="square">
            <a:spAutoFit/>
          </a:bodyPr>
          <a:lstStyle/>
          <a:p>
            <a:pPr algn="ctr" eaLnBrk="1" hangingPunct="1"/>
            <a:r>
              <a:rPr lang="en-US" sz="4400" b="1" dirty="0" smtClean="0">
                <a:solidFill>
                  <a:srgbClr val="002060"/>
                </a:solidFill>
                <a:effectLst>
                  <a:outerShdw blurRad="50000" dist="30000" dir="5400000" algn="tl" rotWithShape="0">
                    <a:srgbClr val="000000">
                      <a:alpha val="30000"/>
                    </a:srgbClr>
                  </a:outerShdw>
                </a:effectLst>
              </a:rPr>
              <a:t>Password</a:t>
            </a:r>
            <a:endParaRPr lang="en-US" sz="4400" b="1" dirty="0">
              <a:solidFill>
                <a:srgbClr val="002060"/>
              </a:solidFill>
              <a:effectLst>
                <a:outerShdw blurRad="50000" dist="3000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CDB410-46C4-4578-9B3C-A297739409E6}" type="slidenum">
              <a:rPr lang="ar-SA"/>
              <a:pPr>
                <a:defRPr/>
              </a:pPr>
              <a:t>17</a:t>
            </a:fld>
            <a:endParaRPr lang="en-US"/>
          </a:p>
        </p:txBody>
      </p:sp>
      <p:pic>
        <p:nvPicPr>
          <p:cNvPr id="169988" name="Picture 4"/>
          <p:cNvPicPr>
            <a:picLocks noChangeAspect="1" noChangeArrowheads="1"/>
          </p:cNvPicPr>
          <p:nvPr/>
        </p:nvPicPr>
        <p:blipFill>
          <a:blip r:embed="rId2"/>
          <a:srcRect t="30038" r="3739" b="8385"/>
          <a:stretch>
            <a:fillRect/>
          </a:stretch>
        </p:blipFill>
        <p:spPr bwMode="auto">
          <a:xfrm>
            <a:off x="1295400" y="2438400"/>
            <a:ext cx="7848600" cy="3124200"/>
          </a:xfrm>
          <a:prstGeom prst="rect">
            <a:avLst/>
          </a:prstGeom>
          <a:noFill/>
          <a:ln w="9525">
            <a:noFill/>
            <a:miter lim="800000"/>
            <a:headEnd/>
            <a:tailEnd/>
          </a:ln>
        </p:spPr>
      </p:pic>
      <p:sp>
        <p:nvSpPr>
          <p:cNvPr id="5" name="Rectangle 4"/>
          <p:cNvSpPr/>
          <p:nvPr/>
        </p:nvSpPr>
        <p:spPr>
          <a:xfrm>
            <a:off x="1219200" y="457200"/>
            <a:ext cx="5567378" cy="830997"/>
          </a:xfrm>
          <a:prstGeom prst="rect">
            <a:avLst/>
          </a:prstGeom>
        </p:spPr>
        <p:txBody>
          <a:bodyPr wrap="square">
            <a:spAutoFit/>
          </a:bodyPr>
          <a:lstStyle/>
          <a:p>
            <a:pPr algn="ctr" eaLnBrk="1" hangingPunct="1"/>
            <a:r>
              <a:rPr lang="en-US" sz="4800" b="1" dirty="0" smtClean="0">
                <a:solidFill>
                  <a:srgbClr val="002060"/>
                </a:solidFill>
                <a:effectLst>
                  <a:outerShdw blurRad="50000" dist="30000" dir="5400000" algn="tl" rotWithShape="0">
                    <a:srgbClr val="000000">
                      <a:alpha val="30000"/>
                    </a:srgbClr>
                  </a:outerShdw>
                </a:effectLst>
              </a:rPr>
              <a:t>Output</a:t>
            </a:r>
            <a:endParaRPr lang="en-US" sz="4800" b="1" dirty="0">
              <a:solidFill>
                <a:srgbClr val="002060"/>
              </a:solidFill>
              <a:effectLst>
                <a:outerShdw blurRad="50000" dist="3000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spcAft>
                <a:spcPct val="0"/>
              </a:spcAft>
            </a:pPr>
            <a:r>
              <a:rPr lang="en-US" sz="48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Hidden</a:t>
            </a:r>
            <a:endParaRPr lang="en-US" sz="48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lstStyle/>
          <a:p>
            <a:pPr>
              <a:lnSpc>
                <a:spcPct val="90000"/>
              </a:lnSpc>
              <a:buClr>
                <a:schemeClr val="accent2"/>
              </a:buClr>
              <a:buFont typeface="Wingdings" pitchFamily="2" charset="2"/>
              <a:buChar char="§"/>
            </a:pPr>
            <a:r>
              <a:rPr lang="en-US" sz="2400" b="1" dirty="0" smtClean="0">
                <a:solidFill>
                  <a:srgbClr val="0000FF"/>
                </a:solidFill>
              </a:rPr>
              <a:t>Hidden</a:t>
            </a:r>
            <a:r>
              <a:rPr lang="en-US" sz="2400" b="1" dirty="0" smtClean="0"/>
              <a:t>:</a:t>
            </a:r>
            <a:r>
              <a:rPr lang="en-US" sz="2400" dirty="0" smtClean="0"/>
              <a:t> Used to send data to the CGI application that you don’t want the web surfer to see, change or have to enter but is necessary for the application to process the form correctly.</a:t>
            </a:r>
          </a:p>
          <a:p>
            <a:pPr>
              <a:lnSpc>
                <a:spcPct val="90000"/>
              </a:lnSpc>
              <a:buClr>
                <a:schemeClr val="accent2"/>
              </a:buClr>
              <a:buFont typeface="Wingdings" pitchFamily="2" charset="2"/>
              <a:buNone/>
            </a:pPr>
            <a:r>
              <a:rPr lang="en-US" sz="2400" b="1" dirty="0" smtClean="0">
                <a:solidFill>
                  <a:srgbClr val="FF0000"/>
                </a:solidFill>
              </a:rPr>
              <a:t>&lt;INPUT TYPE=“HIDDEN”&gt;</a:t>
            </a:r>
          </a:p>
          <a:p>
            <a:pPr>
              <a:lnSpc>
                <a:spcPct val="90000"/>
              </a:lnSpc>
              <a:buClr>
                <a:schemeClr val="accent2"/>
              </a:buClr>
              <a:buFont typeface="Wingdings" pitchFamily="2" charset="2"/>
              <a:buNone/>
            </a:pPr>
            <a:r>
              <a:rPr lang="en-US" sz="2400" b="1" dirty="0" smtClean="0">
                <a:solidFill>
                  <a:srgbClr val="0000FF"/>
                </a:solidFill>
              </a:rPr>
              <a:t>Nothing is displayed in the browser.</a:t>
            </a:r>
          </a:p>
          <a:p>
            <a:pPr>
              <a:lnSpc>
                <a:spcPct val="90000"/>
              </a:lnSpc>
              <a:buClr>
                <a:schemeClr val="accent2"/>
              </a:buClr>
              <a:buFont typeface="Wingdings" pitchFamily="2" charset="2"/>
              <a:buNone/>
            </a:pPr>
            <a:r>
              <a:rPr lang="en-US" sz="2400" dirty="0" smtClean="0"/>
              <a:t>Hidden inputs have the following attributes:</a:t>
            </a:r>
          </a:p>
          <a:p>
            <a:pPr>
              <a:lnSpc>
                <a:spcPct val="90000"/>
              </a:lnSpc>
              <a:buClr>
                <a:schemeClr val="accent2"/>
              </a:buClr>
              <a:buFont typeface="Wingdings" pitchFamily="2" charset="2"/>
              <a:buChar char="§"/>
            </a:pPr>
            <a:r>
              <a:rPr lang="en-US" sz="2400" b="1" dirty="0" smtClean="0">
                <a:solidFill>
                  <a:srgbClr val="FF0000"/>
                </a:solidFill>
              </a:rPr>
              <a:t>TYPE:</a:t>
            </a:r>
            <a:r>
              <a:rPr lang="en-US" sz="2400" dirty="0" smtClean="0"/>
              <a:t> hidden.</a:t>
            </a:r>
          </a:p>
          <a:p>
            <a:pPr>
              <a:lnSpc>
                <a:spcPct val="90000"/>
              </a:lnSpc>
              <a:buClr>
                <a:schemeClr val="accent2"/>
              </a:buClr>
              <a:buFont typeface="Wingdings" pitchFamily="2" charset="2"/>
              <a:buChar char="§"/>
            </a:pPr>
            <a:r>
              <a:rPr lang="en-US" sz="2400" b="1" dirty="0" smtClean="0">
                <a:solidFill>
                  <a:srgbClr val="FF0000"/>
                </a:solidFill>
              </a:rPr>
              <a:t>NAME:</a:t>
            </a:r>
            <a:r>
              <a:rPr lang="en-US" sz="2400" dirty="0" smtClean="0"/>
              <a:t> is the name of the variable to be sent to the CGI application.</a:t>
            </a:r>
          </a:p>
          <a:p>
            <a:pPr>
              <a:lnSpc>
                <a:spcPct val="90000"/>
              </a:lnSpc>
              <a:buClr>
                <a:schemeClr val="accent2"/>
              </a:buClr>
              <a:buFont typeface="Wingdings" pitchFamily="2" charset="2"/>
              <a:buChar char="§"/>
            </a:pPr>
            <a:r>
              <a:rPr lang="en-US" sz="2400" b="1" dirty="0" smtClean="0">
                <a:solidFill>
                  <a:srgbClr val="FF0000"/>
                </a:solidFill>
              </a:rPr>
              <a:t>VALUE:</a:t>
            </a:r>
            <a:r>
              <a:rPr lang="en-US" sz="2400" dirty="0" smtClean="0"/>
              <a:t> is usually set a value expected by the CGI application.</a:t>
            </a:r>
          </a:p>
          <a:p>
            <a:endParaRPr lang="en-US" sz="24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571472" y="1071546"/>
            <a:ext cx="8143932" cy="5448304"/>
          </a:xfrm>
          <a:noFill/>
          <a:ln>
            <a:solidFill>
              <a:srgbClr val="333300"/>
            </a:solidFill>
          </a:ln>
        </p:spPr>
        <p:txBody>
          <a:bodyPr/>
          <a:lstStyle/>
          <a:p>
            <a:pPr>
              <a:lnSpc>
                <a:spcPct val="90000"/>
              </a:lnSpc>
              <a:buClr>
                <a:schemeClr val="accent2"/>
              </a:buClr>
              <a:buFont typeface="Wingdings" pitchFamily="2" charset="2"/>
              <a:buChar char="§"/>
            </a:pPr>
            <a:r>
              <a:rPr lang="en-US" sz="2800" b="1" dirty="0" smtClean="0">
                <a:solidFill>
                  <a:srgbClr val="0000FF"/>
                </a:solidFill>
              </a:rPr>
              <a:t>Check Box</a:t>
            </a:r>
            <a:r>
              <a:rPr lang="en-US" sz="2400" b="1" dirty="0" smtClean="0"/>
              <a:t>:</a:t>
            </a:r>
            <a:r>
              <a:rPr lang="en-US" sz="2400" dirty="0" smtClean="0"/>
              <a:t> Check boxes allow the users to select more than one option.</a:t>
            </a:r>
          </a:p>
          <a:p>
            <a:pPr>
              <a:lnSpc>
                <a:spcPct val="90000"/>
              </a:lnSpc>
              <a:buClr>
                <a:schemeClr val="accent2"/>
              </a:buClr>
              <a:buFont typeface="Wingdings" pitchFamily="2" charset="2"/>
              <a:buNone/>
            </a:pPr>
            <a:r>
              <a:rPr lang="en-US" sz="2400" b="1" dirty="0" smtClean="0">
                <a:solidFill>
                  <a:srgbClr val="FF0000"/>
                </a:solidFill>
              </a:rPr>
              <a:t>&lt;INPUT TYPE=“CHECKBOX”&gt;</a:t>
            </a:r>
          </a:p>
          <a:p>
            <a:pPr>
              <a:lnSpc>
                <a:spcPct val="90000"/>
              </a:lnSpc>
              <a:buClr>
                <a:schemeClr val="accent2"/>
              </a:buClr>
              <a:buFont typeface="Wingdings" pitchFamily="2" charset="2"/>
              <a:buNone/>
            </a:pPr>
            <a:r>
              <a:rPr lang="en-US" sz="2400" dirty="0" smtClean="0"/>
              <a:t>Browser will display </a:t>
            </a:r>
          </a:p>
          <a:p>
            <a:pPr>
              <a:lnSpc>
                <a:spcPct val="90000"/>
              </a:lnSpc>
              <a:buClr>
                <a:schemeClr val="accent2"/>
              </a:buClr>
              <a:buFont typeface="Wingdings" pitchFamily="2" charset="2"/>
              <a:buNone/>
            </a:pPr>
            <a:endParaRPr lang="en-US" sz="2400" dirty="0" smtClean="0"/>
          </a:p>
          <a:p>
            <a:pPr>
              <a:lnSpc>
                <a:spcPct val="90000"/>
              </a:lnSpc>
              <a:buClr>
                <a:schemeClr val="accent2"/>
              </a:buClr>
              <a:buFont typeface="Wingdings" pitchFamily="2" charset="2"/>
              <a:buNone/>
            </a:pPr>
            <a:r>
              <a:rPr lang="en-US" sz="2400" dirty="0" smtClean="0"/>
              <a:t>Checkboxes have the following attributes:</a:t>
            </a:r>
          </a:p>
          <a:p>
            <a:pPr>
              <a:lnSpc>
                <a:spcPct val="90000"/>
              </a:lnSpc>
              <a:buClr>
                <a:schemeClr val="accent2"/>
              </a:buClr>
              <a:buFont typeface="Wingdings" pitchFamily="2" charset="2"/>
              <a:buChar char="§"/>
            </a:pPr>
            <a:r>
              <a:rPr lang="en-US" sz="2400" b="1" dirty="0" smtClean="0">
                <a:solidFill>
                  <a:srgbClr val="FF0000"/>
                </a:solidFill>
              </a:rPr>
              <a:t>TYPE:</a:t>
            </a:r>
            <a:r>
              <a:rPr lang="en-US" sz="2400" dirty="0" smtClean="0"/>
              <a:t> checkbox.</a:t>
            </a:r>
          </a:p>
          <a:p>
            <a:pPr>
              <a:lnSpc>
                <a:spcPct val="90000"/>
              </a:lnSpc>
              <a:buClr>
                <a:schemeClr val="accent2"/>
              </a:buClr>
              <a:buFont typeface="Wingdings" pitchFamily="2" charset="2"/>
              <a:buChar char="§"/>
            </a:pPr>
            <a:r>
              <a:rPr lang="en-US" sz="2400" b="1" dirty="0" smtClean="0">
                <a:solidFill>
                  <a:srgbClr val="FF0000"/>
                </a:solidFill>
              </a:rPr>
              <a:t>CHECKED:</a:t>
            </a:r>
            <a:r>
              <a:rPr lang="en-US" sz="2400" dirty="0" smtClean="0"/>
              <a:t> is blank or CHECKED as the initial  </a:t>
            </a:r>
          </a:p>
          <a:p>
            <a:pPr>
              <a:lnSpc>
                <a:spcPct val="90000"/>
              </a:lnSpc>
              <a:buClr>
                <a:schemeClr val="accent2"/>
              </a:buClr>
              <a:buFont typeface="Wingdings" pitchFamily="2" charset="2"/>
              <a:buNone/>
            </a:pPr>
            <a:r>
              <a:rPr lang="en-US" sz="2400" dirty="0" smtClean="0"/>
              <a:t>status.</a:t>
            </a:r>
          </a:p>
          <a:p>
            <a:pPr>
              <a:lnSpc>
                <a:spcPct val="90000"/>
              </a:lnSpc>
              <a:buClr>
                <a:schemeClr val="accent2"/>
              </a:buClr>
              <a:buFont typeface="Wingdings" pitchFamily="2" charset="2"/>
              <a:buChar char="§"/>
            </a:pPr>
            <a:r>
              <a:rPr lang="en-US" sz="2400" b="1" dirty="0" smtClean="0">
                <a:solidFill>
                  <a:srgbClr val="FF0000"/>
                </a:solidFill>
              </a:rPr>
              <a:t>NAME</a:t>
            </a:r>
            <a:r>
              <a:rPr lang="en-US" sz="2400" b="1" i="1" dirty="0" smtClean="0"/>
              <a:t>:</a:t>
            </a:r>
            <a:r>
              <a:rPr lang="en-US" sz="2400" dirty="0" smtClean="0"/>
              <a:t> is the name of the variable to be sent to the</a:t>
            </a:r>
          </a:p>
          <a:p>
            <a:pPr>
              <a:lnSpc>
                <a:spcPct val="90000"/>
              </a:lnSpc>
              <a:buClr>
                <a:schemeClr val="accent2"/>
              </a:buClr>
              <a:buFont typeface="Wingdings" pitchFamily="2" charset="2"/>
              <a:buNone/>
            </a:pPr>
            <a:r>
              <a:rPr lang="en-US" sz="2400" dirty="0" smtClean="0"/>
              <a:t>CGI application.</a:t>
            </a:r>
          </a:p>
          <a:p>
            <a:pPr>
              <a:lnSpc>
                <a:spcPct val="90000"/>
              </a:lnSpc>
              <a:buClr>
                <a:schemeClr val="accent2"/>
              </a:buClr>
              <a:buFont typeface="Wingdings" pitchFamily="2" charset="2"/>
              <a:buChar char="§"/>
            </a:pPr>
            <a:r>
              <a:rPr lang="en-US" sz="2400" b="1" dirty="0" smtClean="0">
                <a:solidFill>
                  <a:srgbClr val="FF0000"/>
                </a:solidFill>
              </a:rPr>
              <a:t>VALUE:</a:t>
            </a:r>
            <a:r>
              <a:rPr lang="en-US" sz="2400" dirty="0" smtClean="0"/>
              <a:t> is usually set to a value.</a:t>
            </a:r>
          </a:p>
        </p:txBody>
      </p:sp>
      <p:sp>
        <p:nvSpPr>
          <p:cNvPr id="7" name="Slide Number Placeholder 5"/>
          <p:cNvSpPr>
            <a:spLocks noGrp="1"/>
          </p:cNvSpPr>
          <p:nvPr>
            <p:ph type="sldNum" sz="quarter" idx="12"/>
          </p:nvPr>
        </p:nvSpPr>
        <p:spPr/>
        <p:txBody>
          <a:bodyPr/>
          <a:lstStyle/>
          <a:p>
            <a:pPr>
              <a:defRPr/>
            </a:pPr>
            <a:fld id="{77673EF7-E888-471E-937F-8A7C9DB5310F}" type="slidenum">
              <a:rPr lang="ar-SA"/>
              <a:pPr>
                <a:defRPr/>
              </a:pPr>
              <a:t>19</a:t>
            </a:fld>
            <a:endParaRPr lang="en-US"/>
          </a:p>
        </p:txBody>
      </p:sp>
      <p:graphicFrame>
        <p:nvGraphicFramePr>
          <p:cNvPr id="6146" name="Object 4"/>
          <p:cNvGraphicFramePr>
            <a:graphicFrameLocks noChangeAspect="1"/>
          </p:cNvGraphicFramePr>
          <p:nvPr/>
        </p:nvGraphicFramePr>
        <p:xfrm>
          <a:off x="4495800" y="2743200"/>
          <a:ext cx="533400" cy="533400"/>
        </p:xfrm>
        <a:graphic>
          <a:graphicData uri="http://schemas.openxmlformats.org/presentationml/2006/ole">
            <p:oleObj spid="_x0000_s3074" name="Bitmap Image" r:id="rId3" imgW="257007" imgH="257007" progId="PBrush">
              <p:embed/>
            </p:oleObj>
          </a:graphicData>
        </a:graphic>
      </p:graphicFrame>
      <p:sp>
        <p:nvSpPr>
          <p:cNvPr id="8" name="TextBox 7"/>
          <p:cNvSpPr txBox="1"/>
          <p:nvPr/>
        </p:nvSpPr>
        <p:spPr>
          <a:xfrm>
            <a:off x="1524000" y="228600"/>
            <a:ext cx="6096000" cy="769441"/>
          </a:xfrm>
          <a:prstGeom prst="rect">
            <a:avLst/>
          </a:prstGeom>
          <a:noFill/>
        </p:spPr>
        <p:txBody>
          <a:bodyPr wrap="square" rtlCol="0">
            <a:spAutoFit/>
          </a:bodyPr>
          <a:lstStyle/>
          <a:p>
            <a:pPr algn="ctr" eaLnBrk="1" hangingPunct="1"/>
            <a:r>
              <a:rPr lang="en-US" sz="4400" b="1" dirty="0" smtClean="0">
                <a:solidFill>
                  <a:srgbClr val="002060"/>
                </a:solidFill>
                <a:effectLst>
                  <a:outerShdw blurRad="50000" dist="30000" dir="5400000" algn="tl" rotWithShape="0">
                    <a:srgbClr val="000000">
                      <a:alpha val="30000"/>
                    </a:srgbClr>
                  </a:outerShdw>
                </a:effectLst>
              </a:rPr>
              <a:t>Check Box</a:t>
            </a:r>
            <a:endParaRPr lang="en-US" sz="4400" b="1" dirty="0">
              <a:solidFill>
                <a:srgbClr val="002060"/>
              </a:solidFill>
              <a:effectLst>
                <a:outerShdw blurRad="50000" dist="3000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Image Maps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10000"/>
          </a:bodyPr>
          <a:lstStyle/>
          <a:p>
            <a:pPr marL="609600" indent="-609600">
              <a:lnSpc>
                <a:spcPct val="90000"/>
              </a:lnSpc>
              <a:buClr>
                <a:schemeClr val="bg1"/>
              </a:buClr>
              <a:buFont typeface="Wingdings" pitchFamily="2" charset="2"/>
              <a:buChar char="§"/>
            </a:pPr>
            <a:r>
              <a:rPr lang="en-US" dirty="0" smtClean="0"/>
              <a:t>Image maps are images, usually in </a:t>
            </a:r>
            <a:r>
              <a:rPr lang="en-US" dirty="0" smtClean="0">
                <a:solidFill>
                  <a:srgbClr val="FF0000"/>
                </a:solidFill>
              </a:rPr>
              <a:t>gif</a:t>
            </a:r>
            <a:r>
              <a:rPr lang="en-US" dirty="0" smtClean="0"/>
              <a:t> format that have been divided into regions; clicking in a region of the image cause the web surfer to be connected to a new URL. Image maps are graphical form of creating links between pages.</a:t>
            </a:r>
          </a:p>
          <a:p>
            <a:pPr marL="609600" indent="-609600">
              <a:lnSpc>
                <a:spcPct val="90000"/>
              </a:lnSpc>
              <a:buClr>
                <a:schemeClr val="bg1"/>
              </a:buClr>
              <a:buFont typeface="Wingdings" pitchFamily="2" charset="2"/>
              <a:buChar char="§"/>
            </a:pPr>
            <a:r>
              <a:rPr lang="en-US" dirty="0" smtClean="0"/>
              <a:t>There are two type of image maps:</a:t>
            </a:r>
          </a:p>
          <a:p>
            <a:pPr marL="609600" indent="-609600">
              <a:lnSpc>
                <a:spcPct val="90000"/>
              </a:lnSpc>
              <a:buClr>
                <a:schemeClr val="bg1"/>
              </a:buClr>
              <a:buNone/>
            </a:pPr>
            <a:r>
              <a:rPr lang="en-US" dirty="0" smtClean="0"/>
              <a:t>	</a:t>
            </a:r>
            <a:r>
              <a:rPr lang="en-US" dirty="0" smtClean="0">
                <a:solidFill>
                  <a:srgbClr val="FF0000"/>
                </a:solidFill>
              </a:rPr>
              <a:t>Client side and server side</a:t>
            </a:r>
          </a:p>
          <a:p>
            <a:pPr marL="609600" indent="-609600">
              <a:lnSpc>
                <a:spcPct val="90000"/>
              </a:lnSpc>
              <a:buClr>
                <a:schemeClr val="bg1"/>
              </a:buClr>
              <a:buNone/>
            </a:pPr>
            <a:r>
              <a:rPr lang="en-US" dirty="0" smtClean="0"/>
              <a:t>Both types of image maps involve a listing of co-ordinates </a:t>
            </a:r>
          </a:p>
          <a:p>
            <a:pPr marL="609600" indent="-609600">
              <a:lnSpc>
                <a:spcPct val="90000"/>
              </a:lnSpc>
              <a:buClr>
                <a:schemeClr val="bg1"/>
              </a:buClr>
              <a:buNone/>
            </a:pPr>
            <a:r>
              <a:rPr lang="en-US" dirty="0" smtClean="0"/>
              <a:t>that define the mapping regions and which URLs those</a:t>
            </a:r>
          </a:p>
          <a:p>
            <a:pPr marL="609600" indent="-609600">
              <a:lnSpc>
                <a:spcPct val="90000"/>
              </a:lnSpc>
              <a:buClr>
                <a:schemeClr val="bg1"/>
              </a:buClr>
              <a:buNone/>
            </a:pPr>
            <a:r>
              <a:rPr lang="en-US" dirty="0" smtClean="0"/>
              <a:t>coordinates are associated with. This is known as the map</a:t>
            </a:r>
          </a:p>
          <a:p>
            <a:pPr marL="609600" indent="-609600">
              <a:lnSpc>
                <a:spcPct val="90000"/>
              </a:lnSpc>
              <a:buClr>
                <a:schemeClr val="bg1"/>
              </a:buClr>
              <a:buNone/>
            </a:pPr>
            <a:r>
              <a:rPr lang="en-US" dirty="0" smtClean="0"/>
              <a:t>file.</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14400"/>
            <a:ext cx="8442354" cy="5514996"/>
          </a:xfrm>
        </p:spPr>
        <p:txBody>
          <a:bodyPr>
            <a:normAutofit fontScale="92500" lnSpcReduction="20000"/>
          </a:bodyPr>
          <a:lstStyle/>
          <a:p>
            <a:pPr eaLnBrk="1" hangingPunct="1"/>
            <a:r>
              <a:rPr lang="en-US" sz="2600" b="1" dirty="0" smtClean="0">
                <a:solidFill>
                  <a:srgbClr val="FF0000"/>
                </a:solidFill>
              </a:rPr>
              <a:t>&lt;HTML&gt; &lt;HEAD&gt;&lt;TITLE&gt;</a:t>
            </a:r>
            <a:r>
              <a:rPr lang="en-US" sz="2600" b="1" dirty="0" err="1" smtClean="0">
                <a:solidFill>
                  <a:srgbClr val="FF0000"/>
                </a:solidFill>
              </a:rPr>
              <a:t>CheckBoxType</a:t>
            </a:r>
            <a:r>
              <a:rPr lang="en-US" sz="2600" b="1" dirty="0" smtClean="0">
                <a:solidFill>
                  <a:srgbClr val="FF0000"/>
                </a:solidFill>
              </a:rPr>
              <a:t>&lt;/TITLE&gt; &lt;/HEAD&gt;</a:t>
            </a:r>
          </a:p>
          <a:p>
            <a:pPr eaLnBrk="1" hangingPunct="1"/>
            <a:r>
              <a:rPr lang="en-US" sz="2600" b="1" dirty="0" smtClean="0">
                <a:solidFill>
                  <a:srgbClr val="FF0000"/>
                </a:solidFill>
              </a:rPr>
              <a:t>&lt;BODY&gt;</a:t>
            </a:r>
          </a:p>
          <a:p>
            <a:pPr eaLnBrk="1" hangingPunct="1"/>
            <a:r>
              <a:rPr lang="en-US" sz="2600" b="1" dirty="0" smtClean="0"/>
              <a:t>&lt;</a:t>
            </a:r>
            <a:r>
              <a:rPr lang="en-US" sz="2600" b="1" dirty="0" err="1" smtClean="0"/>
              <a:t>h1</a:t>
            </a:r>
            <a:r>
              <a:rPr lang="en-US" sz="2600" b="1" dirty="0" smtClean="0"/>
              <a:t>&gt; &lt;font color=green&gt;Please check one of the following&lt;/font&gt;&lt;/</a:t>
            </a:r>
            <a:r>
              <a:rPr lang="en-US" sz="2600" b="1" dirty="0" err="1" smtClean="0"/>
              <a:t>h1</a:t>
            </a:r>
            <a:r>
              <a:rPr lang="en-US" sz="2600" b="1" dirty="0" smtClean="0"/>
              <a:t>&gt;</a:t>
            </a:r>
          </a:p>
          <a:p>
            <a:pPr eaLnBrk="1" hangingPunct="1"/>
            <a:r>
              <a:rPr lang="en-US" sz="2600" b="1" dirty="0" smtClean="0">
                <a:solidFill>
                  <a:srgbClr val="0000CC"/>
                </a:solidFill>
              </a:rPr>
              <a:t>&lt;FORM name="</a:t>
            </a:r>
            <a:r>
              <a:rPr lang="en-US" sz="2600" b="1" dirty="0" err="1" smtClean="0">
                <a:solidFill>
                  <a:srgbClr val="0000CC"/>
                </a:solidFill>
              </a:rPr>
              <a:t>fome3</a:t>
            </a:r>
            <a:r>
              <a:rPr lang="en-US" sz="2600" b="1" dirty="0" smtClean="0">
                <a:solidFill>
                  <a:srgbClr val="0000CC"/>
                </a:solidFill>
              </a:rPr>
              <a:t>"  Action="</a:t>
            </a:r>
            <a:r>
              <a:rPr lang="en-US" sz="2600" b="1" dirty="0" err="1" smtClean="0">
                <a:solidFill>
                  <a:srgbClr val="0000CC"/>
                </a:solidFill>
              </a:rPr>
              <a:t>url</a:t>
            </a:r>
            <a:r>
              <a:rPr lang="en-US" sz="2600" b="1" dirty="0" smtClean="0">
                <a:solidFill>
                  <a:srgbClr val="0000CC"/>
                </a:solidFill>
              </a:rPr>
              <a:t>"  method="get"&gt;</a:t>
            </a:r>
          </a:p>
          <a:p>
            <a:pPr eaLnBrk="1" hangingPunct="1"/>
            <a:r>
              <a:rPr lang="en-US" sz="2600" b="1" dirty="0" smtClean="0"/>
              <a:t>&lt;font color=red&gt; Select Country: &lt;/font&gt;&lt;BR&gt;</a:t>
            </a:r>
          </a:p>
          <a:p>
            <a:pPr eaLnBrk="1" hangingPunct="1"/>
            <a:r>
              <a:rPr lang="en-US" sz="2600" b="1" dirty="0" err="1" smtClean="0">
                <a:solidFill>
                  <a:srgbClr val="FF0000"/>
                </a:solidFill>
              </a:rPr>
              <a:t>jordan</a:t>
            </a:r>
            <a:r>
              <a:rPr lang="en-US" sz="2600" b="1" dirty="0" smtClean="0">
                <a:solidFill>
                  <a:srgbClr val="FF0000"/>
                </a:solidFill>
              </a:rPr>
              <a:t>:&lt;INPUT TYPE="</a:t>
            </a:r>
            <a:r>
              <a:rPr lang="en-US" sz="2600" b="1" dirty="0" err="1" smtClean="0">
                <a:solidFill>
                  <a:srgbClr val="FF0000"/>
                </a:solidFill>
              </a:rPr>
              <a:t>CheckBox</a:t>
            </a:r>
            <a:r>
              <a:rPr lang="en-US" sz="2600" b="1" dirty="0" smtClean="0">
                <a:solidFill>
                  <a:srgbClr val="FF0000"/>
                </a:solidFill>
              </a:rPr>
              <a:t>" Name="country"  CHECKED&gt;&lt;BR&gt;</a:t>
            </a:r>
          </a:p>
          <a:p>
            <a:pPr eaLnBrk="1" hangingPunct="1"/>
            <a:r>
              <a:rPr lang="en-US" sz="2600" b="1" dirty="0" smtClean="0">
                <a:solidFill>
                  <a:srgbClr val="0000CC"/>
                </a:solidFill>
              </a:rPr>
              <a:t>Yemen&lt;INPUT TYPE="</a:t>
            </a:r>
            <a:r>
              <a:rPr lang="en-US" sz="2600" b="1" dirty="0" err="1" smtClean="0">
                <a:solidFill>
                  <a:srgbClr val="0000CC"/>
                </a:solidFill>
              </a:rPr>
              <a:t>CheckBox</a:t>
            </a:r>
            <a:r>
              <a:rPr lang="en-US" sz="2600" b="1" dirty="0" smtClean="0">
                <a:solidFill>
                  <a:srgbClr val="0000CC"/>
                </a:solidFill>
              </a:rPr>
              <a:t>"  Name="country"&gt;&lt;BR&gt;</a:t>
            </a:r>
          </a:p>
          <a:p>
            <a:pPr eaLnBrk="1" hangingPunct="1"/>
            <a:r>
              <a:rPr lang="en-US" sz="2600" b="1" dirty="0" smtClean="0">
                <a:solidFill>
                  <a:srgbClr val="0000CC"/>
                </a:solidFill>
              </a:rPr>
              <a:t>Qatar:&lt;INPUT TYPE="</a:t>
            </a:r>
            <a:r>
              <a:rPr lang="en-US" sz="2600" b="1" dirty="0" err="1" smtClean="0">
                <a:solidFill>
                  <a:srgbClr val="0000CC"/>
                </a:solidFill>
              </a:rPr>
              <a:t>CheckBox</a:t>
            </a:r>
            <a:r>
              <a:rPr lang="en-US" sz="2600" b="1" dirty="0" smtClean="0">
                <a:solidFill>
                  <a:srgbClr val="0000CC"/>
                </a:solidFill>
              </a:rPr>
              <a:t>" Name="country"&gt;&lt;BR&gt; &lt;BR&gt;</a:t>
            </a:r>
          </a:p>
          <a:p>
            <a:pPr eaLnBrk="1" hangingPunct="1"/>
            <a:r>
              <a:rPr lang="en-US" sz="2600" b="1" dirty="0" smtClean="0"/>
              <a:t>&lt;font color=blue&gt;Select Language:&lt;/font&gt;&lt;BR&gt;</a:t>
            </a:r>
          </a:p>
          <a:p>
            <a:pPr eaLnBrk="1" hangingPunct="1"/>
            <a:r>
              <a:rPr lang="en-US" sz="2600" b="1" dirty="0" smtClean="0">
                <a:solidFill>
                  <a:srgbClr val="009900"/>
                </a:solidFill>
              </a:rPr>
              <a:t>Arabic:&lt;INPUT TYPE="</a:t>
            </a:r>
            <a:r>
              <a:rPr lang="en-US" sz="2600" b="1" dirty="0" err="1" smtClean="0">
                <a:solidFill>
                  <a:srgbClr val="009900"/>
                </a:solidFill>
              </a:rPr>
              <a:t>CheckBox</a:t>
            </a:r>
            <a:r>
              <a:rPr lang="en-US" sz="2600" b="1" dirty="0" smtClean="0">
                <a:solidFill>
                  <a:srgbClr val="009900"/>
                </a:solidFill>
              </a:rPr>
              <a:t>" Name="language"  CHECKED&gt;&lt;BR&gt; English:&lt;INPUT TYPE="</a:t>
            </a:r>
            <a:r>
              <a:rPr lang="en-US" sz="2600" b="1" dirty="0" err="1" smtClean="0">
                <a:solidFill>
                  <a:srgbClr val="009900"/>
                </a:solidFill>
              </a:rPr>
              <a:t>CheckBox</a:t>
            </a:r>
            <a:r>
              <a:rPr lang="en-US" sz="2600" b="1" dirty="0" smtClean="0">
                <a:solidFill>
                  <a:srgbClr val="009900"/>
                </a:solidFill>
              </a:rPr>
              <a:t>" Name="language"&gt;&lt;BR&gt;</a:t>
            </a:r>
          </a:p>
          <a:p>
            <a:pPr eaLnBrk="1" hangingPunct="1"/>
            <a:r>
              <a:rPr lang="en-US" sz="2600" b="1" dirty="0" smtClean="0">
                <a:solidFill>
                  <a:srgbClr val="009900"/>
                </a:solidFill>
              </a:rPr>
              <a:t>French:&lt;INPUT TYPE="</a:t>
            </a:r>
            <a:r>
              <a:rPr lang="en-US" sz="2600" b="1" dirty="0" err="1" smtClean="0">
                <a:solidFill>
                  <a:srgbClr val="009900"/>
                </a:solidFill>
              </a:rPr>
              <a:t>CheckBox</a:t>
            </a:r>
            <a:r>
              <a:rPr lang="en-US" sz="2600" b="1" dirty="0" smtClean="0">
                <a:solidFill>
                  <a:srgbClr val="009900"/>
                </a:solidFill>
              </a:rPr>
              <a:t>" Name="language"&gt;</a:t>
            </a:r>
            <a:r>
              <a:rPr lang="en-US" sz="2600" b="1" dirty="0" smtClean="0"/>
              <a:t> </a:t>
            </a:r>
            <a:r>
              <a:rPr lang="en-US" sz="2600" b="1" dirty="0" smtClean="0">
                <a:solidFill>
                  <a:srgbClr val="FF0000"/>
                </a:solidFill>
              </a:rPr>
              <a:t>&lt;BR&gt;&lt;/FORM&gt; &lt;/BODY&gt;&lt;/HTML&gt;</a:t>
            </a:r>
          </a:p>
          <a:p>
            <a:endParaRPr lang="en-US" sz="18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spcAft>
                <a:spcPct val="0"/>
              </a:spcAft>
            </a:pPr>
            <a:r>
              <a:rPr lang="en-US" sz="48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Output</a:t>
            </a:r>
            <a:endParaRPr lang="en-US" sz="48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pic>
        <p:nvPicPr>
          <p:cNvPr id="5" name="Picture 5"/>
          <p:cNvPicPr>
            <a:picLocks noGrp="1" noChangeAspect="1" noChangeArrowheads="1"/>
          </p:cNvPicPr>
          <p:nvPr>
            <p:ph idx="1"/>
          </p:nvPr>
        </p:nvPicPr>
        <p:blipFill>
          <a:blip r:embed="rId2"/>
          <a:srcRect t="22222" r="4050"/>
          <a:stretch>
            <a:fillRect/>
          </a:stretch>
        </p:blipFill>
        <p:spPr bwMode="auto">
          <a:xfrm>
            <a:off x="1357290" y="1357298"/>
            <a:ext cx="6357982" cy="471490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a:xfrm>
            <a:off x="428596" y="1219200"/>
            <a:ext cx="8410604" cy="5353072"/>
          </a:xfrm>
          <a:noFill/>
          <a:ln>
            <a:solidFill>
              <a:srgbClr val="333300"/>
            </a:solidFill>
          </a:ln>
        </p:spPr>
        <p:txBody>
          <a:bodyPr/>
          <a:lstStyle/>
          <a:p>
            <a:pPr>
              <a:lnSpc>
                <a:spcPct val="80000"/>
              </a:lnSpc>
              <a:buClr>
                <a:schemeClr val="accent2"/>
              </a:buClr>
              <a:buFont typeface="Wingdings" pitchFamily="2" charset="2"/>
              <a:buChar char="§"/>
            </a:pPr>
            <a:r>
              <a:rPr lang="en-US" sz="2800" b="1" dirty="0" smtClean="0">
                <a:solidFill>
                  <a:srgbClr val="0000FF"/>
                </a:solidFill>
              </a:rPr>
              <a:t>Radio Button</a:t>
            </a:r>
            <a:r>
              <a:rPr lang="en-US" sz="2800" b="1" dirty="0" smtClean="0"/>
              <a:t>:</a:t>
            </a:r>
            <a:r>
              <a:rPr lang="en-US" sz="1600" dirty="0" smtClean="0"/>
              <a:t> </a:t>
            </a:r>
            <a:r>
              <a:rPr lang="en-US" sz="2200" dirty="0" smtClean="0"/>
              <a:t>Radio buttons allow the users to select</a:t>
            </a:r>
          </a:p>
          <a:p>
            <a:pPr>
              <a:lnSpc>
                <a:spcPct val="80000"/>
              </a:lnSpc>
              <a:buClr>
                <a:schemeClr val="accent2"/>
              </a:buClr>
              <a:buFont typeface="Wingdings" pitchFamily="2" charset="2"/>
              <a:buNone/>
            </a:pPr>
            <a:r>
              <a:rPr lang="en-US" sz="2200" dirty="0" smtClean="0"/>
              <a:t>only one option.</a:t>
            </a:r>
          </a:p>
          <a:p>
            <a:pPr>
              <a:lnSpc>
                <a:spcPct val="80000"/>
              </a:lnSpc>
              <a:buClr>
                <a:schemeClr val="accent2"/>
              </a:buClr>
              <a:buFont typeface="Wingdings" pitchFamily="2" charset="2"/>
              <a:buNone/>
            </a:pPr>
            <a:r>
              <a:rPr lang="en-US" sz="2200" b="1" dirty="0" smtClean="0">
                <a:solidFill>
                  <a:srgbClr val="FF0000"/>
                </a:solidFill>
              </a:rPr>
              <a:t>&lt;INPUT TYPE=“RADIO”&gt;</a:t>
            </a:r>
          </a:p>
          <a:p>
            <a:pPr>
              <a:lnSpc>
                <a:spcPct val="80000"/>
              </a:lnSpc>
              <a:buClr>
                <a:schemeClr val="accent2"/>
              </a:buClr>
              <a:buFont typeface="Wingdings" pitchFamily="2" charset="2"/>
              <a:buNone/>
            </a:pPr>
            <a:r>
              <a:rPr lang="en-US" sz="2200" dirty="0" smtClean="0"/>
              <a:t>Browser will display </a:t>
            </a:r>
          </a:p>
          <a:p>
            <a:pPr>
              <a:lnSpc>
                <a:spcPct val="80000"/>
              </a:lnSpc>
              <a:buClr>
                <a:schemeClr val="accent2"/>
              </a:buClr>
              <a:buFont typeface="Wingdings" pitchFamily="2" charset="2"/>
              <a:buNone/>
            </a:pPr>
            <a:endParaRPr lang="en-US" sz="2200" dirty="0" smtClean="0"/>
          </a:p>
          <a:p>
            <a:pPr>
              <a:lnSpc>
                <a:spcPct val="80000"/>
              </a:lnSpc>
              <a:buClr>
                <a:schemeClr val="accent2"/>
              </a:buClr>
              <a:buFont typeface="Wingdings" pitchFamily="2" charset="2"/>
              <a:buNone/>
            </a:pPr>
            <a:r>
              <a:rPr lang="en-US" sz="2200" dirty="0" smtClean="0"/>
              <a:t>Radio buttons have the following attributes:</a:t>
            </a:r>
          </a:p>
          <a:p>
            <a:pPr>
              <a:lnSpc>
                <a:spcPct val="80000"/>
              </a:lnSpc>
              <a:buClr>
                <a:schemeClr val="accent2"/>
              </a:buClr>
              <a:buFont typeface="Wingdings" pitchFamily="2" charset="2"/>
              <a:buChar char="§"/>
            </a:pPr>
            <a:r>
              <a:rPr lang="en-US" sz="2200" b="1" dirty="0" smtClean="0">
                <a:solidFill>
                  <a:srgbClr val="FF0000"/>
                </a:solidFill>
              </a:rPr>
              <a:t>TYPE:</a:t>
            </a:r>
            <a:r>
              <a:rPr lang="en-US" sz="2200" dirty="0" smtClean="0"/>
              <a:t> radio.</a:t>
            </a:r>
          </a:p>
          <a:p>
            <a:pPr>
              <a:lnSpc>
                <a:spcPct val="80000"/>
              </a:lnSpc>
              <a:buClr>
                <a:schemeClr val="accent2"/>
              </a:buClr>
              <a:buFont typeface="Wingdings" pitchFamily="2" charset="2"/>
              <a:buChar char="§"/>
            </a:pPr>
            <a:r>
              <a:rPr lang="en-US" sz="2200" b="1" dirty="0" smtClean="0">
                <a:solidFill>
                  <a:srgbClr val="FF0000"/>
                </a:solidFill>
              </a:rPr>
              <a:t>CHECKED:</a:t>
            </a:r>
            <a:r>
              <a:rPr lang="en-US" sz="2200" dirty="0" smtClean="0"/>
              <a:t> is blank or CHECKED as the initial </a:t>
            </a:r>
          </a:p>
          <a:p>
            <a:pPr>
              <a:lnSpc>
                <a:spcPct val="80000"/>
              </a:lnSpc>
              <a:buClr>
                <a:schemeClr val="accent2"/>
              </a:buClr>
              <a:buFont typeface="Wingdings" pitchFamily="2" charset="2"/>
              <a:buNone/>
            </a:pPr>
            <a:r>
              <a:rPr lang="en-US" sz="2200" dirty="0" smtClean="0"/>
              <a:t>                        status. Only one radio button can be </a:t>
            </a:r>
          </a:p>
          <a:p>
            <a:pPr>
              <a:lnSpc>
                <a:spcPct val="80000"/>
              </a:lnSpc>
              <a:buClr>
                <a:schemeClr val="accent2"/>
              </a:buClr>
              <a:buFont typeface="Wingdings" pitchFamily="2" charset="2"/>
              <a:buNone/>
            </a:pPr>
            <a:r>
              <a:rPr lang="en-US" sz="2200" dirty="0" smtClean="0"/>
              <a:t>                         checked</a:t>
            </a:r>
          </a:p>
          <a:p>
            <a:pPr>
              <a:lnSpc>
                <a:spcPct val="80000"/>
              </a:lnSpc>
              <a:buClr>
                <a:schemeClr val="accent2"/>
              </a:buClr>
              <a:buFont typeface="Wingdings" pitchFamily="2" charset="2"/>
              <a:buChar char="§"/>
            </a:pPr>
            <a:r>
              <a:rPr lang="en-US" sz="2400" b="1" dirty="0" smtClean="0">
                <a:solidFill>
                  <a:srgbClr val="FF0000"/>
                </a:solidFill>
              </a:rPr>
              <a:t>NAME:</a:t>
            </a:r>
            <a:r>
              <a:rPr lang="en-US" sz="2200" dirty="0" smtClean="0"/>
              <a:t> is the name of the variable to be sent to the </a:t>
            </a:r>
          </a:p>
          <a:p>
            <a:pPr>
              <a:lnSpc>
                <a:spcPct val="80000"/>
              </a:lnSpc>
              <a:buClr>
                <a:schemeClr val="accent2"/>
              </a:buClr>
              <a:buFont typeface="Wingdings" pitchFamily="2" charset="2"/>
              <a:buNone/>
            </a:pPr>
            <a:r>
              <a:rPr lang="en-US" sz="2200" dirty="0" smtClean="0"/>
              <a:t>                 CGI application.</a:t>
            </a:r>
          </a:p>
          <a:p>
            <a:pPr>
              <a:lnSpc>
                <a:spcPct val="80000"/>
              </a:lnSpc>
              <a:buClr>
                <a:schemeClr val="accent2"/>
              </a:buClr>
              <a:buFont typeface="Wingdings" pitchFamily="2" charset="2"/>
              <a:buChar char="§"/>
            </a:pPr>
            <a:r>
              <a:rPr lang="en-US" sz="2200" b="1" dirty="0" smtClean="0">
                <a:solidFill>
                  <a:srgbClr val="FF0000"/>
                </a:solidFill>
              </a:rPr>
              <a:t>VALUE:</a:t>
            </a:r>
            <a:r>
              <a:rPr lang="en-US" sz="2200" dirty="0" smtClean="0"/>
              <a:t> usually has a set value.</a:t>
            </a:r>
          </a:p>
          <a:p>
            <a:pPr>
              <a:lnSpc>
                <a:spcPct val="80000"/>
              </a:lnSpc>
              <a:buClr>
                <a:schemeClr val="accent2"/>
              </a:buClr>
              <a:buFont typeface="Wingdings" pitchFamily="2" charset="2"/>
              <a:buNone/>
            </a:pPr>
            <a:endParaRPr lang="en-US" sz="2200" dirty="0" smtClean="0"/>
          </a:p>
        </p:txBody>
      </p:sp>
      <p:sp>
        <p:nvSpPr>
          <p:cNvPr id="7" name="Slide Number Placeholder 5"/>
          <p:cNvSpPr>
            <a:spLocks noGrp="1"/>
          </p:cNvSpPr>
          <p:nvPr>
            <p:ph type="sldNum" sz="quarter" idx="12"/>
          </p:nvPr>
        </p:nvSpPr>
        <p:spPr/>
        <p:txBody>
          <a:bodyPr/>
          <a:lstStyle/>
          <a:p>
            <a:pPr>
              <a:defRPr/>
            </a:pPr>
            <a:fld id="{9742219F-2F3F-48E8-A6BC-0B3E0002C2BC}" type="slidenum">
              <a:rPr lang="ar-SA"/>
              <a:pPr>
                <a:defRPr/>
              </a:pPr>
              <a:t>22</a:t>
            </a:fld>
            <a:endParaRPr lang="en-US"/>
          </a:p>
        </p:txBody>
      </p:sp>
      <p:graphicFrame>
        <p:nvGraphicFramePr>
          <p:cNvPr id="7170" name="Object 4"/>
          <p:cNvGraphicFramePr>
            <a:graphicFrameLocks noChangeAspect="1"/>
          </p:cNvGraphicFramePr>
          <p:nvPr/>
        </p:nvGraphicFramePr>
        <p:xfrm>
          <a:off x="4572000" y="2286000"/>
          <a:ext cx="609600" cy="576263"/>
        </p:xfrm>
        <a:graphic>
          <a:graphicData uri="http://schemas.openxmlformats.org/presentationml/2006/ole">
            <p:oleObj spid="_x0000_s4098" name="Bitmap Image" r:id="rId3" imgW="181096" imgH="171338" progId="PBrush">
              <p:embed/>
            </p:oleObj>
          </a:graphicData>
        </a:graphic>
      </p:graphicFrame>
      <p:sp>
        <p:nvSpPr>
          <p:cNvPr id="6" name="Rectangle 5"/>
          <p:cNvSpPr/>
          <p:nvPr/>
        </p:nvSpPr>
        <p:spPr>
          <a:xfrm>
            <a:off x="1905000" y="152400"/>
            <a:ext cx="4810140" cy="830997"/>
          </a:xfrm>
          <a:prstGeom prst="rect">
            <a:avLst/>
          </a:prstGeom>
        </p:spPr>
        <p:txBody>
          <a:bodyPr wrap="square">
            <a:spAutoFit/>
          </a:bodyPr>
          <a:lstStyle/>
          <a:p>
            <a:pPr algn="ctr" eaLnBrk="1" hangingPunct="1"/>
            <a:r>
              <a:rPr lang="en-US" sz="4800" b="1" dirty="0" smtClean="0">
                <a:solidFill>
                  <a:srgbClr val="002060"/>
                </a:solidFill>
                <a:effectLst>
                  <a:outerShdw blurRad="50000" dist="30000" dir="5400000" algn="tl" rotWithShape="0">
                    <a:srgbClr val="000000">
                      <a:alpha val="30000"/>
                    </a:srgbClr>
                  </a:outerShdw>
                </a:effectLst>
              </a:rPr>
              <a:t>Radio Button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DB5A043-FBEA-4209-B45F-B96AEC23739F}" type="slidenum">
              <a:rPr lang="ar-SA"/>
              <a:pPr>
                <a:defRPr/>
              </a:pPr>
              <a:t>23</a:t>
            </a:fld>
            <a:endParaRPr lang="en-US"/>
          </a:p>
        </p:txBody>
      </p:sp>
      <p:sp>
        <p:nvSpPr>
          <p:cNvPr id="174083" name="Rectangle 10"/>
          <p:cNvSpPr>
            <a:spLocks noChangeArrowheads="1"/>
          </p:cNvSpPr>
          <p:nvPr/>
        </p:nvSpPr>
        <p:spPr bwMode="auto">
          <a:xfrm>
            <a:off x="214282" y="228600"/>
            <a:ext cx="8643998" cy="6494085"/>
          </a:xfrm>
          <a:prstGeom prst="rect">
            <a:avLst/>
          </a:prstGeom>
          <a:noFill/>
          <a:ln w="9525">
            <a:noFill/>
            <a:miter lim="800000"/>
            <a:headEnd/>
            <a:tailEnd/>
          </a:ln>
        </p:spPr>
        <p:txBody>
          <a:bodyPr wrap="square">
            <a:spAutoFit/>
          </a:bodyPr>
          <a:lstStyle/>
          <a:p>
            <a:pPr eaLnBrk="1" hangingPunct="1"/>
            <a:r>
              <a:rPr lang="en-US" sz="2600" b="1" dirty="0">
                <a:solidFill>
                  <a:srgbClr val="FF0000"/>
                </a:solidFill>
              </a:rPr>
              <a:t>&lt;HTML&gt; &lt;HEAD&gt;&lt;TITLE&gt;</a:t>
            </a:r>
            <a:r>
              <a:rPr lang="en-US" sz="2600" b="1" dirty="0" err="1">
                <a:solidFill>
                  <a:srgbClr val="FF0000"/>
                </a:solidFill>
              </a:rPr>
              <a:t>CheckBoxType</a:t>
            </a:r>
            <a:r>
              <a:rPr lang="en-US" sz="2600" b="1" dirty="0">
                <a:solidFill>
                  <a:srgbClr val="FF0000"/>
                </a:solidFill>
              </a:rPr>
              <a:t>&lt;/TITLE&gt; &lt;/HEAD&gt;</a:t>
            </a:r>
          </a:p>
          <a:p>
            <a:pPr eaLnBrk="1" hangingPunct="1"/>
            <a:r>
              <a:rPr lang="en-US" sz="2600" b="1" dirty="0">
                <a:solidFill>
                  <a:srgbClr val="FF0000"/>
                </a:solidFill>
              </a:rPr>
              <a:t>&lt;BODY&gt;</a:t>
            </a:r>
          </a:p>
          <a:p>
            <a:pPr eaLnBrk="1" hangingPunct="1"/>
            <a:r>
              <a:rPr lang="en-US" sz="2600" b="1" dirty="0"/>
              <a:t>&lt;</a:t>
            </a:r>
            <a:r>
              <a:rPr lang="en-US" sz="2600" b="1" dirty="0" err="1"/>
              <a:t>h1</a:t>
            </a:r>
            <a:r>
              <a:rPr lang="en-US" sz="2600" b="1" dirty="0"/>
              <a:t>&gt; &lt;font color=green&gt;Please check one of the following&lt;/font&gt;&lt;/</a:t>
            </a:r>
            <a:r>
              <a:rPr lang="en-US" sz="2600" b="1" dirty="0" err="1"/>
              <a:t>h1</a:t>
            </a:r>
            <a:r>
              <a:rPr lang="en-US" sz="2600" b="1" dirty="0"/>
              <a:t>&gt;</a:t>
            </a:r>
          </a:p>
          <a:p>
            <a:pPr eaLnBrk="1" hangingPunct="1"/>
            <a:r>
              <a:rPr lang="en-US" sz="2600" b="1" dirty="0">
                <a:solidFill>
                  <a:srgbClr val="0000CC"/>
                </a:solidFill>
              </a:rPr>
              <a:t>&lt;FORM name="</a:t>
            </a:r>
            <a:r>
              <a:rPr lang="en-US" sz="2600" b="1" dirty="0" err="1">
                <a:solidFill>
                  <a:srgbClr val="0000CC"/>
                </a:solidFill>
              </a:rPr>
              <a:t>fome3</a:t>
            </a:r>
            <a:r>
              <a:rPr lang="en-US" sz="2600" b="1" dirty="0">
                <a:solidFill>
                  <a:srgbClr val="0000CC"/>
                </a:solidFill>
              </a:rPr>
              <a:t>"  Action="</a:t>
            </a:r>
            <a:r>
              <a:rPr lang="en-US" sz="2600" b="1" dirty="0" err="1">
                <a:solidFill>
                  <a:srgbClr val="0000CC"/>
                </a:solidFill>
              </a:rPr>
              <a:t>url</a:t>
            </a:r>
            <a:r>
              <a:rPr lang="en-US" sz="2600" b="1" dirty="0">
                <a:solidFill>
                  <a:srgbClr val="0000CC"/>
                </a:solidFill>
              </a:rPr>
              <a:t>"  method="get"&gt;</a:t>
            </a:r>
          </a:p>
          <a:p>
            <a:pPr eaLnBrk="1" hangingPunct="1"/>
            <a:r>
              <a:rPr lang="en-US" sz="2600" b="1" dirty="0"/>
              <a:t>&lt;font color=red&gt; Select Country: &lt;/font&gt;&lt;BR&gt;</a:t>
            </a:r>
          </a:p>
          <a:p>
            <a:pPr eaLnBrk="1" hangingPunct="1"/>
            <a:r>
              <a:rPr lang="en-US" sz="2600" b="1" dirty="0" err="1">
                <a:solidFill>
                  <a:srgbClr val="FF0000"/>
                </a:solidFill>
              </a:rPr>
              <a:t>jordan</a:t>
            </a:r>
            <a:r>
              <a:rPr lang="en-US" sz="2600" b="1" dirty="0">
                <a:solidFill>
                  <a:srgbClr val="FF0000"/>
                </a:solidFill>
              </a:rPr>
              <a:t>:&lt;INPUT TYPE= "RADIO"  Name="country"  CHECKED&gt;&lt;BR&gt;</a:t>
            </a:r>
          </a:p>
          <a:p>
            <a:pPr eaLnBrk="1" hangingPunct="1"/>
            <a:r>
              <a:rPr lang="en-US" sz="2600" b="1" dirty="0">
                <a:solidFill>
                  <a:srgbClr val="0000CC"/>
                </a:solidFill>
              </a:rPr>
              <a:t>Yemen&lt;INPUT TYPE="</a:t>
            </a:r>
            <a:r>
              <a:rPr lang="en-US" sz="2600" b="1" dirty="0">
                <a:solidFill>
                  <a:srgbClr val="FF0000"/>
                </a:solidFill>
              </a:rPr>
              <a:t>RADIO</a:t>
            </a:r>
            <a:r>
              <a:rPr lang="en-US" sz="2600" b="1" dirty="0"/>
              <a:t> </a:t>
            </a:r>
            <a:r>
              <a:rPr lang="en-US" sz="2600" b="1" dirty="0">
                <a:solidFill>
                  <a:srgbClr val="0000CC"/>
                </a:solidFill>
              </a:rPr>
              <a:t>"  Name="country"&gt;&lt;BR&gt;</a:t>
            </a:r>
          </a:p>
          <a:p>
            <a:pPr eaLnBrk="1" hangingPunct="1"/>
            <a:r>
              <a:rPr lang="en-US" sz="2600" b="1" dirty="0">
                <a:solidFill>
                  <a:srgbClr val="0000CC"/>
                </a:solidFill>
              </a:rPr>
              <a:t>Qatar:&lt;INPUT TYPE="</a:t>
            </a:r>
            <a:r>
              <a:rPr lang="en-US" sz="2600" b="1" dirty="0">
                <a:solidFill>
                  <a:srgbClr val="FF0000"/>
                </a:solidFill>
              </a:rPr>
              <a:t>RADIO</a:t>
            </a:r>
            <a:r>
              <a:rPr lang="en-US" sz="2600" b="1" dirty="0">
                <a:solidFill>
                  <a:srgbClr val="0000CC"/>
                </a:solidFill>
              </a:rPr>
              <a:t>"  Name="country"&gt;&lt;BR&gt; &lt;BR&gt;</a:t>
            </a:r>
          </a:p>
          <a:p>
            <a:pPr eaLnBrk="1" hangingPunct="1"/>
            <a:r>
              <a:rPr lang="en-US" sz="2600" b="1" dirty="0"/>
              <a:t>&lt;font color=blue&gt;Select Language:&lt;/font&gt;&lt;BR&gt;</a:t>
            </a:r>
          </a:p>
          <a:p>
            <a:pPr eaLnBrk="1" hangingPunct="1"/>
            <a:r>
              <a:rPr lang="en-US" sz="2600" b="1" dirty="0">
                <a:solidFill>
                  <a:srgbClr val="009900"/>
                </a:solidFill>
              </a:rPr>
              <a:t>Arabic:&lt;INPUT TYPE="</a:t>
            </a:r>
            <a:r>
              <a:rPr lang="en-US" sz="2600" b="1" dirty="0">
                <a:solidFill>
                  <a:srgbClr val="FF0000"/>
                </a:solidFill>
              </a:rPr>
              <a:t>RADIO</a:t>
            </a:r>
            <a:r>
              <a:rPr lang="en-US" sz="2600" b="1" dirty="0">
                <a:solidFill>
                  <a:srgbClr val="009900"/>
                </a:solidFill>
              </a:rPr>
              <a:t>"  Name="language"  CHECKED&gt;&lt;BR&gt; English:&lt;INPUT TYPE=" </a:t>
            </a:r>
            <a:r>
              <a:rPr lang="en-US" sz="2600" b="1" dirty="0">
                <a:solidFill>
                  <a:srgbClr val="FF0000"/>
                </a:solidFill>
              </a:rPr>
              <a:t>RADIO</a:t>
            </a:r>
            <a:r>
              <a:rPr lang="en-US" sz="2600" b="1" dirty="0"/>
              <a:t> </a:t>
            </a:r>
            <a:r>
              <a:rPr lang="en-US" sz="2600" b="1" dirty="0">
                <a:solidFill>
                  <a:srgbClr val="009900"/>
                </a:solidFill>
              </a:rPr>
              <a:t>" Name="language"&gt;&lt;BR&gt;</a:t>
            </a:r>
          </a:p>
          <a:p>
            <a:pPr eaLnBrk="1" hangingPunct="1"/>
            <a:r>
              <a:rPr lang="en-US" sz="2600" b="1" dirty="0">
                <a:solidFill>
                  <a:srgbClr val="009900"/>
                </a:solidFill>
              </a:rPr>
              <a:t>French:&lt;INPUT TYPE=" </a:t>
            </a:r>
            <a:r>
              <a:rPr lang="en-US" sz="2600" b="1" dirty="0">
                <a:solidFill>
                  <a:srgbClr val="FF0000"/>
                </a:solidFill>
              </a:rPr>
              <a:t>RADIO</a:t>
            </a:r>
            <a:r>
              <a:rPr lang="en-US" sz="2600" b="1" dirty="0"/>
              <a:t> </a:t>
            </a:r>
            <a:r>
              <a:rPr lang="en-US" sz="2600" b="1" dirty="0">
                <a:solidFill>
                  <a:srgbClr val="009900"/>
                </a:solidFill>
              </a:rPr>
              <a:t>"  Name="language"&gt;</a:t>
            </a:r>
            <a:r>
              <a:rPr lang="en-US" sz="2600" b="1" dirty="0"/>
              <a:t> </a:t>
            </a:r>
            <a:r>
              <a:rPr lang="en-US" sz="2600" b="1" dirty="0">
                <a:solidFill>
                  <a:srgbClr val="FF0000"/>
                </a:solidFill>
              </a:rPr>
              <a:t>&lt;BR&gt;&lt;/FORM&gt; &lt;/BODY&gt;&lt;/HTML&gt;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BA5534C-4057-4C2A-9848-15E29F81390D}" type="slidenum">
              <a:rPr lang="ar-SA"/>
              <a:pPr>
                <a:defRPr/>
              </a:pPr>
              <a:t>24</a:t>
            </a:fld>
            <a:endParaRPr lang="en-US"/>
          </a:p>
        </p:txBody>
      </p:sp>
      <p:pic>
        <p:nvPicPr>
          <p:cNvPr id="175107" name="Picture 4"/>
          <p:cNvPicPr>
            <a:picLocks noChangeAspect="1" noChangeArrowheads="1"/>
          </p:cNvPicPr>
          <p:nvPr/>
        </p:nvPicPr>
        <p:blipFill>
          <a:blip r:embed="rId2"/>
          <a:srcRect t="21822" r="4124" b="5503"/>
          <a:stretch>
            <a:fillRect/>
          </a:stretch>
        </p:blipFill>
        <p:spPr bwMode="auto">
          <a:xfrm>
            <a:off x="990600" y="1219200"/>
            <a:ext cx="70866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FE13114-3EF4-4428-8A5A-B01A3857A11E}" type="slidenum">
              <a:rPr lang="ar-SA"/>
              <a:pPr>
                <a:defRPr/>
              </a:pPr>
              <a:t>25</a:t>
            </a:fld>
            <a:endParaRPr lang="en-US"/>
          </a:p>
        </p:txBody>
      </p:sp>
      <p:sp>
        <p:nvSpPr>
          <p:cNvPr id="176131" name="Rectangle 4"/>
          <p:cNvSpPr>
            <a:spLocks noChangeArrowheads="1"/>
          </p:cNvSpPr>
          <p:nvPr/>
        </p:nvSpPr>
        <p:spPr bwMode="auto">
          <a:xfrm>
            <a:off x="214282" y="533400"/>
            <a:ext cx="8472518" cy="6063198"/>
          </a:xfrm>
          <a:prstGeom prst="rect">
            <a:avLst/>
          </a:prstGeom>
          <a:noFill/>
          <a:ln w="9525">
            <a:noFill/>
            <a:miter lim="800000"/>
            <a:headEnd/>
            <a:tailEnd/>
          </a:ln>
        </p:spPr>
        <p:txBody>
          <a:bodyPr wrap="square">
            <a:spAutoFit/>
          </a:bodyPr>
          <a:lstStyle/>
          <a:p>
            <a:pPr eaLnBrk="1" hangingPunct="1"/>
            <a:r>
              <a:rPr lang="en-US" sz="2400" b="1" dirty="0">
                <a:solidFill>
                  <a:srgbClr val="0000CC"/>
                </a:solidFill>
              </a:rPr>
              <a:t>&lt;HTML&gt;&lt;HEAD&gt;</a:t>
            </a:r>
          </a:p>
          <a:p>
            <a:pPr eaLnBrk="1" hangingPunct="1"/>
            <a:r>
              <a:rPr lang="en-US" sz="2400" b="1" dirty="0">
                <a:solidFill>
                  <a:srgbClr val="0000CC"/>
                </a:solidFill>
              </a:rPr>
              <a:t>&lt;TITLE&gt;</a:t>
            </a:r>
            <a:r>
              <a:rPr lang="en-US" sz="2400" b="1" dirty="0" err="1">
                <a:solidFill>
                  <a:srgbClr val="0000CC"/>
                </a:solidFill>
              </a:rPr>
              <a:t>RADIOBox</a:t>
            </a:r>
            <a:r>
              <a:rPr lang="en-US" sz="2400" b="1" dirty="0">
                <a:solidFill>
                  <a:srgbClr val="0000CC"/>
                </a:solidFill>
              </a:rPr>
              <a:t>&lt;/TITLE&gt; &lt;/HEAD&gt;</a:t>
            </a:r>
          </a:p>
          <a:p>
            <a:pPr eaLnBrk="1" hangingPunct="1"/>
            <a:r>
              <a:rPr lang="en-US" sz="2400" b="1" dirty="0">
                <a:solidFill>
                  <a:srgbClr val="0000CC"/>
                </a:solidFill>
              </a:rPr>
              <a:t>&lt;BODY&gt;</a:t>
            </a:r>
          </a:p>
          <a:p>
            <a:pPr eaLnBrk="1" hangingPunct="1"/>
            <a:r>
              <a:rPr lang="en-US" sz="2400" b="1" dirty="0">
                <a:solidFill>
                  <a:srgbClr val="FF0000"/>
                </a:solidFill>
              </a:rPr>
              <a:t>Form #1:</a:t>
            </a:r>
          </a:p>
          <a:p>
            <a:pPr eaLnBrk="1" hangingPunct="1"/>
            <a:r>
              <a:rPr lang="en-US" sz="2400" b="1" dirty="0"/>
              <a:t>&lt;FORM&gt;</a:t>
            </a:r>
          </a:p>
          <a:p>
            <a:pPr eaLnBrk="1" hangingPunct="1"/>
            <a:r>
              <a:rPr lang="en-US" sz="2400" b="1" dirty="0"/>
              <a:t>  &lt;INPUT TYPE="radio" NAME="choice" VALUE="one"&gt; Yes.</a:t>
            </a:r>
          </a:p>
          <a:p>
            <a:pPr eaLnBrk="1" hangingPunct="1"/>
            <a:r>
              <a:rPr lang="en-US" sz="2400" b="1" dirty="0"/>
              <a:t>   &lt;INPUT TYPE="radio" NAME="choice" VALUE="two"&gt; No.</a:t>
            </a:r>
          </a:p>
          <a:p>
            <a:pPr eaLnBrk="1" hangingPunct="1"/>
            <a:r>
              <a:rPr lang="en-US" sz="2400" b="1" dirty="0"/>
              <a:t>&lt;/FORM&gt;</a:t>
            </a:r>
          </a:p>
          <a:p>
            <a:pPr eaLnBrk="1" hangingPunct="1"/>
            <a:r>
              <a:rPr lang="en-US" sz="2800" b="1" dirty="0"/>
              <a:t>&lt;HR color=red size="10" &gt;</a:t>
            </a:r>
          </a:p>
          <a:p>
            <a:pPr eaLnBrk="1" hangingPunct="1"/>
            <a:r>
              <a:rPr lang="en-US" sz="2400" b="1" dirty="0">
                <a:solidFill>
                  <a:srgbClr val="FF0000"/>
                </a:solidFill>
              </a:rPr>
              <a:t>Form #2:</a:t>
            </a:r>
          </a:p>
          <a:p>
            <a:pPr eaLnBrk="1" hangingPunct="1"/>
            <a:r>
              <a:rPr lang="en-US" sz="2400" b="1" dirty="0"/>
              <a:t>&lt;FORM&gt;</a:t>
            </a:r>
          </a:p>
          <a:p>
            <a:pPr eaLnBrk="1" hangingPunct="1"/>
            <a:r>
              <a:rPr lang="en-US" sz="2400" b="1" dirty="0"/>
              <a:t>      &lt;INPUT TYPE="radio" NAME="choice" VALUE="three" CHECKED&gt; Yes.</a:t>
            </a:r>
          </a:p>
          <a:p>
            <a:pPr eaLnBrk="1" hangingPunct="1"/>
            <a:r>
              <a:rPr lang="en-US" sz="2400" b="1" dirty="0"/>
              <a:t>   &lt;INPUT TYPE="radio" NAME="choice" VALUE="four"&gt; No.</a:t>
            </a:r>
          </a:p>
          <a:p>
            <a:pPr eaLnBrk="1" hangingPunct="1"/>
            <a:r>
              <a:rPr lang="en-US" sz="2400" b="1" dirty="0"/>
              <a:t>&lt;/FORM&gt;</a:t>
            </a:r>
          </a:p>
          <a:p>
            <a:pPr eaLnBrk="1" hangingPunct="1"/>
            <a:r>
              <a:rPr lang="en-US" sz="2400" b="1" dirty="0"/>
              <a:t>&lt;/BODY&gt;&lt;/HTML&gt;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DE2FDCD-A3FD-41F7-9007-00A6B00CB405}" type="slidenum">
              <a:rPr lang="ar-SA"/>
              <a:pPr>
                <a:defRPr/>
              </a:pPr>
              <a:t>26</a:t>
            </a:fld>
            <a:endParaRPr lang="en-US"/>
          </a:p>
        </p:txBody>
      </p:sp>
      <p:pic>
        <p:nvPicPr>
          <p:cNvPr id="177156" name="Picture 5"/>
          <p:cNvPicPr>
            <a:picLocks noChangeAspect="1" noChangeArrowheads="1"/>
          </p:cNvPicPr>
          <p:nvPr/>
        </p:nvPicPr>
        <p:blipFill>
          <a:blip r:embed="rId2"/>
          <a:srcRect l="4808" t="29216" r="3847" b="8013"/>
          <a:stretch>
            <a:fillRect/>
          </a:stretch>
        </p:blipFill>
        <p:spPr bwMode="auto">
          <a:xfrm>
            <a:off x="1143000" y="2133600"/>
            <a:ext cx="7239000" cy="3581400"/>
          </a:xfrm>
          <a:prstGeom prst="rect">
            <a:avLst/>
          </a:prstGeom>
          <a:noFill/>
          <a:ln w="9525">
            <a:noFill/>
            <a:miter lim="800000"/>
            <a:headEnd/>
            <a:tailEnd/>
          </a:ln>
        </p:spPr>
      </p:pic>
      <p:sp>
        <p:nvSpPr>
          <p:cNvPr id="5" name="Rectangle 4"/>
          <p:cNvSpPr/>
          <p:nvPr/>
        </p:nvSpPr>
        <p:spPr>
          <a:xfrm>
            <a:off x="2193682" y="219670"/>
            <a:ext cx="3521326" cy="830997"/>
          </a:xfrm>
          <a:prstGeom prst="rect">
            <a:avLst/>
          </a:prstGeom>
        </p:spPr>
        <p:txBody>
          <a:bodyPr wrap="square">
            <a:spAutoFit/>
          </a:bodyPr>
          <a:lstStyle/>
          <a:p>
            <a:pPr eaLnBrk="1" hangingPunct="1"/>
            <a:r>
              <a:rPr lang="en-US" sz="4800" b="1" dirty="0" smtClean="0">
                <a:solidFill>
                  <a:srgbClr val="002060"/>
                </a:solidFill>
                <a:effectLst>
                  <a:outerShdw blurRad="50000" dist="30000" dir="5400000" algn="tl" rotWithShape="0">
                    <a:srgbClr val="000000">
                      <a:alpha val="30000"/>
                    </a:srgbClr>
                  </a:outerShdw>
                </a:effectLst>
              </a:rPr>
              <a:t>Output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a:xfrm>
            <a:off x="214282" y="1214422"/>
            <a:ext cx="8715436" cy="5357850"/>
          </a:xfrm>
          <a:noFill/>
          <a:ln>
            <a:solidFill>
              <a:srgbClr val="333300"/>
            </a:solidFill>
          </a:ln>
        </p:spPr>
        <p:txBody>
          <a:bodyPr/>
          <a:lstStyle/>
          <a:p>
            <a:pPr>
              <a:lnSpc>
                <a:spcPct val="90000"/>
              </a:lnSpc>
              <a:buClr>
                <a:schemeClr val="accent2"/>
              </a:buClr>
              <a:buFont typeface="Wingdings" pitchFamily="2" charset="2"/>
              <a:buChar char="§"/>
            </a:pPr>
            <a:r>
              <a:rPr lang="en-US" sz="2800" b="1" dirty="0" smtClean="0">
                <a:solidFill>
                  <a:srgbClr val="0000FF"/>
                </a:solidFill>
              </a:rPr>
              <a:t>Push Button:</a:t>
            </a:r>
            <a:r>
              <a:rPr lang="en-US" sz="2400" dirty="0" smtClean="0"/>
              <a:t> This element would be used with</a:t>
            </a:r>
          </a:p>
          <a:p>
            <a:pPr>
              <a:lnSpc>
                <a:spcPct val="90000"/>
              </a:lnSpc>
              <a:buClr>
                <a:schemeClr val="accent2"/>
              </a:buClr>
              <a:buFont typeface="Wingdings" pitchFamily="2" charset="2"/>
              <a:buNone/>
            </a:pPr>
            <a:r>
              <a:rPr lang="en-US" sz="2400" dirty="0" smtClean="0"/>
              <a:t>JavaScript to cause an action to take place.</a:t>
            </a:r>
          </a:p>
          <a:p>
            <a:pPr>
              <a:lnSpc>
                <a:spcPct val="90000"/>
              </a:lnSpc>
              <a:buClr>
                <a:schemeClr val="accent2"/>
              </a:buClr>
              <a:buFont typeface="Wingdings" pitchFamily="2" charset="2"/>
              <a:buNone/>
            </a:pPr>
            <a:r>
              <a:rPr lang="en-US" sz="2400" b="1" dirty="0" smtClean="0">
                <a:solidFill>
                  <a:srgbClr val="FF0000"/>
                </a:solidFill>
              </a:rPr>
              <a:t>&lt;INPUT TYPE=“BUTTON”&gt;</a:t>
            </a:r>
          </a:p>
          <a:p>
            <a:pPr>
              <a:lnSpc>
                <a:spcPct val="90000"/>
              </a:lnSpc>
              <a:buClr>
                <a:schemeClr val="accent2"/>
              </a:buClr>
              <a:buFont typeface="Wingdings" pitchFamily="2" charset="2"/>
              <a:buNone/>
            </a:pPr>
            <a:r>
              <a:rPr lang="en-US" sz="2400" dirty="0" smtClean="0"/>
              <a:t>Browser will display </a:t>
            </a:r>
          </a:p>
          <a:p>
            <a:pPr>
              <a:lnSpc>
                <a:spcPct val="90000"/>
              </a:lnSpc>
              <a:buClr>
                <a:schemeClr val="accent2"/>
              </a:buClr>
              <a:buFont typeface="Wingdings" pitchFamily="2" charset="2"/>
              <a:buNone/>
            </a:pPr>
            <a:endParaRPr lang="en-US" sz="2400" dirty="0" smtClean="0"/>
          </a:p>
          <a:p>
            <a:pPr>
              <a:lnSpc>
                <a:spcPct val="90000"/>
              </a:lnSpc>
              <a:buClr>
                <a:schemeClr val="accent2"/>
              </a:buClr>
              <a:buFont typeface="Wingdings" pitchFamily="2" charset="2"/>
              <a:buNone/>
            </a:pPr>
            <a:r>
              <a:rPr lang="en-US" sz="2400" dirty="0" smtClean="0"/>
              <a:t>Push Button has the following attributes:</a:t>
            </a:r>
          </a:p>
          <a:p>
            <a:pPr>
              <a:lnSpc>
                <a:spcPct val="90000"/>
              </a:lnSpc>
              <a:buClr>
                <a:schemeClr val="accent2"/>
              </a:buClr>
              <a:buFont typeface="Wingdings" pitchFamily="2" charset="2"/>
              <a:buChar char="§"/>
            </a:pPr>
            <a:r>
              <a:rPr lang="en-US" sz="2400" b="1" dirty="0" smtClean="0">
                <a:solidFill>
                  <a:srgbClr val="FF0000"/>
                </a:solidFill>
              </a:rPr>
              <a:t>TYPE:</a:t>
            </a:r>
            <a:r>
              <a:rPr lang="en-US" sz="2400" dirty="0" smtClean="0"/>
              <a:t> button.</a:t>
            </a:r>
          </a:p>
          <a:p>
            <a:pPr>
              <a:lnSpc>
                <a:spcPct val="90000"/>
              </a:lnSpc>
              <a:buClr>
                <a:schemeClr val="accent2"/>
              </a:buClr>
              <a:buFont typeface="Wingdings" pitchFamily="2" charset="2"/>
              <a:buChar char="§"/>
            </a:pPr>
            <a:r>
              <a:rPr lang="en-US" sz="2400" b="1" dirty="0" smtClean="0">
                <a:solidFill>
                  <a:srgbClr val="FF0000"/>
                </a:solidFill>
              </a:rPr>
              <a:t>NAME:</a:t>
            </a:r>
            <a:r>
              <a:rPr lang="en-US" sz="2400" dirty="0" smtClean="0"/>
              <a:t> is the name of the button to be used</a:t>
            </a:r>
          </a:p>
          <a:p>
            <a:pPr>
              <a:lnSpc>
                <a:spcPct val="90000"/>
              </a:lnSpc>
              <a:buClr>
                <a:schemeClr val="accent2"/>
              </a:buClr>
              <a:buFont typeface="Wingdings" pitchFamily="2" charset="2"/>
              <a:buNone/>
            </a:pPr>
            <a:r>
              <a:rPr lang="en-US" sz="2400" dirty="0" smtClean="0"/>
              <a:t>in scripting. </a:t>
            </a:r>
          </a:p>
          <a:p>
            <a:pPr>
              <a:lnSpc>
                <a:spcPct val="90000"/>
              </a:lnSpc>
              <a:buClr>
                <a:schemeClr val="accent2"/>
              </a:buClr>
              <a:buFont typeface="Wingdings" pitchFamily="2" charset="2"/>
              <a:buChar char="§"/>
            </a:pPr>
            <a:r>
              <a:rPr lang="en-US" sz="2400" b="1" dirty="0" smtClean="0">
                <a:solidFill>
                  <a:srgbClr val="FF0000"/>
                </a:solidFill>
              </a:rPr>
              <a:t>VALUE:</a:t>
            </a:r>
            <a:r>
              <a:rPr lang="en-US" sz="2400" dirty="0" smtClean="0"/>
              <a:t> determines the text label on the button.</a:t>
            </a:r>
          </a:p>
        </p:txBody>
      </p:sp>
      <p:sp>
        <p:nvSpPr>
          <p:cNvPr id="7" name="Slide Number Placeholder 5"/>
          <p:cNvSpPr>
            <a:spLocks noGrp="1"/>
          </p:cNvSpPr>
          <p:nvPr>
            <p:ph type="sldNum" sz="quarter" idx="12"/>
          </p:nvPr>
        </p:nvSpPr>
        <p:spPr/>
        <p:txBody>
          <a:bodyPr/>
          <a:lstStyle/>
          <a:p>
            <a:pPr>
              <a:defRPr/>
            </a:pPr>
            <a:fld id="{D63CD2CF-CA6F-4035-9060-351F41CC5F15}" type="slidenum">
              <a:rPr lang="ar-SA"/>
              <a:pPr>
                <a:defRPr/>
              </a:pPr>
              <a:t>27</a:t>
            </a:fld>
            <a:endParaRPr lang="en-US"/>
          </a:p>
        </p:txBody>
      </p:sp>
      <p:graphicFrame>
        <p:nvGraphicFramePr>
          <p:cNvPr id="8194" name="Object 4"/>
          <p:cNvGraphicFramePr>
            <a:graphicFrameLocks noChangeAspect="1"/>
          </p:cNvGraphicFramePr>
          <p:nvPr/>
        </p:nvGraphicFramePr>
        <p:xfrm>
          <a:off x="3733800" y="2819400"/>
          <a:ext cx="1581150" cy="481013"/>
        </p:xfrm>
        <a:graphic>
          <a:graphicData uri="http://schemas.openxmlformats.org/presentationml/2006/ole">
            <p:oleObj spid="_x0000_s5122" name="Bitmap Image" r:id="rId3" imgW="876190" imgH="266737" progId="PBrush">
              <p:embed/>
            </p:oleObj>
          </a:graphicData>
        </a:graphic>
      </p:graphicFrame>
      <p:sp>
        <p:nvSpPr>
          <p:cNvPr id="6" name="Rectangle 5"/>
          <p:cNvSpPr/>
          <p:nvPr/>
        </p:nvSpPr>
        <p:spPr>
          <a:xfrm>
            <a:off x="2209800" y="381000"/>
            <a:ext cx="3305264" cy="830997"/>
          </a:xfrm>
          <a:prstGeom prst="rect">
            <a:avLst/>
          </a:prstGeom>
        </p:spPr>
        <p:txBody>
          <a:bodyPr wrap="none">
            <a:spAutoFit/>
          </a:bodyPr>
          <a:lstStyle/>
          <a:p>
            <a:r>
              <a:rPr lang="en-US" sz="4800" b="1" dirty="0" smtClean="0">
                <a:solidFill>
                  <a:srgbClr val="002060"/>
                </a:solidFill>
                <a:effectLst>
                  <a:outerShdw blurRad="50000" dist="30000" dir="5400000" algn="tl" rotWithShape="0">
                    <a:srgbClr val="000000">
                      <a:alpha val="30000"/>
                    </a:srgbClr>
                  </a:outerShdw>
                </a:effectLst>
              </a:rPr>
              <a:t>Push Button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idx="1"/>
          </p:nvPr>
        </p:nvSpPr>
        <p:spPr>
          <a:xfrm>
            <a:off x="457200" y="228600"/>
            <a:ext cx="8258204" cy="6400800"/>
          </a:xfrm>
          <a:noFill/>
        </p:spPr>
        <p:txBody>
          <a:bodyPr>
            <a:normAutofit/>
          </a:bodyPr>
          <a:lstStyle/>
          <a:p>
            <a:pPr>
              <a:lnSpc>
                <a:spcPct val="90000"/>
              </a:lnSpc>
              <a:buFontTx/>
              <a:buNone/>
            </a:pPr>
            <a:r>
              <a:rPr lang="en-US" sz="2600" b="1" dirty="0" smtClean="0">
                <a:solidFill>
                  <a:srgbClr val="FF0000"/>
                </a:solidFill>
              </a:rPr>
              <a:t>&lt;DIV align=center&gt;&lt;BR&gt;&lt;BR&gt;</a:t>
            </a:r>
          </a:p>
          <a:p>
            <a:pPr>
              <a:lnSpc>
                <a:spcPct val="90000"/>
              </a:lnSpc>
              <a:buFontTx/>
              <a:buNone/>
            </a:pPr>
            <a:r>
              <a:rPr lang="en-US" sz="2600" b="1" dirty="0" smtClean="0">
                <a:solidFill>
                  <a:srgbClr val="009900"/>
                </a:solidFill>
              </a:rPr>
              <a:t>&lt;FORM&gt;</a:t>
            </a:r>
          </a:p>
          <a:p>
            <a:pPr>
              <a:lnSpc>
                <a:spcPct val="90000"/>
              </a:lnSpc>
              <a:buFontTx/>
              <a:buNone/>
            </a:pPr>
            <a:r>
              <a:rPr lang="en-US" sz="2600" b="1" dirty="0" smtClean="0">
                <a:solidFill>
                  <a:srgbClr val="0000CC"/>
                </a:solidFill>
              </a:rPr>
              <a:t>&lt;FONT Color=red&gt;</a:t>
            </a:r>
          </a:p>
          <a:p>
            <a:pPr>
              <a:lnSpc>
                <a:spcPct val="90000"/>
              </a:lnSpc>
              <a:buFontTx/>
              <a:buNone/>
            </a:pPr>
            <a:r>
              <a:rPr lang="en-US" sz="2600" b="1" dirty="0" smtClean="0">
                <a:solidFill>
                  <a:srgbClr val="0000CC"/>
                </a:solidFill>
              </a:rPr>
              <a:t>&lt;h1&gt;Press Here to see a baby crying:&lt;BR&gt;</a:t>
            </a:r>
          </a:p>
          <a:p>
            <a:pPr>
              <a:lnSpc>
                <a:spcPct val="90000"/>
              </a:lnSpc>
              <a:buFontTx/>
              <a:buNone/>
            </a:pPr>
            <a:r>
              <a:rPr lang="en-US" sz="2600" b="1" dirty="0" smtClean="0">
                <a:solidFill>
                  <a:srgbClr val="0000CC"/>
                </a:solidFill>
              </a:rPr>
              <a:t>&lt;INPUT TYPE="button" VALUE="</a:t>
            </a:r>
            <a:r>
              <a:rPr lang="en-US" sz="2600" b="1" dirty="0" err="1" smtClean="0">
                <a:solidFill>
                  <a:srgbClr val="0000CC"/>
                </a:solidFill>
              </a:rPr>
              <a:t>PressMe</a:t>
            </a:r>
            <a:r>
              <a:rPr lang="en-US" sz="2600" b="1" dirty="0" smtClean="0">
                <a:solidFill>
                  <a:srgbClr val="0000CC"/>
                </a:solidFill>
              </a:rPr>
              <a:t>"&gt;&lt;BR&gt;&lt;BR&gt;</a:t>
            </a:r>
          </a:p>
          <a:p>
            <a:pPr>
              <a:lnSpc>
                <a:spcPct val="90000"/>
              </a:lnSpc>
              <a:buFontTx/>
              <a:buNone/>
            </a:pPr>
            <a:r>
              <a:rPr lang="en-US" sz="2600" b="1" dirty="0" smtClean="0">
                <a:solidFill>
                  <a:srgbClr val="FF0000"/>
                </a:solidFill>
              </a:rPr>
              <a:t>&lt;FONT Color=blue&gt;</a:t>
            </a:r>
          </a:p>
          <a:p>
            <a:pPr>
              <a:lnSpc>
                <a:spcPct val="90000"/>
              </a:lnSpc>
              <a:buFontTx/>
              <a:buNone/>
            </a:pPr>
            <a:r>
              <a:rPr lang="en-US" sz="2600" b="1" dirty="0" smtClean="0">
                <a:solidFill>
                  <a:srgbClr val="FF0000"/>
                </a:solidFill>
              </a:rPr>
              <a:t>Click Here to see a baby shouting:&lt;BR&gt;</a:t>
            </a:r>
          </a:p>
          <a:p>
            <a:pPr>
              <a:lnSpc>
                <a:spcPct val="90000"/>
              </a:lnSpc>
              <a:buFontTx/>
              <a:buNone/>
            </a:pPr>
            <a:r>
              <a:rPr lang="en-US" sz="2600" b="1" dirty="0" smtClean="0">
                <a:solidFill>
                  <a:srgbClr val="FF0000"/>
                </a:solidFill>
              </a:rPr>
              <a:t>&lt;INPUT TYPE="button" VALUE="</a:t>
            </a:r>
            <a:r>
              <a:rPr lang="en-US" sz="2600" b="1" dirty="0" err="1" smtClean="0">
                <a:solidFill>
                  <a:srgbClr val="FF0000"/>
                </a:solidFill>
              </a:rPr>
              <a:t>ClickMe</a:t>
            </a:r>
            <a:r>
              <a:rPr lang="en-US" sz="2600" b="1" dirty="0" smtClean="0">
                <a:solidFill>
                  <a:srgbClr val="FF0000"/>
                </a:solidFill>
              </a:rPr>
              <a:t>" &gt; &lt;BR&gt;&lt;BR&gt;</a:t>
            </a:r>
          </a:p>
          <a:p>
            <a:pPr>
              <a:lnSpc>
                <a:spcPct val="90000"/>
              </a:lnSpc>
              <a:buFontTx/>
              <a:buNone/>
            </a:pPr>
            <a:r>
              <a:rPr lang="en-US" sz="2600" b="1" dirty="0" smtClean="0"/>
              <a:t>&lt;FONT Color=green&gt;</a:t>
            </a:r>
          </a:p>
          <a:p>
            <a:pPr>
              <a:lnSpc>
                <a:spcPct val="90000"/>
              </a:lnSpc>
              <a:buFontTx/>
              <a:buNone/>
            </a:pPr>
            <a:r>
              <a:rPr lang="en-US" sz="2600" b="1" dirty="0" smtClean="0"/>
              <a:t>Hit Here to see a baby eating:&lt;BR&gt;</a:t>
            </a:r>
          </a:p>
          <a:p>
            <a:pPr>
              <a:lnSpc>
                <a:spcPct val="90000"/>
              </a:lnSpc>
              <a:buFontTx/>
              <a:buNone/>
            </a:pPr>
            <a:r>
              <a:rPr lang="en-US" sz="2600" b="1" dirty="0" smtClean="0"/>
              <a:t>&lt;INPUT TYPE="button" VALUE="</a:t>
            </a:r>
            <a:r>
              <a:rPr lang="en-US" sz="2600" b="1" dirty="0" err="1" smtClean="0"/>
              <a:t>HitME</a:t>
            </a:r>
            <a:r>
              <a:rPr lang="en-US" sz="2600" b="1" dirty="0" smtClean="0"/>
              <a:t>" &gt; &lt;BR&gt;&lt;BR&gt;</a:t>
            </a:r>
          </a:p>
          <a:p>
            <a:pPr>
              <a:lnSpc>
                <a:spcPct val="90000"/>
              </a:lnSpc>
              <a:buFontTx/>
              <a:buNone/>
            </a:pPr>
            <a:r>
              <a:rPr lang="en-US" sz="2600" b="1" dirty="0" smtClean="0"/>
              <a:t>&lt;FONT Color=yellow&gt;</a:t>
            </a:r>
          </a:p>
          <a:p>
            <a:pPr>
              <a:lnSpc>
                <a:spcPct val="90000"/>
              </a:lnSpc>
              <a:buFontTx/>
              <a:buNone/>
            </a:pPr>
            <a:r>
              <a:rPr lang="en-US" sz="2600" b="1" dirty="0" smtClean="0">
                <a:solidFill>
                  <a:srgbClr val="FF0000"/>
                </a:solidFill>
              </a:rPr>
              <a:t>&lt;/FORM&gt;&lt;/DIV&gt;</a:t>
            </a:r>
          </a:p>
        </p:txBody>
      </p:sp>
      <p:sp>
        <p:nvSpPr>
          <p:cNvPr id="5" name="Slide Number Placeholder 5"/>
          <p:cNvSpPr>
            <a:spLocks noGrp="1"/>
          </p:cNvSpPr>
          <p:nvPr>
            <p:ph type="sldNum" sz="quarter" idx="12"/>
          </p:nvPr>
        </p:nvSpPr>
        <p:spPr/>
        <p:txBody>
          <a:bodyPr/>
          <a:lstStyle/>
          <a:p>
            <a:pPr>
              <a:defRPr/>
            </a:pPr>
            <a:fld id="{1E33B32A-A64C-4418-B056-0B18A689F8FC}" type="slidenum">
              <a:rPr lang="ar-SA"/>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9C0E623-03B3-458B-B315-DABAF2970651}" type="slidenum">
              <a:rPr lang="ar-SA"/>
              <a:pPr>
                <a:defRPr/>
              </a:pPr>
              <a:t>29</a:t>
            </a:fld>
            <a:endParaRPr lang="en-US"/>
          </a:p>
        </p:txBody>
      </p:sp>
      <p:pic>
        <p:nvPicPr>
          <p:cNvPr id="179203" name="Picture 4"/>
          <p:cNvPicPr>
            <a:picLocks noChangeAspect="1" noChangeArrowheads="1"/>
          </p:cNvPicPr>
          <p:nvPr/>
        </p:nvPicPr>
        <p:blipFill>
          <a:blip r:embed="rId2"/>
          <a:srcRect t="18580" b="4766"/>
          <a:stretch>
            <a:fillRect/>
          </a:stretch>
        </p:blipFill>
        <p:spPr bwMode="auto">
          <a:xfrm>
            <a:off x="214282" y="285728"/>
            <a:ext cx="8643998" cy="6357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Area Shapes Used</a:t>
            </a:r>
            <a:endParaRPr lang="en-IN" b="1" dirty="0">
              <a:effectLst>
                <a:outerShdw blurRad="38100" dist="38100" dir="2700000" algn="tl">
                  <a:srgbClr val="000000">
                    <a:alpha val="43137"/>
                  </a:srgbClr>
                </a:outerShdw>
              </a:effectLst>
            </a:endParaRPr>
          </a:p>
        </p:txBody>
      </p:sp>
      <p:pic>
        <p:nvPicPr>
          <p:cNvPr id="4" name="Picture 9" descr="imagem2"/>
          <p:cNvPicPr>
            <a:picLocks noGrp="1" noChangeAspect="1" noChangeArrowheads="1"/>
          </p:cNvPicPr>
          <p:nvPr>
            <p:ph idx="1"/>
          </p:nvPr>
        </p:nvPicPr>
        <p:blipFill>
          <a:blip r:embed="rId2"/>
          <a:srcRect/>
          <a:stretch>
            <a:fillRect/>
          </a:stretch>
        </p:blipFill>
        <p:spPr bwMode="auto">
          <a:xfrm>
            <a:off x="785786" y="2000240"/>
            <a:ext cx="7500990" cy="39290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357158" y="1071546"/>
            <a:ext cx="8482042" cy="5572164"/>
          </a:xfrm>
          <a:noFill/>
          <a:ln>
            <a:solidFill>
              <a:srgbClr val="333300"/>
            </a:solidFill>
          </a:ln>
        </p:spPr>
        <p:txBody>
          <a:bodyPr/>
          <a:lstStyle/>
          <a:p>
            <a:pPr>
              <a:lnSpc>
                <a:spcPct val="90000"/>
              </a:lnSpc>
              <a:buClr>
                <a:schemeClr val="accent2"/>
              </a:buClr>
              <a:buFont typeface="Wingdings" pitchFamily="2" charset="2"/>
              <a:buChar char="§"/>
            </a:pPr>
            <a:r>
              <a:rPr lang="en-US" sz="2800" b="1" dirty="0" smtClean="0">
                <a:solidFill>
                  <a:srgbClr val="0000FF"/>
                </a:solidFill>
              </a:rPr>
              <a:t>Submit:</a:t>
            </a:r>
            <a:r>
              <a:rPr lang="en-US" sz="2400" dirty="0" smtClean="0"/>
              <a:t> Every set of Form tags requires a Submit button. This is the element causes the browser to send the names and values of the other elements to the CGI Application specified by the ACTION attribute of the FORM element.</a:t>
            </a:r>
          </a:p>
          <a:p>
            <a:pPr>
              <a:lnSpc>
                <a:spcPct val="90000"/>
              </a:lnSpc>
              <a:buClr>
                <a:schemeClr val="accent2"/>
              </a:buClr>
              <a:buFont typeface="Wingdings" pitchFamily="2" charset="2"/>
              <a:buNone/>
            </a:pPr>
            <a:r>
              <a:rPr lang="en-US" sz="2400" b="1" dirty="0" smtClean="0">
                <a:solidFill>
                  <a:srgbClr val="FF0000"/>
                </a:solidFill>
              </a:rPr>
              <a:t>&lt;INPUT TYPE=“SUBMIT”&gt;</a:t>
            </a:r>
          </a:p>
          <a:p>
            <a:pPr>
              <a:lnSpc>
                <a:spcPct val="90000"/>
              </a:lnSpc>
              <a:buClr>
                <a:schemeClr val="accent2"/>
              </a:buClr>
              <a:buFont typeface="Wingdings" pitchFamily="2" charset="2"/>
              <a:buNone/>
            </a:pPr>
            <a:r>
              <a:rPr lang="en-US" sz="2400" dirty="0" smtClean="0"/>
              <a:t>The browser will display</a:t>
            </a:r>
          </a:p>
          <a:p>
            <a:pPr>
              <a:lnSpc>
                <a:spcPct val="90000"/>
              </a:lnSpc>
              <a:buClr>
                <a:schemeClr val="accent2"/>
              </a:buClr>
              <a:buFont typeface="Wingdings" pitchFamily="2" charset="2"/>
              <a:buNone/>
            </a:pPr>
            <a:r>
              <a:rPr lang="en-US" sz="2400" dirty="0" smtClean="0"/>
              <a:t> Submit has the following attributes:</a:t>
            </a:r>
          </a:p>
          <a:p>
            <a:pPr>
              <a:lnSpc>
                <a:spcPct val="90000"/>
              </a:lnSpc>
              <a:buClr>
                <a:schemeClr val="accent2"/>
              </a:buClr>
              <a:buFont typeface="Wingdings" pitchFamily="2" charset="2"/>
              <a:buChar char="§"/>
            </a:pPr>
            <a:r>
              <a:rPr lang="en-US" sz="2400" b="1" dirty="0" smtClean="0">
                <a:solidFill>
                  <a:srgbClr val="FF0000"/>
                </a:solidFill>
              </a:rPr>
              <a:t>TYPE:</a:t>
            </a:r>
            <a:r>
              <a:rPr lang="en-US" sz="2400" dirty="0" smtClean="0"/>
              <a:t> submit.</a:t>
            </a:r>
          </a:p>
          <a:p>
            <a:pPr>
              <a:lnSpc>
                <a:spcPct val="90000"/>
              </a:lnSpc>
              <a:buClr>
                <a:schemeClr val="accent2"/>
              </a:buClr>
              <a:buFont typeface="Wingdings" pitchFamily="2" charset="2"/>
              <a:buChar char="§"/>
            </a:pPr>
            <a:r>
              <a:rPr lang="en-US" sz="2400" b="1" dirty="0" smtClean="0">
                <a:solidFill>
                  <a:srgbClr val="FF0000"/>
                </a:solidFill>
              </a:rPr>
              <a:t>NAME</a:t>
            </a:r>
            <a:r>
              <a:rPr lang="en-US" sz="2400" b="1" dirty="0" smtClean="0"/>
              <a:t>:</a:t>
            </a:r>
            <a:r>
              <a:rPr lang="en-US" sz="2400" dirty="0" smtClean="0"/>
              <a:t> value used by the CGI script for processing.</a:t>
            </a:r>
          </a:p>
          <a:p>
            <a:pPr>
              <a:lnSpc>
                <a:spcPct val="90000"/>
              </a:lnSpc>
              <a:buClr>
                <a:schemeClr val="accent2"/>
              </a:buClr>
              <a:buFont typeface="Wingdings" pitchFamily="2" charset="2"/>
              <a:buChar char="§"/>
            </a:pPr>
            <a:r>
              <a:rPr lang="en-US" sz="2400" b="1" dirty="0" smtClean="0">
                <a:solidFill>
                  <a:srgbClr val="FF0000"/>
                </a:solidFill>
              </a:rPr>
              <a:t>VALUE:</a:t>
            </a:r>
            <a:r>
              <a:rPr lang="en-US" sz="2400" dirty="0" smtClean="0"/>
              <a:t> determines the text label on the button, usually Submit Query.</a:t>
            </a:r>
          </a:p>
        </p:txBody>
      </p:sp>
      <p:sp>
        <p:nvSpPr>
          <p:cNvPr id="7" name="Slide Number Placeholder 5"/>
          <p:cNvSpPr>
            <a:spLocks noGrp="1"/>
          </p:cNvSpPr>
          <p:nvPr>
            <p:ph type="sldNum" sz="quarter" idx="12"/>
          </p:nvPr>
        </p:nvSpPr>
        <p:spPr/>
        <p:txBody>
          <a:bodyPr/>
          <a:lstStyle/>
          <a:p>
            <a:pPr>
              <a:defRPr/>
            </a:pPr>
            <a:fld id="{A2DAA86A-E5B4-4BF1-9705-0B3E8C6A6484}" type="slidenum">
              <a:rPr lang="ar-SA"/>
              <a:pPr>
                <a:defRPr/>
              </a:pPr>
              <a:t>30</a:t>
            </a:fld>
            <a:endParaRPr lang="en-US"/>
          </a:p>
        </p:txBody>
      </p:sp>
      <p:graphicFrame>
        <p:nvGraphicFramePr>
          <p:cNvPr id="9218" name="Object 4"/>
          <p:cNvGraphicFramePr>
            <a:graphicFrameLocks noChangeAspect="1"/>
          </p:cNvGraphicFramePr>
          <p:nvPr/>
        </p:nvGraphicFramePr>
        <p:xfrm>
          <a:off x="5181600" y="3352800"/>
          <a:ext cx="2438400" cy="595313"/>
        </p:xfrm>
        <a:graphic>
          <a:graphicData uri="http://schemas.openxmlformats.org/presentationml/2006/ole">
            <p:oleObj spid="_x0000_s6146" name="Bitmap Image" r:id="rId3" imgW="1209524" imgH="295238" progId="PBrush">
              <p:embed/>
            </p:oleObj>
          </a:graphicData>
        </a:graphic>
      </p:graphicFrame>
      <p:sp>
        <p:nvSpPr>
          <p:cNvPr id="6" name="Rectangle 5"/>
          <p:cNvSpPr/>
          <p:nvPr/>
        </p:nvSpPr>
        <p:spPr>
          <a:xfrm>
            <a:off x="2514600" y="381000"/>
            <a:ext cx="3580532" cy="769441"/>
          </a:xfrm>
          <a:prstGeom prst="rect">
            <a:avLst/>
          </a:prstGeom>
        </p:spPr>
        <p:txBody>
          <a:bodyPr wrap="none">
            <a:spAutoFit/>
          </a:bodyPr>
          <a:lstStyle/>
          <a:p>
            <a:pPr algn="ctr"/>
            <a:r>
              <a:rPr lang="en-US" sz="4400" b="1" dirty="0" smtClean="0">
                <a:solidFill>
                  <a:srgbClr val="002060"/>
                </a:solidFill>
                <a:effectLst>
                  <a:outerShdw blurRad="50000" dist="30000" dir="5400000" algn="tl" rotWithShape="0">
                    <a:srgbClr val="000000">
                      <a:alpha val="30000"/>
                    </a:srgbClr>
                  </a:outerShdw>
                </a:effectLst>
              </a:rPr>
              <a:t>Submit Button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51C302A-71AD-49E6-AA59-F3F117D9BCAC}" type="slidenum">
              <a:rPr lang="ar-SA"/>
              <a:pPr>
                <a:defRPr/>
              </a:pPr>
              <a:t>31</a:t>
            </a:fld>
            <a:endParaRPr lang="en-US"/>
          </a:p>
        </p:txBody>
      </p:sp>
      <p:sp>
        <p:nvSpPr>
          <p:cNvPr id="180227" name="Rectangle 4"/>
          <p:cNvSpPr>
            <a:spLocks noChangeArrowheads="1"/>
          </p:cNvSpPr>
          <p:nvPr/>
        </p:nvSpPr>
        <p:spPr bwMode="auto">
          <a:xfrm>
            <a:off x="357158" y="642918"/>
            <a:ext cx="8358246" cy="5847755"/>
          </a:xfrm>
          <a:prstGeom prst="rect">
            <a:avLst/>
          </a:prstGeom>
          <a:noFill/>
          <a:ln w="9525">
            <a:noFill/>
            <a:miter lim="800000"/>
            <a:headEnd/>
            <a:tailEnd/>
          </a:ln>
        </p:spPr>
        <p:txBody>
          <a:bodyPr wrap="square">
            <a:spAutoFit/>
          </a:bodyPr>
          <a:lstStyle/>
          <a:p>
            <a:pPr eaLnBrk="1" hangingPunct="1"/>
            <a:r>
              <a:rPr lang="en-US" sz="3400" b="1" dirty="0">
                <a:solidFill>
                  <a:srgbClr val="FF0000"/>
                </a:solidFill>
              </a:rPr>
              <a:t>&lt;FORM     Action="URL"         method="get"&gt;</a:t>
            </a:r>
          </a:p>
          <a:p>
            <a:pPr eaLnBrk="1" hangingPunct="1"/>
            <a:r>
              <a:rPr lang="en-US" sz="3400" b="1" dirty="0">
                <a:solidFill>
                  <a:srgbClr val="0000CC"/>
                </a:solidFill>
              </a:rPr>
              <a:t>First Name: &lt;INPUT TYPE="TEXT" Size=25 name="</a:t>
            </a:r>
            <a:r>
              <a:rPr lang="en-US" sz="3400" b="1" dirty="0" err="1">
                <a:solidFill>
                  <a:srgbClr val="0000CC"/>
                </a:solidFill>
              </a:rPr>
              <a:t>firstName</a:t>
            </a:r>
            <a:r>
              <a:rPr lang="en-US" sz="3400" b="1" dirty="0">
                <a:solidFill>
                  <a:srgbClr val="0000CC"/>
                </a:solidFill>
              </a:rPr>
              <a:t>"&gt;&lt;BR&gt;</a:t>
            </a:r>
          </a:p>
          <a:p>
            <a:pPr eaLnBrk="1" hangingPunct="1"/>
            <a:r>
              <a:rPr lang="en-US" sz="3400" b="1" dirty="0">
                <a:solidFill>
                  <a:schemeClr val="hlink"/>
                </a:solidFill>
              </a:rPr>
              <a:t>Family Name: &lt;INPUT TYPE="TEXT" Size=25 name="</a:t>
            </a:r>
            <a:r>
              <a:rPr lang="en-US" sz="3400" b="1" dirty="0" err="1">
                <a:solidFill>
                  <a:schemeClr val="hlink"/>
                </a:solidFill>
              </a:rPr>
              <a:t>LastName</a:t>
            </a:r>
            <a:r>
              <a:rPr lang="en-US" sz="3400" b="1" dirty="0">
                <a:solidFill>
                  <a:schemeClr val="hlink"/>
                </a:solidFill>
              </a:rPr>
              <a:t>"&gt;&lt;BR&gt;</a:t>
            </a:r>
          </a:p>
          <a:p>
            <a:pPr eaLnBrk="1" hangingPunct="1"/>
            <a:r>
              <a:rPr lang="en-US" sz="3400" b="1" dirty="0"/>
              <a:t>&lt;BR&gt;</a:t>
            </a:r>
          </a:p>
          <a:p>
            <a:pPr eaLnBrk="1" hangingPunct="1"/>
            <a:r>
              <a:rPr lang="en-US" sz="3400" b="1" dirty="0"/>
              <a:t>&lt;FONT Color=red&gt;</a:t>
            </a:r>
          </a:p>
          <a:p>
            <a:pPr eaLnBrk="1" hangingPunct="1"/>
            <a:r>
              <a:rPr lang="en-US" sz="3400" b="1" dirty="0"/>
              <a:t>Press Here to submit the data:&lt;BR&gt;</a:t>
            </a:r>
          </a:p>
          <a:p>
            <a:pPr eaLnBrk="1" hangingPunct="1"/>
            <a:r>
              <a:rPr lang="en-US" sz="3400" b="1" dirty="0">
                <a:solidFill>
                  <a:srgbClr val="990000"/>
                </a:solidFill>
              </a:rPr>
              <a:t>&lt;INPUT TYPE="submit" VALUE="</a:t>
            </a:r>
            <a:r>
              <a:rPr lang="en-US" sz="3400" b="1" dirty="0" err="1">
                <a:solidFill>
                  <a:srgbClr val="990000"/>
                </a:solidFill>
              </a:rPr>
              <a:t>SubmitData</a:t>
            </a:r>
            <a:r>
              <a:rPr lang="en-US" sz="3400" b="1" dirty="0">
                <a:solidFill>
                  <a:srgbClr val="990000"/>
                </a:solidFill>
              </a:rPr>
              <a:t> " &gt;</a:t>
            </a:r>
          </a:p>
          <a:p>
            <a:pPr eaLnBrk="1" hangingPunct="1"/>
            <a:r>
              <a:rPr lang="en-US" sz="3400" b="1" dirty="0">
                <a:solidFill>
                  <a:srgbClr val="FF0000"/>
                </a:solidFill>
              </a:rPr>
              <a:t>&lt;/FORM&gt;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900D878-734F-4402-A4E1-F2726C0BDC00}" type="slidenum">
              <a:rPr lang="ar-SA"/>
              <a:pPr>
                <a:defRPr/>
              </a:pPr>
              <a:t>32</a:t>
            </a:fld>
            <a:endParaRPr lang="en-US"/>
          </a:p>
        </p:txBody>
      </p:sp>
      <p:pic>
        <p:nvPicPr>
          <p:cNvPr id="181251" name="Picture 4"/>
          <p:cNvPicPr>
            <a:picLocks noChangeAspect="1" noChangeArrowheads="1"/>
          </p:cNvPicPr>
          <p:nvPr/>
        </p:nvPicPr>
        <p:blipFill>
          <a:blip r:embed="rId2"/>
          <a:srcRect t="21314" r="1869" b="4932"/>
          <a:stretch>
            <a:fillRect/>
          </a:stretch>
        </p:blipFill>
        <p:spPr bwMode="auto">
          <a:xfrm>
            <a:off x="762000" y="1143000"/>
            <a:ext cx="80010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5"/>
          <p:cNvSpPr>
            <a:spLocks noGrp="1" noChangeArrowheads="1"/>
          </p:cNvSpPr>
          <p:nvPr>
            <p:ph idx="1"/>
          </p:nvPr>
        </p:nvSpPr>
        <p:spPr>
          <a:xfrm>
            <a:off x="685800" y="1066800"/>
            <a:ext cx="7772400" cy="5410200"/>
          </a:xfrm>
          <a:noFill/>
          <a:ln>
            <a:solidFill>
              <a:srgbClr val="333300"/>
            </a:solidFill>
          </a:ln>
        </p:spPr>
        <p:txBody>
          <a:bodyPr/>
          <a:lstStyle/>
          <a:p>
            <a:pPr>
              <a:lnSpc>
                <a:spcPct val="80000"/>
              </a:lnSpc>
            </a:pPr>
            <a:r>
              <a:rPr lang="en-US" sz="2800" b="1" dirty="0" smtClean="0">
                <a:solidFill>
                  <a:srgbClr val="FF0000"/>
                </a:solidFill>
              </a:rPr>
              <a:t>Reset</a:t>
            </a:r>
            <a:r>
              <a:rPr lang="en-US" sz="2800" b="1" dirty="0" smtClean="0"/>
              <a:t>:</a:t>
            </a:r>
            <a:r>
              <a:rPr lang="en-US" sz="2800" dirty="0" smtClean="0"/>
              <a:t> It is a good idea to include one of these for each form where users are entering data. It allows the surfer to clear all the input in the form.</a:t>
            </a:r>
          </a:p>
          <a:p>
            <a:pPr>
              <a:lnSpc>
                <a:spcPct val="80000"/>
              </a:lnSpc>
            </a:pPr>
            <a:endParaRPr lang="en-US" sz="2800" dirty="0" smtClean="0"/>
          </a:p>
          <a:p>
            <a:pPr>
              <a:lnSpc>
                <a:spcPct val="80000"/>
              </a:lnSpc>
            </a:pPr>
            <a:r>
              <a:rPr lang="en-US" sz="2800" b="1" dirty="0" smtClean="0">
                <a:solidFill>
                  <a:srgbClr val="FF0000"/>
                </a:solidFill>
              </a:rPr>
              <a:t>&lt;INPUT TYPE=“RESET”&gt;</a:t>
            </a:r>
          </a:p>
          <a:p>
            <a:pPr>
              <a:lnSpc>
                <a:spcPct val="80000"/>
              </a:lnSpc>
            </a:pPr>
            <a:endParaRPr lang="en-US" sz="2800" b="1" dirty="0" smtClean="0"/>
          </a:p>
          <a:p>
            <a:pPr>
              <a:lnSpc>
                <a:spcPct val="80000"/>
              </a:lnSpc>
            </a:pPr>
            <a:r>
              <a:rPr lang="en-US" sz="2800" dirty="0" smtClean="0"/>
              <a:t>Browser will display  </a:t>
            </a:r>
          </a:p>
          <a:p>
            <a:pPr>
              <a:lnSpc>
                <a:spcPct val="80000"/>
              </a:lnSpc>
            </a:pPr>
            <a:r>
              <a:rPr lang="en-US" sz="2800" dirty="0" smtClean="0"/>
              <a:t>         </a:t>
            </a:r>
          </a:p>
          <a:p>
            <a:pPr>
              <a:lnSpc>
                <a:spcPct val="80000"/>
              </a:lnSpc>
            </a:pPr>
            <a:r>
              <a:rPr lang="en-US" sz="2800" dirty="0" smtClean="0"/>
              <a:t>Reset buttons have the following attributes:</a:t>
            </a:r>
          </a:p>
          <a:p>
            <a:pPr>
              <a:lnSpc>
                <a:spcPct val="80000"/>
              </a:lnSpc>
            </a:pPr>
            <a:r>
              <a:rPr lang="en-US" sz="2800" b="1" dirty="0" smtClean="0">
                <a:solidFill>
                  <a:srgbClr val="FF0000"/>
                </a:solidFill>
              </a:rPr>
              <a:t>TYPE</a:t>
            </a:r>
            <a:r>
              <a:rPr lang="en-US" sz="2800" b="1" dirty="0" smtClean="0"/>
              <a:t>:</a:t>
            </a:r>
            <a:r>
              <a:rPr lang="en-US" sz="2800" dirty="0" smtClean="0"/>
              <a:t> reset.</a:t>
            </a:r>
          </a:p>
          <a:p>
            <a:pPr>
              <a:lnSpc>
                <a:spcPct val="80000"/>
              </a:lnSpc>
            </a:pPr>
            <a:r>
              <a:rPr lang="en-US" sz="2800" b="1" dirty="0" smtClean="0">
                <a:solidFill>
                  <a:srgbClr val="FF0000"/>
                </a:solidFill>
              </a:rPr>
              <a:t>VALUE</a:t>
            </a:r>
            <a:r>
              <a:rPr lang="en-US" sz="2800" b="1" dirty="0" smtClean="0"/>
              <a:t>:</a:t>
            </a:r>
            <a:r>
              <a:rPr lang="en-US" sz="2800" dirty="0" smtClean="0"/>
              <a:t> determines the text label on the button, usually Reset.</a:t>
            </a:r>
          </a:p>
        </p:txBody>
      </p:sp>
      <p:sp>
        <p:nvSpPr>
          <p:cNvPr id="7" name="Slide Number Placeholder 5"/>
          <p:cNvSpPr>
            <a:spLocks noGrp="1"/>
          </p:cNvSpPr>
          <p:nvPr>
            <p:ph type="sldNum" sz="quarter" idx="12"/>
          </p:nvPr>
        </p:nvSpPr>
        <p:spPr/>
        <p:txBody>
          <a:bodyPr/>
          <a:lstStyle/>
          <a:p>
            <a:pPr>
              <a:defRPr/>
            </a:pPr>
            <a:fld id="{9574E392-70F9-479D-ACD0-56F3C5D49F45}" type="slidenum">
              <a:rPr lang="ar-SA"/>
              <a:pPr>
                <a:defRPr/>
              </a:pPr>
              <a:t>33</a:t>
            </a:fld>
            <a:endParaRPr lang="en-US"/>
          </a:p>
        </p:txBody>
      </p:sp>
      <p:pic>
        <p:nvPicPr>
          <p:cNvPr id="182277" name="Picture 7"/>
          <p:cNvPicPr>
            <a:picLocks noChangeAspect="1" noChangeArrowheads="1"/>
          </p:cNvPicPr>
          <p:nvPr/>
        </p:nvPicPr>
        <p:blipFill>
          <a:blip r:embed="rId2"/>
          <a:srcRect/>
          <a:stretch>
            <a:fillRect/>
          </a:stretch>
        </p:blipFill>
        <p:spPr bwMode="auto">
          <a:xfrm>
            <a:off x="4191000" y="3505200"/>
            <a:ext cx="1290638" cy="614363"/>
          </a:xfrm>
          <a:prstGeom prst="rect">
            <a:avLst/>
          </a:prstGeom>
          <a:noFill/>
          <a:ln w="9525">
            <a:noFill/>
            <a:miter lim="800000"/>
            <a:headEnd/>
            <a:tailEnd/>
          </a:ln>
        </p:spPr>
      </p:pic>
      <p:sp>
        <p:nvSpPr>
          <p:cNvPr id="6" name="Rectangle 5"/>
          <p:cNvSpPr/>
          <p:nvPr/>
        </p:nvSpPr>
        <p:spPr>
          <a:xfrm>
            <a:off x="2133600" y="152400"/>
            <a:ext cx="3209341" cy="769441"/>
          </a:xfrm>
          <a:prstGeom prst="rect">
            <a:avLst/>
          </a:prstGeom>
        </p:spPr>
        <p:txBody>
          <a:bodyPr wrap="none">
            <a:spAutoFit/>
          </a:bodyPr>
          <a:lstStyle/>
          <a:p>
            <a:pPr algn="ctr" eaLnBrk="1" hangingPunct="1"/>
            <a:r>
              <a:rPr lang="en-US" sz="4400" b="1" dirty="0" smtClean="0">
                <a:solidFill>
                  <a:srgbClr val="002060"/>
                </a:solidFill>
                <a:effectLst>
                  <a:outerShdw blurRad="50000" dist="30000" dir="5400000" algn="tl" rotWithShape="0">
                    <a:srgbClr val="000000">
                      <a:alpha val="30000"/>
                    </a:srgbClr>
                  </a:outerShdw>
                </a:effectLst>
              </a:rPr>
              <a:t>Reset Button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C991A41-D30E-4AE3-89AF-2AC53DDB3005}" type="slidenum">
              <a:rPr lang="ar-SA"/>
              <a:pPr>
                <a:defRPr/>
              </a:pPr>
              <a:t>34</a:t>
            </a:fld>
            <a:endParaRPr lang="en-US"/>
          </a:p>
        </p:txBody>
      </p:sp>
      <p:sp>
        <p:nvSpPr>
          <p:cNvPr id="183299" name="Rectangle 4"/>
          <p:cNvSpPr>
            <a:spLocks noChangeArrowheads="1"/>
          </p:cNvSpPr>
          <p:nvPr/>
        </p:nvSpPr>
        <p:spPr bwMode="auto">
          <a:xfrm>
            <a:off x="685800" y="762000"/>
            <a:ext cx="7958166" cy="5262979"/>
          </a:xfrm>
          <a:prstGeom prst="rect">
            <a:avLst/>
          </a:prstGeom>
          <a:noFill/>
          <a:ln w="9525">
            <a:noFill/>
            <a:miter lim="800000"/>
            <a:headEnd/>
            <a:tailEnd/>
          </a:ln>
        </p:spPr>
        <p:txBody>
          <a:bodyPr wrap="square">
            <a:spAutoFit/>
          </a:bodyPr>
          <a:lstStyle/>
          <a:p>
            <a:pPr eaLnBrk="1" hangingPunct="1"/>
            <a:r>
              <a:rPr lang="en-US" sz="2800" b="1">
                <a:solidFill>
                  <a:srgbClr val="FF0000"/>
                </a:solidFill>
              </a:rPr>
              <a:t>&lt;FORM     Action="URL"         method="get"&gt;</a:t>
            </a:r>
          </a:p>
          <a:p>
            <a:pPr eaLnBrk="1" hangingPunct="1"/>
            <a:r>
              <a:rPr lang="en-US" sz="2800" b="1">
                <a:solidFill>
                  <a:srgbClr val="0000CC"/>
                </a:solidFill>
              </a:rPr>
              <a:t>First Name: &lt;INPUT TYPE="TEXT" Size=25 name="firstName"&gt; &lt;BR&gt;</a:t>
            </a:r>
          </a:p>
          <a:p>
            <a:pPr eaLnBrk="1" hangingPunct="1"/>
            <a:r>
              <a:rPr lang="en-US" sz="2800" b="1">
                <a:solidFill>
                  <a:srgbClr val="990000"/>
                </a:solidFill>
              </a:rPr>
              <a:t>Family Name: &lt;INPUT TYPE="TEXT" Size=25 name="LastName"&gt;&lt;BR&gt;</a:t>
            </a:r>
          </a:p>
          <a:p>
            <a:pPr eaLnBrk="1" hangingPunct="1"/>
            <a:r>
              <a:rPr lang="en-US" sz="2800" b="1"/>
              <a:t>&lt;BR&gt;</a:t>
            </a:r>
          </a:p>
          <a:p>
            <a:pPr eaLnBrk="1" hangingPunct="1"/>
            <a:r>
              <a:rPr lang="en-US" sz="2800" b="1"/>
              <a:t>&lt;FONT Color</a:t>
            </a:r>
            <a:r>
              <a:rPr lang="ar-SA" sz="2800" b="1"/>
              <a:t> </a:t>
            </a:r>
            <a:r>
              <a:rPr lang="en-US" sz="2800" b="1"/>
              <a:t>= red&gt;</a:t>
            </a:r>
          </a:p>
          <a:p>
            <a:pPr eaLnBrk="1" hangingPunct="1"/>
            <a:r>
              <a:rPr lang="en-US" sz="2800" b="1"/>
              <a:t>&lt;STRONG&gt;&lt;font size=5&gt;Press Here to submit the data:&lt;/font&gt;&lt;/STRONG&gt;&lt;BR&gt;</a:t>
            </a:r>
          </a:p>
          <a:p>
            <a:pPr eaLnBrk="1" hangingPunct="1"/>
            <a:r>
              <a:rPr lang="en-US" sz="2800" b="1">
                <a:solidFill>
                  <a:srgbClr val="FF0000"/>
                </a:solidFill>
              </a:rPr>
              <a:t>&lt;INPUT TYPE="submit" VALUE="SubmitData"&gt;</a:t>
            </a:r>
          </a:p>
          <a:p>
            <a:pPr eaLnBrk="1" hangingPunct="1"/>
            <a:r>
              <a:rPr lang="en-US" sz="2800" b="1">
                <a:solidFill>
                  <a:srgbClr val="0000CC"/>
                </a:solidFill>
              </a:rPr>
              <a:t>&lt;INPUT TYPE="RESET" VALUE="Reset"&gt;</a:t>
            </a:r>
          </a:p>
          <a:p>
            <a:pPr eaLnBrk="1" hangingPunct="1"/>
            <a:r>
              <a:rPr lang="en-US" sz="2800" b="1">
                <a:solidFill>
                  <a:srgbClr val="FF0000"/>
                </a:solidFill>
              </a:rPr>
              <a:t>&lt;/FORM&gt;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19E2004-A982-4D82-B61E-66A1ADAB299E}" type="slidenum">
              <a:rPr lang="ar-SA"/>
              <a:pPr>
                <a:defRPr/>
              </a:pPr>
              <a:t>35</a:t>
            </a:fld>
            <a:endParaRPr lang="en-US"/>
          </a:p>
        </p:txBody>
      </p:sp>
      <p:pic>
        <p:nvPicPr>
          <p:cNvPr id="184323" name="Picture 4"/>
          <p:cNvPicPr>
            <a:picLocks noChangeAspect="1" noChangeArrowheads="1"/>
          </p:cNvPicPr>
          <p:nvPr/>
        </p:nvPicPr>
        <p:blipFill>
          <a:blip r:embed="rId2"/>
          <a:srcRect t="23640" r="3960" b="6134"/>
          <a:stretch>
            <a:fillRect/>
          </a:stretch>
        </p:blipFill>
        <p:spPr bwMode="auto">
          <a:xfrm>
            <a:off x="357158" y="1071546"/>
            <a:ext cx="8358246" cy="542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357158" y="1142984"/>
            <a:ext cx="8558242" cy="5214974"/>
          </a:xfrm>
          <a:noFill/>
          <a:ln>
            <a:solidFill>
              <a:srgbClr val="333300"/>
            </a:solidFill>
          </a:ln>
        </p:spPr>
        <p:txBody>
          <a:bodyPr/>
          <a:lstStyle/>
          <a:p>
            <a:pPr>
              <a:buClr>
                <a:schemeClr val="accent2"/>
              </a:buClr>
              <a:buFont typeface="Wingdings" pitchFamily="2" charset="2"/>
              <a:buChar char="§"/>
            </a:pPr>
            <a:r>
              <a:rPr lang="en-US" sz="2800" b="1" dirty="0" smtClean="0">
                <a:solidFill>
                  <a:srgbClr val="0000FF"/>
                </a:solidFill>
              </a:rPr>
              <a:t>Image Submit Button:</a:t>
            </a:r>
            <a:r>
              <a:rPr lang="en-US" sz="2400" dirty="0" smtClean="0"/>
              <a:t> Allows you to substitute an image for the standard submit button.</a:t>
            </a:r>
          </a:p>
          <a:p>
            <a:pPr>
              <a:buClr>
                <a:schemeClr val="accent2"/>
              </a:buClr>
              <a:buFont typeface="Wingdings" pitchFamily="2" charset="2"/>
              <a:buNone/>
            </a:pPr>
            <a:endParaRPr lang="en-US" sz="2400" dirty="0" smtClean="0"/>
          </a:p>
          <a:p>
            <a:pPr>
              <a:buClr>
                <a:schemeClr val="accent2"/>
              </a:buClr>
              <a:buFont typeface="Wingdings" pitchFamily="2" charset="2"/>
              <a:buNone/>
            </a:pPr>
            <a:r>
              <a:rPr lang="en-US" sz="2400" b="1" dirty="0" smtClean="0">
                <a:solidFill>
                  <a:srgbClr val="FF0000"/>
                </a:solidFill>
              </a:rPr>
              <a:t>&lt;INPUT  TYPE=“IMAGE”  SRC=“jordan.gif”&gt;</a:t>
            </a:r>
          </a:p>
          <a:p>
            <a:pPr>
              <a:buClr>
                <a:schemeClr val="accent2"/>
              </a:buClr>
              <a:buFont typeface="Wingdings" pitchFamily="2" charset="2"/>
              <a:buNone/>
            </a:pPr>
            <a:endParaRPr lang="en-US" sz="2400" b="1" dirty="0" smtClean="0">
              <a:solidFill>
                <a:srgbClr val="FF0000"/>
              </a:solidFill>
            </a:endParaRPr>
          </a:p>
          <a:p>
            <a:pPr>
              <a:buClr>
                <a:schemeClr val="accent2"/>
              </a:buClr>
              <a:buFont typeface="Wingdings" pitchFamily="2" charset="2"/>
              <a:buNone/>
            </a:pPr>
            <a:r>
              <a:rPr lang="en-US" sz="2400" dirty="0" smtClean="0"/>
              <a:t>Image submit button has the following attributes:</a:t>
            </a:r>
          </a:p>
          <a:p>
            <a:pPr>
              <a:buClr>
                <a:schemeClr val="accent2"/>
              </a:buClr>
              <a:buFont typeface="Wingdings" pitchFamily="2" charset="2"/>
              <a:buChar char="§"/>
            </a:pPr>
            <a:r>
              <a:rPr lang="en-US" sz="2400" b="1" dirty="0" smtClean="0">
                <a:solidFill>
                  <a:srgbClr val="FF0000"/>
                </a:solidFill>
              </a:rPr>
              <a:t>TYPE:</a:t>
            </a:r>
            <a:r>
              <a:rPr lang="en-US" sz="2400" dirty="0" smtClean="0"/>
              <a:t> Image.</a:t>
            </a:r>
          </a:p>
          <a:p>
            <a:pPr>
              <a:buClr>
                <a:schemeClr val="accent2"/>
              </a:buClr>
              <a:buFont typeface="Wingdings" pitchFamily="2" charset="2"/>
              <a:buChar char="§"/>
            </a:pPr>
            <a:r>
              <a:rPr lang="en-US" sz="2400" b="1" dirty="0" smtClean="0">
                <a:solidFill>
                  <a:srgbClr val="FF0000"/>
                </a:solidFill>
              </a:rPr>
              <a:t>NAME:</a:t>
            </a:r>
            <a:r>
              <a:rPr lang="en-US" sz="2400" dirty="0" smtClean="0"/>
              <a:t> is the name of the button to be used in scripting.</a:t>
            </a:r>
          </a:p>
          <a:p>
            <a:pPr>
              <a:buClr>
                <a:schemeClr val="accent2"/>
              </a:buClr>
              <a:buFont typeface="Wingdings" pitchFamily="2" charset="2"/>
              <a:buChar char="§"/>
            </a:pPr>
            <a:r>
              <a:rPr lang="en-US" sz="2400" b="1" dirty="0" smtClean="0">
                <a:solidFill>
                  <a:srgbClr val="FF0000"/>
                </a:solidFill>
              </a:rPr>
              <a:t>SRC:</a:t>
            </a:r>
            <a:r>
              <a:rPr lang="en-US" sz="2400" dirty="0" smtClean="0"/>
              <a:t> URL of the Image file.</a:t>
            </a:r>
          </a:p>
        </p:txBody>
      </p:sp>
      <p:sp>
        <p:nvSpPr>
          <p:cNvPr id="6" name="Slide Number Placeholder 5"/>
          <p:cNvSpPr>
            <a:spLocks noGrp="1"/>
          </p:cNvSpPr>
          <p:nvPr>
            <p:ph type="sldNum" sz="quarter" idx="12"/>
          </p:nvPr>
        </p:nvSpPr>
        <p:spPr/>
        <p:txBody>
          <a:bodyPr/>
          <a:lstStyle/>
          <a:p>
            <a:pPr>
              <a:defRPr/>
            </a:pPr>
            <a:fld id="{34920218-97E6-4BEC-A477-C8D3561069D6}" type="slidenum">
              <a:rPr lang="ar-SA"/>
              <a:pPr>
                <a:defRPr/>
              </a:pPr>
              <a:t>36</a:t>
            </a:fld>
            <a:endParaRPr lang="en-US"/>
          </a:p>
        </p:txBody>
      </p:sp>
      <p:sp>
        <p:nvSpPr>
          <p:cNvPr id="5" name="Rectangle 4"/>
          <p:cNvSpPr/>
          <p:nvPr/>
        </p:nvSpPr>
        <p:spPr>
          <a:xfrm>
            <a:off x="1066800" y="457200"/>
            <a:ext cx="5142177" cy="769441"/>
          </a:xfrm>
          <a:prstGeom prst="rect">
            <a:avLst/>
          </a:prstGeom>
        </p:spPr>
        <p:txBody>
          <a:bodyPr wrap="none">
            <a:spAutoFit/>
          </a:bodyPr>
          <a:lstStyle/>
          <a:p>
            <a:pPr eaLnBrk="1" hangingPunct="1"/>
            <a:r>
              <a:rPr lang="en-US" sz="4400" b="1" dirty="0" smtClean="0">
                <a:solidFill>
                  <a:srgbClr val="002060"/>
                </a:solidFill>
                <a:effectLst>
                  <a:outerShdw blurRad="50000" dist="30000" dir="5400000" algn="tl" rotWithShape="0">
                    <a:srgbClr val="000000">
                      <a:alpha val="30000"/>
                    </a:srgbClr>
                  </a:outerShdw>
                </a:effectLst>
              </a:rPr>
              <a:t>Image Submit Button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2AA65B-7B37-410D-BB5B-F00971B3A992}" type="slidenum">
              <a:rPr lang="ar-SA"/>
              <a:pPr>
                <a:defRPr/>
              </a:pPr>
              <a:t>37</a:t>
            </a:fld>
            <a:endParaRPr lang="en-US"/>
          </a:p>
        </p:txBody>
      </p:sp>
      <p:pic>
        <p:nvPicPr>
          <p:cNvPr id="186372" name="Picture 4"/>
          <p:cNvPicPr>
            <a:picLocks noChangeAspect="1" noChangeArrowheads="1"/>
          </p:cNvPicPr>
          <p:nvPr/>
        </p:nvPicPr>
        <p:blipFill>
          <a:blip r:embed="rId2"/>
          <a:srcRect t="33051" r="3739" b="9630"/>
          <a:stretch>
            <a:fillRect/>
          </a:stretch>
        </p:blipFill>
        <p:spPr bwMode="auto">
          <a:xfrm>
            <a:off x="990600" y="3048000"/>
            <a:ext cx="7848600" cy="2362200"/>
          </a:xfrm>
          <a:prstGeom prst="rect">
            <a:avLst/>
          </a:prstGeom>
          <a:noFill/>
          <a:ln w="9525">
            <a:noFill/>
            <a:miter lim="800000"/>
            <a:headEnd/>
            <a:tailEnd/>
          </a:ln>
        </p:spPr>
      </p:pic>
      <p:sp>
        <p:nvSpPr>
          <p:cNvPr id="5" name="Rectangle 4"/>
          <p:cNvSpPr/>
          <p:nvPr/>
        </p:nvSpPr>
        <p:spPr>
          <a:xfrm>
            <a:off x="1219200" y="457200"/>
            <a:ext cx="4572000" cy="2308324"/>
          </a:xfrm>
          <a:prstGeom prst="rect">
            <a:avLst/>
          </a:prstGeom>
        </p:spPr>
        <p:txBody>
          <a:bodyPr>
            <a:spAutoFit/>
          </a:bodyPr>
          <a:lstStyle/>
          <a:p>
            <a:r>
              <a:rPr lang="en-US" sz="2400" dirty="0" smtClean="0"/>
              <a:t>&lt;form&gt;</a:t>
            </a:r>
            <a:br>
              <a:rPr lang="en-US" sz="2400" dirty="0" smtClean="0"/>
            </a:br>
            <a:r>
              <a:rPr lang="en-US" sz="2400" dirty="0" smtClean="0"/>
              <a:t>&lt;</a:t>
            </a:r>
            <a:r>
              <a:rPr lang="en-US" sz="2400" dirty="0" err="1" smtClean="0"/>
              <a:t>H1</a:t>
            </a:r>
            <a:r>
              <a:rPr lang="en-US" sz="2400" dirty="0" smtClean="0"/>
              <a:t>&gt;&lt;font color=blue&gt;</a:t>
            </a:r>
            <a:br>
              <a:rPr lang="en-US" sz="2400" dirty="0" smtClean="0"/>
            </a:br>
            <a:r>
              <a:rPr lang="en-US" sz="2400" dirty="0" smtClean="0"/>
              <a:t>Click to go Jordan’s Map:</a:t>
            </a:r>
            <a:br>
              <a:rPr lang="en-US" sz="2400" dirty="0" smtClean="0"/>
            </a:br>
            <a:r>
              <a:rPr lang="en-US" sz="2400" dirty="0" smtClean="0"/>
              <a:t>&lt;INPUT  TYPE="IMAGE"  </a:t>
            </a:r>
            <a:r>
              <a:rPr lang="en-US" sz="2400" dirty="0" err="1" smtClean="0"/>
              <a:t>SRC</a:t>
            </a:r>
            <a:r>
              <a:rPr lang="en-US" sz="2400" dirty="0" smtClean="0"/>
              <a:t>="</a:t>
            </a:r>
            <a:r>
              <a:rPr lang="en-US" sz="2400" dirty="0" err="1" smtClean="0"/>
              <a:t>jordan.gif</a:t>
            </a:r>
            <a:r>
              <a:rPr lang="en-US" sz="2400" dirty="0" smtClean="0"/>
              <a:t>"&gt;</a:t>
            </a:r>
            <a:br>
              <a:rPr lang="en-US" sz="2400" dirty="0" smtClean="0"/>
            </a:br>
            <a:r>
              <a:rPr lang="en-US" sz="2400" dirty="0" smtClean="0"/>
              <a:t>&lt;/form&gt;</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4"/>
          <p:cNvSpPr>
            <a:spLocks noGrp="1" noChangeArrowheads="1"/>
          </p:cNvSpPr>
          <p:nvPr>
            <p:ph idx="1"/>
          </p:nvPr>
        </p:nvSpPr>
        <p:spPr>
          <a:xfrm>
            <a:off x="533400" y="1066800"/>
            <a:ext cx="8305800" cy="5638800"/>
          </a:xfrm>
          <a:noFill/>
          <a:ln>
            <a:solidFill>
              <a:srgbClr val="333300"/>
            </a:solidFill>
          </a:ln>
        </p:spPr>
        <p:txBody>
          <a:bodyPr/>
          <a:lstStyle/>
          <a:p>
            <a:r>
              <a:rPr lang="en-US" sz="2400" b="1" dirty="0" smtClean="0">
                <a:solidFill>
                  <a:srgbClr val="FF0000"/>
                </a:solidFill>
              </a:rPr>
              <a:t>File Upload</a:t>
            </a:r>
            <a:r>
              <a:rPr lang="en-US" sz="2400" b="1" dirty="0" smtClean="0"/>
              <a:t>:</a:t>
            </a:r>
            <a:r>
              <a:rPr lang="en-US" sz="2400" dirty="0" smtClean="0"/>
              <a:t> You can use a file upload to allow surfers to upload files to your web server.</a:t>
            </a:r>
          </a:p>
          <a:p>
            <a:r>
              <a:rPr lang="en-US" sz="2400" b="1" dirty="0" smtClean="0">
                <a:solidFill>
                  <a:srgbClr val="FF0000"/>
                </a:solidFill>
              </a:rPr>
              <a:t>&lt;INPUT TYPE=“FILE”&gt;</a:t>
            </a:r>
          </a:p>
          <a:p>
            <a:r>
              <a:rPr lang="en-US" sz="2400" dirty="0" smtClean="0"/>
              <a:t>Browser will display </a:t>
            </a:r>
          </a:p>
          <a:p>
            <a:endParaRPr lang="en-US" sz="2400" dirty="0" smtClean="0"/>
          </a:p>
          <a:p>
            <a:r>
              <a:rPr lang="en-US" sz="2400" dirty="0" smtClean="0"/>
              <a:t>File Upload has the following attributes:</a:t>
            </a:r>
          </a:p>
          <a:p>
            <a:r>
              <a:rPr lang="en-US" sz="2400" b="1" dirty="0" smtClean="0">
                <a:solidFill>
                  <a:srgbClr val="FF0000"/>
                </a:solidFill>
              </a:rPr>
              <a:t>TYPE</a:t>
            </a:r>
            <a:r>
              <a:rPr lang="en-US" sz="2400" b="1" dirty="0" smtClean="0"/>
              <a:t>:</a:t>
            </a:r>
            <a:r>
              <a:rPr lang="en-US" sz="2400" b="1" i="1" dirty="0" smtClean="0"/>
              <a:t>  </a:t>
            </a:r>
            <a:r>
              <a:rPr lang="en-US" sz="2400" dirty="0" smtClean="0"/>
              <a:t>file.</a:t>
            </a:r>
          </a:p>
          <a:p>
            <a:r>
              <a:rPr lang="en-US" sz="2400" b="1" dirty="0" smtClean="0">
                <a:solidFill>
                  <a:srgbClr val="FF0000"/>
                </a:solidFill>
              </a:rPr>
              <a:t>SIZE</a:t>
            </a:r>
            <a:r>
              <a:rPr lang="en-US" sz="2400" b="1" dirty="0" smtClean="0"/>
              <a:t>:</a:t>
            </a:r>
            <a:r>
              <a:rPr lang="en-US" sz="2400" b="1" i="1" dirty="0" smtClean="0"/>
              <a:t> </a:t>
            </a:r>
            <a:r>
              <a:rPr lang="en-US" sz="2400" dirty="0" smtClean="0"/>
              <a:t>is the size of the text box in characters.</a:t>
            </a:r>
          </a:p>
          <a:p>
            <a:r>
              <a:rPr lang="en-US" sz="2400" b="1" dirty="0" smtClean="0">
                <a:solidFill>
                  <a:srgbClr val="FF0000"/>
                </a:solidFill>
              </a:rPr>
              <a:t>NAME</a:t>
            </a:r>
            <a:r>
              <a:rPr lang="en-US" sz="2400" b="1" dirty="0" smtClean="0"/>
              <a:t>:</a:t>
            </a:r>
            <a:r>
              <a:rPr lang="en-US" sz="2400" dirty="0" smtClean="0"/>
              <a:t> is the name of the variable to be sent to the</a:t>
            </a:r>
          </a:p>
          <a:p>
            <a:pPr>
              <a:buFontTx/>
              <a:buNone/>
            </a:pPr>
            <a:r>
              <a:rPr lang="en-US" sz="2400" dirty="0" smtClean="0"/>
              <a:t>CGI application.</a:t>
            </a:r>
          </a:p>
          <a:p>
            <a:r>
              <a:rPr lang="en-US" sz="2400" b="1" dirty="0" err="1" smtClean="0">
                <a:solidFill>
                  <a:srgbClr val="FF0000"/>
                </a:solidFill>
              </a:rPr>
              <a:t>MAXLENGHT</a:t>
            </a:r>
            <a:r>
              <a:rPr lang="en-US" sz="2400" b="1" dirty="0" smtClean="0"/>
              <a:t>:</a:t>
            </a:r>
            <a:r>
              <a:rPr lang="en-US" sz="2400" dirty="0" smtClean="0"/>
              <a:t> is the maximum size of the input in the</a:t>
            </a:r>
          </a:p>
          <a:p>
            <a:pPr>
              <a:buFontTx/>
              <a:buNone/>
            </a:pPr>
            <a:r>
              <a:rPr lang="en-US" sz="2400" dirty="0" smtClean="0"/>
              <a:t>textbox in characters.</a:t>
            </a:r>
          </a:p>
        </p:txBody>
      </p:sp>
      <p:sp>
        <p:nvSpPr>
          <p:cNvPr id="7" name="Slide Number Placeholder 5"/>
          <p:cNvSpPr>
            <a:spLocks noGrp="1"/>
          </p:cNvSpPr>
          <p:nvPr>
            <p:ph type="sldNum" sz="quarter" idx="12"/>
          </p:nvPr>
        </p:nvSpPr>
        <p:spPr/>
        <p:txBody>
          <a:bodyPr/>
          <a:lstStyle/>
          <a:p>
            <a:pPr>
              <a:defRPr/>
            </a:pPr>
            <a:fld id="{12820E34-1321-41CE-9FA3-459782227802}" type="slidenum">
              <a:rPr lang="ar-SA"/>
              <a:pPr>
                <a:defRPr/>
              </a:pPr>
              <a:t>38</a:t>
            </a:fld>
            <a:endParaRPr lang="en-US"/>
          </a:p>
        </p:txBody>
      </p:sp>
      <p:pic>
        <p:nvPicPr>
          <p:cNvPr id="187397" name="Picture 7"/>
          <p:cNvPicPr>
            <a:picLocks noChangeAspect="1" noChangeArrowheads="1"/>
          </p:cNvPicPr>
          <p:nvPr/>
        </p:nvPicPr>
        <p:blipFill>
          <a:blip r:embed="rId2"/>
          <a:srcRect/>
          <a:stretch>
            <a:fillRect/>
          </a:stretch>
        </p:blipFill>
        <p:spPr bwMode="auto">
          <a:xfrm>
            <a:off x="3657600" y="2362200"/>
            <a:ext cx="3700463" cy="476250"/>
          </a:xfrm>
          <a:prstGeom prst="rect">
            <a:avLst/>
          </a:prstGeom>
          <a:noFill/>
          <a:ln w="9525">
            <a:noFill/>
            <a:miter lim="800000"/>
            <a:headEnd/>
            <a:tailEnd/>
          </a:ln>
        </p:spPr>
      </p:pic>
      <p:sp>
        <p:nvSpPr>
          <p:cNvPr id="6" name="Rectangle 5"/>
          <p:cNvSpPr/>
          <p:nvPr/>
        </p:nvSpPr>
        <p:spPr>
          <a:xfrm>
            <a:off x="3810000" y="152400"/>
            <a:ext cx="1377300" cy="923330"/>
          </a:xfrm>
          <a:prstGeom prst="rect">
            <a:avLst/>
          </a:prstGeom>
        </p:spPr>
        <p:txBody>
          <a:bodyPr wrap="none">
            <a:spAutoFit/>
          </a:bodyPr>
          <a:lstStyle/>
          <a:p>
            <a:pPr eaLnBrk="1" hangingPunct="1"/>
            <a:r>
              <a:rPr lang="en-US" sz="5400" b="1" dirty="0" smtClean="0">
                <a:solidFill>
                  <a:srgbClr val="002060"/>
                </a:solidFill>
                <a:effectLst>
                  <a:outerShdw blurRad="50000" dist="30000" dir="5400000" algn="tl" rotWithShape="0">
                    <a:srgbClr val="000000">
                      <a:alpha val="30000"/>
                    </a:srgbClr>
                  </a:outerShdw>
                </a:effectLst>
              </a:rPr>
              <a:t>File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idx="1"/>
          </p:nvPr>
        </p:nvSpPr>
        <p:spPr>
          <a:xfrm>
            <a:off x="685800" y="762000"/>
            <a:ext cx="8458200" cy="5821363"/>
          </a:xfrm>
          <a:noFill/>
        </p:spPr>
        <p:txBody>
          <a:bodyPr/>
          <a:lstStyle/>
          <a:p>
            <a:pPr>
              <a:lnSpc>
                <a:spcPct val="90000"/>
              </a:lnSpc>
              <a:buFontTx/>
              <a:buNone/>
            </a:pPr>
            <a:r>
              <a:rPr lang="en-US" sz="2800" b="1" dirty="0" smtClean="0">
                <a:solidFill>
                  <a:srgbClr val="FF0000"/>
                </a:solidFill>
              </a:rPr>
              <a:t>&lt;BODY </a:t>
            </a:r>
            <a:r>
              <a:rPr lang="en-US" sz="2800" b="1" dirty="0" err="1" smtClean="0"/>
              <a:t>bgcolor</a:t>
            </a:r>
            <a:r>
              <a:rPr lang="en-US" sz="2800" b="1" dirty="0" smtClean="0"/>
              <a:t>=</a:t>
            </a:r>
            <a:r>
              <a:rPr lang="en-US" sz="2800" b="1" dirty="0" err="1" smtClean="0"/>
              <a:t>lightblue</a:t>
            </a:r>
            <a:r>
              <a:rPr lang="en-US" sz="2800" b="1" dirty="0" smtClean="0">
                <a:solidFill>
                  <a:srgbClr val="FF0000"/>
                </a:solidFill>
              </a:rPr>
              <a:t>&gt;</a:t>
            </a:r>
          </a:p>
          <a:p>
            <a:pPr>
              <a:lnSpc>
                <a:spcPct val="90000"/>
              </a:lnSpc>
              <a:buFontTx/>
              <a:buNone/>
            </a:pPr>
            <a:r>
              <a:rPr lang="en-US" sz="2800" b="1" dirty="0" smtClean="0">
                <a:solidFill>
                  <a:srgbClr val="0000CC"/>
                </a:solidFill>
              </a:rPr>
              <a:t>&lt;form&gt;</a:t>
            </a:r>
          </a:p>
          <a:p>
            <a:pPr>
              <a:lnSpc>
                <a:spcPct val="90000"/>
              </a:lnSpc>
              <a:buFontTx/>
              <a:buNone/>
            </a:pPr>
            <a:r>
              <a:rPr lang="en-US" sz="2800" b="1" dirty="0" smtClean="0">
                <a:solidFill>
                  <a:schemeClr val="tx2"/>
                </a:solidFill>
              </a:rPr>
              <a:t>&lt;</a:t>
            </a:r>
            <a:r>
              <a:rPr lang="en-US" sz="2800" b="1" dirty="0" err="1" smtClean="0">
                <a:solidFill>
                  <a:schemeClr val="tx2"/>
                </a:solidFill>
              </a:rPr>
              <a:t>H3</a:t>
            </a:r>
            <a:r>
              <a:rPr lang="en-US" sz="2800" b="1" dirty="0" smtClean="0">
                <a:solidFill>
                  <a:schemeClr val="tx2"/>
                </a:solidFill>
              </a:rPr>
              <a:t>&gt;&lt;font color=</a:t>
            </a:r>
            <a:r>
              <a:rPr lang="en-US" sz="2800" b="1" dirty="0" err="1" smtClean="0"/>
              <a:t>forestgreen</a:t>
            </a:r>
            <a:r>
              <a:rPr lang="en-US" sz="2800" b="1" dirty="0" smtClean="0">
                <a:solidFill>
                  <a:schemeClr val="tx2"/>
                </a:solidFill>
              </a:rPr>
              <a:t>&gt;</a:t>
            </a:r>
          </a:p>
          <a:p>
            <a:pPr>
              <a:lnSpc>
                <a:spcPct val="90000"/>
              </a:lnSpc>
              <a:buFontTx/>
              <a:buNone/>
            </a:pPr>
            <a:r>
              <a:rPr lang="en-US" sz="2800" b="1" dirty="0" smtClean="0"/>
              <a:t>Please attach your file here to for uploading to</a:t>
            </a:r>
          </a:p>
          <a:p>
            <a:pPr>
              <a:lnSpc>
                <a:spcPct val="90000"/>
              </a:lnSpc>
              <a:buFontTx/>
              <a:buNone/>
            </a:pPr>
            <a:r>
              <a:rPr lang="en-US" sz="2800" b="1" dirty="0" smtClean="0"/>
              <a:t>My &lt;font color =</a:t>
            </a:r>
            <a:r>
              <a:rPr lang="en-US" sz="2800" b="1" dirty="0" smtClean="0">
                <a:solidFill>
                  <a:srgbClr val="FF0000"/>
                </a:solidFill>
              </a:rPr>
              <a:t>red</a:t>
            </a:r>
            <a:r>
              <a:rPr lang="en-US" sz="2800" b="1" dirty="0" smtClean="0"/>
              <a:t>&gt;SERVER...&lt;BR&gt;</a:t>
            </a:r>
          </a:p>
          <a:p>
            <a:pPr>
              <a:lnSpc>
                <a:spcPct val="90000"/>
              </a:lnSpc>
              <a:buFontTx/>
              <a:buNone/>
            </a:pPr>
            <a:endParaRPr lang="en-US" sz="2800" b="1" dirty="0" smtClean="0">
              <a:solidFill>
                <a:srgbClr val="0000CC"/>
              </a:solidFill>
            </a:endParaRPr>
          </a:p>
          <a:p>
            <a:pPr>
              <a:lnSpc>
                <a:spcPct val="90000"/>
              </a:lnSpc>
              <a:buFontTx/>
              <a:buNone/>
            </a:pPr>
            <a:r>
              <a:rPr lang="en-US" sz="2800" b="1" dirty="0" smtClean="0">
                <a:solidFill>
                  <a:srgbClr val="0000CC"/>
                </a:solidFill>
              </a:rPr>
              <a:t>&lt;INPUT  TYPE="File"  name="</a:t>
            </a:r>
            <a:r>
              <a:rPr lang="en-US" sz="2800" b="1" dirty="0" err="1" smtClean="0">
                <a:solidFill>
                  <a:srgbClr val="0000CC"/>
                </a:solidFill>
              </a:rPr>
              <a:t>myFile</a:t>
            </a:r>
            <a:r>
              <a:rPr lang="en-US" sz="2800" b="1" dirty="0" smtClean="0">
                <a:solidFill>
                  <a:srgbClr val="0000CC"/>
                </a:solidFill>
              </a:rPr>
              <a:t>"  size="30"&gt;</a:t>
            </a:r>
          </a:p>
          <a:p>
            <a:pPr>
              <a:lnSpc>
                <a:spcPct val="90000"/>
              </a:lnSpc>
              <a:buFontTx/>
              <a:buNone/>
            </a:pPr>
            <a:endParaRPr lang="en-US" sz="2800" b="1" dirty="0" smtClean="0">
              <a:solidFill>
                <a:srgbClr val="993300"/>
              </a:solidFill>
            </a:endParaRPr>
          </a:p>
          <a:p>
            <a:pPr>
              <a:lnSpc>
                <a:spcPct val="90000"/>
              </a:lnSpc>
              <a:buFontTx/>
              <a:buNone/>
            </a:pPr>
            <a:r>
              <a:rPr lang="en-US" sz="2800" b="1" dirty="0" smtClean="0">
                <a:solidFill>
                  <a:srgbClr val="993300"/>
                </a:solidFill>
              </a:rPr>
              <a:t>&lt;INPUT  TYPE="Submit"  value="</a:t>
            </a:r>
            <a:r>
              <a:rPr lang="en-US" sz="2800" b="1" dirty="0" err="1" smtClean="0">
                <a:solidFill>
                  <a:srgbClr val="993300"/>
                </a:solidFill>
              </a:rPr>
              <a:t>SubmitFile</a:t>
            </a:r>
            <a:r>
              <a:rPr lang="en-US" sz="2800" b="1" dirty="0" smtClean="0">
                <a:solidFill>
                  <a:srgbClr val="993300"/>
                </a:solidFill>
              </a:rPr>
              <a:t>"&gt;</a:t>
            </a:r>
          </a:p>
          <a:p>
            <a:pPr>
              <a:lnSpc>
                <a:spcPct val="90000"/>
              </a:lnSpc>
              <a:buFontTx/>
              <a:buNone/>
            </a:pPr>
            <a:r>
              <a:rPr lang="en-US" sz="2800" b="1" dirty="0" smtClean="0">
                <a:solidFill>
                  <a:srgbClr val="0000CC"/>
                </a:solidFill>
              </a:rPr>
              <a:t>&lt;/form&gt;</a:t>
            </a:r>
          </a:p>
          <a:p>
            <a:pPr>
              <a:lnSpc>
                <a:spcPct val="90000"/>
              </a:lnSpc>
              <a:buFontTx/>
              <a:buNone/>
            </a:pPr>
            <a:r>
              <a:rPr lang="en-US" sz="2800" b="1" dirty="0" smtClean="0">
                <a:solidFill>
                  <a:srgbClr val="FF0000"/>
                </a:solidFill>
              </a:rPr>
              <a:t>&lt;/BODY&gt;</a:t>
            </a:r>
          </a:p>
        </p:txBody>
      </p:sp>
      <p:sp>
        <p:nvSpPr>
          <p:cNvPr id="5" name="Slide Number Placeholder 5"/>
          <p:cNvSpPr>
            <a:spLocks noGrp="1"/>
          </p:cNvSpPr>
          <p:nvPr>
            <p:ph type="sldNum" sz="quarter" idx="12"/>
          </p:nvPr>
        </p:nvSpPr>
        <p:spPr/>
        <p:txBody>
          <a:bodyPr/>
          <a:lstStyle/>
          <a:p>
            <a:pPr>
              <a:defRPr/>
            </a:pPr>
            <a:fld id="{B59EA14E-C690-4BF5-B3A2-E94A28C44AB7}" type="slidenum">
              <a:rPr lang="ar-SA"/>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effectLst>
                  <a:outerShdw blurRad="38100" dist="38100" dir="2700000" algn="tl">
                    <a:srgbClr val="000000">
                      <a:alpha val="43137"/>
                    </a:srgbClr>
                  </a:outerShdw>
                </a:effectLst>
              </a:rPr>
              <a:t>Client Side Image Maps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00174"/>
            <a:ext cx="8229600" cy="5072098"/>
          </a:xfrm>
        </p:spPr>
        <p:txBody>
          <a:bodyPr>
            <a:normAutofit fontScale="85000" lnSpcReduction="20000"/>
          </a:bodyPr>
          <a:lstStyle/>
          <a:p>
            <a:pPr>
              <a:lnSpc>
                <a:spcPct val="80000"/>
              </a:lnSpc>
              <a:buClr>
                <a:schemeClr val="bg1"/>
              </a:buClr>
              <a:buFont typeface="Wingdings" pitchFamily="2" charset="2"/>
              <a:buChar char="§"/>
            </a:pPr>
            <a:r>
              <a:rPr lang="en-US" dirty="0" smtClean="0"/>
              <a:t>Client-side image maps (USEMAP) use a map file that is part of the HTML document (in an element called MAP), and is linked to the image by the Web browser.</a:t>
            </a:r>
          </a:p>
          <a:p>
            <a:pPr>
              <a:lnSpc>
                <a:spcPct val="80000"/>
              </a:lnSpc>
              <a:buClr>
                <a:schemeClr val="bg1"/>
              </a:buClr>
              <a:buNone/>
            </a:pPr>
            <a:endParaRPr lang="en-US" dirty="0" smtClean="0"/>
          </a:p>
          <a:p>
            <a:pPr>
              <a:lnSpc>
                <a:spcPct val="80000"/>
              </a:lnSpc>
              <a:buNone/>
            </a:pPr>
            <a:r>
              <a:rPr lang="en-IN" b="1" dirty="0" smtClean="0">
                <a:solidFill>
                  <a:srgbClr val="FF0000"/>
                </a:solidFill>
              </a:rPr>
              <a:t> &lt;</a:t>
            </a:r>
            <a:r>
              <a:rPr lang="en-IN" b="1" dirty="0" err="1" smtClean="0">
                <a:solidFill>
                  <a:srgbClr val="FF0000"/>
                </a:solidFill>
              </a:rPr>
              <a:t>img</a:t>
            </a:r>
            <a:r>
              <a:rPr lang="en-IN" b="1" dirty="0" smtClean="0">
                <a:solidFill>
                  <a:srgbClr val="FF0000"/>
                </a:solidFill>
              </a:rPr>
              <a:t> </a:t>
            </a:r>
            <a:r>
              <a:rPr lang="en-IN" b="1" dirty="0" err="1" smtClean="0">
                <a:solidFill>
                  <a:srgbClr val="FF0000"/>
                </a:solidFill>
              </a:rPr>
              <a:t>src</a:t>
            </a:r>
            <a:r>
              <a:rPr lang="en-IN" b="1" dirty="0" smtClean="0">
                <a:solidFill>
                  <a:srgbClr val="FF0000"/>
                </a:solidFill>
              </a:rPr>
              <a:t>="</a:t>
            </a:r>
            <a:r>
              <a:rPr lang="en-IN" b="1" dirty="0" err="1" smtClean="0">
                <a:solidFill>
                  <a:srgbClr val="FF0000"/>
                </a:solidFill>
              </a:rPr>
              <a:t>workplace.jpg</a:t>
            </a:r>
            <a:r>
              <a:rPr lang="en-IN" b="1" dirty="0" smtClean="0">
                <a:solidFill>
                  <a:srgbClr val="FF0000"/>
                </a:solidFill>
              </a:rPr>
              <a:t>" alt="Workplace" </a:t>
            </a:r>
            <a:r>
              <a:rPr lang="en-IN" b="1" dirty="0" err="1" smtClean="0">
                <a:solidFill>
                  <a:srgbClr val="FF0000"/>
                </a:solidFill>
              </a:rPr>
              <a:t>usemap</a:t>
            </a:r>
            <a:r>
              <a:rPr lang="en-IN" b="1" dirty="0" smtClean="0">
                <a:solidFill>
                  <a:srgbClr val="FF0000"/>
                </a:solidFill>
              </a:rPr>
              <a:t>="#</a:t>
            </a:r>
            <a:r>
              <a:rPr lang="en-IN" b="1" dirty="0" err="1" smtClean="0">
                <a:solidFill>
                  <a:srgbClr val="FF0000"/>
                </a:solidFill>
              </a:rPr>
              <a:t>workmap</a:t>
            </a:r>
            <a:r>
              <a:rPr lang="en-IN" b="1" dirty="0" smtClean="0">
                <a:solidFill>
                  <a:srgbClr val="FF0000"/>
                </a:solidFill>
              </a:rPr>
              <a:t>"&gt;</a:t>
            </a:r>
            <a:r>
              <a:rPr lang="en-IN" dirty="0" smtClean="0"/>
              <a:t/>
            </a:r>
            <a:br>
              <a:rPr lang="en-IN" dirty="0" smtClean="0"/>
            </a:br>
            <a:r>
              <a:rPr lang="en-IN" dirty="0" smtClean="0"/>
              <a:t/>
            </a:r>
            <a:br>
              <a:rPr lang="en-IN" dirty="0" smtClean="0"/>
            </a:br>
            <a:r>
              <a:rPr lang="en-IN" dirty="0" smtClean="0"/>
              <a:t>&lt;map name="</a:t>
            </a:r>
            <a:r>
              <a:rPr lang="en-IN" dirty="0" err="1" smtClean="0"/>
              <a:t>workmap</a:t>
            </a:r>
            <a:r>
              <a:rPr lang="en-IN" dirty="0" smtClean="0"/>
              <a:t>"&gt;</a:t>
            </a:r>
            <a:br>
              <a:rPr lang="en-IN" dirty="0" smtClean="0"/>
            </a:br>
            <a:r>
              <a:rPr lang="en-IN" b="1" dirty="0" smtClean="0">
                <a:solidFill>
                  <a:srgbClr val="0070C0"/>
                </a:solidFill>
              </a:rPr>
              <a:t>&lt;</a:t>
            </a:r>
            <a:r>
              <a:rPr lang="en-IN" b="1" dirty="0" smtClean="0">
                <a:solidFill>
                  <a:srgbClr val="0070C0"/>
                </a:solidFill>
              </a:rPr>
              <a:t>area shape="</a:t>
            </a:r>
            <a:r>
              <a:rPr lang="en-IN" b="1" dirty="0" err="1" smtClean="0">
                <a:solidFill>
                  <a:srgbClr val="0070C0"/>
                </a:solidFill>
              </a:rPr>
              <a:t>rect</a:t>
            </a:r>
            <a:r>
              <a:rPr lang="en-IN" b="1" dirty="0" smtClean="0">
                <a:solidFill>
                  <a:srgbClr val="0070C0"/>
                </a:solidFill>
              </a:rPr>
              <a:t>" </a:t>
            </a:r>
            <a:r>
              <a:rPr lang="en-IN" b="1" dirty="0" err="1" smtClean="0">
                <a:solidFill>
                  <a:srgbClr val="0070C0"/>
                </a:solidFill>
              </a:rPr>
              <a:t>coords</a:t>
            </a:r>
            <a:r>
              <a:rPr lang="en-IN" b="1" dirty="0" smtClean="0">
                <a:solidFill>
                  <a:srgbClr val="0070C0"/>
                </a:solidFill>
              </a:rPr>
              <a:t>="34,44,270,350" alt="Computer" </a:t>
            </a:r>
            <a:r>
              <a:rPr lang="en-IN" b="1" dirty="0" err="1" smtClean="0">
                <a:solidFill>
                  <a:srgbClr val="0070C0"/>
                </a:solidFill>
              </a:rPr>
              <a:t>href</a:t>
            </a:r>
            <a:r>
              <a:rPr lang="en-IN" b="1" dirty="0" smtClean="0">
                <a:solidFill>
                  <a:srgbClr val="0070C0"/>
                </a:solidFill>
              </a:rPr>
              <a:t>="</a:t>
            </a:r>
            <a:r>
              <a:rPr lang="en-IN" b="1" dirty="0" err="1" smtClean="0">
                <a:solidFill>
                  <a:srgbClr val="0070C0"/>
                </a:solidFill>
              </a:rPr>
              <a:t>computer.htm</a:t>
            </a:r>
            <a:r>
              <a:rPr lang="en-IN" b="1" dirty="0" smtClean="0">
                <a:solidFill>
                  <a:srgbClr val="0070C0"/>
                </a:solidFill>
              </a:rPr>
              <a:t>"&gt;</a:t>
            </a:r>
            <a:r>
              <a:rPr lang="en-IN" dirty="0" smtClean="0"/>
              <a:t/>
            </a:r>
            <a:br>
              <a:rPr lang="en-IN" dirty="0" smtClean="0"/>
            </a:br>
            <a:r>
              <a:rPr lang="en-IN" dirty="0" smtClean="0"/>
              <a:t>&lt;</a:t>
            </a:r>
            <a:r>
              <a:rPr lang="en-IN" dirty="0" smtClean="0"/>
              <a:t>area shape="</a:t>
            </a:r>
            <a:r>
              <a:rPr lang="en-IN" dirty="0" err="1" smtClean="0"/>
              <a:t>rect</a:t>
            </a:r>
            <a:r>
              <a:rPr lang="en-IN" dirty="0" smtClean="0"/>
              <a:t>" </a:t>
            </a:r>
            <a:r>
              <a:rPr lang="en-IN" dirty="0" err="1" smtClean="0"/>
              <a:t>coords</a:t>
            </a:r>
            <a:r>
              <a:rPr lang="en-IN" dirty="0" smtClean="0"/>
              <a:t>="290,172,333,250" alt="Phone" </a:t>
            </a:r>
            <a:r>
              <a:rPr lang="en-IN" dirty="0" err="1" smtClean="0"/>
              <a:t>href</a:t>
            </a:r>
            <a:r>
              <a:rPr lang="en-IN" dirty="0" smtClean="0"/>
              <a:t>="</a:t>
            </a:r>
            <a:r>
              <a:rPr lang="en-IN" dirty="0" err="1" smtClean="0"/>
              <a:t>phone.htm</a:t>
            </a:r>
            <a:r>
              <a:rPr lang="en-IN" dirty="0" smtClean="0"/>
              <a:t>"&gt;</a:t>
            </a:r>
            <a:br>
              <a:rPr lang="en-IN" dirty="0" smtClean="0"/>
            </a:br>
            <a:r>
              <a:rPr lang="en-IN" b="1" dirty="0" smtClean="0">
                <a:solidFill>
                  <a:srgbClr val="7030A0"/>
                </a:solidFill>
              </a:rPr>
              <a:t>&lt;area</a:t>
            </a:r>
            <a:r>
              <a:rPr lang="en-IN" b="1" dirty="0" smtClean="0">
                <a:solidFill>
                  <a:srgbClr val="7030A0"/>
                </a:solidFill>
              </a:rPr>
              <a:t> shape="circle" </a:t>
            </a:r>
            <a:r>
              <a:rPr lang="en-IN" b="1" dirty="0" err="1" smtClean="0">
                <a:solidFill>
                  <a:srgbClr val="7030A0"/>
                </a:solidFill>
              </a:rPr>
              <a:t>coords</a:t>
            </a:r>
            <a:r>
              <a:rPr lang="en-IN" b="1" dirty="0" smtClean="0">
                <a:solidFill>
                  <a:srgbClr val="7030A0"/>
                </a:solidFill>
              </a:rPr>
              <a:t>="337,300,44" alt="Coffee" </a:t>
            </a:r>
            <a:r>
              <a:rPr lang="en-IN" b="1" dirty="0" err="1" smtClean="0">
                <a:solidFill>
                  <a:srgbClr val="7030A0"/>
                </a:solidFill>
              </a:rPr>
              <a:t>href</a:t>
            </a:r>
            <a:r>
              <a:rPr lang="en-IN" b="1" dirty="0" smtClean="0">
                <a:solidFill>
                  <a:srgbClr val="7030A0"/>
                </a:solidFill>
              </a:rPr>
              <a:t>="</a:t>
            </a:r>
            <a:r>
              <a:rPr lang="en-IN" b="1" dirty="0" err="1" smtClean="0">
                <a:solidFill>
                  <a:srgbClr val="7030A0"/>
                </a:solidFill>
              </a:rPr>
              <a:t>coffee.htm</a:t>
            </a:r>
            <a:r>
              <a:rPr lang="en-IN" b="1" dirty="0" smtClean="0">
                <a:solidFill>
                  <a:srgbClr val="7030A0"/>
                </a:solidFill>
              </a:rPr>
              <a:t>"&gt;</a:t>
            </a:r>
            <a:r>
              <a:rPr lang="en-IN" dirty="0" smtClean="0"/>
              <a:t/>
            </a:r>
            <a:br>
              <a:rPr lang="en-IN" dirty="0" smtClean="0"/>
            </a:br>
            <a:r>
              <a:rPr lang="en-IN" dirty="0" smtClean="0"/>
              <a:t>&lt;/map&gt;</a:t>
            </a:r>
            <a:r>
              <a:rPr lang="en-US" sz="1800" dirty="0" smtClean="0">
                <a:solidFill>
                  <a:srgbClr val="FF0000"/>
                </a:solidFill>
              </a:rPr>
              <a:t> </a:t>
            </a:r>
          </a:p>
          <a:p>
            <a:pPr>
              <a:lnSpc>
                <a:spcPct val="80000"/>
              </a:lnSpc>
              <a:buNone/>
            </a:pPr>
            <a:r>
              <a:rPr lang="en-US" sz="1800" dirty="0" smtClean="0">
                <a:solidFill>
                  <a:srgbClr val="FF0000"/>
                </a:solidFill>
              </a:rPr>
              <a:t> </a:t>
            </a:r>
            <a:r>
              <a:rPr lang="en-US" sz="1800" dirty="0" smtClean="0">
                <a:solidFill>
                  <a:srgbClr val="FF0000"/>
                </a:solidFill>
              </a:rPr>
              <a:t>       </a:t>
            </a:r>
            <a:r>
              <a:rPr lang="en-US" sz="3600" dirty="0" smtClean="0">
                <a:solidFill>
                  <a:srgbClr val="FF0000"/>
                </a:solidFill>
              </a:rPr>
              <a:t>We </a:t>
            </a:r>
            <a:r>
              <a:rPr lang="en-US" sz="3600" dirty="0" smtClean="0">
                <a:solidFill>
                  <a:srgbClr val="FF0000"/>
                </a:solidFill>
              </a:rPr>
              <a:t>can use Poly as well as </a:t>
            </a:r>
            <a:r>
              <a:rPr lang="en-US" sz="3600" dirty="0" err="1" smtClean="0">
                <a:solidFill>
                  <a:srgbClr val="FF0000"/>
                </a:solidFill>
              </a:rPr>
              <a:t>Rect</a:t>
            </a:r>
            <a:r>
              <a:rPr lang="en-US" sz="3600" dirty="0" smtClean="0">
                <a:solidFill>
                  <a:srgbClr val="FF0000"/>
                </a:solidFill>
              </a:rPr>
              <a:t>……</a:t>
            </a: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609600" y="1371600"/>
            <a:ext cx="7848600" cy="5029200"/>
          </a:xfrm>
          <a:noFill/>
        </p:spPr>
        <p:txBody>
          <a:bodyPr/>
          <a:lstStyle/>
          <a:p>
            <a:pPr>
              <a:buClr>
                <a:schemeClr val="accent2"/>
              </a:buClr>
              <a:buFont typeface="Wingdings" pitchFamily="2" charset="2"/>
              <a:buChar char="§"/>
            </a:pPr>
            <a:r>
              <a:rPr lang="en-US" sz="2800" b="1" dirty="0" smtClean="0">
                <a:solidFill>
                  <a:srgbClr val="FF0000"/>
                </a:solidFill>
              </a:rPr>
              <a:t>&lt;TEXTAREA&gt;&lt;/TEXTAREA&gt;:</a:t>
            </a:r>
            <a:r>
              <a:rPr lang="en-US" sz="2800" dirty="0" smtClean="0"/>
              <a:t> is an element that allows for free form text entry.</a:t>
            </a:r>
          </a:p>
          <a:p>
            <a:pPr>
              <a:buClr>
                <a:schemeClr val="accent2"/>
              </a:buClr>
              <a:buFont typeface="Wingdings" pitchFamily="2" charset="2"/>
              <a:buNone/>
            </a:pPr>
            <a:endParaRPr lang="en-US" sz="2800" dirty="0" smtClean="0"/>
          </a:p>
          <a:p>
            <a:pPr>
              <a:buClr>
                <a:schemeClr val="accent2"/>
              </a:buClr>
              <a:buFont typeface="Wingdings" pitchFamily="2" charset="2"/>
              <a:buNone/>
            </a:pPr>
            <a:r>
              <a:rPr lang="en-US" sz="2800" dirty="0" smtClean="0"/>
              <a:t>Browser will display </a:t>
            </a:r>
          </a:p>
          <a:p>
            <a:pPr>
              <a:buClr>
                <a:schemeClr val="accent2"/>
              </a:buClr>
              <a:buFont typeface="Wingdings" pitchFamily="2" charset="2"/>
              <a:buNone/>
            </a:pPr>
            <a:endParaRPr lang="en-US" sz="2800" dirty="0" smtClean="0"/>
          </a:p>
          <a:p>
            <a:pPr>
              <a:buClr>
                <a:schemeClr val="accent2"/>
              </a:buClr>
              <a:buFont typeface="Wingdings" pitchFamily="2" charset="2"/>
              <a:buNone/>
            </a:pPr>
            <a:r>
              <a:rPr lang="en-US" sz="2800" dirty="0" err="1" smtClean="0"/>
              <a:t>Textarea</a:t>
            </a:r>
            <a:r>
              <a:rPr lang="en-US" sz="2800" dirty="0" smtClean="0"/>
              <a:t> has the following attributes:</a:t>
            </a:r>
          </a:p>
          <a:p>
            <a:pPr>
              <a:buClr>
                <a:schemeClr val="accent2"/>
              </a:buClr>
              <a:buFont typeface="Wingdings" pitchFamily="2" charset="2"/>
              <a:buChar char="§"/>
            </a:pPr>
            <a:r>
              <a:rPr lang="en-US" sz="2800" b="1" dirty="0" smtClean="0">
                <a:solidFill>
                  <a:srgbClr val="FF0000"/>
                </a:solidFill>
              </a:rPr>
              <a:t>NAME</a:t>
            </a:r>
            <a:r>
              <a:rPr lang="en-US" sz="2800" b="1" dirty="0" smtClean="0"/>
              <a:t>:</a:t>
            </a:r>
            <a:r>
              <a:rPr lang="en-US" sz="2800" dirty="0" smtClean="0"/>
              <a:t> is the name of the variable to be sent to the CGI application.</a:t>
            </a:r>
          </a:p>
          <a:p>
            <a:pPr>
              <a:buClr>
                <a:schemeClr val="accent2"/>
              </a:buClr>
              <a:buFont typeface="Wingdings" pitchFamily="2" charset="2"/>
              <a:buChar char="§"/>
            </a:pPr>
            <a:r>
              <a:rPr lang="en-US" sz="2800" b="1" dirty="0" smtClean="0">
                <a:solidFill>
                  <a:srgbClr val="FF0000"/>
                </a:solidFill>
              </a:rPr>
              <a:t>ROWS</a:t>
            </a:r>
            <a:r>
              <a:rPr lang="en-US" sz="2800" b="1" dirty="0" smtClean="0"/>
              <a:t>:</a:t>
            </a:r>
            <a:r>
              <a:rPr lang="en-US" sz="2800" dirty="0" smtClean="0"/>
              <a:t> the number of rows to the textbox.</a:t>
            </a:r>
          </a:p>
          <a:p>
            <a:pPr>
              <a:buClr>
                <a:schemeClr val="accent2"/>
              </a:buClr>
              <a:buFont typeface="Wingdings" pitchFamily="2" charset="2"/>
              <a:buChar char="§"/>
            </a:pPr>
            <a:r>
              <a:rPr lang="en-US" sz="2800" b="1" dirty="0" smtClean="0">
                <a:solidFill>
                  <a:srgbClr val="FF0000"/>
                </a:solidFill>
              </a:rPr>
              <a:t>COLS</a:t>
            </a:r>
            <a:r>
              <a:rPr lang="en-US" sz="2800" b="1" dirty="0" smtClean="0"/>
              <a:t>:</a:t>
            </a:r>
            <a:r>
              <a:rPr lang="en-US" sz="2800" dirty="0" smtClean="0"/>
              <a:t> the number of columns to the textbox.</a:t>
            </a:r>
          </a:p>
        </p:txBody>
      </p:sp>
      <p:sp>
        <p:nvSpPr>
          <p:cNvPr id="7" name="Slide Number Placeholder 5"/>
          <p:cNvSpPr>
            <a:spLocks noGrp="1"/>
          </p:cNvSpPr>
          <p:nvPr>
            <p:ph type="sldNum" sz="quarter" idx="12"/>
          </p:nvPr>
        </p:nvSpPr>
        <p:spPr/>
        <p:txBody>
          <a:bodyPr/>
          <a:lstStyle/>
          <a:p>
            <a:pPr>
              <a:defRPr/>
            </a:pPr>
            <a:fld id="{2D99D372-09E7-432E-AF83-94CF91F2EE05}" type="slidenum">
              <a:rPr lang="ar-SA"/>
              <a:pPr>
                <a:defRPr/>
              </a:pPr>
              <a:t>40</a:t>
            </a:fld>
            <a:endParaRPr lang="en-US"/>
          </a:p>
        </p:txBody>
      </p:sp>
      <p:pic>
        <p:nvPicPr>
          <p:cNvPr id="189445" name="Picture 6"/>
          <p:cNvPicPr>
            <a:picLocks noChangeAspect="1" noChangeArrowheads="1"/>
          </p:cNvPicPr>
          <p:nvPr/>
        </p:nvPicPr>
        <p:blipFill>
          <a:blip r:embed="rId2"/>
          <a:srcRect/>
          <a:stretch>
            <a:fillRect/>
          </a:stretch>
        </p:blipFill>
        <p:spPr bwMode="auto">
          <a:xfrm>
            <a:off x="4267200" y="2362200"/>
            <a:ext cx="2686050" cy="1562100"/>
          </a:xfrm>
          <a:prstGeom prst="rect">
            <a:avLst/>
          </a:prstGeom>
          <a:noFill/>
          <a:ln w="9525">
            <a:noFill/>
            <a:miter lim="800000"/>
            <a:headEnd/>
            <a:tailEnd/>
          </a:ln>
        </p:spPr>
      </p:pic>
      <p:sp>
        <p:nvSpPr>
          <p:cNvPr id="6" name="Rectangle 5"/>
          <p:cNvSpPr/>
          <p:nvPr/>
        </p:nvSpPr>
        <p:spPr>
          <a:xfrm>
            <a:off x="1066800" y="457200"/>
            <a:ext cx="6878806" cy="646331"/>
          </a:xfrm>
          <a:prstGeom prst="rect">
            <a:avLst/>
          </a:prstGeom>
        </p:spPr>
        <p:txBody>
          <a:bodyPr wrap="none">
            <a:spAutoFit/>
          </a:bodyPr>
          <a:lstStyle/>
          <a:p>
            <a:pPr eaLnBrk="1" hangingPunct="1"/>
            <a:r>
              <a:rPr lang="en-US" sz="3600" b="1" dirty="0" smtClean="0">
                <a:solidFill>
                  <a:srgbClr val="002060"/>
                </a:solidFill>
                <a:effectLst>
                  <a:outerShdw blurRad="50000" dist="30000" dir="5400000" algn="tl" rotWithShape="0">
                    <a:srgbClr val="000000">
                      <a:alpha val="30000"/>
                    </a:srgbClr>
                  </a:outerShdw>
                </a:effectLst>
              </a:rPr>
              <a:t>Other Elements used in Forms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7F4AF0F-01D9-4851-A4AD-271B142C0CF5}" type="slidenum">
              <a:rPr lang="ar-SA"/>
              <a:pPr>
                <a:defRPr/>
              </a:pPr>
              <a:t>41</a:t>
            </a:fld>
            <a:endParaRPr lang="en-US"/>
          </a:p>
        </p:txBody>
      </p:sp>
      <p:sp>
        <p:nvSpPr>
          <p:cNvPr id="190467" name="Text Box 4"/>
          <p:cNvSpPr txBox="1">
            <a:spLocks noChangeArrowheads="1"/>
          </p:cNvSpPr>
          <p:nvPr/>
        </p:nvSpPr>
        <p:spPr bwMode="auto">
          <a:xfrm>
            <a:off x="428596" y="714356"/>
            <a:ext cx="8258204" cy="5693866"/>
          </a:xfrm>
          <a:prstGeom prst="rect">
            <a:avLst/>
          </a:prstGeom>
          <a:noFill/>
          <a:ln w="9525">
            <a:noFill/>
            <a:miter lim="800000"/>
            <a:headEnd/>
            <a:tailEnd/>
          </a:ln>
        </p:spPr>
        <p:txBody>
          <a:bodyPr wrap="square">
            <a:spAutoFit/>
          </a:bodyPr>
          <a:lstStyle/>
          <a:p>
            <a:pPr eaLnBrk="1" hangingPunct="1"/>
            <a:r>
              <a:rPr lang="en-US" sz="2800" b="1" dirty="0">
                <a:solidFill>
                  <a:srgbClr val="FF0000"/>
                </a:solidFill>
              </a:rPr>
              <a:t>&lt;BODY </a:t>
            </a:r>
            <a:r>
              <a:rPr lang="en-US" sz="2800" b="1" dirty="0" err="1">
                <a:solidFill>
                  <a:srgbClr val="FF0000"/>
                </a:solidFill>
              </a:rPr>
              <a:t>bgcolor</a:t>
            </a:r>
            <a:r>
              <a:rPr lang="en-US" sz="2800" b="1" dirty="0">
                <a:solidFill>
                  <a:srgbClr val="FF0000"/>
                </a:solidFill>
              </a:rPr>
              <a:t>=</a:t>
            </a:r>
            <a:r>
              <a:rPr lang="en-US" sz="2800" b="1" dirty="0" err="1">
                <a:solidFill>
                  <a:srgbClr val="3366CC"/>
                </a:solidFill>
              </a:rPr>
              <a:t>lightblue</a:t>
            </a:r>
            <a:r>
              <a:rPr lang="en-US" sz="2800" b="1" dirty="0">
                <a:solidFill>
                  <a:schemeClr val="tx2"/>
                </a:solidFill>
              </a:rPr>
              <a:t>&gt;</a:t>
            </a:r>
          </a:p>
          <a:p>
            <a:pPr eaLnBrk="1" hangingPunct="1"/>
            <a:r>
              <a:rPr lang="en-US" sz="2800" b="1" dirty="0">
                <a:solidFill>
                  <a:schemeClr val="tx2"/>
                </a:solidFill>
              </a:rPr>
              <a:t>&lt;form&gt;</a:t>
            </a:r>
          </a:p>
          <a:p>
            <a:pPr eaLnBrk="1" hangingPunct="1"/>
            <a:r>
              <a:rPr lang="en-US" sz="2800" b="1" dirty="0">
                <a:solidFill>
                  <a:schemeClr val="tx2"/>
                </a:solidFill>
              </a:rPr>
              <a:t>&lt;</a:t>
            </a:r>
            <a:r>
              <a:rPr lang="en-US" sz="2800" b="1" dirty="0" err="1">
                <a:solidFill>
                  <a:schemeClr val="tx2"/>
                </a:solidFill>
              </a:rPr>
              <a:t>TEXTAREA</a:t>
            </a:r>
            <a:r>
              <a:rPr lang="en-US" sz="2800" b="1" dirty="0">
                <a:solidFill>
                  <a:schemeClr val="tx2"/>
                </a:solidFill>
              </a:rPr>
              <a:t>   </a:t>
            </a:r>
            <a:r>
              <a:rPr lang="en-US" sz="2800" b="1" dirty="0">
                <a:solidFill>
                  <a:srgbClr val="008000"/>
                </a:solidFill>
              </a:rPr>
              <a:t>COLS=40  ROWS=20</a:t>
            </a:r>
            <a:r>
              <a:rPr lang="en-US" sz="2800" b="1" dirty="0">
                <a:solidFill>
                  <a:schemeClr val="tx2"/>
                </a:solidFill>
              </a:rPr>
              <a:t>  Name="comments"  &gt;</a:t>
            </a:r>
          </a:p>
          <a:p>
            <a:pPr eaLnBrk="1" hangingPunct="1"/>
            <a:r>
              <a:rPr lang="en-US" sz="2800" b="1" dirty="0">
                <a:solidFill>
                  <a:srgbClr val="FF0000"/>
                </a:solidFill>
              </a:rPr>
              <a:t>From observing the apathy of those</a:t>
            </a:r>
          </a:p>
          <a:p>
            <a:pPr eaLnBrk="1" hangingPunct="1"/>
            <a:r>
              <a:rPr lang="en-US" sz="2800" b="1" dirty="0">
                <a:solidFill>
                  <a:srgbClr val="FF0000"/>
                </a:solidFill>
              </a:rPr>
              <a:t>about me during flag  raising I </a:t>
            </a:r>
          </a:p>
          <a:p>
            <a:pPr eaLnBrk="1" hangingPunct="1"/>
            <a:r>
              <a:rPr lang="en-US" sz="2800" b="1" dirty="0">
                <a:solidFill>
                  <a:srgbClr val="FF0000"/>
                </a:solidFill>
              </a:rPr>
              <a:t>concluded that patriotism if not</a:t>
            </a:r>
          </a:p>
          <a:p>
            <a:pPr eaLnBrk="1" hangingPunct="1"/>
            <a:r>
              <a:rPr lang="en-US" sz="2800" b="1" dirty="0">
                <a:solidFill>
                  <a:srgbClr val="FF0000"/>
                </a:solidFill>
              </a:rPr>
              <a:t>actually  on the decline is at least </a:t>
            </a:r>
          </a:p>
          <a:p>
            <a:pPr eaLnBrk="1" hangingPunct="1"/>
            <a:r>
              <a:rPr lang="en-US" sz="2800" b="1" dirty="0">
                <a:solidFill>
                  <a:srgbClr val="FF0000"/>
                </a:solidFill>
              </a:rPr>
              <a:t>in a state of dormancy.</a:t>
            </a:r>
          </a:p>
          <a:p>
            <a:pPr eaLnBrk="1" hangingPunct="1"/>
            <a:r>
              <a:rPr lang="en-US" sz="2800" b="1" dirty="0">
                <a:solidFill>
                  <a:schemeClr val="tx2"/>
                </a:solidFill>
              </a:rPr>
              <a:t>Written by </a:t>
            </a:r>
            <a:r>
              <a:rPr lang="en-US" sz="2800" b="1" dirty="0" err="1">
                <a:solidFill>
                  <a:schemeClr val="tx2"/>
                </a:solidFill>
              </a:rPr>
              <a:t>Khaled</a:t>
            </a:r>
            <a:r>
              <a:rPr lang="en-US" sz="2800" b="1" dirty="0">
                <a:solidFill>
                  <a:schemeClr val="tx2"/>
                </a:solidFill>
              </a:rPr>
              <a:t> Al-</a:t>
            </a:r>
            <a:r>
              <a:rPr lang="en-US" sz="2800" b="1" dirty="0" err="1">
                <a:solidFill>
                  <a:schemeClr val="tx2"/>
                </a:solidFill>
              </a:rPr>
              <a:t>Fagih</a:t>
            </a:r>
            <a:endParaRPr lang="en-US" sz="2800" b="1" dirty="0">
              <a:solidFill>
                <a:schemeClr val="tx2"/>
              </a:solidFill>
            </a:endParaRPr>
          </a:p>
          <a:p>
            <a:pPr eaLnBrk="1" hangingPunct="1"/>
            <a:r>
              <a:rPr lang="en-US" sz="2800" b="1" dirty="0">
                <a:solidFill>
                  <a:schemeClr val="tx2"/>
                </a:solidFill>
              </a:rPr>
              <a:t>&lt;/</a:t>
            </a:r>
            <a:r>
              <a:rPr lang="en-US" sz="2800" b="1" dirty="0" err="1">
                <a:solidFill>
                  <a:schemeClr val="tx2"/>
                </a:solidFill>
              </a:rPr>
              <a:t>TEXTAREA</a:t>
            </a:r>
            <a:r>
              <a:rPr lang="en-US" sz="2800" b="1" dirty="0">
                <a:solidFill>
                  <a:schemeClr val="tx2"/>
                </a:solidFill>
              </a:rPr>
              <a:t>&gt;: </a:t>
            </a:r>
          </a:p>
          <a:p>
            <a:pPr eaLnBrk="1" hangingPunct="1"/>
            <a:r>
              <a:rPr lang="en-US" sz="2800" b="1" dirty="0">
                <a:solidFill>
                  <a:schemeClr val="tx2"/>
                </a:solidFill>
              </a:rPr>
              <a:t>&lt;/form&gt;</a:t>
            </a:r>
          </a:p>
          <a:p>
            <a:pPr eaLnBrk="1" hangingPunct="1"/>
            <a:r>
              <a:rPr lang="en-US" sz="2800" b="1" dirty="0">
                <a:solidFill>
                  <a:srgbClr val="FF0000"/>
                </a:solidFill>
              </a:rPr>
              <a:t>&lt;/BODY&gt;</a:t>
            </a:r>
            <a:endParaRPr lang="en-US" sz="2600" b="1"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8CACB9B-5900-4E89-B8D1-F4AA34BB4261}" type="slidenum">
              <a:rPr lang="ar-SA"/>
              <a:pPr>
                <a:defRPr/>
              </a:pPr>
              <a:t>42</a:t>
            </a:fld>
            <a:endParaRPr lang="en-US"/>
          </a:p>
        </p:txBody>
      </p:sp>
      <p:pic>
        <p:nvPicPr>
          <p:cNvPr id="191491" name="Picture 6"/>
          <p:cNvPicPr>
            <a:picLocks noChangeAspect="1" noChangeArrowheads="1"/>
          </p:cNvPicPr>
          <p:nvPr/>
        </p:nvPicPr>
        <p:blipFill>
          <a:blip r:embed="rId2"/>
          <a:srcRect t="25609" r="4465" b="6472"/>
          <a:stretch>
            <a:fillRect/>
          </a:stretch>
        </p:blipFill>
        <p:spPr bwMode="auto">
          <a:xfrm>
            <a:off x="990600" y="928670"/>
            <a:ext cx="7367614" cy="5500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idx="1"/>
          </p:nvPr>
        </p:nvSpPr>
        <p:spPr>
          <a:xfrm>
            <a:off x="500034" y="1371600"/>
            <a:ext cx="8339166" cy="5057796"/>
          </a:xfrm>
          <a:noFill/>
          <a:ln>
            <a:solidFill>
              <a:schemeClr val="accent1"/>
            </a:solidFill>
          </a:ln>
        </p:spPr>
        <p:txBody>
          <a:bodyPr/>
          <a:lstStyle/>
          <a:p>
            <a:pPr>
              <a:lnSpc>
                <a:spcPct val="90000"/>
              </a:lnSpc>
              <a:buClr>
                <a:schemeClr val="accent2"/>
              </a:buClr>
              <a:buFont typeface="Wingdings" pitchFamily="2" charset="2"/>
              <a:buChar char="§"/>
            </a:pPr>
            <a:r>
              <a:rPr lang="en-US" sz="2800" dirty="0" smtClean="0"/>
              <a:t>The two following examples are </a:t>
            </a:r>
            <a:r>
              <a:rPr lang="en-US" sz="2800" b="1" dirty="0" smtClean="0">
                <a:solidFill>
                  <a:srgbClr val="FF0000"/>
                </a:solidFill>
              </a:rPr>
              <a:t>&lt;SELECT&gt;&lt;/SELECT&gt;</a:t>
            </a:r>
            <a:r>
              <a:rPr lang="en-US" sz="2800" dirty="0" smtClean="0"/>
              <a:t> elements, where the attributes are set differently.</a:t>
            </a:r>
          </a:p>
          <a:p>
            <a:pPr>
              <a:lnSpc>
                <a:spcPct val="90000"/>
              </a:lnSpc>
              <a:buClr>
                <a:schemeClr val="accent2"/>
              </a:buClr>
              <a:buFont typeface="Wingdings" pitchFamily="2" charset="2"/>
              <a:buNone/>
            </a:pPr>
            <a:r>
              <a:rPr lang="en-US" sz="2800" dirty="0" smtClean="0"/>
              <a:t>The Select elements attributes are:</a:t>
            </a:r>
          </a:p>
          <a:p>
            <a:pPr>
              <a:lnSpc>
                <a:spcPct val="90000"/>
              </a:lnSpc>
              <a:buClr>
                <a:schemeClr val="accent2"/>
              </a:buClr>
              <a:buFont typeface="Wingdings" pitchFamily="2" charset="2"/>
              <a:buChar char="§"/>
            </a:pPr>
            <a:r>
              <a:rPr lang="en-US" sz="2800" b="1" dirty="0" smtClean="0">
                <a:solidFill>
                  <a:srgbClr val="FF0000"/>
                </a:solidFill>
              </a:rPr>
              <a:t>NAME</a:t>
            </a:r>
            <a:r>
              <a:rPr lang="en-US" sz="2800" b="1" dirty="0" smtClean="0"/>
              <a:t>:</a:t>
            </a:r>
            <a:r>
              <a:rPr lang="en-US" sz="2800" dirty="0" smtClean="0"/>
              <a:t> is the name of the variable to be sent to the CGI application.</a:t>
            </a:r>
          </a:p>
          <a:p>
            <a:pPr>
              <a:lnSpc>
                <a:spcPct val="90000"/>
              </a:lnSpc>
              <a:buClr>
                <a:schemeClr val="accent2"/>
              </a:buClr>
              <a:buFont typeface="Wingdings" pitchFamily="2" charset="2"/>
              <a:buChar char="§"/>
            </a:pPr>
            <a:r>
              <a:rPr lang="en-US" sz="2800" b="1" dirty="0" smtClean="0">
                <a:solidFill>
                  <a:srgbClr val="FF0000"/>
                </a:solidFill>
              </a:rPr>
              <a:t>SIZE</a:t>
            </a:r>
            <a:r>
              <a:rPr lang="en-US" sz="2800" b="1" dirty="0" smtClean="0"/>
              <a:t>:</a:t>
            </a:r>
            <a:r>
              <a:rPr lang="en-US" sz="2800" dirty="0" smtClean="0"/>
              <a:t> this sets the number of </a:t>
            </a:r>
            <a:r>
              <a:rPr lang="en-US" sz="2800" b="1" dirty="0" smtClean="0">
                <a:solidFill>
                  <a:srgbClr val="0000FF"/>
                </a:solidFill>
              </a:rPr>
              <a:t>visible</a:t>
            </a:r>
            <a:r>
              <a:rPr lang="en-US" sz="2800" dirty="0" smtClean="0"/>
              <a:t> choices.</a:t>
            </a:r>
          </a:p>
          <a:p>
            <a:pPr>
              <a:lnSpc>
                <a:spcPct val="90000"/>
              </a:lnSpc>
              <a:buClr>
                <a:schemeClr val="accent2"/>
              </a:buClr>
              <a:buFont typeface="Wingdings" pitchFamily="2" charset="2"/>
              <a:buChar char="§"/>
            </a:pPr>
            <a:r>
              <a:rPr lang="en-US" sz="2800" b="1" dirty="0" smtClean="0">
                <a:solidFill>
                  <a:srgbClr val="FF0000"/>
                </a:solidFill>
              </a:rPr>
              <a:t>MULTIPLE</a:t>
            </a:r>
            <a:r>
              <a:rPr lang="en-US" sz="2800" b="1" dirty="0" smtClean="0"/>
              <a:t>:</a:t>
            </a:r>
            <a:r>
              <a:rPr lang="en-US" sz="2800" dirty="0" smtClean="0"/>
              <a:t> the presence of this attribute signifies that the user can make multiple selections. By default only one selection is allowed.</a:t>
            </a:r>
          </a:p>
          <a:p>
            <a:pPr>
              <a:lnSpc>
                <a:spcPct val="90000"/>
              </a:lnSpc>
              <a:buClr>
                <a:schemeClr val="accent2"/>
              </a:buClr>
              <a:buFont typeface="Wingdings" pitchFamily="2" charset="2"/>
              <a:buChar char="§"/>
            </a:pPr>
            <a:endParaRPr lang="en-US" sz="2800" dirty="0" smtClean="0"/>
          </a:p>
        </p:txBody>
      </p:sp>
      <p:sp>
        <p:nvSpPr>
          <p:cNvPr id="6" name="Slide Number Placeholder 5"/>
          <p:cNvSpPr>
            <a:spLocks noGrp="1"/>
          </p:cNvSpPr>
          <p:nvPr>
            <p:ph type="sldNum" sz="quarter" idx="12"/>
          </p:nvPr>
        </p:nvSpPr>
        <p:spPr/>
        <p:txBody>
          <a:bodyPr/>
          <a:lstStyle/>
          <a:p>
            <a:pPr>
              <a:defRPr/>
            </a:pPr>
            <a:fld id="{D53DBEEF-DE3F-43B8-A822-120449617062}" type="slidenum">
              <a:rPr lang="ar-SA"/>
              <a:pPr>
                <a:defRPr/>
              </a:pPr>
              <a:t>43</a:t>
            </a:fld>
            <a:endParaRPr lang="en-US"/>
          </a:p>
        </p:txBody>
      </p:sp>
      <p:sp>
        <p:nvSpPr>
          <p:cNvPr id="7" name="Rectangle 6"/>
          <p:cNvSpPr/>
          <p:nvPr/>
        </p:nvSpPr>
        <p:spPr>
          <a:xfrm>
            <a:off x="990600" y="304800"/>
            <a:ext cx="6878806" cy="646331"/>
          </a:xfrm>
          <a:prstGeom prst="rect">
            <a:avLst/>
          </a:prstGeom>
        </p:spPr>
        <p:txBody>
          <a:bodyPr wrap="none">
            <a:spAutoFit/>
          </a:bodyPr>
          <a:lstStyle/>
          <a:p>
            <a:r>
              <a:rPr lang="en-US" sz="3600" b="1" dirty="0" smtClean="0">
                <a:solidFill>
                  <a:srgbClr val="002060"/>
                </a:solidFill>
                <a:effectLst>
                  <a:outerShdw blurRad="50000" dist="30000" dir="5400000" algn="tl" rotWithShape="0">
                    <a:srgbClr val="000000">
                      <a:alpha val="30000"/>
                    </a:srgbClr>
                  </a:outerShdw>
                </a:effectLst>
              </a:rPr>
              <a:t>Other Elements used in Forms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CA1A84D-ACB0-46ED-A61A-5A14A1704F36}" type="slidenum">
              <a:rPr lang="ar-SA"/>
              <a:pPr>
                <a:defRPr/>
              </a:pPr>
              <a:t>44</a:t>
            </a:fld>
            <a:endParaRPr lang="en-US"/>
          </a:p>
        </p:txBody>
      </p:sp>
      <p:sp>
        <p:nvSpPr>
          <p:cNvPr id="193539" name="Text Box 5"/>
          <p:cNvSpPr txBox="1">
            <a:spLocks noChangeArrowheads="1"/>
          </p:cNvSpPr>
          <p:nvPr/>
        </p:nvSpPr>
        <p:spPr bwMode="auto">
          <a:xfrm>
            <a:off x="571472" y="838200"/>
            <a:ext cx="8072494" cy="5693866"/>
          </a:xfrm>
          <a:prstGeom prst="rect">
            <a:avLst/>
          </a:prstGeom>
          <a:noFill/>
          <a:ln w="9525">
            <a:noFill/>
            <a:miter lim="800000"/>
            <a:headEnd/>
            <a:tailEnd/>
          </a:ln>
        </p:spPr>
        <p:txBody>
          <a:bodyPr wrap="square">
            <a:spAutoFit/>
          </a:bodyPr>
          <a:lstStyle/>
          <a:p>
            <a:pPr eaLnBrk="1" hangingPunct="1"/>
            <a:r>
              <a:rPr lang="en-US" sz="2800" b="1" dirty="0">
                <a:solidFill>
                  <a:srgbClr val="FF0000"/>
                </a:solidFill>
              </a:rPr>
              <a:t>&lt;BODY </a:t>
            </a:r>
            <a:r>
              <a:rPr lang="en-US" sz="2800" b="1" dirty="0" err="1">
                <a:solidFill>
                  <a:srgbClr val="FF0000"/>
                </a:solidFill>
              </a:rPr>
              <a:t>bgcolor</a:t>
            </a:r>
            <a:r>
              <a:rPr lang="en-US" sz="2800" b="1" dirty="0">
                <a:solidFill>
                  <a:srgbClr val="FF0000"/>
                </a:solidFill>
              </a:rPr>
              <a:t>=</a:t>
            </a:r>
            <a:r>
              <a:rPr lang="en-US" sz="2800" b="1" dirty="0" err="1">
                <a:solidFill>
                  <a:srgbClr val="FF0000"/>
                </a:solidFill>
              </a:rPr>
              <a:t>lightblue</a:t>
            </a:r>
            <a:r>
              <a:rPr lang="en-US" sz="2800" b="1" dirty="0">
                <a:solidFill>
                  <a:srgbClr val="FF0000"/>
                </a:solidFill>
              </a:rPr>
              <a:t>&gt;</a:t>
            </a:r>
          </a:p>
          <a:p>
            <a:pPr eaLnBrk="1" hangingPunct="1"/>
            <a:r>
              <a:rPr lang="en-US" sz="2800" b="1" dirty="0"/>
              <a:t>&lt;form&gt;</a:t>
            </a:r>
          </a:p>
          <a:p>
            <a:pPr eaLnBrk="1" hangingPunct="1"/>
            <a:r>
              <a:rPr lang="en-US" sz="2800" b="1" dirty="0"/>
              <a:t>Select the cities you have visited:</a:t>
            </a:r>
          </a:p>
          <a:p>
            <a:pPr eaLnBrk="1" hangingPunct="1"/>
            <a:r>
              <a:rPr lang="en-US" sz="2800" b="1" dirty="0">
                <a:solidFill>
                  <a:srgbClr val="0000FF"/>
                </a:solidFill>
              </a:rPr>
              <a:t>&lt;SELECT name=“list”  size=5&gt;</a:t>
            </a:r>
          </a:p>
          <a:p>
            <a:pPr eaLnBrk="1" hangingPunct="1"/>
            <a:r>
              <a:rPr lang="en-US" sz="2800" b="1" dirty="0">
                <a:solidFill>
                  <a:srgbClr val="FF0000"/>
                </a:solidFill>
              </a:rPr>
              <a:t>&lt;option&gt; London&lt;/option&gt;</a:t>
            </a:r>
          </a:p>
          <a:p>
            <a:pPr eaLnBrk="1" hangingPunct="1"/>
            <a:r>
              <a:rPr lang="en-US" sz="2800" b="1" dirty="0"/>
              <a:t>&lt;option&gt; Tokyo&lt;/option&gt;</a:t>
            </a:r>
          </a:p>
          <a:p>
            <a:pPr eaLnBrk="1" hangingPunct="1"/>
            <a:r>
              <a:rPr lang="en-US" sz="2800" b="1" dirty="0"/>
              <a:t>&lt;option&gt; Paris&lt;/option&gt;</a:t>
            </a:r>
          </a:p>
          <a:p>
            <a:pPr eaLnBrk="1" hangingPunct="1"/>
            <a:r>
              <a:rPr lang="en-US" sz="2800" b="1" dirty="0">
                <a:solidFill>
                  <a:srgbClr val="FF0000"/>
                </a:solidFill>
              </a:rPr>
              <a:t>&lt;option&gt; New York&lt;/option&gt;</a:t>
            </a:r>
          </a:p>
          <a:p>
            <a:pPr eaLnBrk="1" hangingPunct="1"/>
            <a:r>
              <a:rPr lang="en-US" sz="2800" b="1" dirty="0"/>
              <a:t>&lt;option&gt; LA&lt;/option&gt;</a:t>
            </a:r>
          </a:p>
          <a:p>
            <a:pPr eaLnBrk="1" hangingPunct="1"/>
            <a:r>
              <a:rPr lang="en-US" sz="2800" b="1" dirty="0">
                <a:solidFill>
                  <a:srgbClr val="FF0000"/>
                </a:solidFill>
              </a:rPr>
              <a:t>&lt;option&gt; </a:t>
            </a:r>
            <a:r>
              <a:rPr lang="en-US" sz="2800" b="1" dirty="0" err="1">
                <a:solidFill>
                  <a:srgbClr val="FF0000"/>
                </a:solidFill>
              </a:rPr>
              <a:t>KL</a:t>
            </a:r>
            <a:r>
              <a:rPr lang="en-US" sz="2800" b="1" dirty="0">
                <a:solidFill>
                  <a:srgbClr val="FF0000"/>
                </a:solidFill>
              </a:rPr>
              <a:t>&lt;/option&gt;</a:t>
            </a:r>
          </a:p>
          <a:p>
            <a:pPr eaLnBrk="1" hangingPunct="1"/>
            <a:r>
              <a:rPr lang="en-US" sz="2800" b="1" dirty="0">
                <a:solidFill>
                  <a:srgbClr val="0000FF"/>
                </a:solidFill>
              </a:rPr>
              <a:t>&lt;/SELECT&gt;</a:t>
            </a:r>
            <a:r>
              <a:rPr lang="en-US" sz="2800" b="1" dirty="0"/>
              <a:t> </a:t>
            </a:r>
          </a:p>
          <a:p>
            <a:pPr eaLnBrk="1" hangingPunct="1"/>
            <a:r>
              <a:rPr lang="en-US" sz="2800" b="1" dirty="0"/>
              <a:t>&lt;/form&gt;</a:t>
            </a:r>
          </a:p>
          <a:p>
            <a:pPr eaLnBrk="1" hangingPunct="1"/>
            <a:r>
              <a:rPr lang="en-US" sz="2800" b="1" dirty="0">
                <a:solidFill>
                  <a:srgbClr val="FF0000"/>
                </a:solidFill>
              </a:rPr>
              <a:t>&lt;/BODY&gt;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86FE9A7-FA83-4031-AAC3-F6EFE20C6E39}" type="slidenum">
              <a:rPr lang="ar-SA"/>
              <a:pPr>
                <a:defRPr/>
              </a:pPr>
              <a:t>45</a:t>
            </a:fld>
            <a:endParaRPr lang="en-US"/>
          </a:p>
        </p:txBody>
      </p:sp>
      <p:pic>
        <p:nvPicPr>
          <p:cNvPr id="194563" name="Picture 5"/>
          <p:cNvPicPr>
            <a:picLocks noChangeAspect="1" noChangeArrowheads="1"/>
          </p:cNvPicPr>
          <p:nvPr/>
        </p:nvPicPr>
        <p:blipFill>
          <a:blip r:embed="rId2"/>
          <a:srcRect t="27500" r="1754" b="6250"/>
          <a:stretch>
            <a:fillRect/>
          </a:stretch>
        </p:blipFill>
        <p:spPr bwMode="auto">
          <a:xfrm>
            <a:off x="304800" y="1071546"/>
            <a:ext cx="8534400" cy="5286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a:xfrm>
            <a:off x="533400" y="1828800"/>
            <a:ext cx="7772400" cy="3505200"/>
          </a:xfrm>
          <a:noFill/>
        </p:spPr>
        <p:txBody>
          <a:bodyPr>
            <a:normAutofit lnSpcReduction="10000"/>
          </a:bodyPr>
          <a:lstStyle/>
          <a:p>
            <a:pPr marL="365760" indent="-283464" fontAlgn="auto">
              <a:spcAft>
                <a:spcPts val="0"/>
              </a:spcAft>
              <a:buClr>
                <a:schemeClr val="accent2"/>
              </a:buClr>
              <a:buFont typeface="Wingdings" pitchFamily="2" charset="2"/>
              <a:buChar char="§"/>
              <a:defRPr/>
            </a:pPr>
            <a:r>
              <a:rPr lang="en-US" sz="2800" b="1" dirty="0">
                <a:solidFill>
                  <a:srgbClr val="FF0000"/>
                </a:solidFill>
              </a:rPr>
              <a:t>Drop Down List:</a:t>
            </a:r>
          </a:p>
          <a:p>
            <a:pPr marL="365760" indent="-283464" fontAlgn="auto">
              <a:spcAft>
                <a:spcPts val="0"/>
              </a:spcAft>
              <a:buClr>
                <a:schemeClr val="accent2"/>
              </a:buClr>
              <a:buFont typeface="Wingdings" pitchFamily="2" charset="2"/>
              <a:buChar char="§"/>
              <a:defRPr/>
            </a:pPr>
            <a:endParaRPr lang="en-US" sz="2800" dirty="0">
              <a:solidFill>
                <a:srgbClr val="FF0000"/>
              </a:solidFill>
            </a:endParaRPr>
          </a:p>
          <a:p>
            <a:pPr marL="365760" indent="-283464" fontAlgn="auto">
              <a:spcAft>
                <a:spcPts val="0"/>
              </a:spcAft>
              <a:buClr>
                <a:schemeClr val="accent2"/>
              </a:buClr>
              <a:buFont typeface="Wingdings" pitchFamily="2" charset="2"/>
              <a:buChar char="§"/>
              <a:defRPr/>
            </a:pPr>
            <a:endParaRPr lang="en-US" sz="2800" b="1" dirty="0"/>
          </a:p>
          <a:p>
            <a:pPr marL="365760" indent="-283464" fontAlgn="auto">
              <a:spcAft>
                <a:spcPts val="0"/>
              </a:spcAft>
              <a:buClr>
                <a:schemeClr val="accent2"/>
              </a:buClr>
              <a:buFont typeface="Wingdings" pitchFamily="2" charset="2"/>
              <a:buChar char="§"/>
              <a:defRPr/>
            </a:pPr>
            <a:endParaRPr lang="en-US" sz="2800" b="1" dirty="0"/>
          </a:p>
          <a:p>
            <a:pPr marL="365760" indent="-283464" fontAlgn="auto">
              <a:spcAft>
                <a:spcPts val="0"/>
              </a:spcAft>
              <a:buClr>
                <a:schemeClr val="accent2"/>
              </a:buClr>
              <a:buFont typeface="Wingdings" pitchFamily="2" charset="2"/>
              <a:buChar char="§"/>
              <a:defRPr/>
            </a:pPr>
            <a:r>
              <a:rPr lang="en-US" sz="2800" b="1" dirty="0">
                <a:solidFill>
                  <a:srgbClr val="FF0000"/>
                </a:solidFill>
              </a:rPr>
              <a:t>Name:</a:t>
            </a:r>
            <a:r>
              <a:rPr lang="en-US" sz="2800" dirty="0"/>
              <a:t> is the name of the variable to be sent to the CGI application.</a:t>
            </a:r>
          </a:p>
          <a:p>
            <a:pPr marL="365760" indent="-283464" fontAlgn="auto">
              <a:spcAft>
                <a:spcPts val="0"/>
              </a:spcAft>
              <a:buClr>
                <a:schemeClr val="accent2"/>
              </a:buClr>
              <a:buFont typeface="Wingdings" pitchFamily="2" charset="2"/>
              <a:buChar char="§"/>
              <a:defRPr/>
            </a:pPr>
            <a:r>
              <a:rPr lang="en-US" sz="2800" b="1" dirty="0">
                <a:solidFill>
                  <a:srgbClr val="FF0000"/>
                </a:solidFill>
              </a:rPr>
              <a:t>Size:</a:t>
            </a:r>
            <a:r>
              <a:rPr lang="en-US" sz="2800" dirty="0">
                <a:solidFill>
                  <a:srgbClr val="FF0000"/>
                </a:solidFill>
              </a:rPr>
              <a:t> </a:t>
            </a:r>
            <a:r>
              <a:rPr lang="en-US" dirty="0">
                <a:solidFill>
                  <a:srgbClr val="FF0000"/>
                </a:solidFill>
              </a:rPr>
              <a:t>1</a:t>
            </a:r>
            <a:r>
              <a:rPr lang="en-US" sz="2800" dirty="0"/>
              <a:t>.</a:t>
            </a:r>
          </a:p>
          <a:p>
            <a:pPr marL="365760" indent="-283464" fontAlgn="auto">
              <a:spcAft>
                <a:spcPts val="0"/>
              </a:spcAft>
              <a:buClr>
                <a:schemeClr val="accent2"/>
              </a:buClr>
              <a:buFont typeface="Wingdings" pitchFamily="2" charset="2"/>
              <a:buChar char="§"/>
              <a:defRPr/>
            </a:pPr>
            <a:endParaRPr lang="en-US" sz="2800" dirty="0"/>
          </a:p>
          <a:p>
            <a:pPr marL="365760" indent="-283464" fontAlgn="auto">
              <a:spcAft>
                <a:spcPts val="0"/>
              </a:spcAft>
              <a:buClr>
                <a:schemeClr val="accent2"/>
              </a:buClr>
              <a:buFont typeface="Wingdings" pitchFamily="2" charset="2"/>
              <a:buChar char="§"/>
              <a:defRPr/>
            </a:pPr>
            <a:endParaRPr lang="en-US" sz="2800" dirty="0"/>
          </a:p>
          <a:p>
            <a:pPr marL="365760" indent="-283464" fontAlgn="auto">
              <a:spcAft>
                <a:spcPts val="0"/>
              </a:spcAft>
              <a:buClr>
                <a:schemeClr val="accent2"/>
              </a:buClr>
              <a:buFont typeface="Wingdings" pitchFamily="2" charset="2"/>
              <a:buNone/>
              <a:defRPr/>
            </a:pPr>
            <a:endParaRPr lang="en-US" sz="2800" dirty="0"/>
          </a:p>
          <a:p>
            <a:pPr marL="365760" indent="-283464" fontAlgn="auto">
              <a:spcAft>
                <a:spcPts val="0"/>
              </a:spcAft>
              <a:buClr>
                <a:schemeClr val="accent2"/>
              </a:buClr>
              <a:buFont typeface="Wingdings" pitchFamily="2" charset="2"/>
              <a:buNone/>
              <a:defRPr/>
            </a:pPr>
            <a:endParaRPr lang="en-US" sz="2800" dirty="0"/>
          </a:p>
        </p:txBody>
      </p:sp>
      <p:sp>
        <p:nvSpPr>
          <p:cNvPr id="7" name="Slide Number Placeholder 5"/>
          <p:cNvSpPr>
            <a:spLocks noGrp="1"/>
          </p:cNvSpPr>
          <p:nvPr>
            <p:ph type="sldNum" sz="quarter" idx="12"/>
          </p:nvPr>
        </p:nvSpPr>
        <p:spPr/>
        <p:txBody>
          <a:bodyPr/>
          <a:lstStyle/>
          <a:p>
            <a:pPr>
              <a:defRPr/>
            </a:pPr>
            <a:fld id="{03892012-5D7C-4F0C-92D0-3D72ECAD1E4E}" type="slidenum">
              <a:rPr lang="ar-SA"/>
              <a:pPr>
                <a:defRPr/>
              </a:pPr>
              <a:t>46</a:t>
            </a:fld>
            <a:endParaRPr lang="en-US"/>
          </a:p>
        </p:txBody>
      </p:sp>
      <p:graphicFrame>
        <p:nvGraphicFramePr>
          <p:cNvPr id="12290" name="Object 4"/>
          <p:cNvGraphicFramePr>
            <a:graphicFrameLocks noChangeAspect="1"/>
          </p:cNvGraphicFramePr>
          <p:nvPr/>
        </p:nvGraphicFramePr>
        <p:xfrm>
          <a:off x="1219200" y="2438400"/>
          <a:ext cx="2133600" cy="865188"/>
        </p:xfrm>
        <a:graphic>
          <a:graphicData uri="http://schemas.openxmlformats.org/presentationml/2006/ole">
            <p:oleObj spid="_x0000_s7170" name="Bitmap Image" r:id="rId3" imgW="657317" imgH="266737" progId="PBrush">
              <p:embed/>
            </p:oleObj>
          </a:graphicData>
        </a:graphic>
      </p:graphicFrame>
      <p:sp>
        <p:nvSpPr>
          <p:cNvPr id="6" name="Rectangle 5"/>
          <p:cNvSpPr/>
          <p:nvPr/>
        </p:nvSpPr>
        <p:spPr>
          <a:xfrm>
            <a:off x="1219200" y="609600"/>
            <a:ext cx="6577634" cy="707886"/>
          </a:xfrm>
          <a:prstGeom prst="rect">
            <a:avLst/>
          </a:prstGeom>
        </p:spPr>
        <p:txBody>
          <a:bodyPr wrap="none">
            <a:spAutoFit/>
          </a:bodyPr>
          <a:lstStyle/>
          <a:p>
            <a:pPr eaLnBrk="1" hangingPunct="1"/>
            <a:r>
              <a:rPr lang="en-US" sz="4000" b="1" dirty="0" smtClean="0">
                <a:solidFill>
                  <a:srgbClr val="002060"/>
                </a:solidFill>
                <a:effectLst>
                  <a:outerShdw blurRad="38100" dist="38100" dir="2700000" algn="tl">
                    <a:srgbClr val="000000">
                      <a:alpha val="43137"/>
                    </a:srgbClr>
                  </a:outerShdw>
                </a:effectLst>
              </a:rPr>
              <a:t>Other Elements used in Forms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1143000" y="1524000"/>
            <a:ext cx="7772400" cy="4495800"/>
          </a:xfrm>
          <a:noFill/>
        </p:spPr>
        <p:txBody>
          <a:bodyPr>
            <a:normAutofit lnSpcReduction="10000"/>
          </a:bodyPr>
          <a:lstStyle/>
          <a:p>
            <a:pPr>
              <a:buClr>
                <a:schemeClr val="accent2"/>
              </a:buClr>
              <a:buFont typeface="Wingdings" pitchFamily="2" charset="2"/>
              <a:buChar char="§"/>
            </a:pPr>
            <a:r>
              <a:rPr lang="en-US" sz="2800" b="1" dirty="0" smtClean="0">
                <a:solidFill>
                  <a:srgbClr val="FF0000"/>
                </a:solidFill>
              </a:rPr>
              <a:t>List Box:</a:t>
            </a:r>
          </a:p>
          <a:p>
            <a:pPr>
              <a:buClr>
                <a:schemeClr val="accent2"/>
              </a:buClr>
              <a:buFont typeface="Wingdings" pitchFamily="2" charset="2"/>
              <a:buNone/>
            </a:pPr>
            <a:endParaRPr lang="en-US" sz="2800" b="1" dirty="0" smtClean="0">
              <a:solidFill>
                <a:srgbClr val="FF0000"/>
              </a:solidFill>
            </a:endParaRPr>
          </a:p>
          <a:p>
            <a:pPr>
              <a:buClr>
                <a:schemeClr val="accent2"/>
              </a:buClr>
              <a:buFont typeface="Wingdings" pitchFamily="2" charset="2"/>
              <a:buChar char="§"/>
            </a:pPr>
            <a:endParaRPr lang="en-US" sz="2800" b="1" dirty="0" smtClean="0"/>
          </a:p>
          <a:p>
            <a:pPr>
              <a:buClr>
                <a:schemeClr val="accent2"/>
              </a:buClr>
              <a:buFont typeface="Wingdings" pitchFamily="2" charset="2"/>
              <a:buChar char="§"/>
            </a:pPr>
            <a:endParaRPr lang="en-US" sz="2800" b="1" dirty="0" smtClean="0"/>
          </a:p>
          <a:p>
            <a:pPr>
              <a:buClr>
                <a:schemeClr val="accent2"/>
              </a:buClr>
              <a:buFont typeface="Wingdings" pitchFamily="2" charset="2"/>
              <a:buChar char="§"/>
            </a:pPr>
            <a:endParaRPr lang="en-US" sz="2800" b="1" dirty="0" smtClean="0"/>
          </a:p>
          <a:p>
            <a:pPr>
              <a:buClr>
                <a:schemeClr val="accent2"/>
              </a:buClr>
              <a:buFont typeface="Wingdings" pitchFamily="2" charset="2"/>
              <a:buChar char="§"/>
            </a:pPr>
            <a:endParaRPr lang="en-US" sz="2800" b="1" dirty="0" smtClean="0"/>
          </a:p>
          <a:p>
            <a:pPr>
              <a:buClr>
                <a:schemeClr val="accent2"/>
              </a:buClr>
              <a:buFont typeface="Wingdings" pitchFamily="2" charset="2"/>
              <a:buChar char="§"/>
            </a:pPr>
            <a:r>
              <a:rPr lang="en-US" sz="2800" b="1" dirty="0" smtClean="0">
                <a:solidFill>
                  <a:srgbClr val="FF0000"/>
                </a:solidFill>
              </a:rPr>
              <a:t>Name:</a:t>
            </a:r>
            <a:r>
              <a:rPr lang="en-US" sz="2800" b="1" dirty="0" smtClean="0"/>
              <a:t> is the name of the variable to be sent to the CGI application.</a:t>
            </a:r>
          </a:p>
          <a:p>
            <a:pPr>
              <a:buClr>
                <a:schemeClr val="accent2"/>
              </a:buClr>
              <a:buFont typeface="Wingdings" pitchFamily="2" charset="2"/>
              <a:buChar char="§"/>
            </a:pPr>
            <a:r>
              <a:rPr lang="en-US" sz="2800" b="1" dirty="0" smtClean="0">
                <a:solidFill>
                  <a:srgbClr val="FF0000"/>
                </a:solidFill>
              </a:rPr>
              <a:t>SIZE:</a:t>
            </a:r>
            <a:r>
              <a:rPr lang="en-US" sz="2800" b="1" dirty="0" smtClean="0"/>
              <a:t> is greater than one.</a:t>
            </a:r>
          </a:p>
        </p:txBody>
      </p:sp>
      <p:sp>
        <p:nvSpPr>
          <p:cNvPr id="7" name="Slide Number Placeholder 5"/>
          <p:cNvSpPr>
            <a:spLocks noGrp="1"/>
          </p:cNvSpPr>
          <p:nvPr>
            <p:ph type="sldNum" sz="quarter" idx="12"/>
          </p:nvPr>
        </p:nvSpPr>
        <p:spPr/>
        <p:txBody>
          <a:bodyPr/>
          <a:lstStyle/>
          <a:p>
            <a:pPr>
              <a:defRPr/>
            </a:pPr>
            <a:fld id="{BBF8341B-37E4-42CA-949A-65271FB387E2}" type="slidenum">
              <a:rPr lang="ar-SA"/>
              <a:pPr>
                <a:defRPr/>
              </a:pPr>
              <a:t>47</a:t>
            </a:fld>
            <a:endParaRPr lang="en-US"/>
          </a:p>
        </p:txBody>
      </p:sp>
      <p:graphicFrame>
        <p:nvGraphicFramePr>
          <p:cNvPr id="13314" name="Object 4"/>
          <p:cNvGraphicFramePr>
            <a:graphicFrameLocks noChangeAspect="1"/>
          </p:cNvGraphicFramePr>
          <p:nvPr/>
        </p:nvGraphicFramePr>
        <p:xfrm>
          <a:off x="1295400" y="2133600"/>
          <a:ext cx="1400175" cy="1585913"/>
        </p:xfrm>
        <a:graphic>
          <a:graphicData uri="http://schemas.openxmlformats.org/presentationml/2006/ole">
            <p:oleObj spid="_x0000_s8194" name="Bitmap Image" r:id="rId3" imgW="647619" imgH="733333" progId="PBrush">
              <p:embed/>
            </p:oleObj>
          </a:graphicData>
        </a:graphic>
      </p:graphicFrame>
      <p:sp>
        <p:nvSpPr>
          <p:cNvPr id="6" name="Rectangle 5"/>
          <p:cNvSpPr/>
          <p:nvPr/>
        </p:nvSpPr>
        <p:spPr>
          <a:xfrm>
            <a:off x="1219200" y="609600"/>
            <a:ext cx="6577634" cy="707886"/>
          </a:xfrm>
          <a:prstGeom prst="rect">
            <a:avLst/>
          </a:prstGeom>
        </p:spPr>
        <p:txBody>
          <a:bodyPr wrap="none">
            <a:spAutoFit/>
          </a:bodyPr>
          <a:lstStyle/>
          <a:p>
            <a:pPr eaLnBrk="1" hangingPunct="1"/>
            <a:r>
              <a:rPr lang="en-US" sz="4000" b="1" dirty="0" smtClean="0">
                <a:solidFill>
                  <a:srgbClr val="002060"/>
                </a:solidFill>
                <a:effectLst>
                  <a:outerShdw blurRad="50000" dist="30000" dir="5400000" algn="tl" rotWithShape="0">
                    <a:srgbClr val="000000">
                      <a:alpha val="30000"/>
                    </a:srgbClr>
                  </a:outerShdw>
                </a:effectLst>
              </a:rPr>
              <a:t>Other Elements used in Forms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a:xfrm>
            <a:off x="1066800" y="1676400"/>
            <a:ext cx="7772400" cy="4876800"/>
          </a:xfrm>
          <a:noFill/>
        </p:spPr>
        <p:txBody>
          <a:bodyPr>
            <a:normAutofit/>
          </a:bodyPr>
          <a:lstStyle/>
          <a:p>
            <a:pPr>
              <a:lnSpc>
                <a:spcPct val="90000"/>
              </a:lnSpc>
              <a:buClr>
                <a:schemeClr val="accent2"/>
              </a:buClr>
              <a:buFont typeface="Wingdings" pitchFamily="2" charset="2"/>
              <a:buChar char="§"/>
            </a:pPr>
            <a:r>
              <a:rPr lang="en-US" sz="2800" b="1" dirty="0" smtClean="0">
                <a:solidFill>
                  <a:srgbClr val="FF0000"/>
                </a:solidFill>
              </a:rPr>
              <a:t>Option</a:t>
            </a:r>
          </a:p>
          <a:p>
            <a:pPr>
              <a:lnSpc>
                <a:spcPct val="90000"/>
              </a:lnSpc>
              <a:buClr>
                <a:schemeClr val="accent2"/>
              </a:buClr>
              <a:buFont typeface="Wingdings" pitchFamily="2" charset="2"/>
              <a:buNone/>
            </a:pPr>
            <a:r>
              <a:rPr lang="en-US" sz="2800" dirty="0" smtClean="0"/>
              <a:t>The list items are added to the </a:t>
            </a:r>
            <a:r>
              <a:rPr lang="en-US" sz="2800" b="1" dirty="0" smtClean="0"/>
              <a:t>&lt;SELECT&gt;</a:t>
            </a:r>
            <a:r>
              <a:rPr lang="en-US" sz="2800" dirty="0" smtClean="0"/>
              <a:t> element by inserting </a:t>
            </a:r>
            <a:r>
              <a:rPr lang="en-US" sz="2800" b="1" dirty="0" smtClean="0"/>
              <a:t>&lt;OPTION&gt;&lt;/OPTION&gt;</a:t>
            </a:r>
            <a:r>
              <a:rPr lang="en-US" sz="2800" dirty="0" smtClean="0"/>
              <a:t> elements.</a:t>
            </a:r>
          </a:p>
          <a:p>
            <a:pPr>
              <a:lnSpc>
                <a:spcPct val="90000"/>
              </a:lnSpc>
              <a:buClr>
                <a:schemeClr val="accent2"/>
              </a:buClr>
              <a:buFont typeface="Wingdings" pitchFamily="2" charset="2"/>
              <a:buNone/>
            </a:pPr>
            <a:r>
              <a:rPr lang="en-US" sz="2800" dirty="0" smtClean="0"/>
              <a:t>The Option Element’s attributes are:</a:t>
            </a:r>
          </a:p>
          <a:p>
            <a:pPr>
              <a:lnSpc>
                <a:spcPct val="90000"/>
              </a:lnSpc>
              <a:buClr>
                <a:schemeClr val="accent2"/>
              </a:buClr>
              <a:buFont typeface="Wingdings" pitchFamily="2" charset="2"/>
              <a:buChar char="§"/>
            </a:pPr>
            <a:r>
              <a:rPr lang="en-US" sz="2800" b="1" dirty="0" smtClean="0">
                <a:solidFill>
                  <a:srgbClr val="FF0000"/>
                </a:solidFill>
              </a:rPr>
              <a:t>SELECTED</a:t>
            </a:r>
            <a:r>
              <a:rPr lang="en-US" sz="2800" b="1" dirty="0" smtClean="0"/>
              <a:t>:</a:t>
            </a:r>
            <a:r>
              <a:rPr lang="en-US" sz="2800" dirty="0" smtClean="0"/>
              <a:t> When this attribute is present, the option is selected when the document is initially loaded. </a:t>
            </a:r>
            <a:r>
              <a:rPr lang="en-US" sz="2800" b="1" dirty="0" smtClean="0">
                <a:solidFill>
                  <a:srgbClr val="FF0000"/>
                </a:solidFill>
              </a:rPr>
              <a:t>It is an error for more than one option to be selected.</a:t>
            </a:r>
          </a:p>
          <a:p>
            <a:pPr>
              <a:lnSpc>
                <a:spcPct val="90000"/>
              </a:lnSpc>
              <a:buClr>
                <a:schemeClr val="accent2"/>
              </a:buClr>
              <a:buFont typeface="Wingdings" pitchFamily="2" charset="2"/>
              <a:buChar char="§"/>
            </a:pPr>
            <a:r>
              <a:rPr lang="en-US" sz="2800" b="1" dirty="0" smtClean="0">
                <a:solidFill>
                  <a:srgbClr val="FF0000"/>
                </a:solidFill>
              </a:rPr>
              <a:t>VALUE</a:t>
            </a:r>
            <a:r>
              <a:rPr lang="en-US" sz="2800" b="1" dirty="0" smtClean="0"/>
              <a:t>:</a:t>
            </a:r>
            <a:r>
              <a:rPr lang="en-US" sz="2800" dirty="0" smtClean="0"/>
              <a:t> Specifies the value the variable named in the select element.</a:t>
            </a:r>
          </a:p>
          <a:p>
            <a:pPr>
              <a:lnSpc>
                <a:spcPct val="90000"/>
              </a:lnSpc>
              <a:buClr>
                <a:schemeClr val="accent2"/>
              </a:buClr>
              <a:buFont typeface="Wingdings" pitchFamily="2" charset="2"/>
              <a:buNone/>
            </a:pPr>
            <a:r>
              <a:rPr lang="en-US" sz="2800" dirty="0" smtClean="0"/>
              <a:t>							</a:t>
            </a:r>
          </a:p>
        </p:txBody>
      </p:sp>
      <p:sp>
        <p:nvSpPr>
          <p:cNvPr id="6" name="Slide Number Placeholder 5"/>
          <p:cNvSpPr>
            <a:spLocks noGrp="1"/>
          </p:cNvSpPr>
          <p:nvPr>
            <p:ph type="sldNum" sz="quarter" idx="12"/>
          </p:nvPr>
        </p:nvSpPr>
        <p:spPr/>
        <p:txBody>
          <a:bodyPr/>
          <a:lstStyle/>
          <a:p>
            <a:pPr>
              <a:defRPr/>
            </a:pPr>
            <a:fld id="{D65ED12C-655C-441B-84DB-A609522DAC8D}" type="slidenum">
              <a:rPr lang="ar-SA"/>
              <a:pPr>
                <a:defRPr/>
              </a:pPr>
              <a:t>48</a:t>
            </a:fld>
            <a:endParaRPr lang="en-US"/>
          </a:p>
        </p:txBody>
      </p:sp>
      <p:sp>
        <p:nvSpPr>
          <p:cNvPr id="5" name="Rectangle 4"/>
          <p:cNvSpPr/>
          <p:nvPr/>
        </p:nvSpPr>
        <p:spPr>
          <a:xfrm>
            <a:off x="1524000" y="609600"/>
            <a:ext cx="7212937" cy="769441"/>
          </a:xfrm>
          <a:prstGeom prst="rect">
            <a:avLst/>
          </a:prstGeom>
        </p:spPr>
        <p:txBody>
          <a:bodyPr wrap="none">
            <a:spAutoFit/>
          </a:bodyPr>
          <a:lstStyle/>
          <a:p>
            <a:pPr eaLnBrk="1" hangingPunct="1"/>
            <a:r>
              <a:rPr lang="en-US" sz="4400" b="1" dirty="0" smtClean="0">
                <a:solidFill>
                  <a:srgbClr val="002060"/>
                </a:solidFill>
                <a:effectLst>
                  <a:outerShdw blurRad="50000" dist="30000" dir="5400000" algn="tl" rotWithShape="0">
                    <a:srgbClr val="000000">
                      <a:alpha val="30000"/>
                    </a:srgbClr>
                  </a:outerShdw>
                </a:effectLst>
              </a:rPr>
              <a:t>Other Elements used in Forms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4"/>
          <p:cNvSpPr>
            <a:spLocks noGrp="1" noChangeArrowheads="1"/>
          </p:cNvSpPr>
          <p:nvPr>
            <p:ph idx="1"/>
          </p:nvPr>
        </p:nvSpPr>
        <p:spPr>
          <a:xfrm>
            <a:off x="990600" y="838200"/>
            <a:ext cx="8001000" cy="5562600"/>
          </a:xfrm>
          <a:noFill/>
        </p:spPr>
        <p:txBody>
          <a:bodyPr>
            <a:normAutofit lnSpcReduction="10000"/>
          </a:bodyPr>
          <a:lstStyle/>
          <a:p>
            <a:pPr>
              <a:buFontTx/>
              <a:buNone/>
            </a:pPr>
            <a:r>
              <a:rPr lang="en-US" sz="2400" b="1" dirty="0" smtClean="0"/>
              <a:t>&lt;/HEAD&gt;</a:t>
            </a:r>
          </a:p>
          <a:p>
            <a:pPr>
              <a:buFontTx/>
              <a:buNone/>
            </a:pPr>
            <a:r>
              <a:rPr lang="en-US" sz="2400" b="1" dirty="0" smtClean="0"/>
              <a:t>&lt;BODY&gt;</a:t>
            </a:r>
          </a:p>
          <a:p>
            <a:pPr>
              <a:buFontTx/>
              <a:buNone/>
            </a:pPr>
            <a:r>
              <a:rPr lang="en-US" sz="2400" b="1" dirty="0" smtClean="0">
                <a:solidFill>
                  <a:srgbClr val="FF0000"/>
                </a:solidFill>
              </a:rPr>
              <a:t>&lt;</a:t>
            </a:r>
            <a:r>
              <a:rPr lang="en-US" sz="2400" b="1" dirty="0" err="1" smtClean="0">
                <a:solidFill>
                  <a:srgbClr val="FF0000"/>
                </a:solidFill>
              </a:rPr>
              <a:t>h2</a:t>
            </a:r>
            <a:r>
              <a:rPr lang="en-US" sz="2400" b="1" dirty="0" smtClean="0">
                <a:solidFill>
                  <a:srgbClr val="FF0000"/>
                </a:solidFill>
              </a:rPr>
              <a:t>&gt;&lt;font color=blue&gt;What type of Computer do you have?&lt;/font&gt;&lt;</a:t>
            </a:r>
            <a:r>
              <a:rPr lang="en-US" sz="2400" b="1" dirty="0" err="1" smtClean="0">
                <a:solidFill>
                  <a:srgbClr val="FF0000"/>
                </a:solidFill>
              </a:rPr>
              <a:t>h2</a:t>
            </a:r>
            <a:r>
              <a:rPr lang="en-US" sz="2400" b="1" dirty="0" smtClean="0">
                <a:solidFill>
                  <a:srgbClr val="FF0000"/>
                </a:solidFill>
              </a:rPr>
              <a:t>&gt;</a:t>
            </a:r>
          </a:p>
          <a:p>
            <a:pPr>
              <a:buFontTx/>
              <a:buNone/>
            </a:pPr>
            <a:r>
              <a:rPr lang="en-US" sz="2400" b="1" dirty="0" smtClean="0"/>
              <a:t>&lt;FORM&gt;</a:t>
            </a:r>
          </a:p>
          <a:p>
            <a:pPr>
              <a:buFontTx/>
              <a:buNone/>
            </a:pPr>
            <a:r>
              <a:rPr lang="en-US" sz="2400" b="1" dirty="0" smtClean="0">
                <a:solidFill>
                  <a:srgbClr val="FF0000"/>
                </a:solidFill>
              </a:rPr>
              <a:t>&lt;SELECT NAME="</a:t>
            </a:r>
            <a:r>
              <a:rPr lang="en-US" sz="2400" b="1" dirty="0" err="1" smtClean="0">
                <a:solidFill>
                  <a:srgbClr val="FF0000"/>
                </a:solidFill>
              </a:rPr>
              <a:t>ComputerType</a:t>
            </a:r>
            <a:r>
              <a:rPr lang="en-US" sz="2400" b="1" dirty="0" smtClean="0">
                <a:solidFill>
                  <a:srgbClr val="FF0000"/>
                </a:solidFill>
              </a:rPr>
              <a:t>" size=4&gt;</a:t>
            </a:r>
          </a:p>
          <a:p>
            <a:pPr>
              <a:buFontTx/>
              <a:buNone/>
            </a:pPr>
            <a:r>
              <a:rPr lang="en-US" sz="2400" b="1" dirty="0" smtClean="0"/>
              <a:t> 	</a:t>
            </a:r>
            <a:r>
              <a:rPr lang="en-US" sz="2400" b="1" dirty="0" smtClean="0">
                <a:solidFill>
                  <a:srgbClr val="0000FF"/>
                </a:solidFill>
              </a:rPr>
              <a:t>&lt;OPTION  value="IBM" SELECTED&gt; IBM&lt;/OPTION&gt;</a:t>
            </a:r>
          </a:p>
          <a:p>
            <a:pPr>
              <a:buFontTx/>
              <a:buNone/>
            </a:pPr>
            <a:r>
              <a:rPr lang="en-US" sz="2400" b="1" dirty="0" smtClean="0">
                <a:solidFill>
                  <a:srgbClr val="0000FF"/>
                </a:solidFill>
              </a:rPr>
              <a:t>	&lt;OPTION  value="INTEL"&gt; INTEL&lt;/OPTION&gt;</a:t>
            </a:r>
          </a:p>
          <a:p>
            <a:pPr>
              <a:buFontTx/>
              <a:buNone/>
            </a:pPr>
            <a:r>
              <a:rPr lang="en-US" sz="2400" b="1" dirty="0" smtClean="0">
                <a:solidFill>
                  <a:srgbClr val="0000FF"/>
                </a:solidFill>
              </a:rPr>
              <a:t>	&lt;OPTION value=" Apple"&gt; Apple&lt;/OPTION&gt;</a:t>
            </a:r>
          </a:p>
          <a:p>
            <a:pPr>
              <a:buFontTx/>
              <a:buNone/>
            </a:pPr>
            <a:r>
              <a:rPr lang="en-US" sz="2400" b="1" dirty="0" smtClean="0">
                <a:solidFill>
                  <a:srgbClr val="0000FF"/>
                </a:solidFill>
              </a:rPr>
              <a:t>	&lt;OPTION value="Compaq"&gt;</a:t>
            </a:r>
            <a:r>
              <a:rPr lang="en-US" sz="2400" b="1" dirty="0" smtClean="0"/>
              <a:t> </a:t>
            </a:r>
            <a:r>
              <a:rPr lang="en-US" sz="2400" b="1" dirty="0" smtClean="0">
                <a:solidFill>
                  <a:srgbClr val="0000FF"/>
                </a:solidFill>
              </a:rPr>
              <a:t>Compaq&lt;/OPTION&gt;</a:t>
            </a:r>
          </a:p>
          <a:p>
            <a:pPr>
              <a:buFontTx/>
              <a:buNone/>
            </a:pPr>
            <a:r>
              <a:rPr lang="en-US" sz="2400" b="1" dirty="0" smtClean="0">
                <a:solidFill>
                  <a:srgbClr val="FF0000"/>
                </a:solidFill>
              </a:rPr>
              <a:t>&lt;/SELECT&gt; </a:t>
            </a:r>
          </a:p>
          <a:p>
            <a:pPr>
              <a:buFontTx/>
              <a:buNone/>
            </a:pPr>
            <a:r>
              <a:rPr lang="en-US" sz="2400" b="1" dirty="0" smtClean="0"/>
              <a:t>&lt;/FORM&gt;&lt;/BODY&gt;&lt;/HTML&gt;							</a:t>
            </a:r>
          </a:p>
        </p:txBody>
      </p:sp>
      <p:sp>
        <p:nvSpPr>
          <p:cNvPr id="5" name="Slide Number Placeholder 5"/>
          <p:cNvSpPr>
            <a:spLocks noGrp="1"/>
          </p:cNvSpPr>
          <p:nvPr>
            <p:ph type="sldNum" sz="quarter" idx="12"/>
          </p:nvPr>
        </p:nvSpPr>
        <p:spPr/>
        <p:txBody>
          <a:bodyPr/>
          <a:lstStyle/>
          <a:p>
            <a:pPr>
              <a:defRPr/>
            </a:pPr>
            <a:fld id="{D2C39B34-5ABA-45C5-B5D0-7F040F2CDFD3}" type="slidenum">
              <a:rPr lang="ar-SA"/>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err="1" smtClean="0">
                <a:effectLst>
                  <a:outerShdw blurRad="38100" dist="38100" dir="2700000" algn="tl">
                    <a:srgbClr val="000000">
                      <a:alpha val="43137"/>
                    </a:srgbClr>
                  </a:outerShdw>
                </a:effectLst>
              </a:rPr>
              <a:t>OutPut</a:t>
            </a:r>
            <a:endParaRPr lang="en-IN" b="1" dirty="0">
              <a:effectLst>
                <a:outerShdw blurRad="38100" dist="38100" dir="2700000" algn="tl">
                  <a:srgbClr val="000000">
                    <a:alpha val="43137"/>
                  </a:srgbClr>
                </a:outerShdw>
              </a:effectLst>
            </a:endParaRPr>
          </a:p>
        </p:txBody>
      </p:sp>
      <p:pic>
        <p:nvPicPr>
          <p:cNvPr id="4" name="Content Placeholder 3" descr="workplace.jpg"/>
          <p:cNvPicPr>
            <a:picLocks noGrp="1" noChangeAspect="1"/>
          </p:cNvPicPr>
          <p:nvPr>
            <p:ph idx="1"/>
          </p:nvPr>
        </p:nvPicPr>
        <p:blipFill>
          <a:blip r:embed="rId2"/>
          <a:stretch>
            <a:fillRect/>
          </a:stretch>
        </p:blipFill>
        <p:spPr>
          <a:xfrm>
            <a:off x="285720" y="1071546"/>
            <a:ext cx="3810000" cy="3609975"/>
          </a:xfrm>
        </p:spPr>
      </p:pic>
      <p:sp>
        <p:nvSpPr>
          <p:cNvPr id="5" name="TextBox 4"/>
          <p:cNvSpPr txBox="1"/>
          <p:nvPr/>
        </p:nvSpPr>
        <p:spPr>
          <a:xfrm>
            <a:off x="4429124" y="1071546"/>
            <a:ext cx="4286280" cy="5262979"/>
          </a:xfrm>
          <a:prstGeom prst="rect">
            <a:avLst/>
          </a:prstGeom>
          <a:noFill/>
        </p:spPr>
        <p:txBody>
          <a:bodyPr wrap="square" rtlCol="0">
            <a:spAutoFit/>
          </a:bodyPr>
          <a:lstStyle/>
          <a:p>
            <a:r>
              <a:rPr lang="en-US" sz="2400" b="1" dirty="0" smtClean="0"/>
              <a:t>This image is having the name “workplace.jpg”. Within the image, there are two rectangular components and one circular component. </a:t>
            </a:r>
          </a:p>
          <a:p>
            <a:pPr>
              <a:buFont typeface="Arial" pitchFamily="34" charset="0"/>
              <a:buChar char="•"/>
            </a:pPr>
            <a:r>
              <a:rPr lang="en-US" sz="2400" b="1" dirty="0" smtClean="0"/>
              <a:t> If you click on the computer, an html file called “computer.htm” will open. </a:t>
            </a:r>
          </a:p>
          <a:p>
            <a:pPr>
              <a:buFont typeface="Arial" pitchFamily="34" charset="0"/>
              <a:buChar char="•"/>
            </a:pPr>
            <a:r>
              <a:rPr lang="en-US" sz="2400" b="1" dirty="0" smtClean="0"/>
              <a:t> If </a:t>
            </a:r>
            <a:r>
              <a:rPr lang="en-US" sz="2400" b="1" dirty="0" smtClean="0"/>
              <a:t>you click on the </a:t>
            </a:r>
            <a:r>
              <a:rPr lang="en-US" sz="2400" b="1" dirty="0" smtClean="0"/>
              <a:t>phone, </a:t>
            </a:r>
            <a:r>
              <a:rPr lang="en-US" sz="2400" b="1" dirty="0" smtClean="0"/>
              <a:t>an html file called </a:t>
            </a:r>
            <a:r>
              <a:rPr lang="en-US" sz="2400" b="1" dirty="0" smtClean="0"/>
              <a:t>“phone.htm</a:t>
            </a:r>
            <a:r>
              <a:rPr lang="en-US" sz="2400" b="1" dirty="0" smtClean="0"/>
              <a:t>” will open. </a:t>
            </a:r>
            <a:endParaRPr lang="en-US" sz="2400" b="1" dirty="0" smtClean="0"/>
          </a:p>
          <a:p>
            <a:pPr>
              <a:buFont typeface="Arial" pitchFamily="34" charset="0"/>
              <a:buChar char="•"/>
            </a:pPr>
            <a:r>
              <a:rPr lang="en-US" sz="2400" b="1" dirty="0" smtClean="0"/>
              <a:t> </a:t>
            </a:r>
            <a:r>
              <a:rPr lang="en-US" sz="2400" b="1" dirty="0" smtClean="0"/>
              <a:t>If you click on the coffee, </a:t>
            </a:r>
            <a:r>
              <a:rPr lang="en-US" sz="2400" b="1" dirty="0" smtClean="0"/>
              <a:t>an html file called </a:t>
            </a:r>
            <a:r>
              <a:rPr lang="en-US" sz="2400" b="1" dirty="0" smtClean="0"/>
              <a:t>“coffee.htm</a:t>
            </a:r>
            <a:r>
              <a:rPr lang="en-US" sz="2400" b="1" dirty="0" smtClean="0"/>
              <a:t>” will open. </a:t>
            </a:r>
            <a:endParaRPr lang="en-IN" sz="24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426CEB7-6805-404A-9039-8D98B8B73EB0}" type="slidenum">
              <a:rPr lang="ar-SA"/>
              <a:pPr>
                <a:defRPr/>
              </a:pPr>
              <a:t>50</a:t>
            </a:fld>
            <a:endParaRPr lang="en-US"/>
          </a:p>
        </p:txBody>
      </p:sp>
      <p:pic>
        <p:nvPicPr>
          <p:cNvPr id="197635" name="Picture 4"/>
          <p:cNvPicPr>
            <a:picLocks noChangeAspect="1" noChangeArrowheads="1"/>
          </p:cNvPicPr>
          <p:nvPr/>
        </p:nvPicPr>
        <p:blipFill>
          <a:blip r:embed="rId2"/>
          <a:srcRect t="30952" b="8333"/>
          <a:stretch>
            <a:fillRect/>
          </a:stretch>
        </p:blipFill>
        <p:spPr bwMode="auto">
          <a:xfrm>
            <a:off x="0" y="1676400"/>
            <a:ext cx="91440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p:cNvSpPr>
            <a:spLocks noGrp="1" noChangeArrowheads="1"/>
          </p:cNvSpPr>
          <p:nvPr>
            <p:ph idx="1"/>
          </p:nvPr>
        </p:nvSpPr>
        <p:spPr>
          <a:xfrm>
            <a:off x="0" y="304800"/>
            <a:ext cx="9144000" cy="6400800"/>
          </a:xfrm>
          <a:noFill/>
        </p:spPr>
        <p:txBody>
          <a:bodyPr/>
          <a:lstStyle/>
          <a:p>
            <a:pPr>
              <a:lnSpc>
                <a:spcPct val="90000"/>
              </a:lnSpc>
              <a:buFontTx/>
              <a:buNone/>
            </a:pPr>
            <a:r>
              <a:rPr lang="en-US" sz="2600" b="1" dirty="0" smtClean="0">
                <a:solidFill>
                  <a:srgbClr val="FF0000"/>
                </a:solidFill>
              </a:rPr>
              <a:t>&lt;HEAD&gt; &lt;TITLE&gt;SELECT with </a:t>
            </a:r>
            <a:r>
              <a:rPr lang="en-US" sz="2600" b="1" dirty="0" err="1" smtClean="0">
                <a:solidFill>
                  <a:srgbClr val="FF0000"/>
                </a:solidFill>
              </a:rPr>
              <a:t>Mutiple</a:t>
            </a:r>
            <a:r>
              <a:rPr lang="en-US" sz="2600" b="1" dirty="0" smtClean="0">
                <a:solidFill>
                  <a:srgbClr val="FF0000"/>
                </a:solidFill>
              </a:rPr>
              <a:t> &lt;/TITLE&gt; &lt;/HEAD&gt;</a:t>
            </a:r>
          </a:p>
          <a:p>
            <a:pPr>
              <a:lnSpc>
                <a:spcPct val="90000"/>
              </a:lnSpc>
              <a:buFontTx/>
              <a:buNone/>
            </a:pPr>
            <a:r>
              <a:rPr lang="en-US" sz="2600" b="1" dirty="0" smtClean="0"/>
              <a:t>&lt;BODY&gt;</a:t>
            </a:r>
          </a:p>
          <a:p>
            <a:pPr>
              <a:lnSpc>
                <a:spcPct val="90000"/>
              </a:lnSpc>
              <a:buFontTx/>
              <a:buNone/>
            </a:pPr>
            <a:r>
              <a:rPr lang="en-US" sz="2600" b="1" dirty="0" smtClean="0"/>
              <a:t>&lt;h2&gt;&lt;font color=blue&gt;What type of Computer do you have?&lt;/font&gt;&lt;h2&gt;</a:t>
            </a:r>
          </a:p>
          <a:p>
            <a:pPr>
              <a:lnSpc>
                <a:spcPct val="90000"/>
              </a:lnSpc>
              <a:buFontTx/>
              <a:buNone/>
            </a:pPr>
            <a:r>
              <a:rPr lang="en-US" sz="2600" b="1" dirty="0" smtClean="0">
                <a:solidFill>
                  <a:srgbClr val="FF0000"/>
                </a:solidFill>
              </a:rPr>
              <a:t>&lt;FORM&gt;</a:t>
            </a:r>
          </a:p>
          <a:p>
            <a:pPr>
              <a:lnSpc>
                <a:spcPct val="90000"/>
              </a:lnSpc>
              <a:buFontTx/>
              <a:buNone/>
            </a:pPr>
            <a:r>
              <a:rPr lang="en-US" sz="2600" b="1" dirty="0" smtClean="0"/>
              <a:t>&lt;SELECT NAME="</a:t>
            </a:r>
            <a:r>
              <a:rPr lang="en-US" sz="2600" b="1" dirty="0" err="1" smtClean="0"/>
              <a:t>ComputerType</a:t>
            </a:r>
            <a:r>
              <a:rPr lang="en-US" sz="2600" b="1" dirty="0" smtClean="0"/>
              <a:t>" size=5   multiple&gt;</a:t>
            </a:r>
          </a:p>
          <a:p>
            <a:pPr>
              <a:lnSpc>
                <a:spcPct val="90000"/>
              </a:lnSpc>
              <a:buFontTx/>
              <a:buNone/>
            </a:pPr>
            <a:r>
              <a:rPr lang="en-US" sz="2600" b="1" dirty="0" smtClean="0"/>
              <a:t>	</a:t>
            </a:r>
            <a:r>
              <a:rPr lang="en-US" sz="2600" b="1" dirty="0" smtClean="0">
                <a:solidFill>
                  <a:srgbClr val="0000FF"/>
                </a:solidFill>
              </a:rPr>
              <a:t>&lt;OPTION  value="IBM" &gt; IBM&lt;/OPTION&gt;</a:t>
            </a:r>
          </a:p>
          <a:p>
            <a:pPr>
              <a:lnSpc>
                <a:spcPct val="90000"/>
              </a:lnSpc>
              <a:buFontTx/>
              <a:buNone/>
            </a:pPr>
            <a:r>
              <a:rPr lang="en-US" sz="2600" b="1" dirty="0" smtClean="0">
                <a:solidFill>
                  <a:srgbClr val="0000FF"/>
                </a:solidFill>
              </a:rPr>
              <a:t> 	&lt;OPTION  value="INTEL"&gt; INTEL&lt;/OPTION&gt;</a:t>
            </a:r>
          </a:p>
          <a:p>
            <a:pPr>
              <a:lnSpc>
                <a:spcPct val="90000"/>
              </a:lnSpc>
              <a:buFontTx/>
              <a:buNone/>
            </a:pPr>
            <a:r>
              <a:rPr lang="en-US" sz="2600" b="1" dirty="0" smtClean="0">
                <a:solidFill>
                  <a:srgbClr val="0000FF"/>
                </a:solidFill>
              </a:rPr>
              <a:t>	&lt;OPTION value=" Apple"&gt; Apple&lt;/OPTION&gt;</a:t>
            </a:r>
          </a:p>
          <a:p>
            <a:pPr>
              <a:lnSpc>
                <a:spcPct val="90000"/>
              </a:lnSpc>
              <a:buFontTx/>
              <a:buNone/>
            </a:pPr>
            <a:r>
              <a:rPr lang="en-US" sz="2600" b="1" dirty="0" smtClean="0">
                <a:solidFill>
                  <a:srgbClr val="0000FF"/>
                </a:solidFill>
              </a:rPr>
              <a:t>	&lt;OPTION value="Compaq" SELECTED&gt; Compaq&lt;/OPTION&gt;</a:t>
            </a:r>
          </a:p>
          <a:p>
            <a:pPr>
              <a:lnSpc>
                <a:spcPct val="90000"/>
              </a:lnSpc>
              <a:buFontTx/>
              <a:buNone/>
            </a:pPr>
            <a:r>
              <a:rPr lang="en-US" sz="2600" b="1" dirty="0" smtClean="0">
                <a:solidFill>
                  <a:srgbClr val="0000FF"/>
                </a:solidFill>
              </a:rPr>
              <a:t>	&lt;OPTION value=" other"&gt; Other&lt;/OPTION&gt;</a:t>
            </a:r>
          </a:p>
          <a:p>
            <a:pPr>
              <a:lnSpc>
                <a:spcPct val="90000"/>
              </a:lnSpc>
              <a:buFontTx/>
              <a:buNone/>
            </a:pPr>
            <a:r>
              <a:rPr lang="en-US" sz="2600" b="1" dirty="0" smtClean="0"/>
              <a:t>&lt;/SELECT&gt;</a:t>
            </a:r>
          </a:p>
          <a:p>
            <a:pPr>
              <a:lnSpc>
                <a:spcPct val="90000"/>
              </a:lnSpc>
              <a:buFontTx/>
              <a:buNone/>
            </a:pPr>
            <a:r>
              <a:rPr lang="en-US" sz="2600" b="1" dirty="0" smtClean="0">
                <a:solidFill>
                  <a:srgbClr val="FF0000"/>
                </a:solidFill>
              </a:rPr>
              <a:t>&lt;/FORM&gt;&lt;/BODY&gt;&lt;/HTML&gt;</a:t>
            </a:r>
          </a:p>
        </p:txBody>
      </p:sp>
      <p:sp>
        <p:nvSpPr>
          <p:cNvPr id="5" name="Slide Number Placeholder 5"/>
          <p:cNvSpPr>
            <a:spLocks noGrp="1"/>
          </p:cNvSpPr>
          <p:nvPr>
            <p:ph type="sldNum" sz="quarter" idx="12"/>
          </p:nvPr>
        </p:nvSpPr>
        <p:spPr/>
        <p:txBody>
          <a:bodyPr/>
          <a:lstStyle/>
          <a:p>
            <a:pPr>
              <a:defRPr/>
            </a:pPr>
            <a:fld id="{B3511C31-3CBC-4784-9620-56A157AA006E}" type="slidenum">
              <a:rPr lang="ar-SA"/>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86EC1A8-FE0C-41D5-B14A-431E4BB71E20}" type="slidenum">
              <a:rPr lang="ar-SA"/>
              <a:pPr>
                <a:defRPr/>
              </a:pPr>
              <a:t>52</a:t>
            </a:fld>
            <a:endParaRPr lang="en-US"/>
          </a:p>
        </p:txBody>
      </p:sp>
      <p:pic>
        <p:nvPicPr>
          <p:cNvPr id="199683" name="Picture 4"/>
          <p:cNvPicPr>
            <a:picLocks noChangeAspect="1" noChangeArrowheads="1"/>
          </p:cNvPicPr>
          <p:nvPr/>
        </p:nvPicPr>
        <p:blipFill>
          <a:blip r:embed="rId2"/>
          <a:srcRect t="27675" r="1709" b="8438"/>
          <a:stretch>
            <a:fillRect/>
          </a:stretch>
        </p:blipFill>
        <p:spPr bwMode="auto">
          <a:xfrm>
            <a:off x="152400" y="1828800"/>
            <a:ext cx="8763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AE19B17-5A23-4EF4-BBEF-4C6E203E9927}" type="slidenum">
              <a:rPr lang="ar-SA"/>
              <a:pPr>
                <a:defRPr/>
              </a:pPr>
              <a:t>53</a:t>
            </a:fld>
            <a:endParaRPr lang="en-US"/>
          </a:p>
        </p:txBody>
      </p:sp>
      <p:pic>
        <p:nvPicPr>
          <p:cNvPr id="200707" name="Picture 5"/>
          <p:cNvPicPr>
            <a:picLocks noChangeAspect="1" noChangeArrowheads="1"/>
          </p:cNvPicPr>
          <p:nvPr/>
        </p:nvPicPr>
        <p:blipFill>
          <a:blip r:embed="rId2">
            <a:lum contrast="-12000"/>
          </a:blip>
          <a:srcRect/>
          <a:stretch>
            <a:fillRect/>
          </a:stretch>
        </p:blipFill>
        <p:spPr bwMode="auto">
          <a:xfrm>
            <a:off x="1143000" y="0"/>
            <a:ext cx="6423025" cy="6477000"/>
          </a:xfrm>
          <a:prstGeom prst="rect">
            <a:avLst/>
          </a:prstGeom>
          <a:solidFill>
            <a:schemeClr val="accent1"/>
          </a:solidFill>
          <a:ln w="9525">
            <a:noFill/>
            <a:miter lim="800000"/>
            <a:headEnd/>
            <a:tailEnd/>
          </a:ln>
        </p:spPr>
      </p:pic>
      <p:sp>
        <p:nvSpPr>
          <p:cNvPr id="200708" name="Text Box 6"/>
          <p:cNvSpPr txBox="1">
            <a:spLocks noChangeArrowheads="1"/>
          </p:cNvSpPr>
          <p:nvPr/>
        </p:nvSpPr>
        <p:spPr bwMode="auto">
          <a:xfrm>
            <a:off x="6477000" y="2438400"/>
            <a:ext cx="1905000" cy="366713"/>
          </a:xfrm>
          <a:prstGeom prst="rect">
            <a:avLst/>
          </a:prstGeom>
          <a:noFill/>
          <a:ln w="9525">
            <a:noFill/>
            <a:miter lim="800000"/>
            <a:headEnd/>
            <a:tailEnd/>
          </a:ln>
        </p:spPr>
        <p:txBody>
          <a:bodyPr>
            <a:spAutoFit/>
          </a:bodyPr>
          <a:lstStyle/>
          <a:p>
            <a:pPr eaLnBrk="1" hangingPunct="1">
              <a:spcBef>
                <a:spcPct val="50000"/>
              </a:spcBef>
            </a:pPr>
            <a:endParaRPr lang="en-US"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1736" y="2643182"/>
            <a:ext cx="4214842" cy="1107996"/>
          </a:xfrm>
          <a:prstGeom prst="rect">
            <a:avLst/>
          </a:prstGeom>
          <a:noFill/>
        </p:spPr>
        <p:txBody>
          <a:bodyPr wrap="square" rtlCol="0">
            <a:spAutoFit/>
          </a:bodyPr>
          <a:lstStyle/>
          <a:p>
            <a:r>
              <a:rPr lang="en-US" sz="6600" b="1" dirty="0" smtClean="0">
                <a:effectLst>
                  <a:outerShdw blurRad="38100" dist="38100" dir="2700000" algn="tl">
                    <a:srgbClr val="000000">
                      <a:alpha val="43137"/>
                    </a:srgbClr>
                  </a:outerShdw>
                </a:effectLst>
              </a:rPr>
              <a:t>Thank You</a:t>
            </a:r>
            <a:endParaRPr lang="en-IN" sz="6600" b="1" dirty="0">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p:spPr>
        <p:txBody>
          <a:bodyPr/>
          <a:lstStyle/>
          <a:p>
            <a:fld id="{7A03693E-8B7A-4B33-86F1-B70B89A17092}" type="slidenum">
              <a:rPr lang="ar-SA" smtClean="0"/>
              <a:pPr/>
              <a:t>6</a:t>
            </a:fld>
            <a:endParaRPr lang="en-US" smtClean="0"/>
          </a:p>
        </p:txBody>
      </p:sp>
      <p:sp>
        <p:nvSpPr>
          <p:cNvPr id="84995"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Shapes, </a:t>
            </a:r>
            <a:r>
              <a:rPr lang="en-US" b="1" dirty="0" err="1" smtClean="0">
                <a:effectLst>
                  <a:outerShdw blurRad="38100" dist="38100" dir="2700000" algn="tl">
                    <a:srgbClr val="000000">
                      <a:alpha val="43137"/>
                    </a:srgbClr>
                  </a:outerShdw>
                </a:effectLst>
              </a:rPr>
              <a:t>Coords</a:t>
            </a:r>
            <a:endParaRPr lang="en-US" b="1" dirty="0" smtClean="0">
              <a:effectLst>
                <a:outerShdw blurRad="38100" dist="38100" dir="2700000" algn="tl">
                  <a:srgbClr val="000000">
                    <a:alpha val="43137"/>
                  </a:srgbClr>
                </a:outerShdw>
              </a:effectLst>
            </a:endParaRPr>
          </a:p>
        </p:txBody>
      </p:sp>
      <p:sp>
        <p:nvSpPr>
          <p:cNvPr id="84996" name="Rectangle 3"/>
          <p:cNvSpPr>
            <a:spLocks noGrp="1" noChangeArrowheads="1"/>
          </p:cNvSpPr>
          <p:nvPr>
            <p:ph type="body" idx="1"/>
          </p:nvPr>
        </p:nvSpPr>
        <p:spPr/>
        <p:txBody>
          <a:bodyPr/>
          <a:lstStyle/>
          <a:p>
            <a:pPr eaLnBrk="1" hangingPunct="1"/>
            <a:r>
              <a:rPr lang="en-US" b="1" dirty="0" smtClean="0"/>
              <a:t>Types of Shapes</a:t>
            </a:r>
          </a:p>
          <a:p>
            <a:pPr lvl="2" eaLnBrk="1" hangingPunct="1"/>
            <a:r>
              <a:rPr lang="en-US" dirty="0" err="1" smtClean="0"/>
              <a:t>Rect</a:t>
            </a:r>
            <a:r>
              <a:rPr lang="en-US" dirty="0" smtClean="0"/>
              <a:t> </a:t>
            </a:r>
            <a:r>
              <a:rPr lang="en-US" dirty="0" smtClean="0">
                <a:sym typeface="Wingdings" pitchFamily="2" charset="2"/>
              </a:rPr>
              <a:t> used for squares and ordered shapes.</a:t>
            </a:r>
          </a:p>
          <a:p>
            <a:pPr lvl="2" eaLnBrk="1" hangingPunct="1"/>
            <a:r>
              <a:rPr lang="en-US" dirty="0" smtClean="0">
                <a:sym typeface="Wingdings" pitchFamily="2" charset="2"/>
              </a:rPr>
              <a:t>Circle  used for circles.</a:t>
            </a:r>
          </a:p>
          <a:p>
            <a:pPr lvl="2" eaLnBrk="1" hangingPunct="1"/>
            <a:r>
              <a:rPr lang="en-US" dirty="0" smtClean="0">
                <a:sym typeface="Wingdings" pitchFamily="2" charset="2"/>
              </a:rPr>
              <a:t>Poly  used for unordered shapes.</a:t>
            </a:r>
          </a:p>
          <a:p>
            <a:pPr eaLnBrk="1" hangingPunct="1"/>
            <a:r>
              <a:rPr lang="en-US" b="1" dirty="0" smtClean="0">
                <a:sym typeface="Wingdings" pitchFamily="2" charset="2"/>
              </a:rPr>
              <a:t>Number of coordinates for each shape:</a:t>
            </a:r>
          </a:p>
          <a:p>
            <a:pPr lvl="2" eaLnBrk="1" hangingPunct="1"/>
            <a:r>
              <a:rPr lang="en-US" dirty="0" err="1" smtClean="0">
                <a:sym typeface="Wingdings" pitchFamily="2" charset="2"/>
              </a:rPr>
              <a:t>Rect</a:t>
            </a:r>
            <a:r>
              <a:rPr lang="en-US" dirty="0" smtClean="0">
                <a:sym typeface="Wingdings" pitchFamily="2" charset="2"/>
              </a:rPr>
              <a:t> 4 numbers for two corners</a:t>
            </a:r>
          </a:p>
          <a:p>
            <a:pPr lvl="2" eaLnBrk="1" hangingPunct="1"/>
            <a:r>
              <a:rPr lang="en-US" dirty="0" smtClean="0">
                <a:sym typeface="Wingdings" pitchFamily="2" charset="2"/>
              </a:rPr>
              <a:t>Circle 3 numbers for the center &amp; R</a:t>
            </a:r>
          </a:p>
          <a:p>
            <a:pPr lvl="2" eaLnBrk="1" hangingPunct="1"/>
            <a:r>
              <a:rPr lang="en-US" dirty="0" smtClean="0">
                <a:sym typeface="Wingdings" pitchFamily="2" charset="2"/>
              </a:rPr>
              <a:t>Poly  depends on the number of corners of the shape( 2 numbers for each corner) </a:t>
            </a:r>
          </a:p>
          <a:p>
            <a:pPr lvl="2" eaLnBrk="1" hangingPunct="1">
              <a:buFontTx/>
              <a:buNone/>
            </a:pPr>
            <a:endParaRPr lang="en-US" dirty="0" smtClean="0"/>
          </a:p>
          <a:p>
            <a:pPr lvl="2" eaLnBrk="1" hangingPunct="1">
              <a:buFontTx/>
              <a:buNone/>
            </a:pPr>
            <a:endParaRPr lang="en-US" dirty="0" smtClean="0"/>
          </a:p>
          <a:p>
            <a:pPr lvl="2" eaLnBrk="1" hangingPunct="1">
              <a:buFontTx/>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04800"/>
            <a:ext cx="8583960" cy="1143000"/>
          </a:xfrm>
        </p:spPr>
        <p:txBody>
          <a:bodyPr>
            <a:normAutofit/>
          </a:bodyPr>
          <a:lstStyle/>
          <a:p>
            <a:r>
              <a:rPr lang="en-US" sz="48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Forms</a:t>
            </a:r>
          </a:p>
        </p:txBody>
      </p:sp>
      <p:sp>
        <p:nvSpPr>
          <p:cNvPr id="3" name="Content Placeholder 2"/>
          <p:cNvSpPr>
            <a:spLocks noGrp="1"/>
          </p:cNvSpPr>
          <p:nvPr>
            <p:ph idx="1"/>
          </p:nvPr>
        </p:nvSpPr>
        <p:spPr/>
        <p:txBody>
          <a:bodyPr/>
          <a:lstStyle/>
          <a:p>
            <a:pPr marL="609600" indent="-609600">
              <a:buClr>
                <a:schemeClr val="accent2"/>
              </a:buClr>
              <a:buFont typeface="Wingdings" pitchFamily="2" charset="2"/>
              <a:buChar char="§"/>
            </a:pPr>
            <a:r>
              <a:rPr lang="en-US" sz="2000" dirty="0" smtClean="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Font typeface="Wingdings" pitchFamily="2" charset="2"/>
              <a:buNone/>
            </a:pPr>
            <a:r>
              <a:rPr lang="en-US" sz="2000" b="1" i="1" dirty="0" smtClean="0"/>
              <a:t>Objectives:</a:t>
            </a:r>
          </a:p>
          <a:p>
            <a:pPr marL="609600" indent="-609600">
              <a:buClr>
                <a:schemeClr val="accent2"/>
              </a:buClr>
              <a:buFont typeface="Wingdings" pitchFamily="2" charset="2"/>
              <a:buNone/>
            </a:pPr>
            <a:r>
              <a:rPr lang="en-US" sz="2000" dirty="0" smtClean="0"/>
              <a:t>Upon completing this section, you should be able to</a:t>
            </a:r>
          </a:p>
          <a:p>
            <a:pPr marL="609600" indent="-609600">
              <a:buClr>
                <a:schemeClr val="accent2"/>
              </a:buClr>
              <a:buFont typeface="Wingdings" pitchFamily="2" charset="2"/>
              <a:buAutoNum type="arabicPeriod"/>
            </a:pPr>
            <a:r>
              <a:rPr lang="en-US" sz="2000" dirty="0" smtClean="0"/>
              <a:t>Create a FORM.</a:t>
            </a:r>
          </a:p>
          <a:p>
            <a:pPr marL="609600" indent="-609600">
              <a:buClr>
                <a:schemeClr val="accent2"/>
              </a:buClr>
              <a:buFont typeface="Wingdings" pitchFamily="2" charset="2"/>
              <a:buAutoNum type="arabicPeriod"/>
            </a:pPr>
            <a:r>
              <a:rPr lang="en-US" sz="2000" dirty="0" smtClean="0"/>
              <a:t>Add elements to a FORM.</a:t>
            </a:r>
          </a:p>
          <a:p>
            <a:pPr marL="609600" indent="-609600">
              <a:buClr>
                <a:schemeClr val="accent2"/>
              </a:buClr>
              <a:buFont typeface="Wingdings" pitchFamily="2" charset="2"/>
              <a:buAutoNum type="arabicPeriod"/>
            </a:pPr>
            <a:r>
              <a:rPr lang="en-US" sz="2000" dirty="0" smtClean="0"/>
              <a:t>Define CGI (Common Gateway Interface).</a:t>
            </a:r>
          </a:p>
          <a:p>
            <a:pPr marL="609600" indent="-609600">
              <a:buClr>
                <a:schemeClr val="accent2"/>
              </a:buClr>
              <a:buFont typeface="Wingdings" pitchFamily="2" charset="2"/>
              <a:buAutoNum type="arabicPeriod"/>
            </a:pPr>
            <a:r>
              <a:rPr lang="en-US" sz="2000" dirty="0" smtClean="0"/>
              <a:t>Describe the purpose of a CGI Application.</a:t>
            </a:r>
          </a:p>
          <a:p>
            <a:pPr marL="609600" indent="-609600">
              <a:buClr>
                <a:schemeClr val="accent2"/>
              </a:buClr>
              <a:buFont typeface="Wingdings" pitchFamily="2" charset="2"/>
              <a:buAutoNum type="arabicPeriod"/>
            </a:pPr>
            <a:r>
              <a:rPr lang="en-US" sz="2000" dirty="0" smtClean="0"/>
              <a:t>Specify an action for the FORM.</a:t>
            </a:r>
          </a:p>
          <a:p>
            <a:pPr marL="609600" indent="-609600">
              <a:buClr>
                <a:schemeClr val="accent2"/>
              </a:buClr>
              <a:buFont typeface="Wingdings" pitchFamily="2" charset="2"/>
              <a:buChar char="§"/>
            </a:pPr>
            <a:r>
              <a:rPr lang="en-US" sz="2000" dirty="0" smtClean="0"/>
              <a:t>Forms work in all browsers.</a:t>
            </a:r>
          </a:p>
          <a:p>
            <a:pPr marL="609600" indent="-609600">
              <a:buClr>
                <a:schemeClr val="accent2"/>
              </a:buClr>
              <a:buFont typeface="Wingdings" pitchFamily="2" charset="2"/>
              <a:buChar char="§"/>
            </a:pPr>
            <a:r>
              <a:rPr lang="en-US" sz="2000" dirty="0" smtClean="0"/>
              <a:t>Forms are Platform Independent.</a:t>
            </a:r>
          </a:p>
          <a:p>
            <a:endParaRPr lang="en-US" sz="20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Forms</a:t>
            </a:r>
            <a:endParaRPr lang="en-US" sz="48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p:txBody>
          <a:bodyPr>
            <a:normAutofit/>
          </a:bodyPr>
          <a:lstStyle/>
          <a:p>
            <a:pPr>
              <a:buClr>
                <a:schemeClr val="accent2"/>
              </a:buClr>
              <a:buFont typeface="Wingdings" pitchFamily="2" charset="2"/>
              <a:buChar char="§"/>
            </a:pPr>
            <a:r>
              <a:rPr lang="en-US" sz="2000" dirty="0" smtClean="0"/>
              <a:t>To insert a form we use the &lt;FORM&gt;&lt;/FORM&gt; tags. The rest of the form elements must be inserted in between the form tags.</a:t>
            </a:r>
          </a:p>
          <a:p>
            <a:pPr>
              <a:buClr>
                <a:schemeClr val="accent2"/>
              </a:buClr>
              <a:buFont typeface="Wingdings" pitchFamily="2" charset="2"/>
              <a:buNone/>
            </a:pPr>
            <a:r>
              <a:rPr lang="en-US" sz="2000" dirty="0" smtClean="0"/>
              <a:t>&lt;HTML&gt; &lt;HEAD&gt;</a:t>
            </a:r>
          </a:p>
          <a:p>
            <a:pPr>
              <a:buClr>
                <a:schemeClr val="accent2"/>
              </a:buClr>
              <a:buFont typeface="Wingdings" pitchFamily="2" charset="2"/>
              <a:buNone/>
            </a:pPr>
            <a:r>
              <a:rPr lang="en-US" sz="2000" dirty="0" smtClean="0"/>
              <a:t>&lt;TITLE&gt; Sample Form&lt;/TITLE&gt;</a:t>
            </a:r>
          </a:p>
          <a:p>
            <a:pPr>
              <a:buClr>
                <a:schemeClr val="accent2"/>
              </a:buClr>
              <a:buFont typeface="Wingdings" pitchFamily="2" charset="2"/>
              <a:buNone/>
            </a:pPr>
            <a:r>
              <a:rPr lang="en-US" sz="2000" dirty="0" smtClean="0"/>
              <a:t>&lt;/HEAD&gt;</a:t>
            </a:r>
          </a:p>
          <a:p>
            <a:pPr>
              <a:buClr>
                <a:schemeClr val="accent2"/>
              </a:buClr>
              <a:buFont typeface="Wingdings" pitchFamily="2" charset="2"/>
              <a:buNone/>
            </a:pPr>
            <a:r>
              <a:rPr lang="en-US" sz="2000" dirty="0" smtClean="0"/>
              <a:t>&lt;BODY </a:t>
            </a:r>
            <a:r>
              <a:rPr lang="en-US" sz="2000" dirty="0" err="1" smtClean="0"/>
              <a:t>BGCOLOR</a:t>
            </a:r>
            <a:r>
              <a:rPr lang="en-US" sz="2000" dirty="0" smtClean="0"/>
              <a:t>=“</a:t>
            </a:r>
            <a:r>
              <a:rPr lang="en-US" sz="2000" dirty="0" err="1" smtClean="0"/>
              <a:t>FFFFFF</a:t>
            </a:r>
            <a:r>
              <a:rPr lang="en-US" sz="2000" dirty="0" smtClean="0"/>
              <a:t>”&gt;</a:t>
            </a:r>
          </a:p>
          <a:p>
            <a:pPr>
              <a:buClr>
                <a:schemeClr val="accent2"/>
              </a:buClr>
              <a:buFont typeface="Wingdings" pitchFamily="2" charset="2"/>
              <a:buNone/>
            </a:pPr>
            <a:r>
              <a:rPr lang="en-US" sz="2000" dirty="0" smtClean="0"/>
              <a:t>&lt;</a:t>
            </a:r>
            <a:r>
              <a:rPr lang="en-US" sz="2000" dirty="0" smtClean="0">
                <a:solidFill>
                  <a:srgbClr val="FF0000"/>
                </a:solidFill>
              </a:rPr>
              <a:t>FORM</a:t>
            </a:r>
            <a:r>
              <a:rPr lang="en-US" sz="2000" dirty="0" smtClean="0"/>
              <a:t> ACTION = </a:t>
            </a:r>
            <a:r>
              <a:rPr lang="en-US" sz="2000" dirty="0" err="1" smtClean="0">
                <a:hlinkClick r:id="rId2"/>
              </a:rPr>
              <a:t>http://www.xnu.com/formtest.asp</a:t>
            </a:r>
            <a:r>
              <a:rPr lang="en-US" sz="2000" dirty="0" smtClean="0"/>
              <a:t>&gt;</a:t>
            </a:r>
          </a:p>
          <a:p>
            <a:pPr>
              <a:buClr>
                <a:schemeClr val="accent2"/>
              </a:buClr>
              <a:buFont typeface="Wingdings" pitchFamily="2" charset="2"/>
              <a:buNone/>
            </a:pPr>
            <a:r>
              <a:rPr lang="en-US" sz="2000" dirty="0" smtClean="0"/>
              <a:t>&lt;P&gt; First Name: </a:t>
            </a:r>
            <a:r>
              <a:rPr lang="en-US" sz="2000" dirty="0" smtClean="0">
                <a:solidFill>
                  <a:srgbClr val="FF0000"/>
                </a:solidFill>
              </a:rPr>
              <a:t>&lt;INPUT TYPE=“TEXT” NAME=“</a:t>
            </a:r>
            <a:r>
              <a:rPr lang="en-US" sz="2000" dirty="0" err="1" smtClean="0">
                <a:solidFill>
                  <a:srgbClr val="FF0000"/>
                </a:solidFill>
              </a:rPr>
              <a:t>fname</a:t>
            </a:r>
            <a:r>
              <a:rPr lang="en-US" sz="2000" dirty="0" smtClean="0">
                <a:solidFill>
                  <a:srgbClr val="FF0000"/>
                </a:solidFill>
              </a:rPr>
              <a:t>” </a:t>
            </a:r>
            <a:r>
              <a:rPr lang="en-US" sz="2000" dirty="0" err="1" smtClean="0">
                <a:solidFill>
                  <a:srgbClr val="FF0000"/>
                </a:solidFill>
              </a:rPr>
              <a:t>MAXLENGTH</a:t>
            </a:r>
            <a:r>
              <a:rPr lang="en-US" sz="2000" dirty="0" smtClean="0">
                <a:solidFill>
                  <a:srgbClr val="FF0000"/>
                </a:solidFill>
              </a:rPr>
              <a:t>=“50”&gt;</a:t>
            </a:r>
            <a:r>
              <a:rPr lang="en-US" sz="2000" dirty="0" smtClean="0"/>
              <a:t> &lt;/P&gt;</a:t>
            </a:r>
          </a:p>
          <a:p>
            <a:pPr>
              <a:buClr>
                <a:schemeClr val="accent2"/>
              </a:buClr>
              <a:buFont typeface="Wingdings" pitchFamily="2" charset="2"/>
              <a:buNone/>
            </a:pPr>
            <a:r>
              <a:rPr lang="en-US" sz="2000" dirty="0" smtClean="0"/>
              <a:t>&lt;P&gt; </a:t>
            </a:r>
            <a:r>
              <a:rPr lang="en-US" sz="2000" dirty="0" smtClean="0">
                <a:solidFill>
                  <a:srgbClr val="FF0000"/>
                </a:solidFill>
              </a:rPr>
              <a:t>&lt;INPUT TYPE=“SUBMIT” NAME=“</a:t>
            </a:r>
            <a:r>
              <a:rPr lang="en-US" sz="2000" dirty="0" err="1" smtClean="0">
                <a:solidFill>
                  <a:srgbClr val="FF0000"/>
                </a:solidFill>
              </a:rPr>
              <a:t>fsubmit1</a:t>
            </a:r>
            <a:r>
              <a:rPr lang="en-US" sz="2000" dirty="0" smtClean="0">
                <a:solidFill>
                  <a:srgbClr val="FF0000"/>
                </a:solidFill>
              </a:rPr>
              <a:t>” VALUE=“Send Info”&gt;</a:t>
            </a:r>
            <a:r>
              <a:rPr lang="en-US" sz="2000" dirty="0" smtClean="0"/>
              <a:t> &lt;/P&gt;</a:t>
            </a:r>
          </a:p>
          <a:p>
            <a:pPr>
              <a:buClr>
                <a:schemeClr val="accent2"/>
              </a:buClr>
              <a:buFont typeface="Wingdings" pitchFamily="2" charset="2"/>
              <a:buNone/>
            </a:pPr>
            <a:r>
              <a:rPr lang="en-US" sz="2000" dirty="0" smtClean="0"/>
              <a:t>&lt;/</a:t>
            </a:r>
            <a:r>
              <a:rPr lang="en-US" sz="2000" dirty="0" smtClean="0">
                <a:solidFill>
                  <a:srgbClr val="FF0000"/>
                </a:solidFill>
              </a:rPr>
              <a:t>FORM</a:t>
            </a:r>
            <a:r>
              <a:rPr lang="en-US" sz="2000" dirty="0" smtClean="0"/>
              <a:t>&gt;</a:t>
            </a:r>
          </a:p>
          <a:p>
            <a:pPr>
              <a:buClr>
                <a:schemeClr val="accent2"/>
              </a:buClr>
              <a:buFont typeface="Wingdings" pitchFamily="2" charset="2"/>
              <a:buNone/>
            </a:pPr>
            <a:r>
              <a:rPr lang="en-US" sz="2000" dirty="0" smtClean="0"/>
              <a:t>&lt;/BODY&gt; &lt;/HTML&gt;</a:t>
            </a:r>
          </a:p>
          <a:p>
            <a:endParaRPr lang="en-US" sz="20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1143000"/>
          </a:xfrm>
        </p:spPr>
        <p:txBody>
          <a:bodyPr>
            <a:normAutofit/>
          </a:bodyPr>
          <a:lstStyle/>
          <a:p>
            <a:r>
              <a:rPr lang="en-US" sz="3600" b="1" dirty="0" smtClean="0">
                <a:solidFill>
                  <a:srgbClr val="002060"/>
                </a:solidFill>
                <a:effectLst>
                  <a:outerShdw blurRad="38100" dist="38100" dir="2700000" algn="tl">
                    <a:srgbClr val="000000">
                      <a:alpha val="43137"/>
                    </a:srgbClr>
                  </a:outerShdw>
                </a:effectLst>
                <a:latin typeface="Arial" pitchFamily="34" charset="0"/>
                <a:ea typeface="+mn-ea"/>
                <a:cs typeface="Arial" pitchFamily="34" charset="0"/>
              </a:rPr>
              <a:t>&lt;FORM&gt; element attributes</a:t>
            </a:r>
            <a:endParaRPr lang="en-US" sz="3600" b="1" dirty="0">
              <a:solidFill>
                <a:srgbClr val="002060"/>
              </a:solidFill>
              <a:effectLst>
                <a:outerShdw blurRad="38100" dist="38100" dir="2700000" algn="tl">
                  <a:srgbClr val="000000">
                    <a:alpha val="43137"/>
                  </a:srgbClr>
                </a:outerShdw>
              </a:effectLst>
              <a:latin typeface="Arial" pitchFamily="34" charset="0"/>
              <a:ea typeface="+mn-ea"/>
              <a:cs typeface="Arial" pitchFamily="34" charset="0"/>
            </a:endParaRPr>
          </a:p>
        </p:txBody>
      </p:sp>
      <p:sp>
        <p:nvSpPr>
          <p:cNvPr id="3" name="Content Placeholder 2"/>
          <p:cNvSpPr>
            <a:spLocks noGrp="1"/>
          </p:cNvSpPr>
          <p:nvPr>
            <p:ph idx="1"/>
          </p:nvPr>
        </p:nvSpPr>
        <p:spPr>
          <a:xfrm>
            <a:off x="1295400" y="1524000"/>
            <a:ext cx="7499350" cy="4800600"/>
          </a:xfrm>
        </p:spPr>
        <p:txBody>
          <a:bodyPr>
            <a:normAutofit lnSpcReduction="10000"/>
          </a:bodyPr>
          <a:lstStyle/>
          <a:p>
            <a:pPr>
              <a:lnSpc>
                <a:spcPct val="80000"/>
              </a:lnSpc>
              <a:buClr>
                <a:schemeClr val="accent2"/>
              </a:buClr>
              <a:buFont typeface="Wingdings" pitchFamily="2" charset="2"/>
              <a:buChar char="§"/>
            </a:pPr>
            <a:r>
              <a:rPr lang="en-US" sz="2800" b="1" dirty="0" smtClean="0">
                <a:solidFill>
                  <a:srgbClr val="FF0000"/>
                </a:solidFill>
              </a:rPr>
              <a:t>ACTION</a:t>
            </a:r>
            <a:r>
              <a:rPr lang="en-US" sz="2800" b="1" dirty="0" smtClean="0"/>
              <a:t>:</a:t>
            </a:r>
            <a:r>
              <a:rPr lang="en-US" sz="2800" dirty="0" smtClean="0"/>
              <a:t> is the</a:t>
            </a:r>
            <a:r>
              <a:rPr lang="en-US" sz="2800" b="1" dirty="0" smtClean="0">
                <a:solidFill>
                  <a:srgbClr val="0000FF"/>
                </a:solidFill>
              </a:rPr>
              <a:t> URL</a:t>
            </a:r>
            <a:r>
              <a:rPr lang="en-US" sz="2800" dirty="0" smtClean="0"/>
              <a:t> of the </a:t>
            </a:r>
            <a:r>
              <a:rPr lang="en-US" sz="2800" b="1" dirty="0" smtClean="0">
                <a:solidFill>
                  <a:srgbClr val="0000FF"/>
                </a:solidFill>
              </a:rPr>
              <a:t>CGI</a:t>
            </a:r>
            <a:r>
              <a:rPr lang="en-US" sz="2800" dirty="0" smtClean="0"/>
              <a:t> (Common Gateway Interface) program that is going to accept the data from the form, process it, and send a response back to the browser.</a:t>
            </a:r>
          </a:p>
          <a:p>
            <a:pPr>
              <a:lnSpc>
                <a:spcPct val="80000"/>
              </a:lnSpc>
              <a:buClr>
                <a:schemeClr val="accent2"/>
              </a:buClr>
              <a:buFont typeface="Wingdings" pitchFamily="2" charset="2"/>
              <a:buChar char="§"/>
            </a:pPr>
            <a:r>
              <a:rPr lang="en-US" sz="2800" b="1" dirty="0" smtClean="0">
                <a:solidFill>
                  <a:srgbClr val="FF0000"/>
                </a:solidFill>
              </a:rPr>
              <a:t>METHOD</a:t>
            </a:r>
            <a:r>
              <a:rPr lang="en-US" sz="2800" b="1" dirty="0" smtClean="0"/>
              <a:t>:</a:t>
            </a:r>
            <a:r>
              <a:rPr lang="en-US" sz="2800" dirty="0" smtClean="0"/>
              <a:t> </a:t>
            </a:r>
            <a:r>
              <a:rPr lang="en-US" sz="2800" b="1" dirty="0" smtClean="0">
                <a:solidFill>
                  <a:srgbClr val="0000FF"/>
                </a:solidFill>
              </a:rPr>
              <a:t>GET</a:t>
            </a:r>
            <a:r>
              <a:rPr lang="en-US" sz="2800" dirty="0" smtClean="0"/>
              <a:t> (default) or </a:t>
            </a:r>
            <a:r>
              <a:rPr lang="en-US" sz="2800" b="1" dirty="0" smtClean="0">
                <a:solidFill>
                  <a:srgbClr val="0000FF"/>
                </a:solidFill>
              </a:rPr>
              <a:t>POST</a:t>
            </a:r>
            <a:r>
              <a:rPr lang="en-US" sz="2800" dirty="0" smtClean="0"/>
              <a:t> specifies which </a:t>
            </a:r>
            <a:r>
              <a:rPr lang="en-US" sz="2800" b="1" dirty="0" smtClean="0">
                <a:solidFill>
                  <a:srgbClr val="0000FF"/>
                </a:solidFill>
              </a:rPr>
              <a:t>HTTP</a:t>
            </a:r>
            <a:r>
              <a:rPr lang="en-US" sz="2800" dirty="0" smtClean="0"/>
              <a:t> method will be used to send the form’s contents to the web server. The CGI application should be written to accept the data from either method.</a:t>
            </a:r>
          </a:p>
          <a:p>
            <a:pPr>
              <a:lnSpc>
                <a:spcPct val="80000"/>
              </a:lnSpc>
              <a:buClr>
                <a:schemeClr val="accent2"/>
              </a:buClr>
              <a:buFont typeface="Wingdings" pitchFamily="2" charset="2"/>
              <a:buChar char="§"/>
            </a:pPr>
            <a:r>
              <a:rPr lang="en-US" sz="2800" b="1" dirty="0" smtClean="0">
                <a:solidFill>
                  <a:srgbClr val="FF0000"/>
                </a:solidFill>
              </a:rPr>
              <a:t>NAME</a:t>
            </a:r>
            <a:r>
              <a:rPr lang="en-US" sz="2800" b="1" dirty="0" smtClean="0"/>
              <a:t>:</a:t>
            </a:r>
            <a:r>
              <a:rPr lang="en-US" sz="2800" dirty="0" smtClean="0"/>
              <a:t> is a form name used by</a:t>
            </a:r>
            <a:r>
              <a:rPr lang="en-US" sz="2800" dirty="0" smtClean="0">
                <a:solidFill>
                  <a:srgbClr val="0000FF"/>
                </a:solidFill>
              </a:rPr>
              <a:t> VBScript</a:t>
            </a:r>
            <a:r>
              <a:rPr lang="en-US" sz="2800" dirty="0" smtClean="0"/>
              <a:t>  or </a:t>
            </a:r>
          </a:p>
          <a:p>
            <a:pPr>
              <a:lnSpc>
                <a:spcPct val="80000"/>
              </a:lnSpc>
              <a:buClr>
                <a:schemeClr val="accent2"/>
              </a:buClr>
              <a:buFont typeface="Wingdings" pitchFamily="2" charset="2"/>
              <a:buNone/>
            </a:pPr>
            <a:r>
              <a:rPr lang="en-US" sz="2800" dirty="0" smtClean="0">
                <a:solidFill>
                  <a:srgbClr val="0000FF"/>
                </a:solidFill>
              </a:rPr>
              <a:t>    </a:t>
            </a:r>
            <a:r>
              <a:rPr lang="en-US" sz="2800" dirty="0" err="1" smtClean="0">
                <a:solidFill>
                  <a:srgbClr val="0000FF"/>
                </a:solidFill>
              </a:rPr>
              <a:t>JavaScripts</a:t>
            </a:r>
            <a:r>
              <a:rPr lang="en-US" sz="2800" dirty="0" smtClean="0">
                <a:solidFill>
                  <a:srgbClr val="0000FF"/>
                </a:solidFill>
              </a:rPr>
              <a:t>.</a:t>
            </a:r>
          </a:p>
          <a:p>
            <a:pPr>
              <a:lnSpc>
                <a:spcPct val="80000"/>
              </a:lnSpc>
              <a:buClr>
                <a:schemeClr val="accent2"/>
              </a:buClr>
              <a:buFont typeface="Wingdings" pitchFamily="2" charset="2"/>
              <a:buChar char="§"/>
            </a:pPr>
            <a:r>
              <a:rPr lang="en-US" sz="2800" b="1" dirty="0" smtClean="0">
                <a:solidFill>
                  <a:srgbClr val="FF0000"/>
                </a:solidFill>
              </a:rPr>
              <a:t>TARGET</a:t>
            </a:r>
            <a:r>
              <a:rPr lang="en-US" sz="2800" b="1" dirty="0" smtClean="0"/>
              <a:t>:</a:t>
            </a:r>
            <a:r>
              <a:rPr lang="en-US" sz="2800" dirty="0" smtClean="0"/>
              <a:t> is the target frame where the response page will show up.</a:t>
            </a:r>
          </a:p>
          <a:p>
            <a:pPr>
              <a:lnSpc>
                <a:spcPct val="80000"/>
              </a:lnSpc>
              <a:buClr>
                <a:schemeClr val="accent2"/>
              </a:buClr>
              <a:buFont typeface="Wingdings" pitchFamily="2" charset="2"/>
              <a:buChar char="§"/>
            </a:pPr>
            <a:endParaRPr lang="en-US" sz="2800" dirty="0" smtClean="0"/>
          </a:p>
          <a:p>
            <a:endParaRPr lang="en-US" sz="2800" dirty="0"/>
          </a:p>
        </p:txBody>
      </p:sp>
      <p:sp>
        <p:nvSpPr>
          <p:cNvPr id="4" name="Slide Number Placeholder 3"/>
          <p:cNvSpPr>
            <a:spLocks noGrp="1"/>
          </p:cNvSpPr>
          <p:nvPr>
            <p:ph type="sldNum" sz="quarter" idx="12"/>
          </p:nvPr>
        </p:nvSpPr>
        <p:spPr/>
        <p:txBody>
          <a:bodyPr/>
          <a:lstStyle/>
          <a:p>
            <a:pPr>
              <a:defRPr/>
            </a:pPr>
            <a:fld id="{8E39FA60-4DC3-4337-832C-64DF8766372C}" type="slidenum">
              <a:rPr lang="ar-SA"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2951</Words>
  <Application>Microsoft Office PowerPoint</Application>
  <PresentationFormat>On-screen Show (4:3)</PresentationFormat>
  <Paragraphs>417</Paragraphs>
  <Slides>54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Office Theme</vt:lpstr>
      <vt:lpstr>Bitmap Image</vt:lpstr>
      <vt:lpstr>HTML Tutorial-4 </vt:lpstr>
      <vt:lpstr>Image Maps</vt:lpstr>
      <vt:lpstr>Area Shapes Used</vt:lpstr>
      <vt:lpstr>Client Side Image Maps</vt:lpstr>
      <vt:lpstr>OutPut</vt:lpstr>
      <vt:lpstr>Shapes, Coords</vt:lpstr>
      <vt:lpstr>Forms</vt:lpstr>
      <vt:lpstr>Forms</vt:lpstr>
      <vt:lpstr>&lt;FORM&gt; element attributes</vt:lpstr>
      <vt:lpstr>Form Elements</vt:lpstr>
      <vt:lpstr>Slide 11</vt:lpstr>
      <vt:lpstr>Form Elements</vt:lpstr>
      <vt:lpstr>Slide 13</vt:lpstr>
      <vt:lpstr>Example on Text Box</vt:lpstr>
      <vt:lpstr>Output</vt:lpstr>
      <vt:lpstr>Slide 16</vt:lpstr>
      <vt:lpstr>Slide 17</vt:lpstr>
      <vt:lpstr>Hidden</vt:lpstr>
      <vt:lpstr>Slide 19</vt:lpstr>
      <vt:lpstr>Slide 20</vt:lpstr>
      <vt:lpstr>Output</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Tutorial-4 </dc:title>
  <dc:creator>SAMSUNG</dc:creator>
  <cp:lastModifiedBy>SAMSUNG</cp:lastModifiedBy>
  <cp:revision>5</cp:revision>
  <dcterms:created xsi:type="dcterms:W3CDTF">2020-11-12T09:22:26Z</dcterms:created>
  <dcterms:modified xsi:type="dcterms:W3CDTF">2020-11-13T01:10:19Z</dcterms:modified>
</cp:coreProperties>
</file>