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6" r:id="rId2"/>
    <p:sldId id="257" r:id="rId3"/>
    <p:sldId id="262" r:id="rId4"/>
    <p:sldId id="258" r:id="rId5"/>
    <p:sldId id="259" r:id="rId6"/>
    <p:sldId id="260"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varScale="1">
        <p:scale>
          <a:sx n="66" d="100"/>
          <a:sy n="66" d="100"/>
        </p:scale>
        <p:origin x="-127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246ED1-2A64-4E54-B823-7D04703DDED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393DC2-2948-4A54-8049-5A6C5092CB0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D20A03-B244-4317-B24A-987D0364FC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EEECF9-CE0B-4435-92B1-BE1AEDDFE51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108E19-1B9B-44D9-9F2F-F01BDF8D039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CE9D701-B22F-4C38-A820-DD25AF394C9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FA10B2-FDB3-4575-95C5-1B296F1B0BC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2CFA85C-66FB-4F64-849E-A17B859E7FC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1C3138A-4D9B-4B93-A928-DE6F4B34440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7A7758B-243C-4FDB-A2B7-E97DD065A24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4506C9-9466-476C-81DC-26BC05248095}"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C7CC097-402E-436B-A10C-4DBE8799AA5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267E39C-CDED-4B7A-A41F-3CE93D35255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895600"/>
            <a:ext cx="6553200" cy="762000"/>
          </a:xfrm>
        </p:spPr>
        <p:txBody>
          <a:bodyPr/>
          <a:lstStyle/>
          <a:p>
            <a:r>
              <a:rPr lang="en-US"/>
              <a:t>Introduction to the Internet and Web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457200"/>
            <a:ext cx="8077200" cy="609600"/>
          </a:xfrm>
        </p:spPr>
        <p:txBody>
          <a:bodyPr/>
          <a:lstStyle/>
          <a:p>
            <a:r>
              <a:rPr lang="en-US"/>
              <a:t>Client/Server Structure of the Web</a:t>
            </a:r>
          </a:p>
        </p:txBody>
      </p:sp>
      <p:sp>
        <p:nvSpPr>
          <p:cNvPr id="11267" name="Rectangle 3"/>
          <p:cNvSpPr>
            <a:spLocks noGrp="1" noChangeArrowheads="1"/>
          </p:cNvSpPr>
          <p:nvPr>
            <p:ph type="body" idx="1"/>
          </p:nvPr>
        </p:nvSpPr>
        <p:spPr>
          <a:xfrm>
            <a:off x="381000" y="1752600"/>
            <a:ext cx="8305800" cy="4038600"/>
          </a:xfrm>
        </p:spPr>
        <p:txBody>
          <a:bodyPr/>
          <a:lstStyle/>
          <a:p>
            <a:r>
              <a:rPr lang="en-US" sz="2800"/>
              <a:t>Web is a collection of files that reside on computers, called </a:t>
            </a:r>
            <a:r>
              <a:rPr lang="en-US" sz="2800" b="1"/>
              <a:t>Web servers</a:t>
            </a:r>
            <a:r>
              <a:rPr lang="en-US" sz="2800"/>
              <a:t>, that are located all over the world and are connected to each other through the Internet.</a:t>
            </a:r>
          </a:p>
          <a:p>
            <a:r>
              <a:rPr lang="en-US" sz="2800"/>
              <a:t>When you use your Internet connection to become part of the Web, your computer becomes a </a:t>
            </a:r>
            <a:r>
              <a:rPr lang="en-US" sz="2800" b="1"/>
              <a:t>Web client</a:t>
            </a:r>
            <a:r>
              <a:rPr lang="en-US" sz="2800"/>
              <a:t> in a worldwide client/server network.</a:t>
            </a:r>
          </a:p>
          <a:p>
            <a:r>
              <a:rPr lang="en-US" sz="2800"/>
              <a:t>A </a:t>
            </a:r>
            <a:r>
              <a:rPr lang="en-US" sz="2800" b="1"/>
              <a:t>Web browser</a:t>
            </a:r>
            <a:r>
              <a:rPr lang="en-US" sz="2800"/>
              <a:t> is the software that you run on your computer to make it work as a web client.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81000" y="609600"/>
            <a:ext cx="8305800" cy="1143000"/>
          </a:xfrm>
        </p:spPr>
        <p:txBody>
          <a:bodyPr/>
          <a:lstStyle/>
          <a:p>
            <a:r>
              <a:rPr lang="en-US"/>
              <a:t>Hypertext Markup Language (HTML)</a:t>
            </a:r>
          </a:p>
        </p:txBody>
      </p:sp>
      <p:sp>
        <p:nvSpPr>
          <p:cNvPr id="12291" name="Rectangle 3"/>
          <p:cNvSpPr>
            <a:spLocks noGrp="1" noChangeArrowheads="1"/>
          </p:cNvSpPr>
          <p:nvPr>
            <p:ph type="body" idx="1"/>
          </p:nvPr>
        </p:nvSpPr>
        <p:spPr>
          <a:xfrm>
            <a:off x="304800" y="1981200"/>
            <a:ext cx="8458200" cy="4114800"/>
          </a:xfrm>
        </p:spPr>
        <p:txBody>
          <a:bodyPr/>
          <a:lstStyle/>
          <a:p>
            <a:pPr>
              <a:lnSpc>
                <a:spcPct val="90000"/>
              </a:lnSpc>
            </a:pPr>
            <a:r>
              <a:rPr lang="en-US"/>
              <a:t>The public files on the web servers are ordinary text files, much like the files used by word-processing software.</a:t>
            </a:r>
          </a:p>
          <a:p>
            <a:pPr>
              <a:lnSpc>
                <a:spcPct val="90000"/>
              </a:lnSpc>
            </a:pPr>
            <a:r>
              <a:rPr lang="en-US"/>
              <a:t>To allow Web browser software to read them, the text must be formatted according to a generally accepted standard.</a:t>
            </a:r>
          </a:p>
          <a:p>
            <a:pPr>
              <a:lnSpc>
                <a:spcPct val="90000"/>
              </a:lnSpc>
            </a:pPr>
            <a:r>
              <a:rPr lang="en-US"/>
              <a:t>The standard used on the web is Hypertext markup language (HTML).</a:t>
            </a:r>
          </a:p>
          <a:p>
            <a:pPr>
              <a:lnSpc>
                <a:spcPct val="90000"/>
              </a:lnSpc>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457200"/>
            <a:ext cx="7772400" cy="609600"/>
          </a:xfrm>
        </p:spPr>
        <p:txBody>
          <a:bodyPr/>
          <a:lstStyle/>
          <a:p>
            <a:r>
              <a:rPr lang="en-US" sz="3600"/>
              <a:t>Hypertext Markup Language (HTML)</a:t>
            </a:r>
          </a:p>
        </p:txBody>
      </p:sp>
      <p:sp>
        <p:nvSpPr>
          <p:cNvPr id="13315" name="Rectangle 3"/>
          <p:cNvSpPr>
            <a:spLocks noGrp="1" noChangeArrowheads="1"/>
          </p:cNvSpPr>
          <p:nvPr>
            <p:ph type="body" idx="1"/>
          </p:nvPr>
        </p:nvSpPr>
        <p:spPr>
          <a:xfrm>
            <a:off x="762000" y="1676400"/>
            <a:ext cx="7772400" cy="4114800"/>
          </a:xfrm>
        </p:spPr>
        <p:txBody>
          <a:bodyPr/>
          <a:lstStyle/>
          <a:p>
            <a:pPr>
              <a:lnSpc>
                <a:spcPct val="90000"/>
              </a:lnSpc>
            </a:pPr>
            <a:r>
              <a:rPr lang="en-US" sz="2400"/>
              <a:t>HTML uses codes, or tags, to tell the Web browser software how to display the text contained in the document.</a:t>
            </a:r>
          </a:p>
          <a:p>
            <a:pPr>
              <a:lnSpc>
                <a:spcPct val="90000"/>
              </a:lnSpc>
            </a:pPr>
            <a:r>
              <a:rPr lang="en-US" sz="2400"/>
              <a:t>For example, a Web browser reading the following line of text:</a:t>
            </a:r>
          </a:p>
          <a:p>
            <a:pPr>
              <a:lnSpc>
                <a:spcPct val="90000"/>
              </a:lnSpc>
              <a:buFontTx/>
              <a:buNone/>
            </a:pPr>
            <a:r>
              <a:rPr lang="en-US" sz="2400"/>
              <a:t>		&lt;B&gt; A Review of the Book&lt;I&gt;Wind Instruments of 	        the 18</a:t>
            </a:r>
            <a:r>
              <a:rPr lang="en-US" sz="2400" baseline="30000"/>
              <a:t>th</a:t>
            </a:r>
            <a:r>
              <a:rPr lang="en-US" sz="2400"/>
              <a:t> Century&lt;/I&gt;&lt;/B&gt;</a:t>
            </a:r>
          </a:p>
          <a:p>
            <a:pPr>
              <a:lnSpc>
                <a:spcPct val="90000"/>
              </a:lnSpc>
            </a:pPr>
            <a:r>
              <a:rPr lang="en-US" sz="2400"/>
              <a:t>recognizes the &lt;B&gt; and &lt;/B&gt; tags as instructions to display the entire line of text in bold and the &lt;I&gt; and &lt;/I&gt; tags as instructions to display the text enclosed by those tags in italics. </a:t>
            </a:r>
          </a:p>
          <a:p>
            <a:pPr>
              <a:lnSpc>
                <a:spcPct val="90000"/>
              </a:lnSpc>
            </a:pPr>
            <a:endParaRPr lang="en-US" sz="2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62000" y="304800"/>
            <a:ext cx="7772400" cy="609600"/>
          </a:xfrm>
        </p:spPr>
        <p:txBody>
          <a:bodyPr/>
          <a:lstStyle/>
          <a:p>
            <a:r>
              <a:rPr lang="en-US" sz="3600"/>
              <a:t>Addresses on the Web:IP Addressing</a:t>
            </a:r>
          </a:p>
        </p:txBody>
      </p:sp>
      <p:sp>
        <p:nvSpPr>
          <p:cNvPr id="14339" name="Rectangle 3"/>
          <p:cNvSpPr>
            <a:spLocks noGrp="1" noChangeArrowheads="1"/>
          </p:cNvSpPr>
          <p:nvPr>
            <p:ph type="body" idx="1"/>
          </p:nvPr>
        </p:nvSpPr>
        <p:spPr>
          <a:xfrm>
            <a:off x="381000" y="1143000"/>
            <a:ext cx="8382000" cy="5257800"/>
          </a:xfrm>
        </p:spPr>
        <p:txBody>
          <a:bodyPr/>
          <a:lstStyle/>
          <a:p>
            <a:r>
              <a:rPr lang="en-US"/>
              <a:t>Each computer on the internet does have a unique identification number, called an IP (Internet Protocol) address.</a:t>
            </a:r>
          </a:p>
          <a:p>
            <a:r>
              <a:rPr lang="en-US"/>
              <a:t>The IP addressing system currently in use on the Internet uses a four-part number.</a:t>
            </a:r>
          </a:p>
          <a:p>
            <a:r>
              <a:rPr lang="en-US"/>
              <a:t>Each part of the address is a number ranging from 0 to 255, and each part is separated from the previous part by period,</a:t>
            </a:r>
          </a:p>
          <a:p>
            <a:r>
              <a:rPr lang="en-US"/>
              <a:t>For example, 106.29.242.17</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304800"/>
            <a:ext cx="7772400" cy="609600"/>
          </a:xfrm>
        </p:spPr>
        <p:txBody>
          <a:bodyPr/>
          <a:lstStyle/>
          <a:p>
            <a:r>
              <a:rPr lang="en-US"/>
              <a:t>IP Addressing</a:t>
            </a:r>
          </a:p>
        </p:txBody>
      </p:sp>
      <p:sp>
        <p:nvSpPr>
          <p:cNvPr id="15363" name="Rectangle 3"/>
          <p:cNvSpPr>
            <a:spLocks noGrp="1" noChangeArrowheads="1"/>
          </p:cNvSpPr>
          <p:nvPr>
            <p:ph type="body" idx="1"/>
          </p:nvPr>
        </p:nvSpPr>
        <p:spPr>
          <a:xfrm>
            <a:off x="381000" y="1143000"/>
            <a:ext cx="8382000" cy="5257800"/>
          </a:xfrm>
        </p:spPr>
        <p:txBody>
          <a:bodyPr/>
          <a:lstStyle/>
          <a:p>
            <a:pPr>
              <a:lnSpc>
                <a:spcPct val="90000"/>
              </a:lnSpc>
            </a:pPr>
            <a:r>
              <a:rPr lang="en-US"/>
              <a:t>The combination of the four IP address parts provides 4.2 billion possible addresses (256 x 256 x 256 x 256).</a:t>
            </a:r>
          </a:p>
          <a:p>
            <a:pPr>
              <a:lnSpc>
                <a:spcPct val="90000"/>
              </a:lnSpc>
            </a:pPr>
            <a:r>
              <a:rPr lang="en-US"/>
              <a:t>This number seemed adequate until 1998.</a:t>
            </a:r>
          </a:p>
          <a:p>
            <a:pPr>
              <a:lnSpc>
                <a:spcPct val="90000"/>
              </a:lnSpc>
            </a:pPr>
            <a:r>
              <a:rPr lang="en-US"/>
              <a:t>Members of various Internet task forces are working to develop an alternate addressing system that will accommodate the projected growth.</a:t>
            </a:r>
          </a:p>
          <a:p>
            <a:pPr>
              <a:lnSpc>
                <a:spcPct val="90000"/>
              </a:lnSpc>
            </a:pPr>
            <a:r>
              <a:rPr lang="en-US"/>
              <a:t>However, all of their working solutions require extensive hardware and software changes throughout the Internet.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62000" y="457200"/>
            <a:ext cx="7772400" cy="609600"/>
          </a:xfrm>
        </p:spPr>
        <p:txBody>
          <a:bodyPr/>
          <a:lstStyle/>
          <a:p>
            <a:r>
              <a:rPr lang="en-US"/>
              <a:t>Domain Name Addressing</a:t>
            </a:r>
          </a:p>
        </p:txBody>
      </p:sp>
      <p:sp>
        <p:nvSpPr>
          <p:cNvPr id="16387" name="Rectangle 3"/>
          <p:cNvSpPr>
            <a:spLocks noGrp="1" noChangeArrowheads="1"/>
          </p:cNvSpPr>
          <p:nvPr>
            <p:ph type="body" idx="1"/>
          </p:nvPr>
        </p:nvSpPr>
        <p:spPr>
          <a:xfrm>
            <a:off x="381000" y="1447800"/>
            <a:ext cx="8458200" cy="4953000"/>
          </a:xfrm>
        </p:spPr>
        <p:txBody>
          <a:bodyPr/>
          <a:lstStyle/>
          <a:p>
            <a:pPr>
              <a:lnSpc>
                <a:spcPct val="90000"/>
              </a:lnSpc>
            </a:pPr>
            <a:r>
              <a:rPr lang="en-US" sz="2800" dirty="0"/>
              <a:t>Most web browsers do not use the IP address </a:t>
            </a:r>
            <a:r>
              <a:rPr lang="en-US" sz="2800" dirty="0" smtClean="0"/>
              <a:t>to </a:t>
            </a:r>
            <a:r>
              <a:rPr lang="en-US" sz="2800" dirty="0"/>
              <a:t>locate Web sites and individual pages.</a:t>
            </a:r>
          </a:p>
          <a:p>
            <a:pPr>
              <a:lnSpc>
                <a:spcPct val="90000"/>
              </a:lnSpc>
            </a:pPr>
            <a:r>
              <a:rPr lang="en-US" sz="2800" dirty="0"/>
              <a:t>They use domain name addressing.</a:t>
            </a:r>
          </a:p>
          <a:p>
            <a:pPr>
              <a:lnSpc>
                <a:spcPct val="90000"/>
              </a:lnSpc>
            </a:pPr>
            <a:r>
              <a:rPr lang="en-US" sz="2800" dirty="0"/>
              <a:t>A </a:t>
            </a:r>
            <a:r>
              <a:rPr lang="en-US" sz="2800" b="1" dirty="0"/>
              <a:t>domain name</a:t>
            </a:r>
            <a:r>
              <a:rPr lang="en-US" sz="2800" dirty="0"/>
              <a:t> is a unique name associated with a specific IP address by a program that runs on an Internet host computer.</a:t>
            </a:r>
          </a:p>
          <a:p>
            <a:pPr>
              <a:lnSpc>
                <a:spcPct val="90000"/>
              </a:lnSpc>
            </a:pPr>
            <a:r>
              <a:rPr lang="en-US" sz="2800" dirty="0"/>
              <a:t>This program, which coordinates the IP addresses and domain names for all computers attached to it, is called </a:t>
            </a:r>
            <a:r>
              <a:rPr lang="en-US" sz="2800" b="1" dirty="0"/>
              <a:t>DNS (Domain Name System ) software</a:t>
            </a:r>
            <a:r>
              <a:rPr lang="en-US" sz="2800" dirty="0"/>
              <a:t>.</a:t>
            </a:r>
          </a:p>
          <a:p>
            <a:pPr>
              <a:lnSpc>
                <a:spcPct val="90000"/>
              </a:lnSpc>
            </a:pPr>
            <a:r>
              <a:rPr lang="en-US" sz="2800" dirty="0"/>
              <a:t>The host computer that runs this software is called a </a:t>
            </a:r>
            <a:r>
              <a:rPr lang="en-US" sz="2800" b="1" dirty="0"/>
              <a:t>domain name server.</a:t>
            </a:r>
            <a:r>
              <a:rPr lang="en-US" sz="2800" dirty="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304800"/>
            <a:ext cx="7772400" cy="381000"/>
          </a:xfrm>
        </p:spPr>
        <p:txBody>
          <a:bodyPr/>
          <a:lstStyle/>
          <a:p>
            <a:r>
              <a:rPr lang="en-US"/>
              <a:t>Domain Name Addressing</a:t>
            </a:r>
          </a:p>
        </p:txBody>
      </p:sp>
      <p:sp>
        <p:nvSpPr>
          <p:cNvPr id="17411" name="Rectangle 3"/>
          <p:cNvSpPr>
            <a:spLocks noGrp="1" noChangeArrowheads="1"/>
          </p:cNvSpPr>
          <p:nvPr>
            <p:ph type="body" idx="1"/>
          </p:nvPr>
        </p:nvSpPr>
        <p:spPr>
          <a:xfrm>
            <a:off x="381000" y="990600"/>
            <a:ext cx="8458200" cy="4953000"/>
          </a:xfrm>
        </p:spPr>
        <p:txBody>
          <a:bodyPr/>
          <a:lstStyle/>
          <a:p>
            <a:r>
              <a:rPr lang="en-US" sz="2400"/>
              <a:t>Domain names can include any number of parts separated by periods, however most domain names currently in use have only three or four parts.</a:t>
            </a:r>
          </a:p>
          <a:p>
            <a:r>
              <a:rPr lang="en-US" sz="2400"/>
              <a:t>Domain names follow hierarchical model that you can follow from top to bottom if you read the name from the right to the left.</a:t>
            </a:r>
          </a:p>
          <a:p>
            <a:r>
              <a:rPr lang="en-US" sz="2400"/>
              <a:t>For example, the domain name gsb.uchicago.edu is the computer connected to the Internet at the Graduate School of Business (gsb), which is an academic unit of the University of Chicago (uchicago), which is an educational institution (edu).</a:t>
            </a:r>
          </a:p>
          <a:p>
            <a:r>
              <a:rPr lang="en-US" sz="2400"/>
              <a:t>No other computer on the Internet has the same domain name.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685800"/>
          </a:xfrm>
        </p:spPr>
        <p:txBody>
          <a:bodyPr/>
          <a:lstStyle/>
          <a:p>
            <a:r>
              <a:rPr lang="en-US"/>
              <a:t>Uniform Resource Locators</a:t>
            </a:r>
          </a:p>
        </p:txBody>
      </p:sp>
      <p:sp>
        <p:nvSpPr>
          <p:cNvPr id="18435" name="Rectangle 3"/>
          <p:cNvSpPr>
            <a:spLocks noGrp="1" noChangeArrowheads="1"/>
          </p:cNvSpPr>
          <p:nvPr>
            <p:ph type="body" idx="1"/>
          </p:nvPr>
        </p:nvSpPr>
        <p:spPr>
          <a:xfrm>
            <a:off x="381000" y="1219200"/>
            <a:ext cx="8382000" cy="5029200"/>
          </a:xfrm>
        </p:spPr>
        <p:txBody>
          <a:bodyPr/>
          <a:lstStyle/>
          <a:p>
            <a:pPr>
              <a:lnSpc>
                <a:spcPct val="90000"/>
              </a:lnSpc>
            </a:pPr>
            <a:r>
              <a:rPr lang="en-US" sz="2400" dirty="0"/>
              <a:t>The IP address and the domain name each identify a particular computer on the Internet.</a:t>
            </a:r>
          </a:p>
          <a:p>
            <a:pPr>
              <a:lnSpc>
                <a:spcPct val="90000"/>
              </a:lnSpc>
            </a:pPr>
            <a:r>
              <a:rPr lang="en-US" sz="2400" dirty="0"/>
              <a:t>However, they do not indicate where a Web page’s HTML document resides on that computer.</a:t>
            </a:r>
          </a:p>
          <a:p>
            <a:pPr>
              <a:lnSpc>
                <a:spcPct val="90000"/>
              </a:lnSpc>
            </a:pPr>
            <a:r>
              <a:rPr lang="en-US" sz="2400" dirty="0"/>
              <a:t>To identify a Web </a:t>
            </a:r>
            <a:r>
              <a:rPr lang="en-US" sz="2400" dirty="0" smtClean="0"/>
              <a:t>page’s </a:t>
            </a:r>
            <a:r>
              <a:rPr lang="en-US" sz="2400" dirty="0"/>
              <a:t>exact location, Web browsers rely on Uniform Resource Locator (URL).</a:t>
            </a:r>
          </a:p>
          <a:p>
            <a:pPr>
              <a:lnSpc>
                <a:spcPct val="90000"/>
              </a:lnSpc>
            </a:pPr>
            <a:r>
              <a:rPr lang="en-US" sz="2400" dirty="0"/>
              <a:t>URL  is a four-part addressing scheme that tells the  Web browser:</a:t>
            </a:r>
          </a:p>
          <a:p>
            <a:pPr>
              <a:lnSpc>
                <a:spcPct val="90000"/>
              </a:lnSpc>
              <a:buFont typeface="Wingdings" pitchFamily="2" charset="2"/>
              <a:buChar char="Ø"/>
            </a:pPr>
            <a:r>
              <a:rPr lang="en-US" sz="2400" dirty="0"/>
              <a:t>What transfer protocol to use for transporting the file</a:t>
            </a:r>
          </a:p>
          <a:p>
            <a:pPr>
              <a:lnSpc>
                <a:spcPct val="90000"/>
              </a:lnSpc>
              <a:buFont typeface="Wingdings" pitchFamily="2" charset="2"/>
              <a:buChar char="Ø"/>
            </a:pPr>
            <a:r>
              <a:rPr lang="en-US" sz="2400" dirty="0"/>
              <a:t>The domain name of the computer on which the file resides</a:t>
            </a:r>
          </a:p>
          <a:p>
            <a:pPr>
              <a:lnSpc>
                <a:spcPct val="90000"/>
              </a:lnSpc>
              <a:buFont typeface="Wingdings" pitchFamily="2" charset="2"/>
              <a:buChar char="Ø"/>
            </a:pPr>
            <a:r>
              <a:rPr lang="en-US" sz="2400" dirty="0"/>
              <a:t>The pathname of the folder or directory on the computer on which the file resides</a:t>
            </a:r>
          </a:p>
          <a:p>
            <a:pPr>
              <a:lnSpc>
                <a:spcPct val="90000"/>
              </a:lnSpc>
              <a:buFont typeface="Wingdings" pitchFamily="2" charset="2"/>
              <a:buChar char="Ø"/>
            </a:pPr>
            <a:r>
              <a:rPr lang="en-US" sz="2400" dirty="0"/>
              <a:t>The name of the file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533400"/>
            <a:ext cx="8915400" cy="685800"/>
          </a:xfrm>
        </p:spPr>
        <p:txBody>
          <a:bodyPr/>
          <a:lstStyle/>
          <a:p>
            <a:r>
              <a:rPr lang="en-US" sz="4000"/>
              <a:t>Structure of a Uniform Resource Locators</a:t>
            </a:r>
          </a:p>
        </p:txBody>
      </p:sp>
      <p:sp>
        <p:nvSpPr>
          <p:cNvPr id="19460" name="Text Box 4"/>
          <p:cNvSpPr txBox="1">
            <a:spLocks noChangeArrowheads="1"/>
          </p:cNvSpPr>
          <p:nvPr/>
        </p:nvSpPr>
        <p:spPr bwMode="auto">
          <a:xfrm>
            <a:off x="898525" y="2860675"/>
            <a:ext cx="7345363" cy="457200"/>
          </a:xfrm>
          <a:prstGeom prst="rect">
            <a:avLst/>
          </a:prstGeom>
          <a:noFill/>
          <a:ln w="9525">
            <a:noFill/>
            <a:miter lim="800000"/>
            <a:headEnd/>
            <a:tailEnd/>
          </a:ln>
          <a:effectLst/>
        </p:spPr>
        <p:txBody>
          <a:bodyPr wrap="none">
            <a:spAutoFit/>
          </a:bodyPr>
          <a:lstStyle/>
          <a:p>
            <a:r>
              <a:rPr lang="en-US"/>
              <a:t>http://www.chicagosymphony.org/civicconcerts/index.htm</a:t>
            </a:r>
          </a:p>
        </p:txBody>
      </p:sp>
      <p:sp>
        <p:nvSpPr>
          <p:cNvPr id="19463" name="AutoShape 7"/>
          <p:cNvSpPr>
            <a:spLocks/>
          </p:cNvSpPr>
          <p:nvPr/>
        </p:nvSpPr>
        <p:spPr bwMode="auto">
          <a:xfrm rot="5141578">
            <a:off x="1102518" y="2555082"/>
            <a:ext cx="233363" cy="609600"/>
          </a:xfrm>
          <a:prstGeom prst="leftBrace">
            <a:avLst>
              <a:gd name="adj1" fmla="val 21769"/>
              <a:gd name="adj2" fmla="val 50000"/>
            </a:avLst>
          </a:prstGeom>
          <a:noFill/>
          <a:ln w="9525">
            <a:solidFill>
              <a:schemeClr val="tx1"/>
            </a:solidFill>
            <a:round/>
            <a:headEnd/>
            <a:tailEnd/>
          </a:ln>
          <a:effectLst/>
        </p:spPr>
        <p:txBody>
          <a:bodyPr wrap="none" anchor="ctr"/>
          <a:lstStyle/>
          <a:p>
            <a:endParaRPr lang="en-IN"/>
          </a:p>
        </p:txBody>
      </p:sp>
      <p:sp>
        <p:nvSpPr>
          <p:cNvPr id="19464" name="Text Box 8"/>
          <p:cNvSpPr txBox="1">
            <a:spLocks noChangeArrowheads="1"/>
          </p:cNvSpPr>
          <p:nvPr/>
        </p:nvSpPr>
        <p:spPr bwMode="auto">
          <a:xfrm>
            <a:off x="898525" y="2251075"/>
            <a:ext cx="1198563" cy="457200"/>
          </a:xfrm>
          <a:prstGeom prst="rect">
            <a:avLst/>
          </a:prstGeom>
          <a:noFill/>
          <a:ln w="9525">
            <a:noFill/>
            <a:miter lim="800000"/>
            <a:headEnd/>
            <a:tailEnd/>
          </a:ln>
          <a:effectLst/>
        </p:spPr>
        <p:txBody>
          <a:bodyPr wrap="none">
            <a:spAutoFit/>
          </a:bodyPr>
          <a:lstStyle/>
          <a:p>
            <a:r>
              <a:rPr lang="en-US"/>
              <a:t>protocol</a:t>
            </a:r>
          </a:p>
        </p:txBody>
      </p:sp>
      <p:sp>
        <p:nvSpPr>
          <p:cNvPr id="19465" name="AutoShape 9"/>
          <p:cNvSpPr>
            <a:spLocks/>
          </p:cNvSpPr>
          <p:nvPr/>
        </p:nvSpPr>
        <p:spPr bwMode="auto">
          <a:xfrm rot="-5519420">
            <a:off x="3048000" y="1905000"/>
            <a:ext cx="533400" cy="3124200"/>
          </a:xfrm>
          <a:prstGeom prst="leftBrace">
            <a:avLst>
              <a:gd name="adj1" fmla="val 48810"/>
              <a:gd name="adj2" fmla="val 50000"/>
            </a:avLst>
          </a:prstGeom>
          <a:noFill/>
          <a:ln w="9525">
            <a:solidFill>
              <a:schemeClr val="tx1"/>
            </a:solidFill>
            <a:round/>
            <a:headEnd/>
            <a:tailEnd/>
          </a:ln>
          <a:effectLst/>
        </p:spPr>
        <p:txBody>
          <a:bodyPr wrap="none" anchor="ctr"/>
          <a:lstStyle/>
          <a:p>
            <a:endParaRPr lang="en-IN"/>
          </a:p>
        </p:txBody>
      </p:sp>
      <p:sp>
        <p:nvSpPr>
          <p:cNvPr id="19466" name="Text Box 10"/>
          <p:cNvSpPr txBox="1">
            <a:spLocks noChangeArrowheads="1"/>
          </p:cNvSpPr>
          <p:nvPr/>
        </p:nvSpPr>
        <p:spPr bwMode="auto">
          <a:xfrm>
            <a:off x="2346325" y="3622675"/>
            <a:ext cx="1900238" cy="457200"/>
          </a:xfrm>
          <a:prstGeom prst="rect">
            <a:avLst/>
          </a:prstGeom>
          <a:noFill/>
          <a:ln w="9525">
            <a:noFill/>
            <a:miter lim="800000"/>
            <a:headEnd/>
            <a:tailEnd/>
          </a:ln>
          <a:effectLst/>
        </p:spPr>
        <p:txBody>
          <a:bodyPr wrap="none">
            <a:spAutoFit/>
          </a:bodyPr>
          <a:lstStyle/>
          <a:p>
            <a:r>
              <a:rPr lang="en-US"/>
              <a:t>Domain name</a:t>
            </a:r>
          </a:p>
        </p:txBody>
      </p:sp>
      <p:sp>
        <p:nvSpPr>
          <p:cNvPr id="19467" name="AutoShape 11"/>
          <p:cNvSpPr>
            <a:spLocks/>
          </p:cNvSpPr>
          <p:nvPr/>
        </p:nvSpPr>
        <p:spPr bwMode="auto">
          <a:xfrm rot="5392413">
            <a:off x="5867400" y="2057400"/>
            <a:ext cx="304800" cy="1371600"/>
          </a:xfrm>
          <a:prstGeom prst="leftBrace">
            <a:avLst>
              <a:gd name="adj1" fmla="val 37500"/>
              <a:gd name="adj2" fmla="val 50000"/>
            </a:avLst>
          </a:prstGeom>
          <a:noFill/>
          <a:ln w="9525">
            <a:solidFill>
              <a:schemeClr val="tx1"/>
            </a:solidFill>
            <a:round/>
            <a:headEnd/>
            <a:tailEnd/>
          </a:ln>
          <a:effectLst/>
        </p:spPr>
        <p:txBody>
          <a:bodyPr wrap="none" anchor="ctr"/>
          <a:lstStyle/>
          <a:p>
            <a:endParaRPr lang="en-IN"/>
          </a:p>
        </p:txBody>
      </p:sp>
      <p:sp>
        <p:nvSpPr>
          <p:cNvPr id="19468" name="Text Box 12"/>
          <p:cNvSpPr txBox="1">
            <a:spLocks noChangeArrowheads="1"/>
          </p:cNvSpPr>
          <p:nvPr/>
        </p:nvSpPr>
        <p:spPr bwMode="auto">
          <a:xfrm>
            <a:off x="5546725" y="2098675"/>
            <a:ext cx="1366838" cy="457200"/>
          </a:xfrm>
          <a:prstGeom prst="rect">
            <a:avLst/>
          </a:prstGeom>
          <a:noFill/>
          <a:ln w="9525">
            <a:noFill/>
            <a:miter lim="800000"/>
            <a:headEnd/>
            <a:tailEnd/>
          </a:ln>
          <a:effectLst/>
        </p:spPr>
        <p:txBody>
          <a:bodyPr wrap="none">
            <a:spAutoFit/>
          </a:bodyPr>
          <a:lstStyle/>
          <a:p>
            <a:r>
              <a:rPr lang="en-US"/>
              <a:t>pathname</a:t>
            </a:r>
          </a:p>
        </p:txBody>
      </p:sp>
      <p:sp>
        <p:nvSpPr>
          <p:cNvPr id="19469" name="AutoShape 13"/>
          <p:cNvSpPr>
            <a:spLocks/>
          </p:cNvSpPr>
          <p:nvPr/>
        </p:nvSpPr>
        <p:spPr bwMode="auto">
          <a:xfrm rot="5119958">
            <a:off x="7315200" y="2971800"/>
            <a:ext cx="381000" cy="990600"/>
          </a:xfrm>
          <a:prstGeom prst="rightBrace">
            <a:avLst>
              <a:gd name="adj1" fmla="val 21667"/>
              <a:gd name="adj2" fmla="val 50000"/>
            </a:avLst>
          </a:prstGeom>
          <a:noFill/>
          <a:ln w="9525">
            <a:solidFill>
              <a:schemeClr val="tx1"/>
            </a:solidFill>
            <a:round/>
            <a:headEnd/>
            <a:tailEnd/>
          </a:ln>
          <a:effectLst/>
        </p:spPr>
        <p:txBody>
          <a:bodyPr wrap="none" anchor="ctr"/>
          <a:lstStyle/>
          <a:p>
            <a:endParaRPr lang="en-IN"/>
          </a:p>
        </p:txBody>
      </p:sp>
      <p:sp>
        <p:nvSpPr>
          <p:cNvPr id="19470" name="Text Box 14"/>
          <p:cNvSpPr txBox="1">
            <a:spLocks noChangeArrowheads="1"/>
          </p:cNvSpPr>
          <p:nvPr/>
        </p:nvSpPr>
        <p:spPr bwMode="auto">
          <a:xfrm>
            <a:off x="7146925" y="3546475"/>
            <a:ext cx="1247775" cy="457200"/>
          </a:xfrm>
          <a:prstGeom prst="rect">
            <a:avLst/>
          </a:prstGeom>
          <a:noFill/>
          <a:ln w="9525">
            <a:noFill/>
            <a:miter lim="800000"/>
            <a:headEnd/>
            <a:tailEnd/>
          </a:ln>
          <a:effectLst/>
        </p:spPr>
        <p:txBody>
          <a:bodyPr wrap="none">
            <a:spAutoFit/>
          </a:bodyPr>
          <a:lstStyle/>
          <a:p>
            <a:r>
              <a:rPr lang="en-US"/>
              <a:t>filename</a:t>
            </a:r>
          </a:p>
        </p:txBody>
      </p:sp>
      <p:sp>
        <p:nvSpPr>
          <p:cNvPr id="19471" name="Text Box 15"/>
          <p:cNvSpPr txBox="1">
            <a:spLocks noChangeArrowheads="1"/>
          </p:cNvSpPr>
          <p:nvPr/>
        </p:nvSpPr>
        <p:spPr bwMode="auto">
          <a:xfrm>
            <a:off x="746125" y="5603875"/>
            <a:ext cx="4586288" cy="457200"/>
          </a:xfrm>
          <a:prstGeom prst="rect">
            <a:avLst/>
          </a:prstGeom>
          <a:noFill/>
          <a:ln w="9525">
            <a:noFill/>
            <a:miter lim="800000"/>
            <a:headEnd/>
            <a:tailEnd/>
          </a:ln>
          <a:effectLst/>
        </p:spPr>
        <p:txBody>
          <a:bodyPr wrap="none">
            <a:spAutoFit/>
          </a:bodyPr>
          <a:lstStyle/>
          <a:p>
            <a:r>
              <a:rPr lang="en-US"/>
              <a:t>http =&gt; Hypertext Transfer Protocol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HTTP</a:t>
            </a:r>
          </a:p>
        </p:txBody>
      </p:sp>
      <p:sp>
        <p:nvSpPr>
          <p:cNvPr id="20483" name="Rectangle 3"/>
          <p:cNvSpPr>
            <a:spLocks noGrp="1" noChangeArrowheads="1"/>
          </p:cNvSpPr>
          <p:nvPr>
            <p:ph type="body" idx="1"/>
          </p:nvPr>
        </p:nvSpPr>
        <p:spPr/>
        <p:txBody>
          <a:bodyPr/>
          <a:lstStyle/>
          <a:p>
            <a:r>
              <a:rPr lang="en-US" sz="2800"/>
              <a:t>The transfer protocol is the set of rules that the computers use to move files from one computer to another on the Internet.</a:t>
            </a:r>
          </a:p>
          <a:p>
            <a:r>
              <a:rPr lang="en-US" sz="2800"/>
              <a:t>The most common transfer protocol used on the Internet is the Hypertext Transfer Protocol (HTTP).</a:t>
            </a:r>
          </a:p>
          <a:p>
            <a:r>
              <a:rPr lang="en-US" sz="2800"/>
              <a:t>Two other protocols that you can use on the Internet are the File Transfer Protocol (FTP) and the Telnet Protocol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609600"/>
            <a:ext cx="7772400" cy="533400"/>
          </a:xfrm>
        </p:spPr>
        <p:txBody>
          <a:bodyPr/>
          <a:lstStyle/>
          <a:p>
            <a:r>
              <a:rPr lang="en-US"/>
              <a:t>Internet</a:t>
            </a:r>
          </a:p>
        </p:txBody>
      </p:sp>
      <p:sp>
        <p:nvSpPr>
          <p:cNvPr id="3075" name="Rectangle 3"/>
          <p:cNvSpPr>
            <a:spLocks noGrp="1" noChangeArrowheads="1"/>
          </p:cNvSpPr>
          <p:nvPr>
            <p:ph type="body" idx="1"/>
          </p:nvPr>
        </p:nvSpPr>
        <p:spPr>
          <a:xfrm>
            <a:off x="990600" y="1600200"/>
            <a:ext cx="7772400" cy="4114800"/>
          </a:xfrm>
        </p:spPr>
        <p:txBody>
          <a:bodyPr/>
          <a:lstStyle/>
          <a:p>
            <a:r>
              <a:rPr lang="en-US" sz="2800"/>
              <a:t>It is the largest network in the world that connects hundreds of thousands of individual networks all over the world.</a:t>
            </a:r>
          </a:p>
          <a:p>
            <a:r>
              <a:rPr lang="en-US" sz="2800"/>
              <a:t>The popular term for the Internet is the “information highway”.</a:t>
            </a:r>
          </a:p>
          <a:p>
            <a:r>
              <a:rPr lang="en-US" sz="2800"/>
              <a:t>Rather than moving through geographical space, it moves your ideas and information through cyberspace – the space of electronic movement of ideas and information.</a:t>
            </a:r>
          </a:p>
          <a:p>
            <a:endParaRPr lang="en-US" sz="28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8153400" cy="609600"/>
          </a:xfrm>
        </p:spPr>
        <p:txBody>
          <a:bodyPr/>
          <a:lstStyle/>
          <a:p>
            <a:r>
              <a:rPr lang="en-US" sz="4000"/>
              <a:t>How to find information on the Web?</a:t>
            </a:r>
          </a:p>
        </p:txBody>
      </p:sp>
      <p:sp>
        <p:nvSpPr>
          <p:cNvPr id="21507" name="Rectangle 3"/>
          <p:cNvSpPr>
            <a:spLocks noGrp="1" noChangeArrowheads="1"/>
          </p:cNvSpPr>
          <p:nvPr>
            <p:ph type="body" idx="1"/>
          </p:nvPr>
        </p:nvSpPr>
        <p:spPr>
          <a:xfrm>
            <a:off x="457200" y="1295400"/>
            <a:ext cx="8305800" cy="5029200"/>
          </a:xfrm>
        </p:spPr>
        <p:txBody>
          <a:bodyPr/>
          <a:lstStyle/>
          <a:p>
            <a:r>
              <a:rPr lang="en-US" sz="2800"/>
              <a:t>A number of search tools have been developed and available to you on certain Web sites that provide search services to help you find information.</a:t>
            </a:r>
          </a:p>
          <a:p>
            <a:r>
              <a:rPr lang="en-US" sz="2800"/>
              <a:t>Examples:</a:t>
            </a:r>
          </a:p>
          <a:p>
            <a:pPr>
              <a:buFont typeface="Wingdings" pitchFamily="2" charset="2"/>
              <a:buChar char="Ø"/>
            </a:pPr>
            <a:r>
              <a:rPr lang="en-US" sz="2800"/>
              <a:t>Yahoo             	  </a:t>
            </a:r>
            <a:r>
              <a:rPr lang="en-US" sz="2800">
                <a:sym typeface="Wingdings" pitchFamily="2" charset="2"/>
              </a:rPr>
              <a:t> www.yahoo.com</a:t>
            </a:r>
            <a:endParaRPr lang="en-US" sz="2800"/>
          </a:p>
          <a:p>
            <a:pPr>
              <a:buFont typeface="Wingdings" pitchFamily="2" charset="2"/>
              <a:buChar char="Ø"/>
            </a:pPr>
            <a:r>
              <a:rPr lang="en-US" sz="2800"/>
              <a:t>Excite             	  </a:t>
            </a:r>
            <a:r>
              <a:rPr lang="en-US" sz="2800">
                <a:sym typeface="Wingdings" pitchFamily="2" charset="2"/>
              </a:rPr>
              <a:t> www.excite.com</a:t>
            </a:r>
            <a:endParaRPr lang="en-US" sz="2800"/>
          </a:p>
          <a:p>
            <a:pPr>
              <a:buFont typeface="Wingdings" pitchFamily="2" charset="2"/>
              <a:buChar char="Ø"/>
            </a:pPr>
            <a:r>
              <a:rPr lang="en-US" sz="2800"/>
              <a:t>Lycos              	  </a:t>
            </a:r>
            <a:r>
              <a:rPr lang="en-US" sz="2800">
                <a:sym typeface="Wingdings" pitchFamily="2" charset="2"/>
              </a:rPr>
              <a:t> www.lycos.com</a:t>
            </a:r>
            <a:endParaRPr lang="en-US" sz="2800"/>
          </a:p>
          <a:p>
            <a:pPr>
              <a:buFont typeface="Wingdings" pitchFamily="2" charset="2"/>
              <a:buChar char="Ø"/>
            </a:pPr>
            <a:r>
              <a:rPr lang="en-US" sz="2800"/>
              <a:t>AltaVista        	   </a:t>
            </a:r>
            <a:r>
              <a:rPr lang="en-US" sz="2800">
                <a:sym typeface="Wingdings" pitchFamily="2" charset="2"/>
              </a:rPr>
              <a:t> www/alta-vista.com</a:t>
            </a:r>
            <a:endParaRPr lang="en-US" sz="2800"/>
          </a:p>
          <a:p>
            <a:pPr>
              <a:buFont typeface="Wingdings" pitchFamily="2" charset="2"/>
              <a:buChar char="Ø"/>
            </a:pPr>
            <a:r>
              <a:rPr lang="en-US" sz="2800"/>
              <a:t>MSN WebSearch  </a:t>
            </a:r>
            <a:r>
              <a:rPr lang="en-US" sz="2800">
                <a:sym typeface="Wingdings" pitchFamily="2" charset="2"/>
              </a:rPr>
              <a:t> www.search.msn.com</a:t>
            </a:r>
            <a:endParaRPr 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153400" cy="609600"/>
          </a:xfrm>
        </p:spPr>
        <p:txBody>
          <a:bodyPr/>
          <a:lstStyle/>
          <a:p>
            <a:r>
              <a:rPr lang="en-US" sz="4000"/>
              <a:t>How to find information on the Web?</a:t>
            </a:r>
          </a:p>
        </p:txBody>
      </p:sp>
      <p:sp>
        <p:nvSpPr>
          <p:cNvPr id="22531" name="Rectangle 3"/>
          <p:cNvSpPr>
            <a:spLocks noGrp="1" noChangeArrowheads="1"/>
          </p:cNvSpPr>
          <p:nvPr>
            <p:ph type="body" idx="1"/>
          </p:nvPr>
        </p:nvSpPr>
        <p:spPr>
          <a:xfrm>
            <a:off x="381000" y="1219200"/>
            <a:ext cx="8305800" cy="4953000"/>
          </a:xfrm>
        </p:spPr>
        <p:txBody>
          <a:bodyPr/>
          <a:lstStyle/>
          <a:p>
            <a:pPr>
              <a:lnSpc>
                <a:spcPct val="90000"/>
              </a:lnSpc>
            </a:pPr>
            <a:r>
              <a:rPr lang="en-US" sz="2800"/>
              <a:t>You can find information by two basic means.</a:t>
            </a:r>
          </a:p>
          <a:p>
            <a:pPr>
              <a:lnSpc>
                <a:spcPct val="90000"/>
              </a:lnSpc>
            </a:pPr>
            <a:r>
              <a:rPr lang="en-US" sz="2800" b="1"/>
              <a:t>Search by Topic</a:t>
            </a:r>
            <a:r>
              <a:rPr lang="en-US" sz="2800"/>
              <a:t> and </a:t>
            </a:r>
            <a:r>
              <a:rPr lang="en-US" sz="2800" b="1"/>
              <a:t>Search by keywords</a:t>
            </a:r>
            <a:r>
              <a:rPr lang="en-US" sz="2800"/>
              <a:t>.</a:t>
            </a:r>
          </a:p>
          <a:p>
            <a:pPr>
              <a:lnSpc>
                <a:spcPct val="90000"/>
              </a:lnSpc>
            </a:pPr>
            <a:r>
              <a:rPr lang="en-US" sz="2800"/>
              <a:t>Some search services offer both methods, others only one.</a:t>
            </a:r>
          </a:p>
          <a:p>
            <a:pPr>
              <a:lnSpc>
                <a:spcPct val="90000"/>
              </a:lnSpc>
            </a:pPr>
            <a:r>
              <a:rPr lang="en-US" sz="2800"/>
              <a:t>Yahoo offers both.</a:t>
            </a:r>
          </a:p>
          <a:p>
            <a:pPr>
              <a:lnSpc>
                <a:spcPct val="90000"/>
              </a:lnSpc>
              <a:buFont typeface="Wingdings" pitchFamily="2" charset="2"/>
              <a:buChar char="Ø"/>
            </a:pPr>
            <a:r>
              <a:rPr lang="en-US" sz="2800"/>
              <a:t>Search by Topic </a:t>
            </a:r>
          </a:p>
          <a:p>
            <a:pPr>
              <a:lnSpc>
                <a:spcPct val="90000"/>
              </a:lnSpc>
              <a:buFont typeface="Wingdings" pitchFamily="2" charset="2"/>
              <a:buNone/>
            </a:pPr>
            <a:r>
              <a:rPr lang="en-US" sz="2800"/>
              <a:t>	You can navigate through topic lists</a:t>
            </a:r>
          </a:p>
          <a:p>
            <a:pPr>
              <a:lnSpc>
                <a:spcPct val="90000"/>
              </a:lnSpc>
              <a:buFont typeface="Wingdings" pitchFamily="2" charset="2"/>
              <a:buChar char="Ø"/>
            </a:pPr>
            <a:r>
              <a:rPr lang="en-US" sz="2800"/>
              <a:t>Search by keywords</a:t>
            </a:r>
          </a:p>
          <a:p>
            <a:pPr>
              <a:lnSpc>
                <a:spcPct val="90000"/>
              </a:lnSpc>
              <a:buFontTx/>
              <a:buNone/>
            </a:pPr>
            <a:r>
              <a:rPr lang="en-US" sz="2800"/>
              <a:t>	You can navigate by entering a keyword or phase into a search text box.</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Web Crawler</a:t>
            </a:r>
            <a:endParaRPr lang="en-IN" b="1" dirty="0"/>
          </a:p>
        </p:txBody>
      </p:sp>
      <p:sp>
        <p:nvSpPr>
          <p:cNvPr id="3" name="Content Placeholder 2"/>
          <p:cNvSpPr>
            <a:spLocks noGrp="1"/>
          </p:cNvSpPr>
          <p:nvPr>
            <p:ph idx="1"/>
          </p:nvPr>
        </p:nvSpPr>
        <p:spPr/>
        <p:txBody>
          <a:bodyPr/>
          <a:lstStyle/>
          <a:p>
            <a:r>
              <a:rPr lang="en-US" dirty="0" smtClean="0"/>
              <a:t>Generally popular search engines use Web Crawler to find information from the internet</a:t>
            </a:r>
          </a:p>
          <a:p>
            <a:r>
              <a:rPr lang="en-US" dirty="0" smtClean="0"/>
              <a:t>It is a piece of software which is nothing but an internet </a:t>
            </a:r>
            <a:r>
              <a:rPr lang="en-US" dirty="0" err="1" smtClean="0"/>
              <a:t>bot</a:t>
            </a:r>
            <a:r>
              <a:rPr lang="en-US" dirty="0" smtClean="0"/>
              <a:t> that performs web indexing</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6248400" cy="914400"/>
          </a:xfrm>
        </p:spPr>
        <p:txBody>
          <a:bodyPr/>
          <a:lstStyle/>
          <a:p>
            <a:r>
              <a:rPr lang="en-US"/>
              <a:t>Internet</a:t>
            </a:r>
          </a:p>
        </p:txBody>
      </p:sp>
      <p:sp>
        <p:nvSpPr>
          <p:cNvPr id="8195" name="Rectangle 3"/>
          <p:cNvSpPr>
            <a:spLocks noGrp="1" noChangeArrowheads="1"/>
          </p:cNvSpPr>
          <p:nvPr>
            <p:ph type="body" idx="1"/>
          </p:nvPr>
        </p:nvSpPr>
        <p:spPr>
          <a:xfrm>
            <a:off x="685800" y="1752600"/>
            <a:ext cx="7772400" cy="4114800"/>
          </a:xfrm>
        </p:spPr>
        <p:txBody>
          <a:bodyPr/>
          <a:lstStyle/>
          <a:p>
            <a:pPr>
              <a:lnSpc>
                <a:spcPct val="90000"/>
              </a:lnSpc>
            </a:pPr>
            <a:r>
              <a:rPr lang="en-US" sz="2800" dirty="0"/>
              <a:t>No one owns it</a:t>
            </a:r>
          </a:p>
          <a:p>
            <a:pPr>
              <a:lnSpc>
                <a:spcPct val="90000"/>
              </a:lnSpc>
            </a:pPr>
            <a:r>
              <a:rPr lang="en-US" sz="2800" dirty="0"/>
              <a:t>It has no formal management organization.</a:t>
            </a:r>
          </a:p>
          <a:p>
            <a:pPr>
              <a:lnSpc>
                <a:spcPct val="90000"/>
              </a:lnSpc>
            </a:pPr>
            <a:r>
              <a:rPr lang="en-US" sz="2800" dirty="0" smtClean="0"/>
              <a:t>To </a:t>
            </a:r>
            <a:r>
              <a:rPr lang="en-US" sz="2800" dirty="0"/>
              <a:t>access the Internet, an existing network need to pay a small registration fee and agree to certain standards based on the TCP/IP (Transmission Control Protocol/Internet Protocol) .</a:t>
            </a:r>
          </a:p>
          <a:p>
            <a:pPr>
              <a:lnSpc>
                <a:spcPct val="90000"/>
              </a:lnSpc>
            </a:pP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609600"/>
            <a:ext cx="7772400" cy="762000"/>
          </a:xfrm>
        </p:spPr>
        <p:txBody>
          <a:bodyPr/>
          <a:lstStyle/>
          <a:p>
            <a:r>
              <a:rPr lang="en-US"/>
              <a:t>The uses of the Internet</a:t>
            </a:r>
          </a:p>
        </p:txBody>
      </p:sp>
      <p:sp>
        <p:nvSpPr>
          <p:cNvPr id="4099" name="Rectangle 3"/>
          <p:cNvSpPr>
            <a:spLocks noGrp="1" noChangeArrowheads="1"/>
          </p:cNvSpPr>
          <p:nvPr>
            <p:ph type="body" idx="1"/>
          </p:nvPr>
        </p:nvSpPr>
        <p:spPr/>
        <p:txBody>
          <a:bodyPr/>
          <a:lstStyle/>
          <a:p>
            <a:r>
              <a:rPr lang="en-US"/>
              <a:t>Send e-mail messages.</a:t>
            </a:r>
          </a:p>
          <a:p>
            <a:r>
              <a:rPr lang="en-US"/>
              <a:t>Send (upload) or receive (down load) files between computers.</a:t>
            </a:r>
          </a:p>
          <a:p>
            <a:r>
              <a:rPr lang="en-US"/>
              <a:t>Participate in discussion groups, such as mailing lists and newsgroups.</a:t>
            </a:r>
          </a:p>
          <a:p>
            <a:r>
              <a:rPr lang="en-US"/>
              <a:t>Surfing the web.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381000"/>
            <a:ext cx="7772400" cy="685800"/>
          </a:xfrm>
        </p:spPr>
        <p:txBody>
          <a:bodyPr/>
          <a:lstStyle/>
          <a:p>
            <a:r>
              <a:rPr lang="en-US"/>
              <a:t>What is Web?</a:t>
            </a:r>
          </a:p>
        </p:txBody>
      </p:sp>
      <p:sp>
        <p:nvSpPr>
          <p:cNvPr id="5123" name="Rectangle 3"/>
          <p:cNvSpPr>
            <a:spLocks noGrp="1" noChangeArrowheads="1"/>
          </p:cNvSpPr>
          <p:nvPr>
            <p:ph type="body" idx="1"/>
          </p:nvPr>
        </p:nvSpPr>
        <p:spPr>
          <a:xfrm>
            <a:off x="381000" y="1219200"/>
            <a:ext cx="8305800" cy="5181600"/>
          </a:xfrm>
        </p:spPr>
        <p:txBody>
          <a:bodyPr/>
          <a:lstStyle/>
          <a:p>
            <a:r>
              <a:rPr lang="en-US" sz="2800" dirty="0"/>
              <a:t>The </a:t>
            </a:r>
            <a:r>
              <a:rPr lang="en-US" sz="2800" b="1" dirty="0"/>
              <a:t>Web (World Wide Web)</a:t>
            </a:r>
            <a:r>
              <a:rPr lang="en-US" sz="2800" dirty="0"/>
              <a:t> consists of information organized into Web pages containing text and graphic </a:t>
            </a:r>
            <a:r>
              <a:rPr lang="en-US" sz="2800" dirty="0" smtClean="0"/>
              <a:t>images, as well as audio &amp; video clips.</a:t>
            </a:r>
            <a:endParaRPr lang="en-US" sz="2800" dirty="0"/>
          </a:p>
          <a:p>
            <a:r>
              <a:rPr lang="en-US" sz="2800" dirty="0"/>
              <a:t>It contains hypertext links, or highlighted keywords and images that lead to related information.</a:t>
            </a:r>
          </a:p>
          <a:p>
            <a:r>
              <a:rPr lang="en-US" sz="2800" dirty="0"/>
              <a:t>A collection of linked Web pages that has a common theme or focus is called a </a:t>
            </a:r>
            <a:r>
              <a:rPr lang="en-US" sz="2800" b="1" dirty="0"/>
              <a:t>Web site</a:t>
            </a:r>
            <a:r>
              <a:rPr lang="en-US" sz="2800" dirty="0"/>
              <a:t>.</a:t>
            </a:r>
          </a:p>
          <a:p>
            <a:r>
              <a:rPr lang="en-US" sz="2800" dirty="0"/>
              <a:t>The main page that all of the pages on a particular Web site are organized around and link back to is called the site’s </a:t>
            </a:r>
            <a:r>
              <a:rPr lang="en-US" sz="2800" b="1" dirty="0"/>
              <a:t>home page</a:t>
            </a:r>
            <a:r>
              <a:rPr lang="en-US" sz="2800" dirty="0"/>
              <a:t>.</a:t>
            </a:r>
          </a:p>
          <a:p>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609600"/>
            <a:ext cx="7772400" cy="533400"/>
          </a:xfrm>
        </p:spPr>
        <p:txBody>
          <a:bodyPr/>
          <a:lstStyle/>
          <a:p>
            <a:r>
              <a:rPr lang="en-US"/>
              <a:t>How to access the Internet?</a:t>
            </a:r>
          </a:p>
        </p:txBody>
      </p:sp>
      <p:sp>
        <p:nvSpPr>
          <p:cNvPr id="6147" name="Rectangle 3"/>
          <p:cNvSpPr>
            <a:spLocks noGrp="1" noChangeArrowheads="1"/>
          </p:cNvSpPr>
          <p:nvPr>
            <p:ph type="body" idx="1"/>
          </p:nvPr>
        </p:nvSpPr>
        <p:spPr>
          <a:xfrm>
            <a:off x="762000" y="1447800"/>
            <a:ext cx="7772400" cy="4572000"/>
          </a:xfrm>
        </p:spPr>
        <p:txBody>
          <a:bodyPr/>
          <a:lstStyle/>
          <a:p>
            <a:pPr>
              <a:lnSpc>
                <a:spcPct val="90000"/>
              </a:lnSpc>
            </a:pPr>
            <a:r>
              <a:rPr lang="en-US"/>
              <a:t>Many schools and businesses have direct access to the Internet using special high-speed communication lines and equipment.</a:t>
            </a:r>
          </a:p>
          <a:p>
            <a:pPr>
              <a:lnSpc>
                <a:spcPct val="90000"/>
              </a:lnSpc>
            </a:pPr>
            <a:r>
              <a:rPr lang="en-US"/>
              <a:t>Students and employees can access through the organization’s local area networks (LAN) or through their own personal computers.</a:t>
            </a:r>
          </a:p>
          <a:p>
            <a:pPr>
              <a:lnSpc>
                <a:spcPct val="90000"/>
              </a:lnSpc>
            </a:pPr>
            <a:r>
              <a:rPr lang="en-US"/>
              <a:t>Another way to access the Internet is through Internet Service Provider (ISP).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7772400" cy="609600"/>
          </a:xfrm>
        </p:spPr>
        <p:txBody>
          <a:bodyPr/>
          <a:lstStyle/>
          <a:p>
            <a:r>
              <a:rPr lang="en-US"/>
              <a:t>How to access the Internet?</a:t>
            </a:r>
          </a:p>
        </p:txBody>
      </p:sp>
      <p:sp>
        <p:nvSpPr>
          <p:cNvPr id="9219" name="Rectangle 3"/>
          <p:cNvSpPr>
            <a:spLocks noGrp="1" noChangeArrowheads="1"/>
          </p:cNvSpPr>
          <p:nvPr>
            <p:ph type="body" idx="1"/>
          </p:nvPr>
        </p:nvSpPr>
        <p:spPr>
          <a:xfrm>
            <a:off x="609600" y="1066800"/>
            <a:ext cx="7848600" cy="4724400"/>
          </a:xfrm>
        </p:spPr>
        <p:txBody>
          <a:bodyPr/>
          <a:lstStyle/>
          <a:p>
            <a:pPr>
              <a:lnSpc>
                <a:spcPct val="90000"/>
              </a:lnSpc>
            </a:pPr>
            <a:r>
              <a:rPr lang="en-US" sz="2800"/>
              <a:t>To access the Internet, an existing network need to pay a small registration fee and agree to certain standards based on the TCP/IP (Transmission Control Protocol/Internet Protocol) reference model.</a:t>
            </a:r>
          </a:p>
          <a:p>
            <a:pPr>
              <a:lnSpc>
                <a:spcPct val="90000"/>
              </a:lnSpc>
            </a:pPr>
            <a:r>
              <a:rPr lang="en-US" sz="2800"/>
              <a:t>Each organization pays for its own networks and its own telephone bills, but those costs usually exist independent of the internet.</a:t>
            </a:r>
          </a:p>
          <a:p>
            <a:pPr>
              <a:lnSpc>
                <a:spcPct val="90000"/>
              </a:lnSpc>
            </a:pPr>
            <a:r>
              <a:rPr lang="en-US" sz="2800"/>
              <a:t>The regional Internet companies route and forward all traffic, and the cost is still only that of a local telephone call.</a:t>
            </a:r>
          </a:p>
          <a:p>
            <a:pPr>
              <a:lnSpc>
                <a:spcPct val="90000"/>
              </a:lnSpc>
            </a:pPr>
            <a:endParaRPr lang="en-US" sz="28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81000"/>
            <a:ext cx="7772400" cy="685800"/>
          </a:xfrm>
        </p:spPr>
        <p:txBody>
          <a:bodyPr/>
          <a:lstStyle/>
          <a:p>
            <a:r>
              <a:rPr lang="en-US"/>
              <a:t>Internet Service Provider (ISP)</a:t>
            </a:r>
          </a:p>
        </p:txBody>
      </p:sp>
      <p:sp>
        <p:nvSpPr>
          <p:cNvPr id="7171" name="Rectangle 3"/>
          <p:cNvSpPr>
            <a:spLocks noGrp="1" noChangeArrowheads="1"/>
          </p:cNvSpPr>
          <p:nvPr>
            <p:ph type="body" idx="1"/>
          </p:nvPr>
        </p:nvSpPr>
        <p:spPr>
          <a:xfrm>
            <a:off x="685800" y="1752600"/>
            <a:ext cx="7772400" cy="3810000"/>
          </a:xfrm>
        </p:spPr>
        <p:txBody>
          <a:bodyPr/>
          <a:lstStyle/>
          <a:p>
            <a:r>
              <a:rPr lang="en-US"/>
              <a:t>A  commercial organization with permanent connection to the Internet that sells temporary connections to subscribers.</a:t>
            </a:r>
          </a:p>
          <a:p>
            <a:r>
              <a:rPr lang="en-US"/>
              <a:t>Examples:</a:t>
            </a:r>
          </a:p>
          <a:p>
            <a:r>
              <a:rPr lang="en-US"/>
              <a:t>Prodigy, America Online, Microsoft network, AT&amp;T Networks.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609600"/>
          </a:xfrm>
        </p:spPr>
        <p:txBody>
          <a:bodyPr/>
          <a:lstStyle/>
          <a:p>
            <a:r>
              <a:rPr lang="en-US"/>
              <a:t>How to access the Web?</a:t>
            </a:r>
          </a:p>
        </p:txBody>
      </p:sp>
      <p:sp>
        <p:nvSpPr>
          <p:cNvPr id="10243" name="Rectangle 3"/>
          <p:cNvSpPr>
            <a:spLocks noGrp="1" noChangeArrowheads="1"/>
          </p:cNvSpPr>
          <p:nvPr>
            <p:ph type="body" idx="1"/>
          </p:nvPr>
        </p:nvSpPr>
        <p:spPr>
          <a:xfrm>
            <a:off x="457200" y="1295400"/>
            <a:ext cx="8229600" cy="4953000"/>
          </a:xfrm>
        </p:spPr>
        <p:txBody>
          <a:bodyPr/>
          <a:lstStyle/>
          <a:p>
            <a:r>
              <a:rPr lang="en-US" dirty="0"/>
              <a:t>Once you have your Internet connection, then you need special software called a browser to access the Web.</a:t>
            </a:r>
          </a:p>
          <a:p>
            <a:r>
              <a:rPr lang="en-US" dirty="0"/>
              <a:t>Web browsers are used to connect you to remote computers, open and transfer files, display text and images.</a:t>
            </a:r>
          </a:p>
          <a:p>
            <a:r>
              <a:rPr lang="en-US" dirty="0"/>
              <a:t>Web browsers are specialized programs.</a:t>
            </a:r>
          </a:p>
          <a:p>
            <a:r>
              <a:rPr lang="en-US" dirty="0"/>
              <a:t>Examples of Web browser: Netscape </a:t>
            </a:r>
            <a:r>
              <a:rPr lang="en-US" dirty="0" smtClean="0"/>
              <a:t>Navigator, </a:t>
            </a:r>
            <a:r>
              <a:rPr lang="en-US" dirty="0"/>
              <a:t>Internet </a:t>
            </a:r>
            <a:r>
              <a:rPr lang="en-US" dirty="0" smtClean="0"/>
              <a:t>Explorer, Google Chrome, etc.</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TotalTime>
  <Words>1319</Words>
  <Application>Microsoft PowerPoint</Application>
  <PresentationFormat>On-screen Show (4:3)</PresentationFormat>
  <Paragraphs>110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Introduction to the Internet and Web </vt:lpstr>
      <vt:lpstr>Internet</vt:lpstr>
      <vt:lpstr>Internet</vt:lpstr>
      <vt:lpstr>The uses of the Internet</vt:lpstr>
      <vt:lpstr>What is Web?</vt:lpstr>
      <vt:lpstr>How to access the Internet?</vt:lpstr>
      <vt:lpstr>How to access the Internet?</vt:lpstr>
      <vt:lpstr>Internet Service Provider (ISP)</vt:lpstr>
      <vt:lpstr>How to access the Web?</vt:lpstr>
      <vt:lpstr>Client/Server Structure of the Web</vt:lpstr>
      <vt:lpstr>Hypertext Markup Language (HTML)</vt:lpstr>
      <vt:lpstr>Hypertext Markup Language (HTML)</vt:lpstr>
      <vt:lpstr>Addresses on the Web:IP Addressing</vt:lpstr>
      <vt:lpstr>IP Addressing</vt:lpstr>
      <vt:lpstr>Domain Name Addressing</vt:lpstr>
      <vt:lpstr>Domain Name Addressing</vt:lpstr>
      <vt:lpstr>Uniform Resource Locators</vt:lpstr>
      <vt:lpstr>Structure of a Uniform Resource Locators</vt:lpstr>
      <vt:lpstr>HTTP</vt:lpstr>
      <vt:lpstr>How to find information on the Web?</vt:lpstr>
      <vt:lpstr>How to find information on the Web?</vt:lpstr>
      <vt:lpstr>Web Crawler</vt:lpstr>
    </vt:vector>
  </TitlesOfParts>
  <Company>CSU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Internet and Web</dc:title>
  <dc:creator>SMalsarkar</dc:creator>
  <cp:lastModifiedBy>SAMSUNG</cp:lastModifiedBy>
  <cp:revision>32</cp:revision>
  <dcterms:created xsi:type="dcterms:W3CDTF">2002-02-01T16:08:25Z</dcterms:created>
  <dcterms:modified xsi:type="dcterms:W3CDTF">2020-09-03T06:21:41Z</dcterms:modified>
</cp:coreProperties>
</file>