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sldIdLst>
    <p:sldId id="564" r:id="rId2"/>
    <p:sldId id="518" r:id="rId3"/>
    <p:sldId id="532" r:id="rId4"/>
    <p:sldId id="534" r:id="rId5"/>
    <p:sldId id="535" r:id="rId6"/>
    <p:sldId id="528" r:id="rId7"/>
    <p:sldId id="537" r:id="rId8"/>
    <p:sldId id="538" r:id="rId9"/>
    <p:sldId id="539" r:id="rId10"/>
    <p:sldId id="540" r:id="rId11"/>
    <p:sldId id="541" r:id="rId12"/>
    <p:sldId id="558" r:id="rId13"/>
    <p:sldId id="570" r:id="rId14"/>
    <p:sldId id="565" r:id="rId15"/>
    <p:sldId id="559" r:id="rId16"/>
    <p:sldId id="542" r:id="rId17"/>
    <p:sldId id="560" r:id="rId18"/>
    <p:sldId id="543" r:id="rId19"/>
    <p:sldId id="529" r:id="rId20"/>
    <p:sldId id="544" r:id="rId21"/>
    <p:sldId id="545" r:id="rId22"/>
    <p:sldId id="561" r:id="rId23"/>
    <p:sldId id="571" r:id="rId24"/>
    <p:sldId id="572" r:id="rId25"/>
    <p:sldId id="562" r:id="rId26"/>
    <p:sldId id="566" r:id="rId27"/>
    <p:sldId id="547" r:id="rId28"/>
    <p:sldId id="548" r:id="rId29"/>
    <p:sldId id="549" r:id="rId30"/>
    <p:sldId id="567" r:id="rId31"/>
    <p:sldId id="568" r:id="rId32"/>
    <p:sldId id="569" r:id="rId33"/>
    <p:sldId id="530" r:id="rId34"/>
    <p:sldId id="550" r:id="rId35"/>
    <p:sldId id="573" r:id="rId36"/>
    <p:sldId id="551" r:id="rId37"/>
    <p:sldId id="574" r:id="rId38"/>
    <p:sldId id="531" r:id="rId39"/>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itchFamily="34" charset="0"/>
        <a:ea typeface="+mn-ea"/>
        <a:cs typeface="+mn-cs"/>
      </a:defRPr>
    </a:lvl5pPr>
    <a:lvl6pPr marL="2286000" algn="l" defTabSz="914400" rtl="0" eaLnBrk="1" latinLnBrk="0" hangingPunct="1">
      <a:defRPr b="1" kern="1200">
        <a:solidFill>
          <a:schemeClr val="tx1"/>
        </a:solidFill>
        <a:latin typeface="Tahoma" pitchFamily="34" charset="0"/>
        <a:ea typeface="+mn-ea"/>
        <a:cs typeface="+mn-cs"/>
      </a:defRPr>
    </a:lvl6pPr>
    <a:lvl7pPr marL="2743200" algn="l" defTabSz="914400" rtl="0" eaLnBrk="1" latinLnBrk="0" hangingPunct="1">
      <a:defRPr b="1" kern="1200">
        <a:solidFill>
          <a:schemeClr val="tx1"/>
        </a:solidFill>
        <a:latin typeface="Tahoma" pitchFamily="34" charset="0"/>
        <a:ea typeface="+mn-ea"/>
        <a:cs typeface="+mn-cs"/>
      </a:defRPr>
    </a:lvl7pPr>
    <a:lvl8pPr marL="3200400" algn="l" defTabSz="914400" rtl="0" eaLnBrk="1" latinLnBrk="0" hangingPunct="1">
      <a:defRPr b="1" kern="1200">
        <a:solidFill>
          <a:schemeClr val="tx1"/>
        </a:solidFill>
        <a:latin typeface="Tahoma" pitchFamily="34" charset="0"/>
        <a:ea typeface="+mn-ea"/>
        <a:cs typeface="+mn-cs"/>
      </a:defRPr>
    </a:lvl8pPr>
    <a:lvl9pPr marL="3657600" algn="l" defTabSz="914400" rtl="0" eaLnBrk="1" latinLnBrk="0" hangingPunct="1">
      <a:defRPr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1" autoAdjust="0"/>
    <p:restoredTop sz="94707" autoAdjust="0"/>
  </p:normalViewPr>
  <p:slideViewPr>
    <p:cSldViewPr>
      <p:cViewPr>
        <p:scale>
          <a:sx n="75" d="100"/>
          <a:sy n="75" d="100"/>
        </p:scale>
        <p:origin x="-1236"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4608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460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570F4836-4DE5-462E-BFF4-BB9BA083A29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IN"/>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IN"/>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IN"/>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IN"/>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IN"/>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IN"/>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IN"/>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endParaRPr lang="en-US"/>
          </a:p>
        </p:txBody>
      </p:sp>
      <p:sp>
        <p:nvSpPr>
          <p:cNvPr id="210959" name="Rectangle 15"/>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t>TCP/IP Protocol Suite</a:t>
            </a:r>
          </a:p>
        </p:txBody>
      </p:sp>
      <p:sp>
        <p:nvSpPr>
          <p:cNvPr id="2109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76D877C-D83F-4B6D-B75B-8B88A51493D7}" type="slidenum">
              <a:rPr lang="en-US"/>
              <a:pPr/>
              <a:t>‹#›</a:t>
            </a:fld>
            <a:endParaRPr lang="en-US"/>
          </a:p>
        </p:txBody>
      </p:sp>
      <p:sp>
        <p:nvSpPr>
          <p:cNvPr id="210961"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pPr>
            <a:r>
              <a:rPr lang="en-US" altLang="en-US" sz="1400" b="0">
                <a:latin typeface="McGrawHill-Italic" charset="0"/>
              </a:rPr>
              <a:t>McGraw-Hill</a:t>
            </a:r>
            <a:endParaRPr lang="en-US" altLang="en-US" sz="2400" b="0">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pPr>
            <a:r>
              <a:rPr lang="en-US" altLang="en-US" sz="1400" b="0">
                <a:latin typeface="McGrawHill-Italic" charset="0"/>
              </a:rPr>
              <a:t>The McGraw-Hill Companies, Inc., 2000</a:t>
            </a:r>
            <a:endParaRPr lang="en-US" altLang="en-US" sz="2400" b="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D63EBEC6-2769-4244-9B20-C3FC9623AC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58094E9E-E8A7-4FC6-B4B2-298CA972E6D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21B6ED6C-33C6-497F-BE8E-B2C5967C315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F46D6802-ED3D-42AE-A97E-31C326E98A1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p:txBody>
          <a:bodyPr/>
          <a:lstStyle>
            <a:lvl1pPr>
              <a:defRPr/>
            </a:lvl1pPr>
          </a:lstStyle>
          <a:p>
            <a:r>
              <a:rPr lang="en-US"/>
              <a:t>TCP/IP Protocol Suite</a:t>
            </a:r>
          </a:p>
        </p:txBody>
      </p:sp>
      <p:sp>
        <p:nvSpPr>
          <p:cNvPr id="6" name="Slide Number Placeholder 5"/>
          <p:cNvSpPr>
            <a:spLocks noGrp="1"/>
          </p:cNvSpPr>
          <p:nvPr>
            <p:ph type="sldNum" sz="quarter" idx="11"/>
          </p:nvPr>
        </p:nvSpPr>
        <p:spPr/>
        <p:txBody>
          <a:bodyPr/>
          <a:lstStyle>
            <a:lvl1pPr>
              <a:defRPr/>
            </a:lvl1pPr>
          </a:lstStyle>
          <a:p>
            <a:fld id="{7129C1FE-6365-4A1A-AE20-95D588950E9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Footer Placeholder 6"/>
          <p:cNvSpPr>
            <a:spLocks noGrp="1"/>
          </p:cNvSpPr>
          <p:nvPr>
            <p:ph type="ftr" sz="quarter" idx="10"/>
          </p:nvPr>
        </p:nvSpPr>
        <p:spPr/>
        <p:txBody>
          <a:bodyPr/>
          <a:lstStyle>
            <a:lvl1pPr>
              <a:defRPr/>
            </a:lvl1pPr>
          </a:lstStyle>
          <a:p>
            <a:r>
              <a:rPr lang="en-US"/>
              <a:t>TCP/IP Protocol Suite</a:t>
            </a:r>
          </a:p>
        </p:txBody>
      </p:sp>
      <p:sp>
        <p:nvSpPr>
          <p:cNvPr id="8" name="Slide Number Placeholder 7"/>
          <p:cNvSpPr>
            <a:spLocks noGrp="1"/>
          </p:cNvSpPr>
          <p:nvPr>
            <p:ph type="sldNum" sz="quarter" idx="11"/>
          </p:nvPr>
        </p:nvSpPr>
        <p:spPr/>
        <p:txBody>
          <a:bodyPr/>
          <a:lstStyle>
            <a:lvl1pPr>
              <a:defRPr/>
            </a:lvl1pPr>
          </a:lstStyle>
          <a:p>
            <a:fld id="{01F3B742-BC93-4781-8B57-36517E8B0A8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Footer Placeholder 2"/>
          <p:cNvSpPr>
            <a:spLocks noGrp="1"/>
          </p:cNvSpPr>
          <p:nvPr>
            <p:ph type="ftr" sz="quarter" idx="10"/>
          </p:nvPr>
        </p:nvSpPr>
        <p:spPr/>
        <p:txBody>
          <a:bodyPr/>
          <a:lstStyle>
            <a:lvl1pPr>
              <a:defRPr/>
            </a:lvl1pPr>
          </a:lstStyle>
          <a:p>
            <a:r>
              <a:rPr lang="en-US"/>
              <a:t>TCP/IP Protocol Suite</a:t>
            </a:r>
          </a:p>
        </p:txBody>
      </p:sp>
      <p:sp>
        <p:nvSpPr>
          <p:cNvPr id="4" name="Slide Number Placeholder 3"/>
          <p:cNvSpPr>
            <a:spLocks noGrp="1"/>
          </p:cNvSpPr>
          <p:nvPr>
            <p:ph type="sldNum" sz="quarter" idx="11"/>
          </p:nvPr>
        </p:nvSpPr>
        <p:spPr/>
        <p:txBody>
          <a:bodyPr/>
          <a:lstStyle>
            <a:lvl1pPr>
              <a:defRPr/>
            </a:lvl1pPr>
          </a:lstStyle>
          <a:p>
            <a:fld id="{85BFEF91-9935-464C-95B6-B91159C1035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TCP/IP Protocol Suite</a:t>
            </a:r>
          </a:p>
        </p:txBody>
      </p:sp>
      <p:sp>
        <p:nvSpPr>
          <p:cNvPr id="3" name="Slide Number Placeholder 2"/>
          <p:cNvSpPr>
            <a:spLocks noGrp="1"/>
          </p:cNvSpPr>
          <p:nvPr>
            <p:ph type="sldNum" sz="quarter" idx="11"/>
          </p:nvPr>
        </p:nvSpPr>
        <p:spPr/>
        <p:txBody>
          <a:bodyPr/>
          <a:lstStyle>
            <a:lvl1pPr>
              <a:defRPr/>
            </a:lvl1pPr>
          </a:lstStyle>
          <a:p>
            <a:fld id="{27528881-0129-4A8D-99FB-BBDEDD88858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TCP/IP Protocol Suite</a:t>
            </a:r>
          </a:p>
        </p:txBody>
      </p:sp>
      <p:sp>
        <p:nvSpPr>
          <p:cNvPr id="6" name="Slide Number Placeholder 5"/>
          <p:cNvSpPr>
            <a:spLocks noGrp="1"/>
          </p:cNvSpPr>
          <p:nvPr>
            <p:ph type="sldNum" sz="quarter" idx="11"/>
          </p:nvPr>
        </p:nvSpPr>
        <p:spPr/>
        <p:txBody>
          <a:bodyPr/>
          <a:lstStyle>
            <a:lvl1pPr>
              <a:defRPr/>
            </a:lvl1pPr>
          </a:lstStyle>
          <a:p>
            <a:fld id="{6A2376A3-A389-41AF-8EBE-FC89162D695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TCP/IP Protocol Suite</a:t>
            </a:r>
          </a:p>
        </p:txBody>
      </p:sp>
      <p:sp>
        <p:nvSpPr>
          <p:cNvPr id="6" name="Slide Number Placeholder 5"/>
          <p:cNvSpPr>
            <a:spLocks noGrp="1"/>
          </p:cNvSpPr>
          <p:nvPr>
            <p:ph type="sldNum" sz="quarter" idx="11"/>
          </p:nvPr>
        </p:nvSpPr>
        <p:spPr/>
        <p:txBody>
          <a:bodyPr/>
          <a:lstStyle>
            <a:lvl1pPr>
              <a:defRPr/>
            </a:lvl1pPr>
          </a:lstStyle>
          <a:p>
            <a:fld id="{5E11DEBE-1B06-4A5F-B372-F41200598FD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r>
              <a:rPr 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vl1pPr>
          </a:lstStyle>
          <a:p>
            <a:fld id="{63E3AB4A-941A-494B-B973-83BCC038DE9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TCP/IP Protocol Suite</a:t>
            </a:r>
          </a:p>
        </p:txBody>
      </p:sp>
      <p:sp>
        <p:nvSpPr>
          <p:cNvPr id="11" name="Slide Number Placeholder 2"/>
          <p:cNvSpPr>
            <a:spLocks noGrp="1"/>
          </p:cNvSpPr>
          <p:nvPr>
            <p:ph type="sldNum" sz="quarter" idx="11"/>
          </p:nvPr>
        </p:nvSpPr>
        <p:spPr/>
        <p:txBody>
          <a:bodyPr/>
          <a:lstStyle/>
          <a:p>
            <a:fld id="{3852CB9D-983A-4DF8-AEAD-A905804FAD33}" type="slidenum">
              <a:rPr lang="en-US"/>
              <a:pPr/>
              <a:t>1</a:t>
            </a:fld>
            <a:endParaRPr lang="en-US"/>
          </a:p>
        </p:txBody>
      </p:sp>
      <p:sp>
        <p:nvSpPr>
          <p:cNvPr id="510978" name="Line 2"/>
          <p:cNvSpPr>
            <a:spLocks noChangeShapeType="1"/>
          </p:cNvSpPr>
          <p:nvPr/>
        </p:nvSpPr>
        <p:spPr bwMode="auto">
          <a:xfrm>
            <a:off x="228600" y="2743200"/>
            <a:ext cx="8610600" cy="0"/>
          </a:xfrm>
          <a:prstGeom prst="line">
            <a:avLst/>
          </a:prstGeom>
          <a:noFill/>
          <a:ln w="76200">
            <a:solidFill>
              <a:schemeClr val="tx2"/>
            </a:solidFill>
            <a:round/>
            <a:headEnd/>
            <a:tailEnd/>
          </a:ln>
          <a:effectLst/>
        </p:spPr>
        <p:txBody>
          <a:bodyPr/>
          <a:lstStyle/>
          <a:p>
            <a:endParaRPr lang="en-IN"/>
          </a:p>
        </p:txBody>
      </p:sp>
      <p:sp>
        <p:nvSpPr>
          <p:cNvPr id="510980" name="Rectangle 4"/>
          <p:cNvSpPr>
            <a:spLocks noChangeArrowheads="1"/>
          </p:cNvSpPr>
          <p:nvPr/>
        </p:nvSpPr>
        <p:spPr bwMode="auto">
          <a:xfrm>
            <a:off x="228600" y="3352800"/>
            <a:ext cx="8534400" cy="457200"/>
          </a:xfrm>
          <a:prstGeom prst="rect">
            <a:avLst/>
          </a:prstGeom>
          <a:noFill/>
          <a:ln w="9525">
            <a:noFill/>
            <a:miter lim="800000"/>
            <a:headEnd/>
            <a:tailEnd/>
          </a:ln>
          <a:effectLst/>
        </p:spPr>
        <p:txBody>
          <a:bodyPr>
            <a:spAutoFit/>
          </a:bodyPr>
          <a:lstStyle/>
          <a:p>
            <a:pPr marL="457200" indent="-457200"/>
            <a:r>
              <a:rPr lang="en-US" sz="2400" i="1">
                <a:solidFill>
                  <a:schemeClr val="hlink"/>
                </a:solidFill>
                <a:latin typeface="Times New Roman" pitchFamily="18" charset="0"/>
              </a:rPr>
              <a:t>Upon completion you will be able to:</a:t>
            </a:r>
            <a:endParaRPr lang="en-US" sz="2400">
              <a:solidFill>
                <a:schemeClr val="hlink"/>
              </a:solidFill>
              <a:latin typeface="Times New Roman" pitchFamily="18" charset="0"/>
            </a:endParaRPr>
          </a:p>
        </p:txBody>
      </p:sp>
      <p:sp>
        <p:nvSpPr>
          <p:cNvPr id="510981" name="Text Box 5"/>
          <p:cNvSpPr txBox="1">
            <a:spLocks noChangeArrowheads="1"/>
          </p:cNvSpPr>
          <p:nvPr/>
        </p:nvSpPr>
        <p:spPr bwMode="auto">
          <a:xfrm>
            <a:off x="1524000" y="914400"/>
            <a:ext cx="6265863" cy="1555750"/>
          </a:xfrm>
          <a:prstGeom prst="rect">
            <a:avLst/>
          </a:prstGeom>
          <a:noFill/>
          <a:ln w="9525">
            <a:noFill/>
            <a:miter lim="800000"/>
            <a:headEnd/>
            <a:tailEnd/>
          </a:ln>
          <a:effectLst/>
        </p:spPr>
        <p:txBody>
          <a:bodyPr wrap="none">
            <a:spAutoFit/>
          </a:bodyPr>
          <a:lstStyle/>
          <a:p>
            <a:pPr algn="ctr"/>
            <a:r>
              <a:rPr lang="en-US" sz="4800" i="1">
                <a:effectLst>
                  <a:outerShdw blurRad="38100" dist="38100" dir="2700000" algn="tl">
                    <a:srgbClr val="C0C0C0"/>
                  </a:outerShdw>
                </a:effectLst>
                <a:latin typeface="Times New Roman" pitchFamily="18" charset="0"/>
              </a:rPr>
              <a:t>Electronic Mail:</a:t>
            </a:r>
          </a:p>
          <a:p>
            <a:pPr algn="ctr"/>
            <a:r>
              <a:rPr lang="en-US" sz="4800" i="1">
                <a:effectLst>
                  <a:outerShdw blurRad="38100" dist="38100" dir="2700000" algn="tl">
                    <a:srgbClr val="C0C0C0"/>
                  </a:outerShdw>
                </a:effectLst>
                <a:latin typeface="Times New Roman" pitchFamily="18" charset="0"/>
              </a:rPr>
              <a:t>SMTP, POP, and IMAP</a:t>
            </a:r>
          </a:p>
        </p:txBody>
      </p:sp>
      <p:sp>
        <p:nvSpPr>
          <p:cNvPr id="510982" name="Text Box 6"/>
          <p:cNvSpPr txBox="1">
            <a:spLocks noChangeArrowheads="1"/>
          </p:cNvSpPr>
          <p:nvPr/>
        </p:nvSpPr>
        <p:spPr bwMode="auto">
          <a:xfrm>
            <a:off x="8039100" y="6400800"/>
            <a:ext cx="184150" cy="366713"/>
          </a:xfrm>
          <a:prstGeom prst="rect">
            <a:avLst/>
          </a:prstGeom>
          <a:noFill/>
          <a:ln w="9525">
            <a:noFill/>
            <a:miter lim="800000"/>
            <a:headEnd/>
            <a:tailEnd/>
          </a:ln>
          <a:effectLst/>
        </p:spPr>
        <p:txBody>
          <a:bodyPr wrap="none">
            <a:spAutoFit/>
          </a:bodyPr>
          <a:lstStyle/>
          <a:p>
            <a:endParaRPr lang="en-US">
              <a:latin typeface="Times New Roman" pitchFamily="18" charset="0"/>
            </a:endParaRPr>
          </a:p>
        </p:txBody>
      </p:sp>
      <p:sp>
        <p:nvSpPr>
          <p:cNvPr id="510984" name="Rectangle 8"/>
          <p:cNvSpPr>
            <a:spLocks noChangeArrowheads="1"/>
          </p:cNvSpPr>
          <p:nvPr/>
        </p:nvSpPr>
        <p:spPr bwMode="auto">
          <a:xfrm>
            <a:off x="228600" y="4025900"/>
            <a:ext cx="8534400" cy="1917700"/>
          </a:xfrm>
          <a:prstGeom prst="rect">
            <a:avLst/>
          </a:prstGeom>
          <a:noFill/>
          <a:ln w="9525">
            <a:noFill/>
            <a:miter lim="800000"/>
            <a:headEnd/>
            <a:tailEnd/>
          </a:ln>
          <a:effectLst/>
        </p:spPr>
        <p:txBody>
          <a:bodyPr>
            <a:spAutoFit/>
          </a:bodyPr>
          <a:lstStyle/>
          <a:p>
            <a:pPr>
              <a:buFontTx/>
              <a:buChar char="•"/>
            </a:pPr>
            <a:r>
              <a:rPr lang="en-US" sz="2400" i="1">
                <a:latin typeface="Times New Roman" pitchFamily="18" charset="0"/>
              </a:rPr>
              <a:t> Understand four configurations of email architecture</a:t>
            </a:r>
          </a:p>
          <a:p>
            <a:pPr>
              <a:buFontTx/>
              <a:buChar char="•"/>
            </a:pPr>
            <a:r>
              <a:rPr lang="en-US" sz="2400" i="1">
                <a:latin typeface="Times New Roman" pitchFamily="18" charset="0"/>
              </a:rPr>
              <a:t> Understand the functions and formats of a user agent</a:t>
            </a:r>
          </a:p>
          <a:p>
            <a:pPr>
              <a:buFontTx/>
              <a:buChar char="•"/>
            </a:pPr>
            <a:r>
              <a:rPr lang="en-US" sz="2400" i="1">
                <a:latin typeface="Times New Roman" pitchFamily="18" charset="0"/>
              </a:rPr>
              <a:t> Understand MIME and its capabilities and data types</a:t>
            </a:r>
          </a:p>
          <a:p>
            <a:pPr>
              <a:buFontTx/>
              <a:buChar char="•"/>
            </a:pPr>
            <a:r>
              <a:rPr lang="en-US" sz="2400" i="1">
                <a:latin typeface="Times New Roman" pitchFamily="18" charset="0"/>
              </a:rPr>
              <a:t> Understand the functions and commands of an  MTA</a:t>
            </a:r>
          </a:p>
          <a:p>
            <a:pPr>
              <a:buFontTx/>
              <a:buChar char="•"/>
            </a:pPr>
            <a:r>
              <a:rPr lang="en-US" sz="2400" i="1">
                <a:latin typeface="Times New Roman" pitchFamily="18" charset="0"/>
              </a:rPr>
              <a:t> Understand the function of POP3 and IMAP4</a:t>
            </a:r>
          </a:p>
        </p:txBody>
      </p:sp>
      <p:sp>
        <p:nvSpPr>
          <p:cNvPr id="510985" name="Rectangle 9"/>
          <p:cNvSpPr>
            <a:spLocks noChangeArrowheads="1"/>
          </p:cNvSpPr>
          <p:nvPr/>
        </p:nvSpPr>
        <p:spPr bwMode="auto">
          <a:xfrm>
            <a:off x="228600" y="2741613"/>
            <a:ext cx="7696200" cy="1068387"/>
          </a:xfrm>
          <a:prstGeom prst="rect">
            <a:avLst/>
          </a:prstGeom>
          <a:noFill/>
          <a:ln w="9525">
            <a:noFill/>
            <a:miter lim="800000"/>
            <a:headEnd/>
            <a:tailEnd/>
          </a:ln>
          <a:effectLst/>
        </p:spPr>
        <p:txBody>
          <a:bodyPr>
            <a:spAutoFit/>
          </a:bodyPr>
          <a:lstStyle/>
          <a:p>
            <a:r>
              <a:rPr lang="en-US" sz="3600">
                <a:solidFill>
                  <a:schemeClr val="hlink"/>
                </a:solidFill>
                <a:latin typeface="Times New Roman" pitchFamily="18" charset="0"/>
              </a:rPr>
              <a:t>Objectives </a:t>
            </a:r>
            <a:r>
              <a:rPr lang="en-US" sz="2800">
                <a:solidFill>
                  <a:schemeClr val="hlink"/>
                </a:solidFill>
                <a:latin typeface="Times New Roman" pitchFamily="18" charset="0"/>
              </a:rPr>
              <a:t/>
            </a:r>
            <a:br>
              <a:rPr lang="en-US" sz="2800">
                <a:solidFill>
                  <a:schemeClr val="hlink"/>
                </a:solidFill>
                <a:latin typeface="Times New Roman" pitchFamily="18" charset="0"/>
              </a:rPr>
            </a:br>
            <a:endParaRPr lang="en-US" sz="2800">
              <a:latin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TCP/IP Protocol Suite</a:t>
            </a:r>
          </a:p>
        </p:txBody>
      </p:sp>
      <p:sp>
        <p:nvSpPr>
          <p:cNvPr id="14" name="Slide Number Placeholder 2"/>
          <p:cNvSpPr>
            <a:spLocks noGrp="1"/>
          </p:cNvSpPr>
          <p:nvPr>
            <p:ph type="sldNum" sz="quarter" idx="11"/>
          </p:nvPr>
        </p:nvSpPr>
        <p:spPr/>
        <p:txBody>
          <a:bodyPr/>
          <a:lstStyle/>
          <a:p>
            <a:fld id="{DF372D8C-560F-490F-9A9A-A1BB8F3DE2A2}" type="slidenum">
              <a:rPr lang="en-US"/>
              <a:pPr/>
              <a:t>10</a:t>
            </a:fld>
            <a:endParaRPr lang="en-US"/>
          </a:p>
        </p:txBody>
      </p:sp>
      <p:sp>
        <p:nvSpPr>
          <p:cNvPr id="486402"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20.9</a:t>
            </a:r>
            <a:r>
              <a:rPr lang="en-US" altLang="en-US">
                <a:solidFill>
                  <a:schemeClr val="accent2"/>
                </a:solidFill>
                <a:latin typeface="Times New Roman" pitchFamily="18" charset="0"/>
              </a:rPr>
              <a:t>    </a:t>
            </a:r>
            <a:r>
              <a:rPr lang="en-US" altLang="en-US" i="1">
                <a:latin typeface="Times New Roman" pitchFamily="18" charset="0"/>
              </a:rPr>
              <a:t>MIME</a:t>
            </a:r>
          </a:p>
        </p:txBody>
      </p:sp>
      <p:sp>
        <p:nvSpPr>
          <p:cNvPr id="48640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640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640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640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640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640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640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6410" name="Picture 10"/>
          <p:cNvPicPr>
            <a:picLocks noChangeAspect="1" noChangeArrowheads="1"/>
          </p:cNvPicPr>
          <p:nvPr/>
        </p:nvPicPr>
        <p:blipFill>
          <a:blip r:embed="rId2"/>
          <a:srcRect/>
          <a:stretch>
            <a:fillRect/>
          </a:stretch>
        </p:blipFill>
        <p:spPr bwMode="auto">
          <a:xfrm>
            <a:off x="819150" y="1703388"/>
            <a:ext cx="7029450" cy="3706812"/>
          </a:xfrm>
          <a:prstGeom prst="rect">
            <a:avLst/>
          </a:prstGeom>
          <a:noFill/>
          <a:ln w="9525">
            <a:noFill/>
            <a:miter lim="800000"/>
            <a:headEnd/>
            <a:tailEnd/>
          </a:ln>
          <a:effectLst/>
        </p:spPr>
      </p:pic>
      <p:sp>
        <p:nvSpPr>
          <p:cNvPr id="486411" name="Text Box 11"/>
          <p:cNvSpPr txBox="1">
            <a:spLocks noChangeArrowheads="1"/>
          </p:cNvSpPr>
          <p:nvPr/>
        </p:nvSpPr>
        <p:spPr bwMode="auto">
          <a:xfrm>
            <a:off x="1431925" y="717550"/>
            <a:ext cx="7137400" cy="915988"/>
          </a:xfrm>
          <a:prstGeom prst="rect">
            <a:avLst/>
          </a:prstGeom>
          <a:noFill/>
          <a:ln w="9525">
            <a:noFill/>
            <a:miter lim="800000"/>
            <a:headEnd/>
            <a:tailEnd/>
          </a:ln>
          <a:effectLst/>
        </p:spPr>
        <p:txBody>
          <a:bodyPr wrap="none">
            <a:spAutoFit/>
          </a:bodyPr>
          <a:lstStyle/>
          <a:p>
            <a:r>
              <a:rPr lang="en-US"/>
              <a:t>Email can only send messages composed of 7-bit NVT ASCII.</a:t>
            </a:r>
          </a:p>
          <a:p>
            <a:r>
              <a:rPr lang="en-US"/>
              <a:t>(NVT = network virtual terminal)  What if you tried to send</a:t>
            </a:r>
          </a:p>
          <a:p>
            <a:r>
              <a:rPr lang="en-US"/>
              <a:t>a file that was not in 7-bit ASCII?</a:t>
            </a:r>
          </a:p>
        </p:txBody>
      </p:sp>
      <p:sp>
        <p:nvSpPr>
          <p:cNvPr id="486412" name="Text Box 12"/>
          <p:cNvSpPr txBox="1">
            <a:spLocks noChangeArrowheads="1"/>
          </p:cNvSpPr>
          <p:nvPr/>
        </p:nvSpPr>
        <p:spPr bwMode="auto">
          <a:xfrm>
            <a:off x="517525" y="5670550"/>
            <a:ext cx="7366000" cy="641350"/>
          </a:xfrm>
          <a:prstGeom prst="rect">
            <a:avLst/>
          </a:prstGeom>
          <a:noFill/>
          <a:ln w="9525">
            <a:noFill/>
            <a:miter lim="800000"/>
            <a:headEnd/>
            <a:tailEnd/>
          </a:ln>
          <a:effectLst/>
        </p:spPr>
        <p:txBody>
          <a:bodyPr wrap="none">
            <a:spAutoFit/>
          </a:bodyPr>
          <a:lstStyle/>
          <a:p>
            <a:r>
              <a:rPr lang="en-US"/>
              <a:t>MIME (Multipurpose Internet Mail Extensions) allows an email</a:t>
            </a:r>
          </a:p>
          <a:p>
            <a:r>
              <a:rPr lang="en-US"/>
              <a:t>system to send non-ASCII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TCP/IP Protocol Suite</a:t>
            </a:r>
          </a:p>
        </p:txBody>
      </p:sp>
      <p:sp>
        <p:nvSpPr>
          <p:cNvPr id="14" name="Slide Number Placeholder 2"/>
          <p:cNvSpPr>
            <a:spLocks noGrp="1"/>
          </p:cNvSpPr>
          <p:nvPr>
            <p:ph type="sldNum" sz="quarter" idx="11"/>
          </p:nvPr>
        </p:nvSpPr>
        <p:spPr/>
        <p:txBody>
          <a:bodyPr/>
          <a:lstStyle/>
          <a:p>
            <a:fld id="{1B29664C-1457-48B4-AE75-D02919B8E532}" type="slidenum">
              <a:rPr lang="en-US"/>
              <a:pPr/>
              <a:t>11</a:t>
            </a:fld>
            <a:endParaRPr lang="en-US"/>
          </a:p>
        </p:txBody>
      </p:sp>
      <p:sp>
        <p:nvSpPr>
          <p:cNvPr id="487426"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20.10</a:t>
            </a:r>
            <a:r>
              <a:rPr lang="en-US" altLang="en-US">
                <a:solidFill>
                  <a:schemeClr val="accent2"/>
                </a:solidFill>
                <a:latin typeface="Times New Roman" pitchFamily="18" charset="0"/>
              </a:rPr>
              <a:t>    </a:t>
            </a:r>
            <a:r>
              <a:rPr lang="en-US" altLang="en-US" i="1">
                <a:latin typeface="Times New Roman" pitchFamily="18" charset="0"/>
              </a:rPr>
              <a:t>MIME header</a:t>
            </a:r>
          </a:p>
        </p:txBody>
      </p:sp>
      <p:sp>
        <p:nvSpPr>
          <p:cNvPr id="48742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742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742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743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743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743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74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7434" name="Picture 10"/>
          <p:cNvPicPr>
            <a:picLocks noChangeAspect="1" noChangeArrowheads="1"/>
          </p:cNvPicPr>
          <p:nvPr/>
        </p:nvPicPr>
        <p:blipFill>
          <a:blip r:embed="rId2"/>
          <a:srcRect/>
          <a:stretch>
            <a:fillRect/>
          </a:stretch>
        </p:blipFill>
        <p:spPr bwMode="auto">
          <a:xfrm>
            <a:off x="1066800" y="2590800"/>
            <a:ext cx="7165975" cy="2867025"/>
          </a:xfrm>
          <a:prstGeom prst="rect">
            <a:avLst/>
          </a:prstGeom>
          <a:noFill/>
          <a:ln w="9525">
            <a:noFill/>
            <a:miter lim="800000"/>
            <a:headEnd/>
            <a:tailEnd/>
          </a:ln>
          <a:effectLst/>
        </p:spPr>
      </p:pic>
      <p:sp>
        <p:nvSpPr>
          <p:cNvPr id="487435" name="Text Box 11"/>
          <p:cNvSpPr txBox="1">
            <a:spLocks noChangeArrowheads="1"/>
          </p:cNvSpPr>
          <p:nvPr/>
        </p:nvSpPr>
        <p:spPr bwMode="auto">
          <a:xfrm>
            <a:off x="1295400" y="1219200"/>
            <a:ext cx="6761163" cy="915988"/>
          </a:xfrm>
          <a:prstGeom prst="rect">
            <a:avLst/>
          </a:prstGeom>
          <a:noFill/>
          <a:ln w="9525">
            <a:noFill/>
            <a:miter lim="800000"/>
            <a:headEnd/>
            <a:tailEnd/>
          </a:ln>
          <a:effectLst/>
        </p:spPr>
        <p:txBody>
          <a:bodyPr wrap="none">
            <a:spAutoFit/>
          </a:bodyPr>
          <a:lstStyle/>
          <a:p>
            <a:r>
              <a:rPr lang="en-US"/>
              <a:t>MIME defines 5 headers that can be added to the original</a:t>
            </a:r>
          </a:p>
          <a:p>
            <a:r>
              <a:rPr lang="en-US"/>
              <a:t>email header section to define the transformation</a:t>
            </a:r>
          </a:p>
          <a:p>
            <a:r>
              <a:rPr lang="en-US"/>
              <a:t>parameters:</a:t>
            </a:r>
          </a:p>
        </p:txBody>
      </p:sp>
      <p:sp>
        <p:nvSpPr>
          <p:cNvPr id="487436" name="Text Box 12"/>
          <p:cNvSpPr txBox="1">
            <a:spLocks noChangeArrowheads="1"/>
          </p:cNvSpPr>
          <p:nvPr/>
        </p:nvSpPr>
        <p:spPr bwMode="auto">
          <a:xfrm>
            <a:off x="1447800" y="5715000"/>
            <a:ext cx="3543300" cy="366713"/>
          </a:xfrm>
          <a:prstGeom prst="rect">
            <a:avLst/>
          </a:prstGeom>
          <a:noFill/>
          <a:ln w="9525">
            <a:noFill/>
            <a:miter lim="800000"/>
            <a:headEnd/>
            <a:tailEnd/>
          </a:ln>
          <a:effectLst/>
        </p:spPr>
        <p:txBody>
          <a:bodyPr wrap="none">
            <a:spAutoFit/>
          </a:bodyPr>
          <a:lstStyle/>
          <a:p>
            <a:r>
              <a:rPr lang="en-US"/>
              <a:t>MIME version is currently 1.1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3711BCAB-8B78-4EDE-A739-0548FF5FE8DE}" type="slidenum">
              <a:rPr lang="en-US"/>
              <a:pPr/>
              <a:t>12</a:t>
            </a:fld>
            <a:endParaRPr lang="en-US"/>
          </a:p>
        </p:txBody>
      </p:sp>
      <p:sp>
        <p:nvSpPr>
          <p:cNvPr id="504835" name="Text Box 3"/>
          <p:cNvSpPr txBox="1">
            <a:spLocks noChangeArrowheads="1"/>
          </p:cNvSpPr>
          <p:nvPr/>
        </p:nvSpPr>
        <p:spPr bwMode="auto">
          <a:xfrm>
            <a:off x="685800" y="1905000"/>
            <a:ext cx="5932488"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20.1  </a:t>
            </a:r>
            <a:r>
              <a:rPr lang="en-US" sz="2400" i="1">
                <a:effectLst>
                  <a:outerShdw blurRad="38100" dist="38100" dir="2700000" algn="tl">
                    <a:srgbClr val="C0C0C0"/>
                  </a:outerShdw>
                </a:effectLst>
                <a:latin typeface="Times New Roman" pitchFamily="18" charset="0"/>
              </a:rPr>
              <a:t>Data types and subtypes in MIME</a:t>
            </a:r>
          </a:p>
        </p:txBody>
      </p:sp>
      <p:pic>
        <p:nvPicPr>
          <p:cNvPr id="504874" name="Picture 42"/>
          <p:cNvPicPr>
            <a:picLocks noChangeAspect="1" noChangeArrowheads="1"/>
          </p:cNvPicPr>
          <p:nvPr/>
        </p:nvPicPr>
        <p:blipFill>
          <a:blip r:embed="rId2"/>
          <a:srcRect/>
          <a:stretch>
            <a:fillRect/>
          </a:stretch>
        </p:blipFill>
        <p:spPr bwMode="auto">
          <a:xfrm>
            <a:off x="457200" y="2514600"/>
            <a:ext cx="8189913" cy="2828925"/>
          </a:xfrm>
          <a:prstGeom prst="rect">
            <a:avLst/>
          </a:prstGeom>
          <a:noFill/>
          <a:ln w="9525">
            <a:noFill/>
            <a:miter lim="800000"/>
            <a:headEnd/>
            <a:tailEnd/>
          </a:ln>
          <a:effectLst/>
        </p:spPr>
      </p:pic>
      <p:sp>
        <p:nvSpPr>
          <p:cNvPr id="504878" name="Text Box 46"/>
          <p:cNvSpPr txBox="1">
            <a:spLocks noChangeArrowheads="1"/>
          </p:cNvSpPr>
          <p:nvPr/>
        </p:nvSpPr>
        <p:spPr bwMode="auto">
          <a:xfrm>
            <a:off x="1050925" y="565150"/>
            <a:ext cx="6608763" cy="641350"/>
          </a:xfrm>
          <a:prstGeom prst="rect">
            <a:avLst/>
          </a:prstGeom>
          <a:noFill/>
          <a:ln w="9525">
            <a:noFill/>
            <a:miter lim="800000"/>
            <a:headEnd/>
            <a:tailEnd/>
          </a:ln>
          <a:effectLst/>
        </p:spPr>
        <p:txBody>
          <a:bodyPr wrap="none">
            <a:spAutoFit/>
          </a:bodyPr>
          <a:lstStyle/>
          <a:p>
            <a:r>
              <a:rPr lang="en-US"/>
              <a:t>MIME allows seven different types of data (five of those</a:t>
            </a:r>
          </a:p>
          <a:p>
            <a:r>
              <a:rPr lang="en-US"/>
              <a:t>have subtypes).</a:t>
            </a:r>
          </a:p>
        </p:txBody>
      </p:sp>
      <p:sp>
        <p:nvSpPr>
          <p:cNvPr id="504879" name="Text Box 47"/>
          <p:cNvSpPr txBox="1">
            <a:spLocks noChangeArrowheads="1"/>
          </p:cNvSpPr>
          <p:nvPr/>
        </p:nvSpPr>
        <p:spPr bwMode="auto">
          <a:xfrm>
            <a:off x="746125" y="5365750"/>
            <a:ext cx="7767638" cy="641350"/>
          </a:xfrm>
          <a:prstGeom prst="rect">
            <a:avLst/>
          </a:prstGeom>
          <a:noFill/>
          <a:ln w="9525">
            <a:noFill/>
            <a:miter lim="800000"/>
            <a:headEnd/>
            <a:tailEnd/>
          </a:ln>
          <a:effectLst/>
        </p:spPr>
        <p:txBody>
          <a:bodyPr wrap="none">
            <a:spAutoFit/>
          </a:bodyPr>
          <a:lstStyle/>
          <a:p>
            <a:r>
              <a:rPr lang="en-US"/>
              <a:t>Text: the original message is in 7-bit ASCII and no transformation</a:t>
            </a:r>
          </a:p>
          <a:p>
            <a:r>
              <a:rPr lang="en-US"/>
              <a:t>by MIME is needed.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TCP/IP Protocol Suite</a:t>
            </a:r>
          </a:p>
        </p:txBody>
      </p:sp>
      <p:sp>
        <p:nvSpPr>
          <p:cNvPr id="5" name="Slide Number Placeholder 2"/>
          <p:cNvSpPr>
            <a:spLocks noGrp="1"/>
          </p:cNvSpPr>
          <p:nvPr>
            <p:ph type="sldNum" sz="quarter" idx="11"/>
          </p:nvPr>
        </p:nvSpPr>
        <p:spPr/>
        <p:txBody>
          <a:bodyPr/>
          <a:lstStyle/>
          <a:p>
            <a:fld id="{E415B115-6BD3-4912-8FFD-26ED62EAEB30}" type="slidenum">
              <a:rPr lang="en-US"/>
              <a:pPr/>
              <a:t>13</a:t>
            </a:fld>
            <a:endParaRPr lang="en-US"/>
          </a:p>
        </p:txBody>
      </p:sp>
      <p:pic>
        <p:nvPicPr>
          <p:cNvPr id="517123" name="Picture 3"/>
          <p:cNvPicPr>
            <a:picLocks noChangeAspect="1" noChangeArrowheads="1"/>
          </p:cNvPicPr>
          <p:nvPr/>
        </p:nvPicPr>
        <p:blipFill>
          <a:blip r:embed="rId2"/>
          <a:srcRect/>
          <a:stretch>
            <a:fillRect/>
          </a:stretch>
        </p:blipFill>
        <p:spPr bwMode="auto">
          <a:xfrm>
            <a:off x="457200" y="381000"/>
            <a:ext cx="8189913" cy="2828925"/>
          </a:xfrm>
          <a:prstGeom prst="rect">
            <a:avLst/>
          </a:prstGeom>
          <a:noFill/>
          <a:ln w="9525">
            <a:noFill/>
            <a:miter lim="800000"/>
            <a:headEnd/>
            <a:tailEnd/>
          </a:ln>
          <a:effectLst/>
        </p:spPr>
      </p:pic>
      <p:sp>
        <p:nvSpPr>
          <p:cNvPr id="517125" name="Text Box 5"/>
          <p:cNvSpPr txBox="1">
            <a:spLocks noChangeArrowheads="1"/>
          </p:cNvSpPr>
          <p:nvPr/>
        </p:nvSpPr>
        <p:spPr bwMode="auto">
          <a:xfrm>
            <a:off x="685800" y="3200400"/>
            <a:ext cx="7704138" cy="3146425"/>
          </a:xfrm>
          <a:prstGeom prst="rect">
            <a:avLst/>
          </a:prstGeom>
          <a:noFill/>
          <a:ln w="9525">
            <a:noFill/>
            <a:miter lim="800000"/>
            <a:headEnd/>
            <a:tailEnd/>
          </a:ln>
          <a:effectLst/>
        </p:spPr>
        <p:txBody>
          <a:bodyPr wrap="none">
            <a:spAutoFit/>
          </a:bodyPr>
          <a:lstStyle/>
          <a:p>
            <a:r>
              <a:rPr lang="en-US"/>
              <a:t>Multipart: the body contains multiple, independent parts.  Some</a:t>
            </a:r>
          </a:p>
          <a:p>
            <a:r>
              <a:rPr lang="en-US"/>
              <a:t>type of boundary is defined and this boundary is used to separate</a:t>
            </a:r>
          </a:p>
          <a:p>
            <a:r>
              <a:rPr lang="en-US"/>
              <a:t>the parts.  For example:</a:t>
            </a:r>
          </a:p>
          <a:p>
            <a:endParaRPr lang="en-US"/>
          </a:p>
          <a:p>
            <a:r>
              <a:rPr lang="en-US" sz="1600">
                <a:latin typeface="Courier New" pitchFamily="49" charset="0"/>
              </a:rPr>
              <a:t>Content-Type: multipart/mixed; boundary=xxxx</a:t>
            </a:r>
          </a:p>
          <a:p>
            <a:r>
              <a:rPr lang="en-US" sz="1600">
                <a:latin typeface="Courier New" pitchFamily="49" charset="0"/>
              </a:rPr>
              <a:t>	--xxxx</a:t>
            </a:r>
          </a:p>
          <a:p>
            <a:r>
              <a:rPr lang="en-US" sz="1600">
                <a:latin typeface="Courier New" pitchFamily="49" charset="0"/>
              </a:rPr>
              <a:t>	Content-type: text/plain;</a:t>
            </a:r>
          </a:p>
          <a:p>
            <a:r>
              <a:rPr lang="en-US" sz="1600">
                <a:latin typeface="Courier New" pitchFamily="49" charset="0"/>
              </a:rPr>
              <a:t>	…………………….</a:t>
            </a:r>
          </a:p>
          <a:p>
            <a:r>
              <a:rPr lang="en-US" sz="1600">
                <a:latin typeface="Courier New" pitchFamily="49" charset="0"/>
              </a:rPr>
              <a:t>	--xxxx</a:t>
            </a:r>
          </a:p>
          <a:p>
            <a:r>
              <a:rPr lang="en-US" sz="1600">
                <a:latin typeface="Courier New" pitchFamily="49" charset="0"/>
              </a:rPr>
              <a:t>	Content-type: image/gif;</a:t>
            </a:r>
          </a:p>
          <a:p>
            <a:r>
              <a:rPr lang="en-US" sz="1600">
                <a:latin typeface="Courier New" pitchFamily="49" charset="0"/>
              </a:rPr>
              <a:t>	…………………….</a:t>
            </a:r>
          </a:p>
          <a:p>
            <a:r>
              <a:rPr lang="en-US" sz="1600">
                <a:latin typeface="Courier New" pitchFamily="49" charset="0"/>
              </a:rPr>
              <a:t>	--xxxx--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TCP/IP Protocol Suite</a:t>
            </a:r>
          </a:p>
        </p:txBody>
      </p:sp>
      <p:sp>
        <p:nvSpPr>
          <p:cNvPr id="6" name="Slide Number Placeholder 2"/>
          <p:cNvSpPr>
            <a:spLocks noGrp="1"/>
          </p:cNvSpPr>
          <p:nvPr>
            <p:ph type="sldNum" sz="quarter" idx="11"/>
          </p:nvPr>
        </p:nvSpPr>
        <p:spPr/>
        <p:txBody>
          <a:bodyPr/>
          <a:lstStyle/>
          <a:p>
            <a:fld id="{2FB935E0-CA00-41F9-8EFA-E9DD0B205FBD}" type="slidenum">
              <a:rPr lang="en-US"/>
              <a:pPr/>
              <a:t>14</a:t>
            </a:fld>
            <a:endParaRPr lang="en-US"/>
          </a:p>
        </p:txBody>
      </p:sp>
      <p:sp>
        <p:nvSpPr>
          <p:cNvPr id="512002" name="Text Box 2"/>
          <p:cNvSpPr txBox="1">
            <a:spLocks noChangeArrowheads="1"/>
          </p:cNvSpPr>
          <p:nvPr/>
        </p:nvSpPr>
        <p:spPr bwMode="auto">
          <a:xfrm>
            <a:off x="685800" y="228600"/>
            <a:ext cx="7532688"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20.1  </a:t>
            </a:r>
            <a:r>
              <a:rPr lang="en-US" sz="2400" i="1">
                <a:effectLst>
                  <a:outerShdw blurRad="38100" dist="38100" dir="2700000" algn="tl">
                    <a:srgbClr val="C0C0C0"/>
                  </a:outerShdw>
                </a:effectLst>
                <a:latin typeface="Times New Roman" pitchFamily="18" charset="0"/>
              </a:rPr>
              <a:t>Data types and subtypes in MIME (Continued)</a:t>
            </a:r>
          </a:p>
        </p:txBody>
      </p:sp>
      <p:pic>
        <p:nvPicPr>
          <p:cNvPr id="512004" name="Picture 4"/>
          <p:cNvPicPr>
            <a:picLocks noChangeAspect="1" noChangeArrowheads="1"/>
          </p:cNvPicPr>
          <p:nvPr/>
        </p:nvPicPr>
        <p:blipFill>
          <a:blip r:embed="rId2"/>
          <a:srcRect/>
          <a:stretch>
            <a:fillRect/>
          </a:stretch>
        </p:blipFill>
        <p:spPr bwMode="auto">
          <a:xfrm>
            <a:off x="457200" y="762000"/>
            <a:ext cx="8281988" cy="3757613"/>
          </a:xfrm>
          <a:prstGeom prst="rect">
            <a:avLst/>
          </a:prstGeom>
          <a:noFill/>
          <a:ln w="9525">
            <a:noFill/>
            <a:miter lim="800000"/>
            <a:headEnd/>
            <a:tailEnd/>
          </a:ln>
          <a:effectLst/>
        </p:spPr>
      </p:pic>
      <p:sp>
        <p:nvSpPr>
          <p:cNvPr id="512005" name="Text Box 5"/>
          <p:cNvSpPr txBox="1">
            <a:spLocks noChangeArrowheads="1"/>
          </p:cNvSpPr>
          <p:nvPr/>
        </p:nvSpPr>
        <p:spPr bwMode="auto">
          <a:xfrm>
            <a:off x="746125" y="4908550"/>
            <a:ext cx="7453313" cy="1190625"/>
          </a:xfrm>
          <a:prstGeom prst="rect">
            <a:avLst/>
          </a:prstGeom>
          <a:noFill/>
          <a:ln w="9525">
            <a:noFill/>
            <a:miter lim="800000"/>
            <a:headEnd/>
            <a:tailEnd/>
          </a:ln>
          <a:effectLst/>
        </p:spPr>
        <p:txBody>
          <a:bodyPr wrap="none">
            <a:spAutoFit/>
          </a:bodyPr>
          <a:lstStyle/>
          <a:p>
            <a:r>
              <a:rPr lang="en-US"/>
              <a:t>Video: MPEG - if the video includes sound, then the sound must</a:t>
            </a:r>
          </a:p>
          <a:p>
            <a:r>
              <a:rPr lang="en-US"/>
              <a:t>be sent separately using the audio content type</a:t>
            </a:r>
          </a:p>
          <a:p>
            <a:endParaRPr lang="en-US"/>
          </a:p>
          <a:p>
            <a:r>
              <a:rPr lang="en-US"/>
              <a:t>Application: Octet-stream - used for binary files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TCP/IP Protocol Suite</a:t>
            </a:r>
          </a:p>
        </p:txBody>
      </p:sp>
      <p:sp>
        <p:nvSpPr>
          <p:cNvPr id="6" name="Slide Number Placeholder 2"/>
          <p:cNvSpPr>
            <a:spLocks noGrp="1"/>
          </p:cNvSpPr>
          <p:nvPr>
            <p:ph type="sldNum" sz="quarter" idx="11"/>
          </p:nvPr>
        </p:nvSpPr>
        <p:spPr/>
        <p:txBody>
          <a:bodyPr/>
          <a:lstStyle/>
          <a:p>
            <a:fld id="{61D501BF-4977-4117-BE98-D820E111A4AF}" type="slidenum">
              <a:rPr lang="en-US"/>
              <a:pPr/>
              <a:t>15</a:t>
            </a:fld>
            <a:endParaRPr lang="en-US"/>
          </a:p>
        </p:txBody>
      </p:sp>
      <p:sp>
        <p:nvSpPr>
          <p:cNvPr id="505859" name="Text Box 3"/>
          <p:cNvSpPr txBox="1">
            <a:spLocks noChangeArrowheads="1"/>
          </p:cNvSpPr>
          <p:nvPr/>
        </p:nvSpPr>
        <p:spPr bwMode="auto">
          <a:xfrm>
            <a:off x="838200" y="1752600"/>
            <a:ext cx="5008563"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20.2  </a:t>
            </a:r>
            <a:r>
              <a:rPr lang="en-US" sz="2400" i="1">
                <a:effectLst>
                  <a:outerShdw blurRad="38100" dist="38100" dir="2700000" algn="tl">
                    <a:srgbClr val="C0C0C0"/>
                  </a:outerShdw>
                </a:effectLst>
                <a:latin typeface="Times New Roman" pitchFamily="18" charset="0"/>
              </a:rPr>
              <a:t>Content-transfer-encoding</a:t>
            </a:r>
          </a:p>
        </p:txBody>
      </p:sp>
      <p:pic>
        <p:nvPicPr>
          <p:cNvPr id="505897" name="Picture 41"/>
          <p:cNvPicPr>
            <a:picLocks noChangeAspect="1" noChangeArrowheads="1"/>
          </p:cNvPicPr>
          <p:nvPr/>
        </p:nvPicPr>
        <p:blipFill>
          <a:blip r:embed="rId2"/>
          <a:srcRect/>
          <a:stretch>
            <a:fillRect/>
          </a:stretch>
        </p:blipFill>
        <p:spPr bwMode="auto">
          <a:xfrm>
            <a:off x="609600" y="2514600"/>
            <a:ext cx="7769225" cy="2701925"/>
          </a:xfrm>
          <a:prstGeom prst="rect">
            <a:avLst/>
          </a:prstGeom>
          <a:noFill/>
          <a:ln w="9525">
            <a:noFill/>
            <a:miter lim="800000"/>
            <a:headEnd/>
            <a:tailEnd/>
          </a:ln>
          <a:effectLst/>
        </p:spPr>
      </p:pic>
      <p:sp>
        <p:nvSpPr>
          <p:cNvPr id="505898" name="Text Box 42"/>
          <p:cNvSpPr txBox="1">
            <a:spLocks noChangeArrowheads="1"/>
          </p:cNvSpPr>
          <p:nvPr/>
        </p:nvSpPr>
        <p:spPr bwMode="auto">
          <a:xfrm>
            <a:off x="822325" y="488950"/>
            <a:ext cx="7791450" cy="641350"/>
          </a:xfrm>
          <a:prstGeom prst="rect">
            <a:avLst/>
          </a:prstGeom>
          <a:noFill/>
          <a:ln w="9525">
            <a:noFill/>
            <a:miter lim="800000"/>
            <a:headEnd/>
            <a:tailEnd/>
          </a:ln>
          <a:effectLst/>
        </p:spPr>
        <p:txBody>
          <a:bodyPr wrap="none">
            <a:spAutoFit/>
          </a:bodyPr>
          <a:lstStyle/>
          <a:p>
            <a:r>
              <a:rPr lang="en-US"/>
              <a:t>The next header defines the method used to encode the messages</a:t>
            </a:r>
          </a:p>
          <a:p>
            <a:r>
              <a:rPr lang="en-US"/>
              <a:t>into 0s and 1s for transport.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TCP/IP Protocol Suite</a:t>
            </a:r>
          </a:p>
        </p:txBody>
      </p:sp>
      <p:sp>
        <p:nvSpPr>
          <p:cNvPr id="14" name="Slide Number Placeholder 2"/>
          <p:cNvSpPr>
            <a:spLocks noGrp="1"/>
          </p:cNvSpPr>
          <p:nvPr>
            <p:ph type="sldNum" sz="quarter" idx="11"/>
          </p:nvPr>
        </p:nvSpPr>
        <p:spPr/>
        <p:txBody>
          <a:bodyPr/>
          <a:lstStyle/>
          <a:p>
            <a:fld id="{DA4BD12A-BF92-4684-8A79-9327426C8252}" type="slidenum">
              <a:rPr lang="en-US"/>
              <a:pPr/>
              <a:t>16</a:t>
            </a:fld>
            <a:endParaRPr lang="en-US"/>
          </a:p>
        </p:txBody>
      </p:sp>
      <p:sp>
        <p:nvSpPr>
          <p:cNvPr id="48845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20.11</a:t>
            </a:r>
            <a:r>
              <a:rPr lang="en-US" altLang="en-US">
                <a:solidFill>
                  <a:schemeClr val="accent2"/>
                </a:solidFill>
                <a:latin typeface="Times New Roman" pitchFamily="18" charset="0"/>
              </a:rPr>
              <a:t>    </a:t>
            </a:r>
            <a:r>
              <a:rPr lang="en-US" altLang="en-US" i="1">
                <a:latin typeface="Times New Roman" pitchFamily="18" charset="0"/>
              </a:rPr>
              <a:t>Base64</a:t>
            </a:r>
          </a:p>
        </p:txBody>
      </p:sp>
      <p:sp>
        <p:nvSpPr>
          <p:cNvPr id="48845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845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845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845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845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845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845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8458" name="Picture 10"/>
          <p:cNvPicPr>
            <a:picLocks noChangeAspect="1" noChangeArrowheads="1"/>
          </p:cNvPicPr>
          <p:nvPr/>
        </p:nvPicPr>
        <p:blipFill>
          <a:blip r:embed="rId2"/>
          <a:srcRect/>
          <a:stretch>
            <a:fillRect/>
          </a:stretch>
        </p:blipFill>
        <p:spPr bwMode="auto">
          <a:xfrm>
            <a:off x="1025525" y="1268413"/>
            <a:ext cx="7091363" cy="4827587"/>
          </a:xfrm>
          <a:prstGeom prst="rect">
            <a:avLst/>
          </a:prstGeom>
          <a:noFill/>
          <a:ln w="9525">
            <a:noFill/>
            <a:miter lim="800000"/>
            <a:headEnd/>
            <a:tailEnd/>
          </a:ln>
          <a:effectLst/>
        </p:spPr>
      </p:pic>
      <p:sp>
        <p:nvSpPr>
          <p:cNvPr id="488459" name="Text Box 11"/>
          <p:cNvSpPr txBox="1">
            <a:spLocks noChangeArrowheads="1"/>
          </p:cNvSpPr>
          <p:nvPr/>
        </p:nvSpPr>
        <p:spPr bwMode="auto">
          <a:xfrm>
            <a:off x="365125" y="3636963"/>
            <a:ext cx="2022475" cy="1069975"/>
          </a:xfrm>
          <a:prstGeom prst="rect">
            <a:avLst/>
          </a:prstGeom>
          <a:noFill/>
          <a:ln w="9525">
            <a:noFill/>
            <a:miter lim="800000"/>
            <a:headEnd/>
            <a:tailEnd/>
          </a:ln>
          <a:effectLst/>
        </p:spPr>
        <p:txBody>
          <a:bodyPr wrap="none">
            <a:spAutoFit/>
          </a:bodyPr>
          <a:lstStyle/>
          <a:p>
            <a:r>
              <a:rPr lang="en-US" sz="1600"/>
              <a:t>These values here</a:t>
            </a:r>
          </a:p>
          <a:p>
            <a:r>
              <a:rPr lang="en-US" sz="1600"/>
              <a:t>come from the</a:t>
            </a:r>
          </a:p>
          <a:p>
            <a:r>
              <a:rPr lang="en-US" sz="1600"/>
              <a:t>table on the next</a:t>
            </a:r>
          </a:p>
          <a:p>
            <a:r>
              <a:rPr lang="en-US" sz="1600"/>
              <a:t>slide.</a:t>
            </a:r>
          </a:p>
        </p:txBody>
      </p:sp>
      <p:sp>
        <p:nvSpPr>
          <p:cNvPr id="488460" name="Line 12"/>
          <p:cNvSpPr>
            <a:spLocks noChangeShapeType="1"/>
          </p:cNvSpPr>
          <p:nvPr/>
        </p:nvSpPr>
        <p:spPr bwMode="auto">
          <a:xfrm>
            <a:off x="1524000" y="4495800"/>
            <a:ext cx="1066800" cy="685800"/>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TCP/IP Protocol Suite</a:t>
            </a:r>
          </a:p>
        </p:txBody>
      </p:sp>
      <p:sp>
        <p:nvSpPr>
          <p:cNvPr id="5" name="Slide Number Placeholder 2"/>
          <p:cNvSpPr>
            <a:spLocks noGrp="1"/>
          </p:cNvSpPr>
          <p:nvPr>
            <p:ph type="sldNum" sz="quarter" idx="11"/>
          </p:nvPr>
        </p:nvSpPr>
        <p:spPr/>
        <p:txBody>
          <a:bodyPr/>
          <a:lstStyle/>
          <a:p>
            <a:fld id="{8D442547-FB4C-4B9C-9569-D0D48C3D2C29}" type="slidenum">
              <a:rPr lang="en-US"/>
              <a:pPr/>
              <a:t>17</a:t>
            </a:fld>
            <a:endParaRPr lang="en-US"/>
          </a:p>
        </p:txBody>
      </p:sp>
      <p:sp>
        <p:nvSpPr>
          <p:cNvPr id="506883" name="Text Box 3"/>
          <p:cNvSpPr txBox="1">
            <a:spLocks noChangeArrowheads="1"/>
          </p:cNvSpPr>
          <p:nvPr/>
        </p:nvSpPr>
        <p:spPr bwMode="auto">
          <a:xfrm>
            <a:off x="368300" y="838200"/>
            <a:ext cx="4481513"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20.3  </a:t>
            </a:r>
            <a:r>
              <a:rPr lang="en-US" sz="2400" i="1">
                <a:effectLst>
                  <a:outerShdw blurRad="38100" dist="38100" dir="2700000" algn="tl">
                    <a:srgbClr val="C0C0C0"/>
                  </a:outerShdw>
                </a:effectLst>
                <a:latin typeface="Times New Roman" pitchFamily="18" charset="0"/>
              </a:rPr>
              <a:t>Base64 encoding table</a:t>
            </a:r>
          </a:p>
        </p:txBody>
      </p:sp>
      <p:pic>
        <p:nvPicPr>
          <p:cNvPr id="506921" name="Picture 41"/>
          <p:cNvPicPr>
            <a:picLocks noChangeAspect="1" noChangeArrowheads="1"/>
          </p:cNvPicPr>
          <p:nvPr/>
        </p:nvPicPr>
        <p:blipFill>
          <a:blip r:embed="rId2"/>
          <a:srcRect/>
          <a:stretch>
            <a:fillRect/>
          </a:stretch>
        </p:blipFill>
        <p:spPr bwMode="auto">
          <a:xfrm>
            <a:off x="139700" y="1371600"/>
            <a:ext cx="8775700" cy="4106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0"/>
          </p:nvPr>
        </p:nvSpPr>
        <p:spPr/>
        <p:txBody>
          <a:bodyPr/>
          <a:lstStyle/>
          <a:p>
            <a:r>
              <a:rPr lang="en-US"/>
              <a:t>TCP/IP Protocol Suite</a:t>
            </a:r>
          </a:p>
        </p:txBody>
      </p:sp>
      <p:sp>
        <p:nvSpPr>
          <p:cNvPr id="15" name="Slide Number Placeholder 2"/>
          <p:cNvSpPr>
            <a:spLocks noGrp="1"/>
          </p:cNvSpPr>
          <p:nvPr>
            <p:ph type="sldNum" sz="quarter" idx="11"/>
          </p:nvPr>
        </p:nvSpPr>
        <p:spPr/>
        <p:txBody>
          <a:bodyPr/>
          <a:lstStyle/>
          <a:p>
            <a:fld id="{16939313-B124-488A-BC02-3CC687EA4FAE}" type="slidenum">
              <a:rPr lang="en-US"/>
              <a:pPr/>
              <a:t>18</a:t>
            </a:fld>
            <a:endParaRPr lang="en-US"/>
          </a:p>
        </p:txBody>
      </p:sp>
      <p:sp>
        <p:nvSpPr>
          <p:cNvPr id="48947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20.12</a:t>
            </a:r>
            <a:r>
              <a:rPr lang="en-US" altLang="en-US">
                <a:solidFill>
                  <a:schemeClr val="accent2"/>
                </a:solidFill>
                <a:latin typeface="Times New Roman" pitchFamily="18" charset="0"/>
              </a:rPr>
              <a:t>    </a:t>
            </a:r>
            <a:r>
              <a:rPr lang="en-US" altLang="en-US" i="1">
                <a:latin typeface="Times New Roman" pitchFamily="18" charset="0"/>
              </a:rPr>
              <a:t>Quoted-printable</a:t>
            </a:r>
          </a:p>
        </p:txBody>
      </p:sp>
      <p:sp>
        <p:nvSpPr>
          <p:cNvPr id="48947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94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947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94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94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948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94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9482" name="Picture 10"/>
          <p:cNvPicPr>
            <a:picLocks noChangeAspect="1" noChangeArrowheads="1"/>
          </p:cNvPicPr>
          <p:nvPr/>
        </p:nvPicPr>
        <p:blipFill>
          <a:blip r:embed="rId2"/>
          <a:srcRect/>
          <a:stretch>
            <a:fillRect/>
          </a:stretch>
        </p:blipFill>
        <p:spPr bwMode="auto">
          <a:xfrm>
            <a:off x="533400" y="2057400"/>
            <a:ext cx="7924800" cy="3736975"/>
          </a:xfrm>
          <a:prstGeom prst="rect">
            <a:avLst/>
          </a:prstGeom>
          <a:noFill/>
          <a:ln w="9525">
            <a:noFill/>
            <a:miter lim="800000"/>
            <a:headEnd/>
            <a:tailEnd/>
          </a:ln>
          <a:effectLst/>
        </p:spPr>
      </p:pic>
      <p:sp>
        <p:nvSpPr>
          <p:cNvPr id="489483" name="Text Box 11"/>
          <p:cNvSpPr txBox="1">
            <a:spLocks noChangeArrowheads="1"/>
          </p:cNvSpPr>
          <p:nvPr/>
        </p:nvSpPr>
        <p:spPr bwMode="auto">
          <a:xfrm>
            <a:off x="1355725" y="717550"/>
            <a:ext cx="6332538" cy="915988"/>
          </a:xfrm>
          <a:prstGeom prst="rect">
            <a:avLst/>
          </a:prstGeom>
          <a:noFill/>
          <a:ln w="9525">
            <a:noFill/>
            <a:miter lim="800000"/>
            <a:headEnd/>
            <a:tailEnd/>
          </a:ln>
          <a:effectLst/>
        </p:spPr>
        <p:txBody>
          <a:bodyPr wrap="none">
            <a:spAutoFit/>
          </a:bodyPr>
          <a:lstStyle/>
          <a:p>
            <a:r>
              <a:rPr lang="en-US"/>
              <a:t>Base-64 has a 25% overhead.  If the data has a high</a:t>
            </a:r>
          </a:p>
          <a:p>
            <a:r>
              <a:rPr lang="en-US"/>
              <a:t>percentage of ASCII characters already, then use this</a:t>
            </a:r>
          </a:p>
          <a:p>
            <a:r>
              <a:rPr lang="en-US"/>
              <a:t>technique.  (Not as common as Base-64.)</a:t>
            </a:r>
          </a:p>
        </p:txBody>
      </p:sp>
      <p:sp>
        <p:nvSpPr>
          <p:cNvPr id="489484" name="Text Box 12"/>
          <p:cNvSpPr txBox="1">
            <a:spLocks noChangeArrowheads="1"/>
          </p:cNvSpPr>
          <p:nvPr/>
        </p:nvSpPr>
        <p:spPr bwMode="auto">
          <a:xfrm>
            <a:off x="1981200" y="5791200"/>
            <a:ext cx="6049963" cy="366713"/>
          </a:xfrm>
          <a:prstGeom prst="rect">
            <a:avLst/>
          </a:prstGeom>
          <a:noFill/>
          <a:ln w="9525">
            <a:noFill/>
            <a:miter lim="800000"/>
            <a:headEnd/>
            <a:tailEnd/>
          </a:ln>
          <a:effectLst/>
        </p:spPr>
        <p:txBody>
          <a:bodyPr wrap="none">
            <a:spAutoFit/>
          </a:bodyPr>
          <a:lstStyle/>
          <a:p>
            <a:r>
              <a:rPr lang="en-US"/>
              <a:t>= sign (not a 5) 	9D is ASCII rep of hex data</a:t>
            </a:r>
          </a:p>
        </p:txBody>
      </p:sp>
      <p:sp>
        <p:nvSpPr>
          <p:cNvPr id="489486" name="Line 14"/>
          <p:cNvSpPr>
            <a:spLocks noChangeShapeType="1"/>
          </p:cNvSpPr>
          <p:nvPr/>
        </p:nvSpPr>
        <p:spPr bwMode="auto">
          <a:xfrm flipV="1">
            <a:off x="3048000" y="5486400"/>
            <a:ext cx="228600" cy="304800"/>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TCP/IP Protocol Suite</a:t>
            </a:r>
          </a:p>
        </p:txBody>
      </p:sp>
      <p:sp>
        <p:nvSpPr>
          <p:cNvPr id="11" name="Slide Number Placeholder 2"/>
          <p:cNvSpPr>
            <a:spLocks noGrp="1"/>
          </p:cNvSpPr>
          <p:nvPr>
            <p:ph type="sldNum" sz="quarter" idx="11"/>
          </p:nvPr>
        </p:nvSpPr>
        <p:spPr/>
        <p:txBody>
          <a:bodyPr/>
          <a:lstStyle/>
          <a:p>
            <a:fld id="{433CB4A6-35D2-4D04-872D-89AA7AAE8F8F}" type="slidenum">
              <a:rPr lang="en-US"/>
              <a:pPr/>
              <a:t>19</a:t>
            </a:fld>
            <a:endParaRPr lang="en-US"/>
          </a:p>
        </p:txBody>
      </p:sp>
      <p:grpSp>
        <p:nvGrpSpPr>
          <p:cNvPr id="475138" name="Group 2"/>
          <p:cNvGrpSpPr>
            <a:grpSpLocks/>
          </p:cNvGrpSpPr>
          <p:nvPr/>
        </p:nvGrpSpPr>
        <p:grpSpPr bwMode="auto">
          <a:xfrm>
            <a:off x="0" y="0"/>
            <a:ext cx="8686800" cy="6400800"/>
            <a:chOff x="0" y="96"/>
            <a:chExt cx="5472" cy="3840"/>
          </a:xfrm>
        </p:grpSpPr>
        <p:sp>
          <p:nvSpPr>
            <p:cNvPr id="47513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7514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7514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IN"/>
            </a:p>
          </p:txBody>
        </p:sp>
      </p:grpSp>
      <p:sp>
        <p:nvSpPr>
          <p:cNvPr id="475142" name="Text Box 6"/>
          <p:cNvSpPr txBox="1">
            <a:spLocks noChangeArrowheads="1"/>
          </p:cNvSpPr>
          <p:nvPr/>
        </p:nvSpPr>
        <p:spPr bwMode="auto">
          <a:xfrm>
            <a:off x="228600" y="0"/>
            <a:ext cx="8686800" cy="1138773"/>
          </a:xfrm>
          <a:prstGeom prst="rect">
            <a:avLst/>
          </a:prstGeom>
          <a:noFill/>
          <a:ln w="9525">
            <a:noFill/>
            <a:miter lim="800000"/>
            <a:headEnd/>
            <a:tailEnd/>
          </a:ln>
          <a:effectLst/>
        </p:spPr>
        <p:txBody>
          <a:bodyPr wrap="square">
            <a:spAutoFit/>
          </a:bodyPr>
          <a:lstStyle/>
          <a:p>
            <a:r>
              <a:rPr lang="en-US" sz="3600" dirty="0">
                <a:solidFill>
                  <a:schemeClr val="bg1"/>
                </a:solidFill>
                <a:latin typeface="Arial" pitchFamily="34" charset="0"/>
              </a:rPr>
              <a:t>20.3   </a:t>
            </a:r>
            <a:r>
              <a:rPr lang="en-US" sz="3200" dirty="0">
                <a:solidFill>
                  <a:schemeClr val="bg1"/>
                </a:solidFill>
                <a:latin typeface="Arial" pitchFamily="34" charset="0"/>
              </a:rPr>
              <a:t>MESSAGE TRANSFER AGENT:</a:t>
            </a:r>
            <a:br>
              <a:rPr lang="en-US" sz="3200" dirty="0">
                <a:solidFill>
                  <a:schemeClr val="bg1"/>
                </a:solidFill>
                <a:latin typeface="Arial" pitchFamily="34" charset="0"/>
              </a:rPr>
            </a:br>
            <a:r>
              <a:rPr lang="en-US" sz="3200" dirty="0">
                <a:solidFill>
                  <a:schemeClr val="bg1"/>
                </a:solidFill>
                <a:latin typeface="Arial" pitchFamily="34" charset="0"/>
              </a:rPr>
              <a:t>          SMTP</a:t>
            </a:r>
            <a:endParaRPr lang="en-US" sz="3600" dirty="0">
              <a:solidFill>
                <a:schemeClr val="bg1"/>
              </a:solidFill>
              <a:latin typeface="Arial" pitchFamily="34" charset="0"/>
            </a:endParaRPr>
          </a:p>
        </p:txBody>
      </p:sp>
      <p:sp>
        <p:nvSpPr>
          <p:cNvPr id="475143" name="Rectangle 7"/>
          <p:cNvSpPr>
            <a:spLocks noChangeArrowheads="1"/>
          </p:cNvSpPr>
          <p:nvPr/>
        </p:nvSpPr>
        <p:spPr bwMode="auto">
          <a:xfrm>
            <a:off x="533400" y="1371600"/>
            <a:ext cx="7848600" cy="1006475"/>
          </a:xfrm>
          <a:prstGeom prst="rect">
            <a:avLst/>
          </a:prstGeom>
          <a:noFill/>
          <a:ln w="9525">
            <a:noFill/>
            <a:miter lim="800000"/>
            <a:headEnd/>
            <a:tailEnd/>
          </a:ln>
          <a:effectLst/>
        </p:spPr>
        <p:txBody>
          <a:bodyPr>
            <a:spAutoFit/>
          </a:bodyPr>
          <a:lstStyle/>
          <a:p>
            <a:pPr algn="just"/>
            <a:r>
              <a:rPr lang="en-US" sz="2000" i="1">
                <a:effectLst>
                  <a:outerShdw blurRad="38100" dist="38100" dir="2700000" algn="tl">
                    <a:srgbClr val="C0C0C0"/>
                  </a:outerShdw>
                </a:effectLst>
                <a:latin typeface="Times New Roman" pitchFamily="18" charset="0"/>
              </a:rPr>
              <a:t>The actual mail transfer requires message transfer agents (MTAs). The protocol that defines the MTA client and server in the Internet is called Simple Mail Transfer Protocol (SMTP).</a:t>
            </a:r>
          </a:p>
        </p:txBody>
      </p:sp>
      <p:sp>
        <p:nvSpPr>
          <p:cNvPr id="475144" name="Rectangle 8"/>
          <p:cNvSpPr>
            <a:spLocks noChangeArrowheads="1"/>
          </p:cNvSpPr>
          <p:nvPr/>
        </p:nvSpPr>
        <p:spPr bwMode="auto">
          <a:xfrm>
            <a:off x="685800" y="3870325"/>
            <a:ext cx="7848600" cy="396875"/>
          </a:xfrm>
          <a:prstGeom prst="rect">
            <a:avLst/>
          </a:prstGeom>
          <a:noFill/>
          <a:ln w="9525">
            <a:noFill/>
            <a:miter lim="800000"/>
            <a:headEnd/>
            <a:tailEnd/>
          </a:ln>
          <a:effectLst/>
        </p:spPr>
        <p:txBody>
          <a:bodyPr>
            <a:spAutoFit/>
          </a:bodyPr>
          <a:lstStyle/>
          <a:p>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5145" name="Rectangle 9"/>
          <p:cNvSpPr>
            <a:spLocks noChangeArrowheads="1"/>
          </p:cNvSpPr>
          <p:nvPr/>
        </p:nvSpPr>
        <p:spPr bwMode="auto">
          <a:xfrm>
            <a:off x="685800" y="4403725"/>
            <a:ext cx="7315200" cy="701675"/>
          </a:xfrm>
          <a:prstGeom prst="rect">
            <a:avLst/>
          </a:prstGeom>
          <a:noFill/>
          <a:ln w="76200">
            <a:noFill/>
            <a:miter lim="800000"/>
            <a:headEnd/>
            <a:tailEnd/>
          </a:ln>
          <a:effectLst/>
        </p:spPr>
        <p:txBody>
          <a:bodyPr>
            <a:spAutoFit/>
          </a:bodyPr>
          <a:lstStyle/>
          <a:p>
            <a:r>
              <a:rPr lang="en-US" sz="2000" i="1">
                <a:effectLst>
                  <a:outerShdw blurRad="38100" dist="38100" dir="2700000" algn="tl">
                    <a:srgbClr val="C0C0C0"/>
                  </a:outerShdw>
                </a:effectLst>
                <a:latin typeface="Times New Roman" pitchFamily="18" charset="0"/>
              </a:rPr>
              <a:t>Commands and Responses </a:t>
            </a:r>
          </a:p>
          <a:p>
            <a:r>
              <a:rPr lang="en-US" sz="2000" i="1">
                <a:effectLst>
                  <a:outerShdw blurRad="38100" dist="38100" dir="2700000" algn="tl">
                    <a:srgbClr val="C0C0C0"/>
                  </a:outerShdw>
                </a:effectLst>
                <a:latin typeface="Times New Roman" pitchFamily="18" charset="0"/>
              </a:rPr>
              <a:t>Mail Transfer Phases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t>TCP/IP Protocol Suite</a:t>
            </a:r>
          </a:p>
        </p:txBody>
      </p:sp>
      <p:sp>
        <p:nvSpPr>
          <p:cNvPr id="9" name="Slide Number Placeholder 2"/>
          <p:cNvSpPr>
            <a:spLocks noGrp="1"/>
          </p:cNvSpPr>
          <p:nvPr>
            <p:ph type="sldNum" sz="quarter" idx="11"/>
          </p:nvPr>
        </p:nvSpPr>
        <p:spPr/>
        <p:txBody>
          <a:bodyPr/>
          <a:lstStyle/>
          <a:p>
            <a:fld id="{43F2B6F4-2ECB-4872-8C52-778E4AF71D52}" type="slidenum">
              <a:rPr lang="en-US"/>
              <a:pPr/>
              <a:t>2</a:t>
            </a:fld>
            <a:endParaRPr lang="en-US"/>
          </a:p>
        </p:txBody>
      </p:sp>
      <p:grpSp>
        <p:nvGrpSpPr>
          <p:cNvPr id="450562" name="Group 2"/>
          <p:cNvGrpSpPr>
            <a:grpSpLocks/>
          </p:cNvGrpSpPr>
          <p:nvPr/>
        </p:nvGrpSpPr>
        <p:grpSpPr bwMode="auto">
          <a:xfrm>
            <a:off x="0" y="0"/>
            <a:ext cx="8686800" cy="6400800"/>
            <a:chOff x="0" y="96"/>
            <a:chExt cx="5472" cy="3840"/>
          </a:xfrm>
        </p:grpSpPr>
        <p:sp>
          <p:nvSpPr>
            <p:cNvPr id="45056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50564"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50565"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IN"/>
            </a:p>
          </p:txBody>
        </p:sp>
      </p:grpSp>
      <p:sp>
        <p:nvSpPr>
          <p:cNvPr id="450566" name="Text Box 6"/>
          <p:cNvSpPr txBox="1">
            <a:spLocks noChangeArrowheads="1"/>
          </p:cNvSpPr>
          <p:nvPr/>
        </p:nvSpPr>
        <p:spPr bwMode="auto">
          <a:xfrm>
            <a:off x="228600" y="354013"/>
            <a:ext cx="5060950" cy="641350"/>
          </a:xfrm>
          <a:prstGeom prst="rect">
            <a:avLst/>
          </a:prstGeom>
          <a:noFill/>
          <a:ln w="9525">
            <a:noFill/>
            <a:miter lim="800000"/>
            <a:headEnd/>
            <a:tailEnd/>
          </a:ln>
          <a:effectLst/>
        </p:spPr>
        <p:txBody>
          <a:bodyPr wrap="none">
            <a:spAutoFit/>
          </a:bodyPr>
          <a:lstStyle/>
          <a:p>
            <a:r>
              <a:rPr lang="en-US" sz="3600">
                <a:solidFill>
                  <a:schemeClr val="bg1"/>
                </a:solidFill>
                <a:latin typeface="Arial" pitchFamily="34" charset="0"/>
              </a:rPr>
              <a:t>20.1   ARCHITECTURE</a:t>
            </a:r>
          </a:p>
        </p:txBody>
      </p:sp>
      <p:sp>
        <p:nvSpPr>
          <p:cNvPr id="450568" name="Rectangle 8"/>
          <p:cNvSpPr>
            <a:spLocks noChangeArrowheads="1"/>
          </p:cNvSpPr>
          <p:nvPr/>
        </p:nvSpPr>
        <p:spPr bwMode="auto">
          <a:xfrm>
            <a:off x="533400" y="1371600"/>
            <a:ext cx="7848600" cy="4054475"/>
          </a:xfrm>
          <a:prstGeom prst="rect">
            <a:avLst/>
          </a:prstGeom>
          <a:noFill/>
          <a:ln w="9525">
            <a:noFill/>
            <a:miter lim="800000"/>
            <a:headEnd/>
            <a:tailEnd/>
          </a:ln>
          <a:effectLst/>
        </p:spPr>
        <p:txBody>
          <a:bodyPr>
            <a:spAutoFit/>
          </a:bodyPr>
          <a:lstStyle/>
          <a:p>
            <a:pPr algn="just"/>
            <a:r>
              <a:rPr lang="en-US" sz="2000" i="1">
                <a:effectLst>
                  <a:outerShdw blurRad="38100" dist="38100" dir="2700000" algn="tl">
                    <a:srgbClr val="C0C0C0"/>
                  </a:outerShdw>
                </a:effectLst>
                <a:latin typeface="Times New Roman" pitchFamily="18" charset="0"/>
              </a:rPr>
              <a:t>To explain the architecture of email, we give four scenarios. We begin with the simplest situation and add complexity as we proceed. The fourth scenario is the most common in the exchange of email.</a:t>
            </a:r>
          </a:p>
          <a:p>
            <a:pPr algn="just"/>
            <a:endParaRPr lang="en-US" sz="2000" i="1">
              <a:effectLst>
                <a:outerShdw blurRad="38100" dist="38100" dir="2700000" algn="tl">
                  <a:srgbClr val="C0C0C0"/>
                </a:outerShdw>
              </a:effectLst>
              <a:latin typeface="Times New Roman" pitchFamily="18" charset="0"/>
            </a:endParaRPr>
          </a:p>
          <a:p>
            <a:pPr algn="just"/>
            <a:endParaRPr lang="en-US" sz="2000" i="1">
              <a:effectLst>
                <a:outerShdw blurRad="38100" dist="38100" dir="2700000" algn="tl">
                  <a:srgbClr val="C0C0C0"/>
                </a:outerShdw>
              </a:effectLst>
              <a:latin typeface="Times New Roman" pitchFamily="18" charset="0"/>
            </a:endParaRPr>
          </a:p>
          <a:p>
            <a:pPr algn="just"/>
            <a:r>
              <a:rPr lang="en-US" sz="2000" i="1">
                <a:effectLst>
                  <a:outerShdw blurRad="38100" dist="38100" dir="2700000" algn="tl">
                    <a:srgbClr val="C0C0C0"/>
                  </a:outerShdw>
                </a:effectLst>
                <a:latin typeface="Times New Roman" pitchFamily="18" charset="0"/>
              </a:rPr>
              <a:t>User Agent - software program that composes, reads, replies to, and forwards messages.  It also handles mailboxes.</a:t>
            </a:r>
          </a:p>
          <a:p>
            <a:pPr algn="just"/>
            <a:endParaRPr lang="en-US" sz="2000" i="1">
              <a:effectLst>
                <a:outerShdw blurRad="38100" dist="38100" dir="2700000" algn="tl">
                  <a:srgbClr val="C0C0C0"/>
                </a:outerShdw>
              </a:effectLst>
              <a:latin typeface="Times New Roman" pitchFamily="18" charset="0"/>
            </a:endParaRPr>
          </a:p>
          <a:p>
            <a:pPr algn="just"/>
            <a:r>
              <a:rPr lang="en-US" sz="2000" i="1">
                <a:effectLst>
                  <a:outerShdw blurRad="38100" dist="38100" dir="2700000" algn="tl">
                    <a:srgbClr val="C0C0C0"/>
                  </a:outerShdw>
                </a:effectLst>
                <a:latin typeface="Times New Roman" pitchFamily="18" charset="0"/>
              </a:rPr>
              <a:t>Message Transfer Agent - the actual mail transfer is done through message transfer agents.  SMTP is an example of an MTA.</a:t>
            </a:r>
          </a:p>
          <a:p>
            <a:pPr algn="just"/>
            <a:endParaRPr lang="en-US" sz="2000" i="1">
              <a:effectLst>
                <a:outerShdw blurRad="38100" dist="38100" dir="2700000" algn="tl">
                  <a:srgbClr val="C0C0C0"/>
                </a:outerShdw>
              </a:effectLst>
              <a:latin typeface="Times New Roman" pitchFamily="18" charset="0"/>
            </a:endParaRPr>
          </a:p>
          <a:p>
            <a:pPr algn="just"/>
            <a:r>
              <a:rPr lang="en-US" sz="2000" i="1">
                <a:effectLst>
                  <a:outerShdw blurRad="38100" dist="38100" dir="2700000" algn="tl">
                    <a:srgbClr val="C0C0C0"/>
                  </a:outerShdw>
                </a:effectLst>
                <a:latin typeface="Times New Roman" pitchFamily="18" charset="0"/>
              </a:rPr>
              <a:t>Message Access Agent - the software that pulls messages out of a mailbox.  POP3 and IMAP4 are examples of MAAs.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TCP/IP Protocol Suite</a:t>
            </a:r>
          </a:p>
        </p:txBody>
      </p:sp>
      <p:sp>
        <p:nvSpPr>
          <p:cNvPr id="13" name="Slide Number Placeholder 2"/>
          <p:cNvSpPr>
            <a:spLocks noGrp="1"/>
          </p:cNvSpPr>
          <p:nvPr>
            <p:ph type="sldNum" sz="quarter" idx="11"/>
          </p:nvPr>
        </p:nvSpPr>
        <p:spPr/>
        <p:txBody>
          <a:bodyPr/>
          <a:lstStyle/>
          <a:p>
            <a:fld id="{BCB300CD-948B-4B52-B47F-D5420766B391}" type="slidenum">
              <a:rPr lang="en-US"/>
              <a:pPr/>
              <a:t>20</a:t>
            </a:fld>
            <a:endParaRPr lang="en-US"/>
          </a:p>
        </p:txBody>
      </p:sp>
      <p:sp>
        <p:nvSpPr>
          <p:cNvPr id="49049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20.13</a:t>
            </a:r>
            <a:r>
              <a:rPr lang="en-US" altLang="en-US">
                <a:solidFill>
                  <a:schemeClr val="accent2"/>
                </a:solidFill>
                <a:latin typeface="Times New Roman" pitchFamily="18" charset="0"/>
              </a:rPr>
              <a:t>    </a:t>
            </a:r>
            <a:r>
              <a:rPr lang="en-US" altLang="en-US" i="1">
                <a:latin typeface="Times New Roman" pitchFamily="18" charset="0"/>
              </a:rPr>
              <a:t>SMTP range</a:t>
            </a:r>
          </a:p>
        </p:txBody>
      </p:sp>
      <p:sp>
        <p:nvSpPr>
          <p:cNvPr id="49049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050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050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050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050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050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050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0506" name="Picture 10"/>
          <p:cNvPicPr>
            <a:picLocks noChangeAspect="1" noChangeArrowheads="1"/>
          </p:cNvPicPr>
          <p:nvPr/>
        </p:nvPicPr>
        <p:blipFill>
          <a:blip r:embed="rId2"/>
          <a:srcRect/>
          <a:stretch>
            <a:fillRect/>
          </a:stretch>
        </p:blipFill>
        <p:spPr bwMode="auto">
          <a:xfrm>
            <a:off x="536575" y="2057400"/>
            <a:ext cx="7997825" cy="2882900"/>
          </a:xfrm>
          <a:prstGeom prst="rect">
            <a:avLst/>
          </a:prstGeom>
          <a:noFill/>
          <a:ln w="9525">
            <a:noFill/>
            <a:miter lim="800000"/>
            <a:headEnd/>
            <a:tailEnd/>
          </a:ln>
          <a:effectLst/>
        </p:spPr>
      </p:pic>
      <p:sp>
        <p:nvSpPr>
          <p:cNvPr id="490507" name="Text Box 11"/>
          <p:cNvSpPr txBox="1">
            <a:spLocks noChangeArrowheads="1"/>
          </p:cNvSpPr>
          <p:nvPr/>
        </p:nvSpPr>
        <p:spPr bwMode="auto">
          <a:xfrm>
            <a:off x="1431925" y="946150"/>
            <a:ext cx="7199313" cy="641350"/>
          </a:xfrm>
          <a:prstGeom prst="rect">
            <a:avLst/>
          </a:prstGeom>
          <a:noFill/>
          <a:ln w="9525">
            <a:noFill/>
            <a:miter lim="800000"/>
            <a:headEnd/>
            <a:tailEnd/>
          </a:ln>
          <a:effectLst/>
        </p:spPr>
        <p:txBody>
          <a:bodyPr wrap="none">
            <a:spAutoFit/>
          </a:bodyPr>
          <a:lstStyle/>
          <a:p>
            <a:r>
              <a:rPr lang="en-US"/>
              <a:t>SMTP is used once between Sender and Sender’s mail server,</a:t>
            </a:r>
          </a:p>
          <a:p>
            <a:r>
              <a:rPr lang="en-US"/>
              <a:t>and then again between the two mail servers.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TCP/IP Protocol Suite</a:t>
            </a:r>
          </a:p>
        </p:txBody>
      </p:sp>
      <p:sp>
        <p:nvSpPr>
          <p:cNvPr id="14" name="Slide Number Placeholder 2"/>
          <p:cNvSpPr>
            <a:spLocks noGrp="1"/>
          </p:cNvSpPr>
          <p:nvPr>
            <p:ph type="sldNum" sz="quarter" idx="11"/>
          </p:nvPr>
        </p:nvSpPr>
        <p:spPr/>
        <p:txBody>
          <a:bodyPr/>
          <a:lstStyle/>
          <a:p>
            <a:fld id="{D4FABA39-4F9D-45E9-A1B3-955134C86433}" type="slidenum">
              <a:rPr lang="en-US"/>
              <a:pPr/>
              <a:t>21</a:t>
            </a:fld>
            <a:endParaRPr lang="en-US"/>
          </a:p>
        </p:txBody>
      </p:sp>
      <p:sp>
        <p:nvSpPr>
          <p:cNvPr id="491522"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20.14</a:t>
            </a:r>
            <a:r>
              <a:rPr lang="en-US" altLang="en-US">
                <a:solidFill>
                  <a:schemeClr val="accent2"/>
                </a:solidFill>
                <a:latin typeface="Times New Roman" pitchFamily="18" charset="0"/>
              </a:rPr>
              <a:t>    </a:t>
            </a:r>
            <a:r>
              <a:rPr lang="en-US" altLang="en-US" i="1">
                <a:latin typeface="Times New Roman" pitchFamily="18" charset="0"/>
              </a:rPr>
              <a:t>Commands and responses</a:t>
            </a:r>
          </a:p>
        </p:txBody>
      </p:sp>
      <p:sp>
        <p:nvSpPr>
          <p:cNvPr id="49152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152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152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152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152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152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152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1530" name="Picture 10"/>
          <p:cNvPicPr>
            <a:picLocks noChangeAspect="1" noChangeArrowheads="1"/>
          </p:cNvPicPr>
          <p:nvPr/>
        </p:nvPicPr>
        <p:blipFill>
          <a:blip r:embed="rId2"/>
          <a:srcRect/>
          <a:stretch>
            <a:fillRect/>
          </a:stretch>
        </p:blipFill>
        <p:spPr bwMode="auto">
          <a:xfrm>
            <a:off x="990600" y="1828800"/>
            <a:ext cx="7048500" cy="839788"/>
          </a:xfrm>
          <a:prstGeom prst="rect">
            <a:avLst/>
          </a:prstGeom>
          <a:noFill/>
          <a:ln w="9525">
            <a:noFill/>
            <a:miter lim="800000"/>
            <a:headEnd/>
            <a:tailEnd/>
          </a:ln>
          <a:effectLst/>
        </p:spPr>
      </p:pic>
      <p:sp>
        <p:nvSpPr>
          <p:cNvPr id="491531" name="Text Box 11"/>
          <p:cNvSpPr txBox="1">
            <a:spLocks noChangeArrowheads="1"/>
          </p:cNvSpPr>
          <p:nvPr/>
        </p:nvSpPr>
        <p:spPr bwMode="auto">
          <a:xfrm>
            <a:off x="838200" y="1219200"/>
            <a:ext cx="7446963" cy="366713"/>
          </a:xfrm>
          <a:prstGeom prst="rect">
            <a:avLst/>
          </a:prstGeom>
          <a:noFill/>
          <a:ln w="9525">
            <a:noFill/>
            <a:miter lim="800000"/>
            <a:headEnd/>
            <a:tailEnd/>
          </a:ln>
          <a:effectLst/>
        </p:spPr>
        <p:txBody>
          <a:bodyPr wrap="none">
            <a:spAutoFit/>
          </a:bodyPr>
          <a:lstStyle/>
          <a:p>
            <a:r>
              <a:rPr lang="en-US"/>
              <a:t>Commands are sent from client to server; responses vice versa.</a:t>
            </a:r>
          </a:p>
        </p:txBody>
      </p:sp>
      <p:sp>
        <p:nvSpPr>
          <p:cNvPr id="491532" name="Text Box 12"/>
          <p:cNvSpPr txBox="1">
            <a:spLocks noChangeArrowheads="1"/>
          </p:cNvSpPr>
          <p:nvPr/>
        </p:nvSpPr>
        <p:spPr bwMode="auto">
          <a:xfrm>
            <a:off x="974725" y="3079750"/>
            <a:ext cx="7385050" cy="2838450"/>
          </a:xfrm>
          <a:prstGeom prst="rect">
            <a:avLst/>
          </a:prstGeom>
          <a:noFill/>
          <a:ln w="9525">
            <a:noFill/>
            <a:miter lim="800000"/>
            <a:headEnd/>
            <a:tailEnd/>
          </a:ln>
          <a:effectLst/>
        </p:spPr>
        <p:txBody>
          <a:bodyPr wrap="none">
            <a:spAutoFit/>
          </a:bodyPr>
          <a:lstStyle/>
          <a:p>
            <a:r>
              <a:rPr lang="en-US"/>
              <a:t>Commands consist of keyword followed by zero or more</a:t>
            </a:r>
          </a:p>
          <a:p>
            <a:r>
              <a:rPr lang="en-US"/>
              <a:t>arguments.</a:t>
            </a:r>
          </a:p>
          <a:p>
            <a:endParaRPr lang="en-US"/>
          </a:p>
          <a:p>
            <a:r>
              <a:rPr lang="en-US"/>
              <a:t>14 different commands.  First 5 are required by all institutions.</a:t>
            </a:r>
          </a:p>
          <a:p>
            <a:endParaRPr lang="en-US"/>
          </a:p>
          <a:p>
            <a:r>
              <a:rPr lang="en-US"/>
              <a:t>Next 3 are often used and highly recommended.</a:t>
            </a:r>
          </a:p>
          <a:p>
            <a:endParaRPr lang="en-US"/>
          </a:p>
          <a:p>
            <a:r>
              <a:rPr lang="en-US"/>
              <a:t>Last 6 are seldom used.</a:t>
            </a:r>
          </a:p>
          <a:p>
            <a:endParaRPr lang="en-US"/>
          </a:p>
          <a:p>
            <a:r>
              <a:rPr lang="en-US"/>
              <a:t>And the commands are……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TCP/IP Protocol Suite</a:t>
            </a:r>
          </a:p>
        </p:txBody>
      </p:sp>
      <p:sp>
        <p:nvSpPr>
          <p:cNvPr id="5" name="Slide Number Placeholder 2"/>
          <p:cNvSpPr>
            <a:spLocks noGrp="1"/>
          </p:cNvSpPr>
          <p:nvPr>
            <p:ph type="sldNum" sz="quarter" idx="11"/>
          </p:nvPr>
        </p:nvSpPr>
        <p:spPr/>
        <p:txBody>
          <a:bodyPr/>
          <a:lstStyle/>
          <a:p>
            <a:fld id="{5A384F3F-021C-409D-8988-656673F3B62D}" type="slidenum">
              <a:rPr lang="en-US"/>
              <a:pPr/>
              <a:t>22</a:t>
            </a:fld>
            <a:endParaRPr lang="en-US"/>
          </a:p>
        </p:txBody>
      </p:sp>
      <p:sp>
        <p:nvSpPr>
          <p:cNvPr id="507907" name="Text Box 3"/>
          <p:cNvSpPr txBox="1">
            <a:spLocks noChangeArrowheads="1"/>
          </p:cNvSpPr>
          <p:nvPr/>
        </p:nvSpPr>
        <p:spPr bwMode="auto">
          <a:xfrm>
            <a:off x="2103438" y="228600"/>
            <a:ext cx="3078162"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20.4  </a:t>
            </a:r>
            <a:r>
              <a:rPr lang="en-US" sz="2400" i="1">
                <a:effectLst>
                  <a:outerShdw blurRad="38100" dist="38100" dir="2700000" algn="tl">
                    <a:srgbClr val="C0C0C0"/>
                  </a:outerShdw>
                </a:effectLst>
                <a:latin typeface="Times New Roman" pitchFamily="18" charset="0"/>
              </a:rPr>
              <a:t>Commands</a:t>
            </a:r>
          </a:p>
        </p:txBody>
      </p:sp>
      <p:pic>
        <p:nvPicPr>
          <p:cNvPr id="507945" name="Picture 41"/>
          <p:cNvPicPr>
            <a:picLocks noChangeAspect="1" noChangeArrowheads="1"/>
          </p:cNvPicPr>
          <p:nvPr/>
        </p:nvPicPr>
        <p:blipFill>
          <a:blip r:embed="rId2"/>
          <a:srcRect/>
          <a:stretch>
            <a:fillRect/>
          </a:stretch>
        </p:blipFill>
        <p:spPr bwMode="auto">
          <a:xfrm>
            <a:off x="1879600" y="650875"/>
            <a:ext cx="5283200" cy="567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TCP/IP Protocol Suite</a:t>
            </a:r>
          </a:p>
        </p:txBody>
      </p:sp>
      <p:sp>
        <p:nvSpPr>
          <p:cNvPr id="5" name="Slide Number Placeholder 2"/>
          <p:cNvSpPr>
            <a:spLocks noGrp="1"/>
          </p:cNvSpPr>
          <p:nvPr>
            <p:ph type="sldNum" sz="quarter" idx="11"/>
          </p:nvPr>
        </p:nvSpPr>
        <p:spPr/>
        <p:txBody>
          <a:bodyPr/>
          <a:lstStyle/>
          <a:p>
            <a:fld id="{3B58D3BF-A0BD-4FB8-BFAE-0A17604FB638}" type="slidenum">
              <a:rPr lang="en-US"/>
              <a:pPr/>
              <a:t>23</a:t>
            </a:fld>
            <a:endParaRPr lang="en-US"/>
          </a:p>
        </p:txBody>
      </p:sp>
      <p:sp>
        <p:nvSpPr>
          <p:cNvPr id="518146" name="Text Box 2"/>
          <p:cNvSpPr txBox="1">
            <a:spLocks noChangeArrowheads="1"/>
          </p:cNvSpPr>
          <p:nvPr/>
        </p:nvSpPr>
        <p:spPr bwMode="auto">
          <a:xfrm>
            <a:off x="2103438" y="228600"/>
            <a:ext cx="3078162"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20.4  </a:t>
            </a:r>
            <a:r>
              <a:rPr lang="en-US" sz="2400" i="1">
                <a:effectLst>
                  <a:outerShdw blurRad="38100" dist="38100" dir="2700000" algn="tl">
                    <a:srgbClr val="C0C0C0"/>
                  </a:outerShdw>
                </a:effectLst>
                <a:latin typeface="Times New Roman" pitchFamily="18" charset="0"/>
              </a:rPr>
              <a:t>Commands</a:t>
            </a:r>
          </a:p>
        </p:txBody>
      </p:sp>
      <p:sp>
        <p:nvSpPr>
          <p:cNvPr id="518148" name="Text Box 4"/>
          <p:cNvSpPr txBox="1">
            <a:spLocks noChangeArrowheads="1"/>
          </p:cNvSpPr>
          <p:nvPr/>
        </p:nvSpPr>
        <p:spPr bwMode="auto">
          <a:xfrm>
            <a:off x="990600" y="990600"/>
            <a:ext cx="6911975" cy="4760913"/>
          </a:xfrm>
          <a:prstGeom prst="rect">
            <a:avLst/>
          </a:prstGeom>
          <a:noFill/>
          <a:ln w="9525">
            <a:noFill/>
            <a:miter lim="800000"/>
            <a:headEnd/>
            <a:tailEnd/>
          </a:ln>
          <a:effectLst/>
        </p:spPr>
        <p:txBody>
          <a:bodyPr wrap="none">
            <a:spAutoFit/>
          </a:bodyPr>
          <a:lstStyle/>
          <a:p>
            <a:r>
              <a:rPr lang="en-US"/>
              <a:t>HELO - used by client to identify himself.  The argument</a:t>
            </a:r>
          </a:p>
          <a:p>
            <a:r>
              <a:rPr lang="en-US"/>
              <a:t>is the domain name of the client host.</a:t>
            </a:r>
          </a:p>
          <a:p>
            <a:r>
              <a:rPr lang="en-US"/>
              <a:t>HELO: cs.depaul.edu</a:t>
            </a:r>
          </a:p>
          <a:p>
            <a:endParaRPr lang="en-US"/>
          </a:p>
          <a:p>
            <a:r>
              <a:rPr lang="en-US"/>
              <a:t>MAIL FROM - Used to identify the sender of the message</a:t>
            </a:r>
          </a:p>
          <a:p>
            <a:r>
              <a:rPr lang="en-US"/>
              <a:t>MAIL FROM:cwhite@cs.depaul.edu</a:t>
            </a:r>
          </a:p>
          <a:p>
            <a:endParaRPr lang="en-US"/>
          </a:p>
          <a:p>
            <a:r>
              <a:rPr lang="en-US"/>
              <a:t>RCPT TO - used by client to identify the intended recipient</a:t>
            </a:r>
          </a:p>
          <a:p>
            <a:r>
              <a:rPr lang="en-US"/>
              <a:t>of the message.  If multiple recipients, the command is</a:t>
            </a:r>
          </a:p>
          <a:p>
            <a:r>
              <a:rPr lang="en-US"/>
              <a:t>repeated.</a:t>
            </a:r>
          </a:p>
          <a:p>
            <a:r>
              <a:rPr lang="en-US"/>
              <a:t>RCPT TO: myers@trinity.edu</a:t>
            </a:r>
          </a:p>
          <a:p>
            <a:endParaRPr lang="en-US"/>
          </a:p>
          <a:p>
            <a:r>
              <a:rPr lang="en-US"/>
              <a:t>DATA - all lines that follow the DATA command are treated</a:t>
            </a:r>
          </a:p>
          <a:p>
            <a:r>
              <a:rPr lang="en-US"/>
              <a:t>as the mail message.  The message is terminated by a line</a:t>
            </a:r>
          </a:p>
          <a:p>
            <a:r>
              <a:rPr lang="en-US"/>
              <a:t>containing just one period.</a:t>
            </a:r>
          </a:p>
          <a:p>
            <a:endParaRPr lang="en-US"/>
          </a:p>
          <a:p>
            <a:r>
              <a:rPr lang="en-US"/>
              <a:t>QUIT - this command terminates the message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TCP/IP Protocol Suite</a:t>
            </a:r>
          </a:p>
        </p:txBody>
      </p:sp>
      <p:sp>
        <p:nvSpPr>
          <p:cNvPr id="5" name="Slide Number Placeholder 2"/>
          <p:cNvSpPr>
            <a:spLocks noGrp="1"/>
          </p:cNvSpPr>
          <p:nvPr>
            <p:ph type="sldNum" sz="quarter" idx="11"/>
          </p:nvPr>
        </p:nvSpPr>
        <p:spPr/>
        <p:txBody>
          <a:bodyPr/>
          <a:lstStyle/>
          <a:p>
            <a:fld id="{4A946831-F258-4EE5-8EFF-AA089BAF6585}" type="slidenum">
              <a:rPr lang="en-US"/>
              <a:pPr/>
              <a:t>24</a:t>
            </a:fld>
            <a:endParaRPr lang="en-US"/>
          </a:p>
        </p:txBody>
      </p:sp>
      <p:sp>
        <p:nvSpPr>
          <p:cNvPr id="519170" name="Text Box 2"/>
          <p:cNvSpPr txBox="1">
            <a:spLocks noChangeArrowheads="1"/>
          </p:cNvSpPr>
          <p:nvPr/>
        </p:nvSpPr>
        <p:spPr bwMode="auto">
          <a:xfrm>
            <a:off x="2103438" y="228600"/>
            <a:ext cx="3078162"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20.4  </a:t>
            </a:r>
            <a:r>
              <a:rPr lang="en-US" sz="2400" i="1">
                <a:effectLst>
                  <a:outerShdw blurRad="38100" dist="38100" dir="2700000" algn="tl">
                    <a:srgbClr val="C0C0C0"/>
                  </a:outerShdw>
                </a:effectLst>
                <a:latin typeface="Times New Roman" pitchFamily="18" charset="0"/>
              </a:rPr>
              <a:t>Commands</a:t>
            </a:r>
          </a:p>
        </p:txBody>
      </p:sp>
      <p:sp>
        <p:nvSpPr>
          <p:cNvPr id="519171" name="Text Box 3"/>
          <p:cNvSpPr txBox="1">
            <a:spLocks noChangeArrowheads="1"/>
          </p:cNvSpPr>
          <p:nvPr/>
        </p:nvSpPr>
        <p:spPr bwMode="auto">
          <a:xfrm>
            <a:off x="990600" y="990600"/>
            <a:ext cx="7272338" cy="2563813"/>
          </a:xfrm>
          <a:prstGeom prst="rect">
            <a:avLst/>
          </a:prstGeom>
          <a:noFill/>
          <a:ln w="9525">
            <a:noFill/>
            <a:miter lim="800000"/>
            <a:headEnd/>
            <a:tailEnd/>
          </a:ln>
          <a:effectLst/>
        </p:spPr>
        <p:txBody>
          <a:bodyPr wrap="none">
            <a:spAutoFit/>
          </a:bodyPr>
          <a:lstStyle/>
          <a:p>
            <a:r>
              <a:rPr lang="en-US"/>
              <a:t>RSET - aborts the current mail transaction.  The stored </a:t>
            </a:r>
          </a:p>
          <a:p>
            <a:r>
              <a:rPr lang="en-US"/>
              <a:t>information about the sender and recipient is deleted.</a:t>
            </a:r>
          </a:p>
          <a:p>
            <a:endParaRPr lang="en-US"/>
          </a:p>
          <a:p>
            <a:r>
              <a:rPr lang="en-US"/>
              <a:t>VRFY - used to verify the address of the recipient, which is</a:t>
            </a:r>
          </a:p>
          <a:p>
            <a:r>
              <a:rPr lang="en-US"/>
              <a:t>sent as the argument.</a:t>
            </a:r>
          </a:p>
          <a:p>
            <a:r>
              <a:rPr lang="en-US"/>
              <a:t>VRFY: myers@trinity.edu</a:t>
            </a:r>
          </a:p>
          <a:p>
            <a:endParaRPr lang="en-US"/>
          </a:p>
          <a:p>
            <a:r>
              <a:rPr lang="en-US"/>
              <a:t>NOOP - used by the client to check the status of the recipient.</a:t>
            </a:r>
          </a:p>
          <a:p>
            <a:r>
              <a:rPr lang="en-US"/>
              <a:t>It requires an answer from the recipient.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TCP/IP Protocol Suite</a:t>
            </a:r>
          </a:p>
        </p:txBody>
      </p:sp>
      <p:sp>
        <p:nvSpPr>
          <p:cNvPr id="8" name="Slide Number Placeholder 2"/>
          <p:cNvSpPr>
            <a:spLocks noGrp="1"/>
          </p:cNvSpPr>
          <p:nvPr>
            <p:ph type="sldNum" sz="quarter" idx="11"/>
          </p:nvPr>
        </p:nvSpPr>
        <p:spPr/>
        <p:txBody>
          <a:bodyPr/>
          <a:lstStyle/>
          <a:p>
            <a:fld id="{5188D8E0-0716-4FF9-A2A1-95B60F1D8A41}" type="slidenum">
              <a:rPr lang="en-US"/>
              <a:pPr/>
              <a:t>25</a:t>
            </a:fld>
            <a:endParaRPr lang="en-US"/>
          </a:p>
        </p:txBody>
      </p:sp>
      <p:sp>
        <p:nvSpPr>
          <p:cNvPr id="508931" name="Text Box 3"/>
          <p:cNvSpPr txBox="1">
            <a:spLocks noChangeArrowheads="1"/>
          </p:cNvSpPr>
          <p:nvPr/>
        </p:nvSpPr>
        <p:spPr bwMode="auto">
          <a:xfrm>
            <a:off x="1763713" y="228600"/>
            <a:ext cx="2960687"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20.5  </a:t>
            </a:r>
            <a:r>
              <a:rPr lang="en-US" sz="2400" i="1">
                <a:effectLst>
                  <a:outerShdw blurRad="38100" dist="38100" dir="2700000" algn="tl">
                    <a:srgbClr val="C0C0C0"/>
                  </a:outerShdw>
                </a:effectLst>
                <a:latin typeface="Times New Roman" pitchFamily="18" charset="0"/>
              </a:rPr>
              <a:t>Responses</a:t>
            </a:r>
          </a:p>
        </p:txBody>
      </p:sp>
      <p:grpSp>
        <p:nvGrpSpPr>
          <p:cNvPr id="508973" name="Group 45"/>
          <p:cNvGrpSpPr>
            <a:grpSpLocks/>
          </p:cNvGrpSpPr>
          <p:nvPr/>
        </p:nvGrpSpPr>
        <p:grpSpPr bwMode="auto">
          <a:xfrm>
            <a:off x="2667000" y="609600"/>
            <a:ext cx="6019800" cy="6019800"/>
            <a:chOff x="1056" y="240"/>
            <a:chExt cx="3792" cy="3792"/>
          </a:xfrm>
        </p:grpSpPr>
        <p:pic>
          <p:nvPicPr>
            <p:cNvPr id="508971" name="Picture 43"/>
            <p:cNvPicPr>
              <a:picLocks noChangeAspect="1" noChangeArrowheads="1"/>
            </p:cNvPicPr>
            <p:nvPr/>
          </p:nvPicPr>
          <p:blipFill>
            <a:blip r:embed="rId2"/>
            <a:srcRect/>
            <a:stretch>
              <a:fillRect/>
            </a:stretch>
          </p:blipFill>
          <p:spPr bwMode="auto">
            <a:xfrm>
              <a:off x="1056" y="240"/>
              <a:ext cx="3749" cy="3772"/>
            </a:xfrm>
            <a:prstGeom prst="rect">
              <a:avLst/>
            </a:prstGeom>
            <a:noFill/>
            <a:ln w="9525">
              <a:noFill/>
              <a:miter lim="800000"/>
              <a:headEnd/>
              <a:tailEnd/>
            </a:ln>
            <a:effectLst/>
          </p:spPr>
        </p:pic>
        <p:sp>
          <p:nvSpPr>
            <p:cNvPr id="508972" name="Rectangle 44"/>
            <p:cNvSpPr>
              <a:spLocks noChangeArrowheads="1"/>
            </p:cNvSpPr>
            <p:nvPr/>
          </p:nvSpPr>
          <p:spPr bwMode="auto">
            <a:xfrm>
              <a:off x="1056" y="3744"/>
              <a:ext cx="3792" cy="288"/>
            </a:xfrm>
            <a:prstGeom prst="rect">
              <a:avLst/>
            </a:prstGeom>
            <a:solidFill>
              <a:schemeClr val="bg1"/>
            </a:solidFill>
            <a:ln w="9525">
              <a:noFill/>
              <a:miter lim="800000"/>
              <a:headEnd/>
              <a:tailEnd/>
            </a:ln>
            <a:effectLst/>
          </p:spPr>
          <p:txBody>
            <a:bodyPr wrap="none" anchor="ctr"/>
            <a:lstStyle/>
            <a:p>
              <a:endParaRPr lang="en-IN"/>
            </a:p>
          </p:txBody>
        </p:sp>
      </p:grpSp>
      <p:sp>
        <p:nvSpPr>
          <p:cNvPr id="508974" name="Text Box 46"/>
          <p:cNvSpPr txBox="1">
            <a:spLocks noChangeArrowheads="1"/>
          </p:cNvSpPr>
          <p:nvPr/>
        </p:nvSpPr>
        <p:spPr bwMode="auto">
          <a:xfrm>
            <a:off x="212725" y="1046163"/>
            <a:ext cx="2293938" cy="1803400"/>
          </a:xfrm>
          <a:prstGeom prst="rect">
            <a:avLst/>
          </a:prstGeom>
          <a:noFill/>
          <a:ln w="9525">
            <a:noFill/>
            <a:miter lim="800000"/>
            <a:headEnd/>
            <a:tailEnd/>
          </a:ln>
          <a:effectLst/>
        </p:spPr>
        <p:txBody>
          <a:bodyPr wrap="none">
            <a:spAutoFit/>
          </a:bodyPr>
          <a:lstStyle/>
          <a:p>
            <a:r>
              <a:rPr lang="en-US" sz="1600"/>
              <a:t>Responses are</a:t>
            </a:r>
          </a:p>
          <a:p>
            <a:r>
              <a:rPr lang="en-US" sz="1600"/>
              <a:t>3-digit codes</a:t>
            </a:r>
          </a:p>
          <a:p>
            <a:endParaRPr lang="en-US" sz="1600"/>
          </a:p>
          <a:p>
            <a:r>
              <a:rPr lang="en-US" sz="1600"/>
              <a:t>Codes that begin</a:t>
            </a:r>
          </a:p>
          <a:p>
            <a:r>
              <a:rPr lang="en-US" sz="1600"/>
              <a:t>with a 2 are</a:t>
            </a:r>
          </a:p>
          <a:p>
            <a:r>
              <a:rPr lang="en-US" sz="1600"/>
              <a:t>positive completions</a:t>
            </a:r>
          </a:p>
          <a:p>
            <a:r>
              <a:rPr lang="en-US" sz="1600"/>
              <a:t>etc.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TCP/IP Protocol Suite</a:t>
            </a:r>
          </a:p>
        </p:txBody>
      </p:sp>
      <p:sp>
        <p:nvSpPr>
          <p:cNvPr id="5" name="Slide Number Placeholder 2"/>
          <p:cNvSpPr>
            <a:spLocks noGrp="1"/>
          </p:cNvSpPr>
          <p:nvPr>
            <p:ph type="sldNum" sz="quarter" idx="11"/>
          </p:nvPr>
        </p:nvSpPr>
        <p:spPr/>
        <p:txBody>
          <a:bodyPr/>
          <a:lstStyle/>
          <a:p>
            <a:fld id="{2C7FD7E3-45FA-4C10-AB2B-EB36AD7D24B7}" type="slidenum">
              <a:rPr lang="en-US"/>
              <a:pPr/>
              <a:t>26</a:t>
            </a:fld>
            <a:endParaRPr lang="en-US"/>
          </a:p>
        </p:txBody>
      </p:sp>
      <p:sp>
        <p:nvSpPr>
          <p:cNvPr id="513026" name="Text Box 2"/>
          <p:cNvSpPr txBox="1">
            <a:spLocks noChangeArrowheads="1"/>
          </p:cNvSpPr>
          <p:nvPr/>
        </p:nvSpPr>
        <p:spPr bwMode="auto">
          <a:xfrm>
            <a:off x="914400" y="304800"/>
            <a:ext cx="4560888" cy="457200"/>
          </a:xfrm>
          <a:prstGeom prst="rect">
            <a:avLst/>
          </a:prstGeom>
          <a:noFill/>
          <a:ln w="9525">
            <a:noFill/>
            <a:miter lim="800000"/>
            <a:headEnd/>
            <a:tailEnd/>
          </a:ln>
          <a:effectLst/>
        </p:spPr>
        <p:txBody>
          <a:bodyPr wrap="none">
            <a:spAutoFit/>
          </a:bodyPr>
          <a:lstStyle/>
          <a:p>
            <a:pPr eaLnBrk="1" hangingPunct="1"/>
            <a:r>
              <a:rPr lang="en-US" sz="2400" i="1">
                <a:solidFill>
                  <a:srgbClr val="FF0066"/>
                </a:solidFill>
                <a:effectLst>
                  <a:outerShdw blurRad="38100" dist="38100" dir="2700000" algn="tl">
                    <a:srgbClr val="C0C0C0"/>
                  </a:outerShdw>
                </a:effectLst>
                <a:latin typeface="Times New Roman" pitchFamily="18" charset="0"/>
              </a:rPr>
              <a:t>Table 20.5  </a:t>
            </a:r>
            <a:r>
              <a:rPr lang="en-US" sz="2400" i="1">
                <a:effectLst>
                  <a:outerShdw blurRad="38100" dist="38100" dir="2700000" algn="tl">
                    <a:srgbClr val="C0C0C0"/>
                  </a:outerShdw>
                </a:effectLst>
                <a:latin typeface="Times New Roman" pitchFamily="18" charset="0"/>
              </a:rPr>
              <a:t>Responses (Continued)</a:t>
            </a:r>
          </a:p>
        </p:txBody>
      </p:sp>
      <p:pic>
        <p:nvPicPr>
          <p:cNvPr id="513028" name="Picture 4"/>
          <p:cNvPicPr>
            <a:picLocks noChangeAspect="1" noChangeArrowheads="1"/>
          </p:cNvPicPr>
          <p:nvPr/>
        </p:nvPicPr>
        <p:blipFill>
          <a:blip r:embed="rId2"/>
          <a:srcRect/>
          <a:stretch>
            <a:fillRect/>
          </a:stretch>
        </p:blipFill>
        <p:spPr bwMode="auto">
          <a:xfrm>
            <a:off x="868363" y="854075"/>
            <a:ext cx="7407275" cy="5151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TCP/IP Protocol Suite</a:t>
            </a:r>
          </a:p>
        </p:txBody>
      </p:sp>
      <p:sp>
        <p:nvSpPr>
          <p:cNvPr id="13" name="Slide Number Placeholder 2"/>
          <p:cNvSpPr>
            <a:spLocks noGrp="1"/>
          </p:cNvSpPr>
          <p:nvPr>
            <p:ph type="sldNum" sz="quarter" idx="11"/>
          </p:nvPr>
        </p:nvSpPr>
        <p:spPr/>
        <p:txBody>
          <a:bodyPr/>
          <a:lstStyle/>
          <a:p>
            <a:fld id="{FDE47A77-BD6E-406D-BA20-34C94EAD0D21}" type="slidenum">
              <a:rPr lang="en-US"/>
              <a:pPr/>
              <a:t>27</a:t>
            </a:fld>
            <a:endParaRPr lang="en-US"/>
          </a:p>
        </p:txBody>
      </p:sp>
      <p:sp>
        <p:nvSpPr>
          <p:cNvPr id="49357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20.16</a:t>
            </a:r>
            <a:r>
              <a:rPr lang="en-US" altLang="en-US">
                <a:solidFill>
                  <a:schemeClr val="accent2"/>
                </a:solidFill>
                <a:latin typeface="Times New Roman" pitchFamily="18" charset="0"/>
              </a:rPr>
              <a:t>    </a:t>
            </a:r>
            <a:r>
              <a:rPr lang="en-US" altLang="en-US" i="1">
                <a:latin typeface="Times New Roman" pitchFamily="18" charset="0"/>
              </a:rPr>
              <a:t>Connection establishment</a:t>
            </a:r>
          </a:p>
        </p:txBody>
      </p:sp>
      <p:sp>
        <p:nvSpPr>
          <p:cNvPr id="49357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35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357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35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35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357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35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3578" name="Picture 10"/>
          <p:cNvPicPr>
            <a:picLocks noChangeAspect="1" noChangeArrowheads="1"/>
          </p:cNvPicPr>
          <p:nvPr/>
        </p:nvPicPr>
        <p:blipFill>
          <a:blip r:embed="rId2"/>
          <a:srcRect/>
          <a:stretch>
            <a:fillRect/>
          </a:stretch>
        </p:blipFill>
        <p:spPr bwMode="auto">
          <a:xfrm>
            <a:off x="1524000" y="2667000"/>
            <a:ext cx="5676900" cy="2092325"/>
          </a:xfrm>
          <a:prstGeom prst="rect">
            <a:avLst/>
          </a:prstGeom>
          <a:noFill/>
          <a:ln w="9525">
            <a:noFill/>
            <a:miter lim="800000"/>
            <a:headEnd/>
            <a:tailEnd/>
          </a:ln>
          <a:effectLst/>
        </p:spPr>
      </p:pic>
      <p:sp>
        <p:nvSpPr>
          <p:cNvPr id="493579" name="Text Box 11"/>
          <p:cNvSpPr txBox="1">
            <a:spLocks noChangeArrowheads="1"/>
          </p:cNvSpPr>
          <p:nvPr/>
        </p:nvSpPr>
        <p:spPr bwMode="auto">
          <a:xfrm>
            <a:off x="1508125" y="793750"/>
            <a:ext cx="6889750" cy="1465263"/>
          </a:xfrm>
          <a:prstGeom prst="rect">
            <a:avLst/>
          </a:prstGeom>
          <a:noFill/>
          <a:ln w="9525">
            <a:noFill/>
            <a:miter lim="800000"/>
            <a:headEnd/>
            <a:tailEnd/>
          </a:ln>
          <a:effectLst/>
        </p:spPr>
        <p:txBody>
          <a:bodyPr wrap="none">
            <a:spAutoFit/>
          </a:bodyPr>
          <a:lstStyle/>
          <a:p>
            <a:r>
              <a:rPr lang="en-US"/>
              <a:t>The process of transferring a mail message occurs in three</a:t>
            </a:r>
          </a:p>
          <a:p>
            <a:r>
              <a:rPr lang="en-US"/>
              <a:t>phases: connection establishment, mail transfer, and </a:t>
            </a:r>
          </a:p>
          <a:p>
            <a:r>
              <a:rPr lang="en-US"/>
              <a:t>connection termination.</a:t>
            </a:r>
          </a:p>
          <a:p>
            <a:endParaRPr lang="en-US"/>
          </a:p>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63161090-C1E0-4A0F-A1A1-4C04DB594678}" type="slidenum">
              <a:rPr lang="en-US"/>
              <a:pPr/>
              <a:t>28</a:t>
            </a:fld>
            <a:endParaRPr lang="en-US"/>
          </a:p>
        </p:txBody>
      </p:sp>
      <p:sp>
        <p:nvSpPr>
          <p:cNvPr id="49459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20.17</a:t>
            </a:r>
            <a:r>
              <a:rPr lang="en-US" altLang="en-US">
                <a:solidFill>
                  <a:schemeClr val="accent2"/>
                </a:solidFill>
                <a:latin typeface="Times New Roman" pitchFamily="18" charset="0"/>
              </a:rPr>
              <a:t>    </a:t>
            </a:r>
            <a:r>
              <a:rPr lang="en-US" altLang="en-US" i="1">
                <a:latin typeface="Times New Roman" pitchFamily="18" charset="0"/>
              </a:rPr>
              <a:t>Message transfer</a:t>
            </a:r>
          </a:p>
        </p:txBody>
      </p:sp>
      <p:sp>
        <p:nvSpPr>
          <p:cNvPr id="49459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45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459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45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45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460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46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4602" name="Picture 10"/>
          <p:cNvPicPr>
            <a:picLocks noChangeAspect="1" noChangeArrowheads="1"/>
          </p:cNvPicPr>
          <p:nvPr/>
        </p:nvPicPr>
        <p:blipFill>
          <a:blip r:embed="rId2"/>
          <a:srcRect/>
          <a:stretch>
            <a:fillRect/>
          </a:stretch>
        </p:blipFill>
        <p:spPr bwMode="auto">
          <a:xfrm>
            <a:off x="2579688" y="782638"/>
            <a:ext cx="4278312" cy="595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BE3168F7-2FB9-48E9-9C71-72AC9289B7A4}" type="slidenum">
              <a:rPr lang="en-US"/>
              <a:pPr/>
              <a:t>29</a:t>
            </a:fld>
            <a:endParaRPr lang="en-US"/>
          </a:p>
        </p:txBody>
      </p:sp>
      <p:sp>
        <p:nvSpPr>
          <p:cNvPr id="49561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20.18</a:t>
            </a:r>
            <a:r>
              <a:rPr lang="en-US" altLang="en-US">
                <a:solidFill>
                  <a:schemeClr val="accent2"/>
                </a:solidFill>
                <a:latin typeface="Times New Roman" pitchFamily="18" charset="0"/>
              </a:rPr>
              <a:t>    </a:t>
            </a:r>
            <a:r>
              <a:rPr lang="en-US" altLang="en-US" i="1">
                <a:latin typeface="Times New Roman" pitchFamily="18" charset="0"/>
              </a:rPr>
              <a:t>Connection termination</a:t>
            </a:r>
          </a:p>
        </p:txBody>
      </p:sp>
      <p:sp>
        <p:nvSpPr>
          <p:cNvPr id="49561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56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562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56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56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562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56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5626" name="Picture 10"/>
          <p:cNvPicPr>
            <a:picLocks noChangeAspect="1" noChangeArrowheads="1"/>
          </p:cNvPicPr>
          <p:nvPr/>
        </p:nvPicPr>
        <p:blipFill>
          <a:blip r:embed="rId2"/>
          <a:srcRect/>
          <a:stretch>
            <a:fillRect/>
          </a:stretch>
        </p:blipFill>
        <p:spPr bwMode="auto">
          <a:xfrm>
            <a:off x="1468438" y="2573338"/>
            <a:ext cx="5694362" cy="1693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r>
              <a:rPr lang="en-US"/>
              <a:t>TCP/IP Protocol Suite</a:t>
            </a:r>
          </a:p>
        </p:txBody>
      </p:sp>
      <p:sp>
        <p:nvSpPr>
          <p:cNvPr id="14" name="Slide Number Placeholder 2"/>
          <p:cNvSpPr>
            <a:spLocks noGrp="1"/>
          </p:cNvSpPr>
          <p:nvPr>
            <p:ph type="sldNum" sz="quarter" idx="11"/>
          </p:nvPr>
        </p:nvSpPr>
        <p:spPr/>
        <p:txBody>
          <a:bodyPr/>
          <a:lstStyle/>
          <a:p>
            <a:fld id="{5FBE60BE-D106-4AF1-8384-ACC41408DC27}" type="slidenum">
              <a:rPr lang="en-US"/>
              <a:pPr/>
              <a:t>3</a:t>
            </a:fld>
            <a:endParaRPr lang="en-US"/>
          </a:p>
        </p:txBody>
      </p:sp>
      <p:sp>
        <p:nvSpPr>
          <p:cNvPr id="47821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a:t>
            </a:r>
            <a:r>
              <a:rPr lang="en-US" altLang="en-US">
                <a:solidFill>
                  <a:schemeClr val="accent2"/>
                </a:solidFill>
                <a:latin typeface="Times New Roman" pitchFamily="18" charset="0"/>
              </a:rPr>
              <a:t>    </a:t>
            </a:r>
            <a:r>
              <a:rPr lang="en-US" altLang="en-US" i="1">
                <a:latin typeface="Times New Roman" pitchFamily="18" charset="0"/>
              </a:rPr>
              <a:t>First and second scenario</a:t>
            </a:r>
          </a:p>
        </p:txBody>
      </p:sp>
      <p:sp>
        <p:nvSpPr>
          <p:cNvPr id="47821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7821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7821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7821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7821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7821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7821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78220" name="Picture 12"/>
          <p:cNvPicPr>
            <a:picLocks noChangeAspect="1" noChangeArrowheads="1"/>
          </p:cNvPicPr>
          <p:nvPr/>
        </p:nvPicPr>
        <p:blipFill>
          <a:blip r:embed="rId2"/>
          <a:srcRect/>
          <a:stretch>
            <a:fillRect/>
          </a:stretch>
        </p:blipFill>
        <p:spPr bwMode="auto">
          <a:xfrm>
            <a:off x="838200" y="990600"/>
            <a:ext cx="4606925" cy="2165350"/>
          </a:xfrm>
          <a:prstGeom prst="rect">
            <a:avLst/>
          </a:prstGeom>
          <a:noFill/>
          <a:ln w="9525">
            <a:noFill/>
            <a:miter lim="800000"/>
            <a:headEnd/>
            <a:tailEnd/>
          </a:ln>
          <a:effectLst/>
        </p:spPr>
      </p:pic>
      <p:pic>
        <p:nvPicPr>
          <p:cNvPr id="478221" name="Picture 13"/>
          <p:cNvPicPr>
            <a:picLocks noChangeAspect="1" noChangeArrowheads="1"/>
          </p:cNvPicPr>
          <p:nvPr/>
        </p:nvPicPr>
        <p:blipFill>
          <a:blip r:embed="rId3"/>
          <a:srcRect/>
          <a:stretch>
            <a:fillRect/>
          </a:stretch>
        </p:blipFill>
        <p:spPr bwMode="auto">
          <a:xfrm>
            <a:off x="381000" y="3200400"/>
            <a:ext cx="8345488" cy="3097213"/>
          </a:xfrm>
          <a:prstGeom prst="rect">
            <a:avLst/>
          </a:prstGeom>
          <a:noFill/>
          <a:ln w="9525">
            <a:noFill/>
            <a:miter lim="800000"/>
            <a:headEnd/>
            <a:tailEnd/>
          </a:ln>
          <a:effectLst/>
        </p:spPr>
      </p:pic>
      <p:sp>
        <p:nvSpPr>
          <p:cNvPr id="478222" name="Text Box 14"/>
          <p:cNvSpPr txBox="1">
            <a:spLocks noChangeArrowheads="1"/>
          </p:cNvSpPr>
          <p:nvPr/>
        </p:nvSpPr>
        <p:spPr bwMode="auto">
          <a:xfrm>
            <a:off x="5699125" y="641350"/>
            <a:ext cx="3151188" cy="2838450"/>
          </a:xfrm>
          <a:prstGeom prst="rect">
            <a:avLst/>
          </a:prstGeom>
          <a:noFill/>
          <a:ln w="9525">
            <a:noFill/>
            <a:miter lim="800000"/>
            <a:headEnd/>
            <a:tailEnd/>
          </a:ln>
          <a:effectLst/>
        </p:spPr>
        <p:txBody>
          <a:bodyPr wrap="none">
            <a:spAutoFit/>
          </a:bodyPr>
          <a:lstStyle/>
          <a:p>
            <a:r>
              <a:rPr lang="en-US"/>
              <a:t>First scenario: sender and</a:t>
            </a:r>
          </a:p>
          <a:p>
            <a:r>
              <a:rPr lang="en-US"/>
              <a:t>receiver on same system</a:t>
            </a:r>
          </a:p>
          <a:p>
            <a:r>
              <a:rPr lang="en-US"/>
              <a:t>so need only two UAs.</a:t>
            </a:r>
          </a:p>
          <a:p>
            <a:endParaRPr lang="en-US"/>
          </a:p>
          <a:p>
            <a:endParaRPr lang="en-US"/>
          </a:p>
          <a:p>
            <a:endParaRPr lang="en-US"/>
          </a:p>
          <a:p>
            <a:r>
              <a:rPr lang="en-US"/>
              <a:t>Second scenario: sender</a:t>
            </a:r>
          </a:p>
          <a:p>
            <a:r>
              <a:rPr lang="en-US"/>
              <a:t>and receiver on different</a:t>
            </a:r>
          </a:p>
          <a:p>
            <a:r>
              <a:rPr lang="en-US"/>
              <a:t>systems so need two</a:t>
            </a:r>
          </a:p>
          <a:p>
            <a:r>
              <a:rPr lang="en-US"/>
              <a:t>UAs and pair of MTAs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TCP/IP Protocol Suite</a:t>
            </a:r>
          </a:p>
        </p:txBody>
      </p:sp>
      <p:sp>
        <p:nvSpPr>
          <p:cNvPr id="8" name="Slide Number Placeholder 2"/>
          <p:cNvSpPr>
            <a:spLocks noGrp="1"/>
          </p:cNvSpPr>
          <p:nvPr>
            <p:ph type="sldNum" sz="quarter" idx="11"/>
          </p:nvPr>
        </p:nvSpPr>
        <p:spPr/>
        <p:txBody>
          <a:bodyPr/>
          <a:lstStyle/>
          <a:p>
            <a:fld id="{5BA08F8F-A8CB-4BEA-881D-0FE8E9269DF7}" type="slidenum">
              <a:rPr lang="en-US"/>
              <a:pPr/>
              <a:t>30</a:t>
            </a:fld>
            <a:endParaRPr lang="en-US"/>
          </a:p>
        </p:txBody>
      </p:sp>
      <p:sp>
        <p:nvSpPr>
          <p:cNvPr id="514050" name="Text Box 2"/>
          <p:cNvSpPr txBox="1">
            <a:spLocks noChangeArrowheads="1"/>
          </p:cNvSpPr>
          <p:nvPr/>
        </p:nvSpPr>
        <p:spPr bwMode="auto">
          <a:xfrm>
            <a:off x="1143000" y="381000"/>
            <a:ext cx="4724400" cy="519113"/>
          </a:xfrm>
          <a:prstGeom prst="rect">
            <a:avLst/>
          </a:prstGeom>
          <a:noFill/>
          <a:ln w="9525">
            <a:noFill/>
            <a:miter lim="800000"/>
            <a:headEnd/>
            <a:tailEnd/>
          </a:ln>
          <a:effectLst/>
        </p:spPr>
        <p:txBody>
          <a:bodyPr>
            <a:spAutoFit/>
          </a:bodyPr>
          <a:lstStyle/>
          <a:p>
            <a:r>
              <a:rPr lang="en-US" altLang="en-US" sz="2400" i="1">
                <a:solidFill>
                  <a:schemeClr val="folHlink"/>
                </a:solidFill>
                <a:latin typeface="Algerian" pitchFamily="82" charset="0"/>
              </a:rPr>
              <a:t>Example</a:t>
            </a:r>
            <a:r>
              <a:rPr lang="en-US" altLang="en-US" sz="2800" i="1">
                <a:solidFill>
                  <a:schemeClr val="folHlink"/>
                </a:solidFill>
                <a:latin typeface="Algerian" pitchFamily="82" charset="0"/>
              </a:rPr>
              <a:t> 1</a:t>
            </a:r>
            <a:endParaRPr lang="en-US" altLang="en-US" sz="1400" i="1">
              <a:solidFill>
                <a:schemeClr val="folHlink"/>
              </a:solidFill>
              <a:latin typeface="Algerian" pitchFamily="82" charset="0"/>
            </a:endParaRPr>
          </a:p>
        </p:txBody>
      </p:sp>
      <p:sp>
        <p:nvSpPr>
          <p:cNvPr id="514051" name="Rectangle 3"/>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514052" name="Rectangle 4"/>
          <p:cNvSpPr>
            <a:spLocks noChangeArrowheads="1"/>
          </p:cNvSpPr>
          <p:nvPr/>
        </p:nvSpPr>
        <p:spPr bwMode="auto">
          <a:xfrm>
            <a:off x="609600" y="3352800"/>
            <a:ext cx="8153400" cy="1066800"/>
          </a:xfrm>
          <a:prstGeom prst="rect">
            <a:avLst/>
          </a:prstGeom>
          <a:solidFill>
            <a:srgbClr val="DDDDDD"/>
          </a:solidFill>
          <a:ln w="9525">
            <a:noFill/>
            <a:miter lim="800000"/>
            <a:headEnd/>
            <a:tailEnd/>
          </a:ln>
          <a:effectLst/>
        </p:spPr>
        <p:txBody>
          <a:bodyPr>
            <a:spAutoFit/>
          </a:bodyPr>
          <a:lstStyle/>
          <a:p>
            <a:pPr>
              <a:spcBef>
                <a:spcPct val="50000"/>
              </a:spcBef>
            </a:pPr>
            <a:r>
              <a:rPr lang="en-US" sz="2400" i="1">
                <a:solidFill>
                  <a:schemeClr val="hlink"/>
                </a:solidFill>
                <a:latin typeface="Times New Roman" pitchFamily="18" charset="0"/>
              </a:rPr>
              <a:t>$ telnet mail.adelphia.net 25</a:t>
            </a:r>
            <a:br>
              <a:rPr lang="en-US" sz="2400" i="1">
                <a:solidFill>
                  <a:schemeClr val="hlink"/>
                </a:solidFill>
                <a:latin typeface="Times New Roman" pitchFamily="18" charset="0"/>
              </a:rPr>
            </a:br>
            <a:r>
              <a:rPr lang="en-US" sz="2000" i="1">
                <a:latin typeface="Times New Roman" pitchFamily="18" charset="0"/>
              </a:rPr>
              <a:t>Trying 68.168.78.100...</a:t>
            </a:r>
            <a:br>
              <a:rPr lang="en-US" sz="2000" i="1">
                <a:latin typeface="Times New Roman" pitchFamily="18" charset="0"/>
              </a:rPr>
            </a:br>
            <a:r>
              <a:rPr lang="en-US" sz="2000" i="1">
                <a:latin typeface="Times New Roman" pitchFamily="18" charset="0"/>
              </a:rPr>
              <a:t>Connected to mail.adelphia.net (68.168.78.100).</a:t>
            </a:r>
          </a:p>
        </p:txBody>
      </p:sp>
      <p:sp>
        <p:nvSpPr>
          <p:cNvPr id="514053" name="Rectangle 5"/>
          <p:cNvSpPr>
            <a:spLocks noChangeArrowheads="1"/>
          </p:cNvSpPr>
          <p:nvPr/>
        </p:nvSpPr>
        <p:spPr bwMode="auto">
          <a:xfrm>
            <a:off x="533400" y="1371600"/>
            <a:ext cx="8153400" cy="1920875"/>
          </a:xfrm>
          <a:prstGeom prst="rect">
            <a:avLst/>
          </a:prstGeom>
          <a:noFill/>
          <a:ln w="9525">
            <a:noFill/>
            <a:miter lim="800000"/>
            <a:headEnd/>
            <a:tailEnd/>
          </a:ln>
          <a:effectLst/>
        </p:spPr>
        <p:txBody>
          <a:bodyPr>
            <a:spAutoFit/>
          </a:bodyPr>
          <a:lstStyle/>
          <a:p>
            <a:pPr algn="just">
              <a:spcBef>
                <a:spcPct val="50000"/>
              </a:spcBef>
            </a:pPr>
            <a:r>
              <a:rPr lang="en-US" sz="2000" i="1">
                <a:latin typeface="Times New Roman" pitchFamily="18" charset="0"/>
              </a:rPr>
              <a:t>Let us see how we can directly use SMTP to send an email and simulate the commands and responses we described in this section. We use TELNET to log into port 25 (the well-known port for SMTP). We then use the commands directly to send an email. In this example, forouzanb@adelphia.net is sending an email to himself. The first few lines show TELNET trying to connect to the adelphia mail server.</a:t>
            </a:r>
          </a:p>
        </p:txBody>
      </p:sp>
      <p:sp>
        <p:nvSpPr>
          <p:cNvPr id="514055" name="Rectangle 7"/>
          <p:cNvSpPr>
            <a:spLocks noChangeArrowheads="1"/>
          </p:cNvSpPr>
          <p:nvPr/>
        </p:nvSpPr>
        <p:spPr bwMode="auto">
          <a:xfrm>
            <a:off x="533400" y="4632325"/>
            <a:ext cx="8153400" cy="1616075"/>
          </a:xfrm>
          <a:prstGeom prst="rect">
            <a:avLst/>
          </a:prstGeom>
          <a:noFill/>
          <a:ln w="9525">
            <a:noFill/>
            <a:miter lim="800000"/>
            <a:headEnd/>
            <a:tailEnd/>
          </a:ln>
          <a:effectLst/>
        </p:spPr>
        <p:txBody>
          <a:bodyPr>
            <a:spAutoFit/>
          </a:bodyPr>
          <a:lstStyle/>
          <a:p>
            <a:pPr algn="just">
              <a:spcBef>
                <a:spcPct val="50000"/>
              </a:spcBef>
            </a:pPr>
            <a:r>
              <a:rPr lang="en-US" sz="2000" i="1">
                <a:latin typeface="Times New Roman" pitchFamily="18" charset="0"/>
              </a:rPr>
              <a:t>After connection, we can type the SMTP commands and then receive the responses as shown below. We have shown the commands in black and the responses in color. Note that we have added for clarification some comment lines, designated by the “=” sign. These lines are not part of the email procedure.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TCP/IP Protocol Suite</a:t>
            </a:r>
          </a:p>
        </p:txBody>
      </p:sp>
      <p:sp>
        <p:nvSpPr>
          <p:cNvPr id="6" name="Slide Number Placeholder 2"/>
          <p:cNvSpPr>
            <a:spLocks noGrp="1"/>
          </p:cNvSpPr>
          <p:nvPr>
            <p:ph type="sldNum" sz="quarter" idx="11"/>
          </p:nvPr>
        </p:nvSpPr>
        <p:spPr/>
        <p:txBody>
          <a:bodyPr/>
          <a:lstStyle/>
          <a:p>
            <a:fld id="{D03A6644-F34A-4263-A410-FC9A8AB5C7E5}" type="slidenum">
              <a:rPr lang="en-US"/>
              <a:pPr/>
              <a:t>31</a:t>
            </a:fld>
            <a:endParaRPr lang="en-US"/>
          </a:p>
        </p:txBody>
      </p:sp>
      <p:sp>
        <p:nvSpPr>
          <p:cNvPr id="515074" name="Text Box 2"/>
          <p:cNvSpPr txBox="1">
            <a:spLocks noChangeArrowheads="1"/>
          </p:cNvSpPr>
          <p:nvPr/>
        </p:nvSpPr>
        <p:spPr bwMode="auto">
          <a:xfrm>
            <a:off x="1143000" y="381000"/>
            <a:ext cx="6629400" cy="519113"/>
          </a:xfrm>
          <a:prstGeom prst="rect">
            <a:avLst/>
          </a:prstGeom>
          <a:noFill/>
          <a:ln w="9525">
            <a:noFill/>
            <a:miter lim="800000"/>
            <a:headEnd/>
            <a:tailEnd/>
          </a:ln>
          <a:effectLst/>
        </p:spPr>
        <p:txBody>
          <a:bodyPr>
            <a:spAutoFit/>
          </a:bodyPr>
          <a:lstStyle/>
          <a:p>
            <a:r>
              <a:rPr lang="en-US" altLang="en-US" sz="2400" i="1">
                <a:solidFill>
                  <a:schemeClr val="folHlink"/>
                </a:solidFill>
                <a:latin typeface="Algerian" pitchFamily="82" charset="0"/>
              </a:rPr>
              <a:t>Example</a:t>
            </a:r>
            <a:r>
              <a:rPr lang="en-US" altLang="en-US" sz="2800" i="1">
                <a:solidFill>
                  <a:schemeClr val="folHlink"/>
                </a:solidFill>
                <a:latin typeface="Algerian" pitchFamily="82" charset="0"/>
              </a:rPr>
              <a:t> 1 </a:t>
            </a:r>
            <a:r>
              <a:rPr lang="en-US" altLang="en-US" sz="1400" i="1">
                <a:solidFill>
                  <a:schemeClr val="folHlink"/>
                </a:solidFill>
                <a:latin typeface="Algerian" pitchFamily="82" charset="0"/>
              </a:rPr>
              <a:t>(Continued)</a:t>
            </a:r>
          </a:p>
        </p:txBody>
      </p:sp>
      <p:sp>
        <p:nvSpPr>
          <p:cNvPr id="515075" name="Rectangle 3"/>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515076" name="Rectangle 4"/>
          <p:cNvSpPr>
            <a:spLocks noChangeArrowheads="1"/>
          </p:cNvSpPr>
          <p:nvPr/>
        </p:nvSpPr>
        <p:spPr bwMode="auto">
          <a:xfrm>
            <a:off x="609600" y="1279525"/>
            <a:ext cx="8153400" cy="5578475"/>
          </a:xfrm>
          <a:prstGeom prst="rect">
            <a:avLst/>
          </a:prstGeom>
          <a:solidFill>
            <a:srgbClr val="DDDDDD"/>
          </a:solidFill>
          <a:ln w="9525">
            <a:noFill/>
            <a:miter lim="800000"/>
            <a:headEnd/>
            <a:tailEnd/>
          </a:ln>
          <a:effectLst/>
        </p:spPr>
        <p:txBody>
          <a:bodyPr>
            <a:spAutoFit/>
          </a:bodyPr>
          <a:lstStyle/>
          <a:p>
            <a:pPr>
              <a:spcBef>
                <a:spcPct val="50000"/>
              </a:spcBef>
            </a:pPr>
            <a:r>
              <a:rPr lang="en-US" sz="2000" i="1">
                <a:solidFill>
                  <a:schemeClr val="hlink"/>
                </a:solidFill>
                <a:latin typeface="Times New Roman" pitchFamily="18" charset="0"/>
              </a:rPr>
              <a:t>================== Connection Establishment ================</a:t>
            </a:r>
            <a:r>
              <a:rPr lang="en-US" sz="2000" i="1">
                <a:latin typeface="Times New Roman" pitchFamily="18" charset="0"/>
              </a:rPr>
              <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220 mta13.adelphia.net SMTP server ready Fri, 6 Aug 2004 . . .</a:t>
            </a:r>
            <a:r>
              <a:rPr lang="en-US" sz="2000" i="1">
                <a:latin typeface="Times New Roman" pitchFamily="18" charset="0"/>
              </a:rPr>
              <a:t/>
            </a:r>
            <a:br>
              <a:rPr lang="en-US" sz="2000" i="1">
                <a:latin typeface="Times New Roman" pitchFamily="18" charset="0"/>
              </a:rPr>
            </a:br>
            <a:r>
              <a:rPr lang="en-US" sz="2000" i="1">
                <a:latin typeface="Times New Roman" pitchFamily="18" charset="0"/>
              </a:rPr>
              <a:t>HELO mail.adelphia.net</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mta13.adelphia.net</a:t>
            </a:r>
            <a:r>
              <a:rPr lang="en-US" sz="2000" i="1">
                <a:latin typeface="Times New Roman" pitchFamily="18" charset="0"/>
              </a:rPr>
              <a:t/>
            </a:r>
            <a:br>
              <a:rPr lang="en-US" sz="2000" i="1">
                <a:latin typeface="Times New Roman" pitchFamily="18" charset="0"/>
              </a:rPr>
            </a:br>
            <a:r>
              <a:rPr lang="en-US" sz="2000" i="1">
                <a:solidFill>
                  <a:schemeClr val="hlink"/>
                </a:solidFill>
                <a:latin typeface="Times New Roman" pitchFamily="18" charset="0"/>
              </a:rPr>
              <a:t>===================== Envelope ===================</a:t>
            </a:r>
            <a:r>
              <a:rPr lang="en-US" sz="2000" i="1">
                <a:latin typeface="Times New Roman" pitchFamily="18" charset="0"/>
              </a:rPr>
              <a:t/>
            </a:r>
            <a:br>
              <a:rPr lang="en-US" sz="2000" i="1">
                <a:latin typeface="Times New Roman" pitchFamily="18" charset="0"/>
              </a:rPr>
            </a:br>
            <a:r>
              <a:rPr lang="en-US" sz="2000" i="1">
                <a:latin typeface="Times New Roman" pitchFamily="18" charset="0"/>
              </a:rPr>
              <a:t>MAIL FROM: forouzanb@adelphia.net</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Sender &lt;forouzanb@adelphia.net&gt; Ok</a:t>
            </a:r>
            <a:r>
              <a:rPr lang="en-US" sz="2000" i="1">
                <a:latin typeface="Times New Roman" pitchFamily="18" charset="0"/>
              </a:rPr>
              <a:t/>
            </a:r>
            <a:br>
              <a:rPr lang="en-US" sz="2000" i="1">
                <a:latin typeface="Times New Roman" pitchFamily="18" charset="0"/>
              </a:rPr>
            </a:br>
            <a:r>
              <a:rPr lang="en-US" sz="2000" i="1">
                <a:latin typeface="Times New Roman" pitchFamily="18" charset="0"/>
              </a:rPr>
              <a:t>RCPT TO: forouzanb@adelphia.net</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250 Recipient &lt;forouzanb@adelphia.net&gt; Ok</a:t>
            </a:r>
            <a:r>
              <a:rPr lang="en-US" sz="2000" i="1">
                <a:latin typeface="Times New Roman" pitchFamily="18" charset="0"/>
              </a:rPr>
              <a:t/>
            </a:r>
            <a:br>
              <a:rPr lang="en-US" sz="2000" i="1">
                <a:latin typeface="Times New Roman" pitchFamily="18" charset="0"/>
              </a:rPr>
            </a:br>
            <a:r>
              <a:rPr lang="en-US" sz="2000" i="1">
                <a:solidFill>
                  <a:schemeClr val="hlink"/>
                </a:solidFill>
                <a:latin typeface="Times New Roman" pitchFamily="18" charset="0"/>
              </a:rPr>
              <a:t>=================== Header and Body ==================</a:t>
            </a:r>
            <a:r>
              <a:rPr lang="en-US" sz="2000" i="1">
                <a:latin typeface="Times New Roman" pitchFamily="18" charset="0"/>
              </a:rPr>
              <a:t/>
            </a:r>
            <a:br>
              <a:rPr lang="en-US" sz="2000" i="1">
                <a:latin typeface="Times New Roman" pitchFamily="18" charset="0"/>
              </a:rPr>
            </a:br>
            <a:r>
              <a:rPr lang="en-US" sz="2000" i="1">
                <a:latin typeface="Times New Roman" pitchFamily="18" charset="0"/>
              </a:rPr>
              <a:t>DATA</a:t>
            </a:r>
            <a:br>
              <a:rPr lang="en-US" sz="2000" i="1">
                <a:latin typeface="Times New Roman" pitchFamily="18" charset="0"/>
              </a:rPr>
            </a:br>
            <a:r>
              <a:rPr lang="en-US" sz="2000" i="1">
                <a:latin typeface="Times New Roman" pitchFamily="18" charset="0"/>
              </a:rPr>
              <a:t>	</a:t>
            </a:r>
            <a:r>
              <a:rPr lang="en-US" sz="2000" i="1">
                <a:solidFill>
                  <a:schemeClr val="folHlink"/>
                </a:solidFill>
                <a:latin typeface="Times New Roman" pitchFamily="18" charset="0"/>
              </a:rPr>
              <a:t>354 Ok Send data ending with &lt;CRLF&gt;.&lt;CRLF&gt;</a:t>
            </a:r>
            <a:br>
              <a:rPr lang="en-US" sz="2000" i="1">
                <a:solidFill>
                  <a:schemeClr val="folHlink"/>
                </a:solidFill>
                <a:latin typeface="Times New Roman" pitchFamily="18" charset="0"/>
              </a:rPr>
            </a:br>
            <a:r>
              <a:rPr lang="en-US" sz="2000" i="1">
                <a:latin typeface="Times New Roman" pitchFamily="18" charset="0"/>
              </a:rPr>
              <a:t>From: Forouzan</a:t>
            </a:r>
            <a:br>
              <a:rPr lang="en-US" sz="2000" i="1">
                <a:latin typeface="Times New Roman" pitchFamily="18" charset="0"/>
              </a:rPr>
            </a:br>
            <a:r>
              <a:rPr lang="en-US" sz="2000" i="1">
                <a:latin typeface="Times New Roman" pitchFamily="18" charset="0"/>
              </a:rPr>
              <a:t>TO: Forouzan</a:t>
            </a:r>
            <a:br>
              <a:rPr lang="en-US" sz="2000" i="1">
                <a:latin typeface="Times New Roman" pitchFamily="18" charset="0"/>
              </a:rPr>
            </a:br>
            <a:r>
              <a:rPr lang="en-US" sz="2000" i="1">
                <a:latin typeface="Times New Roman" pitchFamily="18" charset="0"/>
              </a:rPr>
              <a:t/>
            </a:r>
            <a:br>
              <a:rPr lang="en-US" sz="2000" i="1">
                <a:latin typeface="Times New Roman" pitchFamily="18" charset="0"/>
              </a:rPr>
            </a:br>
            <a:r>
              <a:rPr lang="en-US" sz="2000" i="1">
                <a:latin typeface="Times New Roman" pitchFamily="18" charset="0"/>
              </a:rPr>
              <a:t>This is a test message</a:t>
            </a:r>
            <a:br>
              <a:rPr lang="en-US" sz="2000" i="1">
                <a:latin typeface="Times New Roman" pitchFamily="18" charset="0"/>
              </a:rPr>
            </a:br>
            <a:r>
              <a:rPr lang="en-US" sz="2000" i="1">
                <a:latin typeface="Times New Roman" pitchFamily="18" charset="0"/>
              </a:rPr>
              <a:t>to show SMTP in action.</a:t>
            </a:r>
            <a:br>
              <a:rPr lang="en-US" sz="2000" i="1">
                <a:latin typeface="Times New Roman" pitchFamily="18" charset="0"/>
              </a:rPr>
            </a:br>
            <a:r>
              <a:rPr lang="en-US" sz="2000" i="1">
                <a:latin typeface="Times New Roman" pitchFamily="18"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TCP/IP Protocol Suite</a:t>
            </a:r>
          </a:p>
        </p:txBody>
      </p:sp>
      <p:sp>
        <p:nvSpPr>
          <p:cNvPr id="6" name="Slide Number Placeholder 2"/>
          <p:cNvSpPr>
            <a:spLocks noGrp="1"/>
          </p:cNvSpPr>
          <p:nvPr>
            <p:ph type="sldNum" sz="quarter" idx="11"/>
          </p:nvPr>
        </p:nvSpPr>
        <p:spPr/>
        <p:txBody>
          <a:bodyPr/>
          <a:lstStyle/>
          <a:p>
            <a:fld id="{CD5DF41A-6207-4E45-BDEF-52266716E2FA}" type="slidenum">
              <a:rPr lang="en-US"/>
              <a:pPr/>
              <a:t>32</a:t>
            </a:fld>
            <a:endParaRPr lang="en-US"/>
          </a:p>
        </p:txBody>
      </p:sp>
      <p:sp>
        <p:nvSpPr>
          <p:cNvPr id="516098" name="Text Box 2"/>
          <p:cNvSpPr txBox="1">
            <a:spLocks noChangeArrowheads="1"/>
          </p:cNvSpPr>
          <p:nvPr/>
        </p:nvSpPr>
        <p:spPr bwMode="auto">
          <a:xfrm>
            <a:off x="1143000" y="381000"/>
            <a:ext cx="6629400" cy="519113"/>
          </a:xfrm>
          <a:prstGeom prst="rect">
            <a:avLst/>
          </a:prstGeom>
          <a:noFill/>
          <a:ln w="9525">
            <a:noFill/>
            <a:miter lim="800000"/>
            <a:headEnd/>
            <a:tailEnd/>
          </a:ln>
          <a:effectLst/>
        </p:spPr>
        <p:txBody>
          <a:bodyPr>
            <a:spAutoFit/>
          </a:bodyPr>
          <a:lstStyle/>
          <a:p>
            <a:r>
              <a:rPr lang="en-US" altLang="en-US" sz="2400" i="1">
                <a:solidFill>
                  <a:schemeClr val="folHlink"/>
                </a:solidFill>
                <a:latin typeface="Algerian" pitchFamily="82" charset="0"/>
              </a:rPr>
              <a:t>Example</a:t>
            </a:r>
            <a:r>
              <a:rPr lang="en-US" altLang="en-US" sz="2800" i="1">
                <a:solidFill>
                  <a:schemeClr val="folHlink"/>
                </a:solidFill>
                <a:latin typeface="Algerian" pitchFamily="82" charset="0"/>
              </a:rPr>
              <a:t> 1 </a:t>
            </a:r>
            <a:r>
              <a:rPr lang="en-US" altLang="en-US" sz="1400" i="1">
                <a:solidFill>
                  <a:schemeClr val="folHlink"/>
                </a:solidFill>
                <a:latin typeface="Algerian" pitchFamily="82" charset="0"/>
              </a:rPr>
              <a:t>(Continued)</a:t>
            </a:r>
          </a:p>
        </p:txBody>
      </p:sp>
      <p:sp>
        <p:nvSpPr>
          <p:cNvPr id="516099" name="Rectangle 3"/>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p:spPr>
        <p:txBody>
          <a:bodyPr wrap="none" anchor="ctr"/>
          <a:lstStyle/>
          <a:p>
            <a:endParaRPr lang="en-IN"/>
          </a:p>
        </p:txBody>
      </p:sp>
      <p:sp>
        <p:nvSpPr>
          <p:cNvPr id="516100" name="Rectangle 4"/>
          <p:cNvSpPr>
            <a:spLocks noChangeArrowheads="1"/>
          </p:cNvSpPr>
          <p:nvPr/>
        </p:nvSpPr>
        <p:spPr bwMode="auto">
          <a:xfrm>
            <a:off x="609600" y="1660525"/>
            <a:ext cx="8153400" cy="2225675"/>
          </a:xfrm>
          <a:prstGeom prst="rect">
            <a:avLst/>
          </a:prstGeom>
          <a:solidFill>
            <a:srgbClr val="DDDDDD"/>
          </a:solidFill>
          <a:ln w="9525">
            <a:noFill/>
            <a:miter lim="800000"/>
            <a:headEnd/>
            <a:tailEnd/>
          </a:ln>
          <a:effectLst/>
        </p:spPr>
        <p:txBody>
          <a:bodyPr>
            <a:spAutoFit/>
          </a:bodyPr>
          <a:lstStyle/>
          <a:p>
            <a:pPr>
              <a:spcBef>
                <a:spcPct val="50000"/>
              </a:spcBef>
            </a:pPr>
            <a:r>
              <a:rPr lang="en-US" sz="2000" i="1">
                <a:solidFill>
                  <a:schemeClr val="hlink"/>
                </a:solidFill>
                <a:latin typeface="Times New Roman" pitchFamily="18" charset="0"/>
              </a:rPr>
              <a:t>============= Connection Termination===============</a:t>
            </a:r>
          </a:p>
          <a:p>
            <a:pPr>
              <a:spcBef>
                <a:spcPct val="50000"/>
              </a:spcBef>
            </a:pPr>
            <a:r>
              <a:rPr lang="en-US" sz="2000" i="1">
                <a:latin typeface="Times New Roman" pitchFamily="18" charset="0"/>
              </a:rPr>
              <a:t>	</a:t>
            </a:r>
            <a:r>
              <a:rPr lang="en-US" sz="2000" i="1">
                <a:solidFill>
                  <a:schemeClr val="folHlink"/>
                </a:solidFill>
                <a:latin typeface="Times New Roman" pitchFamily="18" charset="0"/>
              </a:rPr>
              <a:t>250 Message received: adelphia.net@mail.adelphia.net</a:t>
            </a:r>
          </a:p>
          <a:p>
            <a:pPr>
              <a:spcBef>
                <a:spcPct val="50000"/>
              </a:spcBef>
            </a:pPr>
            <a:r>
              <a:rPr lang="en-US" sz="2000" i="1">
                <a:latin typeface="Times New Roman" pitchFamily="18" charset="0"/>
              </a:rPr>
              <a:t>QUIT</a:t>
            </a:r>
          </a:p>
          <a:p>
            <a:pPr>
              <a:spcBef>
                <a:spcPct val="50000"/>
              </a:spcBef>
            </a:pPr>
            <a:r>
              <a:rPr lang="en-US" sz="2000" i="1">
                <a:latin typeface="Times New Roman" pitchFamily="18" charset="0"/>
              </a:rPr>
              <a:t>	</a:t>
            </a:r>
            <a:r>
              <a:rPr lang="en-US" sz="2000" i="1">
                <a:solidFill>
                  <a:schemeClr val="folHlink"/>
                </a:solidFill>
                <a:latin typeface="Times New Roman" pitchFamily="18" charset="0"/>
              </a:rPr>
              <a:t>221 mta13.adelphia.net SMTP server closing connection</a:t>
            </a:r>
          </a:p>
          <a:p>
            <a:pPr>
              <a:spcBef>
                <a:spcPct val="50000"/>
              </a:spcBef>
            </a:pPr>
            <a:r>
              <a:rPr lang="en-US" sz="2000" i="1">
                <a:latin typeface="Times New Roman" pitchFamily="18" charset="0"/>
              </a:rPr>
              <a:t>Connection closed by foreign host.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TCP/IP Protocol Suite</a:t>
            </a:r>
          </a:p>
        </p:txBody>
      </p:sp>
      <p:sp>
        <p:nvSpPr>
          <p:cNvPr id="11" name="Slide Number Placeholder 2"/>
          <p:cNvSpPr>
            <a:spLocks noGrp="1"/>
          </p:cNvSpPr>
          <p:nvPr>
            <p:ph type="sldNum" sz="quarter" idx="11"/>
          </p:nvPr>
        </p:nvSpPr>
        <p:spPr/>
        <p:txBody>
          <a:bodyPr/>
          <a:lstStyle/>
          <a:p>
            <a:fld id="{BF920ACA-D11E-474D-BF50-183139AD86F2}" type="slidenum">
              <a:rPr lang="en-US"/>
              <a:pPr/>
              <a:t>33</a:t>
            </a:fld>
            <a:endParaRPr lang="en-US"/>
          </a:p>
        </p:txBody>
      </p:sp>
      <p:grpSp>
        <p:nvGrpSpPr>
          <p:cNvPr id="476162" name="Group 2"/>
          <p:cNvGrpSpPr>
            <a:grpSpLocks/>
          </p:cNvGrpSpPr>
          <p:nvPr/>
        </p:nvGrpSpPr>
        <p:grpSpPr bwMode="auto">
          <a:xfrm>
            <a:off x="0" y="0"/>
            <a:ext cx="8686800" cy="6400800"/>
            <a:chOff x="0" y="96"/>
            <a:chExt cx="5472" cy="3840"/>
          </a:xfrm>
        </p:grpSpPr>
        <p:sp>
          <p:nvSpPr>
            <p:cNvPr id="47616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76164"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76165"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IN"/>
            </a:p>
          </p:txBody>
        </p:sp>
      </p:grpSp>
      <p:sp>
        <p:nvSpPr>
          <p:cNvPr id="476166" name="Text Box 6"/>
          <p:cNvSpPr txBox="1">
            <a:spLocks noChangeArrowheads="1"/>
          </p:cNvSpPr>
          <p:nvPr/>
        </p:nvSpPr>
        <p:spPr bwMode="auto">
          <a:xfrm>
            <a:off x="228600" y="0"/>
            <a:ext cx="7651750" cy="1190625"/>
          </a:xfrm>
          <a:prstGeom prst="rect">
            <a:avLst/>
          </a:prstGeom>
          <a:noFill/>
          <a:ln w="9525">
            <a:noFill/>
            <a:miter lim="800000"/>
            <a:headEnd/>
            <a:tailEnd/>
          </a:ln>
          <a:effectLst/>
        </p:spPr>
        <p:txBody>
          <a:bodyPr wrap="none">
            <a:spAutoFit/>
          </a:bodyPr>
          <a:lstStyle/>
          <a:p>
            <a:r>
              <a:rPr lang="en-US" sz="3600">
                <a:solidFill>
                  <a:schemeClr val="bg1"/>
                </a:solidFill>
                <a:latin typeface="Arial" pitchFamily="34" charset="0"/>
              </a:rPr>
              <a:t>20.4   MESSAGE ACCESS AGENT:</a:t>
            </a:r>
            <a:br>
              <a:rPr lang="en-US" sz="3600">
                <a:solidFill>
                  <a:schemeClr val="bg1"/>
                </a:solidFill>
                <a:latin typeface="Arial" pitchFamily="34" charset="0"/>
              </a:rPr>
            </a:br>
            <a:r>
              <a:rPr lang="en-US" sz="3600">
                <a:solidFill>
                  <a:schemeClr val="bg1"/>
                </a:solidFill>
                <a:latin typeface="Arial" pitchFamily="34" charset="0"/>
              </a:rPr>
              <a:t>          POP AND IMAP</a:t>
            </a:r>
          </a:p>
        </p:txBody>
      </p:sp>
      <p:sp>
        <p:nvSpPr>
          <p:cNvPr id="476167" name="Rectangle 7"/>
          <p:cNvSpPr>
            <a:spLocks noChangeArrowheads="1"/>
          </p:cNvSpPr>
          <p:nvPr/>
        </p:nvSpPr>
        <p:spPr bwMode="auto">
          <a:xfrm>
            <a:off x="533400" y="1371600"/>
            <a:ext cx="7848600" cy="1311275"/>
          </a:xfrm>
          <a:prstGeom prst="rect">
            <a:avLst/>
          </a:prstGeom>
          <a:noFill/>
          <a:ln w="9525">
            <a:noFill/>
            <a:miter lim="800000"/>
            <a:headEnd/>
            <a:tailEnd/>
          </a:ln>
          <a:effectLst/>
        </p:spPr>
        <p:txBody>
          <a:bodyPr>
            <a:spAutoFit/>
          </a:bodyPr>
          <a:lstStyle/>
          <a:p>
            <a:pPr algn="just"/>
            <a:r>
              <a:rPr lang="en-US" sz="2000" i="1">
                <a:effectLst>
                  <a:outerShdw blurRad="38100" dist="38100" dir="2700000" algn="tl">
                    <a:srgbClr val="C0C0C0"/>
                  </a:outerShdw>
                </a:effectLst>
                <a:latin typeface="Times New Roman" pitchFamily="18" charset="0"/>
              </a:rPr>
              <a:t>The third stage of mail delivery uses a message access agent; the client must pull messages from the server. Currently two message access protocols are available: Post Office Protocol, version 3 (POP3) and Internet Mail Access Protocol, version 4.</a:t>
            </a:r>
          </a:p>
        </p:txBody>
      </p:sp>
      <p:sp>
        <p:nvSpPr>
          <p:cNvPr id="476168" name="Rectangle 8"/>
          <p:cNvSpPr>
            <a:spLocks noChangeArrowheads="1"/>
          </p:cNvSpPr>
          <p:nvPr/>
        </p:nvSpPr>
        <p:spPr bwMode="auto">
          <a:xfrm>
            <a:off x="685800" y="3870325"/>
            <a:ext cx="7848600" cy="396875"/>
          </a:xfrm>
          <a:prstGeom prst="rect">
            <a:avLst/>
          </a:prstGeom>
          <a:noFill/>
          <a:ln w="9525">
            <a:noFill/>
            <a:miter lim="800000"/>
            <a:headEnd/>
            <a:tailEnd/>
          </a:ln>
          <a:effectLst/>
        </p:spPr>
        <p:txBody>
          <a:bodyPr>
            <a:spAutoFit/>
          </a:bodyPr>
          <a:lstStyle/>
          <a:p>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6169" name="Rectangle 9"/>
          <p:cNvSpPr>
            <a:spLocks noChangeArrowheads="1"/>
          </p:cNvSpPr>
          <p:nvPr/>
        </p:nvSpPr>
        <p:spPr bwMode="auto">
          <a:xfrm>
            <a:off x="685800" y="4403725"/>
            <a:ext cx="7315200" cy="701675"/>
          </a:xfrm>
          <a:prstGeom prst="rect">
            <a:avLst/>
          </a:prstGeom>
          <a:noFill/>
          <a:ln w="76200">
            <a:noFill/>
            <a:miter lim="800000"/>
            <a:headEnd/>
            <a:tailEnd/>
          </a:ln>
          <a:effectLst/>
        </p:spPr>
        <p:txBody>
          <a:bodyPr>
            <a:spAutoFit/>
          </a:bodyPr>
          <a:lstStyle/>
          <a:p>
            <a:r>
              <a:rPr lang="en-US" sz="2000" i="1">
                <a:effectLst>
                  <a:outerShdw blurRad="38100" dist="38100" dir="2700000" algn="tl">
                    <a:srgbClr val="C0C0C0"/>
                  </a:outerShdw>
                </a:effectLst>
                <a:latin typeface="Times New Roman" pitchFamily="18" charset="0"/>
              </a:rPr>
              <a:t>POP3 </a:t>
            </a:r>
          </a:p>
          <a:p>
            <a:r>
              <a:rPr lang="en-US" sz="2000" i="1">
                <a:effectLst>
                  <a:outerShdw blurRad="38100" dist="38100" dir="2700000" algn="tl">
                    <a:srgbClr val="C0C0C0"/>
                  </a:outerShdw>
                </a:effectLst>
                <a:latin typeface="Times New Roman" pitchFamily="18" charset="0"/>
              </a:rPr>
              <a:t>IMAP4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5536CFDD-60DE-40E8-B951-4BA7AB8E4C10}" type="slidenum">
              <a:rPr lang="en-US"/>
              <a:pPr/>
              <a:t>34</a:t>
            </a:fld>
            <a:endParaRPr lang="en-US"/>
          </a:p>
        </p:txBody>
      </p:sp>
      <p:sp>
        <p:nvSpPr>
          <p:cNvPr id="496642"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20.19</a:t>
            </a:r>
            <a:r>
              <a:rPr lang="en-US" altLang="en-US">
                <a:solidFill>
                  <a:schemeClr val="accent2"/>
                </a:solidFill>
                <a:latin typeface="Times New Roman" pitchFamily="18" charset="0"/>
              </a:rPr>
              <a:t>    </a:t>
            </a:r>
            <a:r>
              <a:rPr lang="en-US" altLang="en-US" i="1">
                <a:latin typeface="Times New Roman" pitchFamily="18" charset="0"/>
              </a:rPr>
              <a:t>POP3 and IMAP4</a:t>
            </a:r>
          </a:p>
        </p:txBody>
      </p:sp>
      <p:sp>
        <p:nvSpPr>
          <p:cNvPr id="49664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664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664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664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664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664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664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6650" name="Picture 10"/>
          <p:cNvPicPr>
            <a:picLocks noChangeAspect="1" noChangeArrowheads="1"/>
          </p:cNvPicPr>
          <p:nvPr/>
        </p:nvPicPr>
        <p:blipFill>
          <a:blip r:embed="rId2"/>
          <a:srcRect/>
          <a:stretch>
            <a:fillRect/>
          </a:stretch>
        </p:blipFill>
        <p:spPr bwMode="auto">
          <a:xfrm>
            <a:off x="603250" y="2136775"/>
            <a:ext cx="8007350" cy="312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C52B1F29-387D-46D8-94A0-E64303A1EEE7}" type="slidenum">
              <a:rPr lang="en-US"/>
              <a:pPr/>
              <a:t>35</a:t>
            </a:fld>
            <a:endParaRPr lang="en-US"/>
          </a:p>
        </p:txBody>
      </p:sp>
      <p:sp>
        <p:nvSpPr>
          <p:cNvPr id="52019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20.19</a:t>
            </a:r>
            <a:r>
              <a:rPr lang="en-US" altLang="en-US">
                <a:solidFill>
                  <a:schemeClr val="accent2"/>
                </a:solidFill>
                <a:latin typeface="Times New Roman" pitchFamily="18" charset="0"/>
              </a:rPr>
              <a:t>    </a:t>
            </a:r>
            <a:r>
              <a:rPr lang="en-US" altLang="en-US" i="1">
                <a:latin typeface="Times New Roman" pitchFamily="18" charset="0"/>
              </a:rPr>
              <a:t>POP3 and IMAP4</a:t>
            </a:r>
          </a:p>
        </p:txBody>
      </p:sp>
      <p:sp>
        <p:nvSpPr>
          <p:cNvPr id="52019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5201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52019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5201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5201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52020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5202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520203" name="Text Box 11"/>
          <p:cNvSpPr txBox="1">
            <a:spLocks noChangeArrowheads="1"/>
          </p:cNvSpPr>
          <p:nvPr/>
        </p:nvSpPr>
        <p:spPr bwMode="auto">
          <a:xfrm>
            <a:off x="1279525" y="1174750"/>
            <a:ext cx="6108700" cy="3937000"/>
          </a:xfrm>
          <a:prstGeom prst="rect">
            <a:avLst/>
          </a:prstGeom>
          <a:noFill/>
          <a:ln w="9525">
            <a:noFill/>
            <a:miter lim="800000"/>
            <a:headEnd/>
            <a:tailEnd/>
          </a:ln>
          <a:effectLst/>
        </p:spPr>
        <p:txBody>
          <a:bodyPr wrap="none">
            <a:spAutoFit/>
          </a:bodyPr>
          <a:lstStyle/>
          <a:p>
            <a:r>
              <a:rPr lang="en-US"/>
              <a:t>POP3 is simple and limited in functionality.</a:t>
            </a:r>
          </a:p>
          <a:p>
            <a:endParaRPr lang="en-US"/>
          </a:p>
          <a:p>
            <a:r>
              <a:rPr lang="en-US"/>
              <a:t>Need POP3 client on user machine and POP3 server</a:t>
            </a:r>
          </a:p>
          <a:p>
            <a:r>
              <a:rPr lang="en-US"/>
              <a:t>on the mail server machine.</a:t>
            </a:r>
          </a:p>
          <a:p>
            <a:endParaRPr lang="en-US"/>
          </a:p>
          <a:p>
            <a:r>
              <a:rPr lang="en-US"/>
              <a:t>The client opens a connection to the server on TCP</a:t>
            </a:r>
          </a:p>
          <a:p>
            <a:r>
              <a:rPr lang="en-US"/>
              <a:t>port 110.</a:t>
            </a:r>
          </a:p>
          <a:p>
            <a:endParaRPr lang="en-US"/>
          </a:p>
          <a:p>
            <a:r>
              <a:rPr lang="en-US"/>
              <a:t>It then sends its user name and password to access</a:t>
            </a:r>
          </a:p>
          <a:p>
            <a:r>
              <a:rPr lang="en-US"/>
              <a:t>the mailbox. </a:t>
            </a:r>
          </a:p>
          <a:p>
            <a:endParaRPr lang="en-US"/>
          </a:p>
          <a:p>
            <a:r>
              <a:rPr lang="en-US"/>
              <a:t>User can then access the email.</a:t>
            </a:r>
          </a:p>
          <a:p>
            <a:endParaRPr lang="en-US"/>
          </a:p>
          <a:p>
            <a:r>
              <a:rPr lang="en-US"/>
              <a:t>Example on next slide: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363D5992-2A86-406D-934B-F79CFFF5D9D2}" type="slidenum">
              <a:rPr lang="en-US"/>
              <a:pPr/>
              <a:t>36</a:t>
            </a:fld>
            <a:endParaRPr lang="en-US"/>
          </a:p>
        </p:txBody>
      </p:sp>
      <p:sp>
        <p:nvSpPr>
          <p:cNvPr id="497666"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20.20</a:t>
            </a:r>
            <a:r>
              <a:rPr lang="en-US" altLang="en-US">
                <a:solidFill>
                  <a:schemeClr val="accent2"/>
                </a:solidFill>
                <a:latin typeface="Times New Roman" pitchFamily="18" charset="0"/>
              </a:rPr>
              <a:t>    </a:t>
            </a:r>
            <a:r>
              <a:rPr lang="en-US" altLang="en-US" i="1">
                <a:latin typeface="Times New Roman" pitchFamily="18" charset="0"/>
              </a:rPr>
              <a:t>POP3</a:t>
            </a:r>
          </a:p>
        </p:txBody>
      </p:sp>
      <p:sp>
        <p:nvSpPr>
          <p:cNvPr id="497667"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9766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7669"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9767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9767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97672"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9767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97674" name="Picture 10"/>
          <p:cNvPicPr>
            <a:picLocks noChangeAspect="1" noChangeArrowheads="1"/>
          </p:cNvPicPr>
          <p:nvPr/>
        </p:nvPicPr>
        <p:blipFill>
          <a:blip r:embed="rId2"/>
          <a:srcRect/>
          <a:stretch>
            <a:fillRect/>
          </a:stretch>
        </p:blipFill>
        <p:spPr bwMode="auto">
          <a:xfrm>
            <a:off x="1866900" y="654050"/>
            <a:ext cx="5676900" cy="582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4866C042-B255-41DC-9C86-C3E088703F23}" type="slidenum">
              <a:rPr lang="en-US"/>
              <a:pPr/>
              <a:t>37</a:t>
            </a:fld>
            <a:endParaRPr lang="en-US"/>
          </a:p>
        </p:txBody>
      </p:sp>
      <p:sp>
        <p:nvSpPr>
          <p:cNvPr id="52121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20.19</a:t>
            </a:r>
            <a:r>
              <a:rPr lang="en-US" altLang="en-US">
                <a:solidFill>
                  <a:schemeClr val="accent2"/>
                </a:solidFill>
                <a:latin typeface="Times New Roman" pitchFamily="18" charset="0"/>
              </a:rPr>
              <a:t>    </a:t>
            </a:r>
            <a:r>
              <a:rPr lang="en-US" altLang="en-US" i="1">
                <a:latin typeface="Times New Roman" pitchFamily="18" charset="0"/>
              </a:rPr>
              <a:t>POP3 and IMAP4</a:t>
            </a:r>
          </a:p>
        </p:txBody>
      </p:sp>
      <p:sp>
        <p:nvSpPr>
          <p:cNvPr id="52121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5212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52122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5212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5212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52122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5212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521226" name="Text Box 10"/>
          <p:cNvSpPr txBox="1">
            <a:spLocks noChangeArrowheads="1"/>
          </p:cNvSpPr>
          <p:nvPr/>
        </p:nvSpPr>
        <p:spPr bwMode="auto">
          <a:xfrm>
            <a:off x="1279525" y="1174750"/>
            <a:ext cx="7197725" cy="5035550"/>
          </a:xfrm>
          <a:prstGeom prst="rect">
            <a:avLst/>
          </a:prstGeom>
          <a:noFill/>
          <a:ln w="9525">
            <a:noFill/>
            <a:miter lim="800000"/>
            <a:headEnd/>
            <a:tailEnd/>
          </a:ln>
          <a:effectLst/>
        </p:spPr>
        <p:txBody>
          <a:bodyPr wrap="none">
            <a:spAutoFit/>
          </a:bodyPr>
          <a:lstStyle/>
          <a:p>
            <a:r>
              <a:rPr lang="en-US"/>
              <a:t>IMAP is more powerful and more complex than POP3.</a:t>
            </a:r>
          </a:p>
          <a:p>
            <a:endParaRPr lang="en-US"/>
          </a:p>
          <a:p>
            <a:r>
              <a:rPr lang="en-US"/>
              <a:t>In particular, with IMAP:</a:t>
            </a:r>
          </a:p>
          <a:p>
            <a:endParaRPr lang="en-US"/>
          </a:p>
          <a:p>
            <a:r>
              <a:rPr lang="en-US"/>
              <a:t>A user can check the email header prior to downloading</a:t>
            </a:r>
          </a:p>
          <a:p>
            <a:endParaRPr lang="en-US"/>
          </a:p>
          <a:p>
            <a:r>
              <a:rPr lang="en-US"/>
              <a:t>A user can search the contents of the email for a</a:t>
            </a:r>
          </a:p>
          <a:p>
            <a:r>
              <a:rPr lang="en-US"/>
              <a:t>specific string of characters prior to downloading</a:t>
            </a:r>
          </a:p>
          <a:p>
            <a:endParaRPr lang="en-US"/>
          </a:p>
          <a:p>
            <a:r>
              <a:rPr lang="en-US"/>
              <a:t>A user can partially download email (helpful if email contains</a:t>
            </a:r>
          </a:p>
          <a:p>
            <a:r>
              <a:rPr lang="en-US"/>
              <a:t>huge attachments and connection is slow</a:t>
            </a:r>
          </a:p>
          <a:p>
            <a:endParaRPr lang="en-US"/>
          </a:p>
          <a:p>
            <a:r>
              <a:rPr lang="en-US"/>
              <a:t>A user can create, delete, or rename mailboxes on the </a:t>
            </a:r>
          </a:p>
          <a:p>
            <a:r>
              <a:rPr lang="en-US"/>
              <a:t>mail server</a:t>
            </a:r>
          </a:p>
          <a:p>
            <a:endParaRPr lang="en-US"/>
          </a:p>
          <a:p>
            <a:r>
              <a:rPr lang="en-US"/>
              <a:t>A user can create a hierarchy of mailboxes in a folder for</a:t>
            </a:r>
          </a:p>
          <a:p>
            <a:r>
              <a:rPr lang="en-US"/>
              <a:t>email storage</a:t>
            </a:r>
          </a:p>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r>
              <a:rPr lang="en-US"/>
              <a:t>TCP/IP Protocol Suite</a:t>
            </a:r>
          </a:p>
        </p:txBody>
      </p:sp>
      <p:sp>
        <p:nvSpPr>
          <p:cNvPr id="9" name="Slide Number Placeholder 2"/>
          <p:cNvSpPr>
            <a:spLocks noGrp="1"/>
          </p:cNvSpPr>
          <p:nvPr>
            <p:ph type="sldNum" sz="quarter" idx="11"/>
          </p:nvPr>
        </p:nvSpPr>
        <p:spPr/>
        <p:txBody>
          <a:bodyPr/>
          <a:lstStyle/>
          <a:p>
            <a:fld id="{F7BD92AC-0984-42DA-9AB8-119FDEDA01F7}" type="slidenum">
              <a:rPr lang="en-US"/>
              <a:pPr/>
              <a:t>38</a:t>
            </a:fld>
            <a:endParaRPr lang="en-US"/>
          </a:p>
        </p:txBody>
      </p:sp>
      <p:grpSp>
        <p:nvGrpSpPr>
          <p:cNvPr id="477186" name="Group 2"/>
          <p:cNvGrpSpPr>
            <a:grpSpLocks/>
          </p:cNvGrpSpPr>
          <p:nvPr/>
        </p:nvGrpSpPr>
        <p:grpSpPr bwMode="auto">
          <a:xfrm>
            <a:off x="0" y="0"/>
            <a:ext cx="8686800" cy="6400800"/>
            <a:chOff x="0" y="96"/>
            <a:chExt cx="5472" cy="3840"/>
          </a:xfrm>
        </p:grpSpPr>
        <p:sp>
          <p:nvSpPr>
            <p:cNvPr id="477187"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77188"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77189"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IN"/>
            </a:p>
          </p:txBody>
        </p:sp>
      </p:grpSp>
      <p:sp>
        <p:nvSpPr>
          <p:cNvPr id="477190" name="Text Box 6"/>
          <p:cNvSpPr txBox="1">
            <a:spLocks noChangeArrowheads="1"/>
          </p:cNvSpPr>
          <p:nvPr/>
        </p:nvSpPr>
        <p:spPr bwMode="auto">
          <a:xfrm>
            <a:off x="228600" y="354013"/>
            <a:ext cx="5518150" cy="641350"/>
          </a:xfrm>
          <a:prstGeom prst="rect">
            <a:avLst/>
          </a:prstGeom>
          <a:noFill/>
          <a:ln w="9525">
            <a:noFill/>
            <a:miter lim="800000"/>
            <a:headEnd/>
            <a:tailEnd/>
          </a:ln>
          <a:effectLst/>
        </p:spPr>
        <p:txBody>
          <a:bodyPr wrap="none">
            <a:spAutoFit/>
          </a:bodyPr>
          <a:lstStyle/>
          <a:p>
            <a:r>
              <a:rPr lang="en-US" sz="3600">
                <a:solidFill>
                  <a:schemeClr val="bg1"/>
                </a:solidFill>
                <a:latin typeface="Arial" pitchFamily="34" charset="0"/>
              </a:rPr>
              <a:t>20.5   WEB-BASED MAIL</a:t>
            </a:r>
          </a:p>
        </p:txBody>
      </p:sp>
      <p:sp>
        <p:nvSpPr>
          <p:cNvPr id="477191" name="Rectangle 7"/>
          <p:cNvSpPr>
            <a:spLocks noChangeArrowheads="1"/>
          </p:cNvSpPr>
          <p:nvPr/>
        </p:nvSpPr>
        <p:spPr bwMode="auto">
          <a:xfrm>
            <a:off x="533400" y="1371600"/>
            <a:ext cx="7848600" cy="1311275"/>
          </a:xfrm>
          <a:prstGeom prst="rect">
            <a:avLst/>
          </a:prstGeom>
          <a:noFill/>
          <a:ln w="9525">
            <a:noFill/>
            <a:miter lim="800000"/>
            <a:headEnd/>
            <a:tailEnd/>
          </a:ln>
          <a:effectLst/>
        </p:spPr>
        <p:txBody>
          <a:bodyPr>
            <a:spAutoFit/>
          </a:bodyPr>
          <a:lstStyle/>
          <a:p>
            <a:pPr algn="just"/>
            <a:r>
              <a:rPr lang="en-US" sz="2000" i="1">
                <a:effectLst>
                  <a:outerShdw blurRad="38100" dist="38100" dir="2700000" algn="tl">
                    <a:srgbClr val="C0C0C0"/>
                  </a:outerShdw>
                </a:effectLst>
                <a:latin typeface="Times New Roman" pitchFamily="18" charset="0"/>
              </a:rPr>
              <a:t>Some websites such as Hotmail and Yahoo provide email service to anyone who accesses the site. Mail transfer and retrieval requires the use of  HTTP, instead of POP3 or IMAP4.</a:t>
            </a:r>
          </a:p>
          <a:p>
            <a:pPr algn="just"/>
            <a:r>
              <a:rPr lang="en-US" sz="2000" i="1">
                <a:effectLst>
                  <a:outerShdw blurRad="38100" dist="38100" dir="2700000" algn="tl">
                    <a:srgbClr val="C0C0C0"/>
                  </a:outerShdw>
                </a:effectLst>
                <a:latin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2D181B06-1654-4F36-81BD-880DED4549AF}" type="slidenum">
              <a:rPr lang="en-US"/>
              <a:pPr/>
              <a:t>4</a:t>
            </a:fld>
            <a:endParaRPr lang="en-US"/>
          </a:p>
        </p:txBody>
      </p:sp>
      <p:sp>
        <p:nvSpPr>
          <p:cNvPr id="48025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20.3</a:t>
            </a:r>
            <a:r>
              <a:rPr lang="en-US" altLang="en-US">
                <a:solidFill>
                  <a:schemeClr val="accent2"/>
                </a:solidFill>
                <a:latin typeface="Times New Roman" pitchFamily="18" charset="0"/>
              </a:rPr>
              <a:t>    </a:t>
            </a:r>
            <a:r>
              <a:rPr lang="en-US" altLang="en-US" i="1">
                <a:latin typeface="Times New Roman" pitchFamily="18" charset="0"/>
              </a:rPr>
              <a:t>Third scenario</a:t>
            </a:r>
          </a:p>
        </p:txBody>
      </p:sp>
      <p:sp>
        <p:nvSpPr>
          <p:cNvPr id="48025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0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026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0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0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026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0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0266" name="Picture 10"/>
          <p:cNvPicPr>
            <a:picLocks noChangeAspect="1" noChangeArrowheads="1"/>
          </p:cNvPicPr>
          <p:nvPr/>
        </p:nvPicPr>
        <p:blipFill>
          <a:blip r:embed="rId2"/>
          <a:srcRect/>
          <a:stretch>
            <a:fillRect/>
          </a:stretch>
        </p:blipFill>
        <p:spPr bwMode="auto">
          <a:xfrm>
            <a:off x="876300" y="990600"/>
            <a:ext cx="7048500" cy="5262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TCP/IP Protocol Suite</a:t>
            </a:r>
          </a:p>
        </p:txBody>
      </p:sp>
      <p:sp>
        <p:nvSpPr>
          <p:cNvPr id="13" name="Slide Number Placeholder 2"/>
          <p:cNvSpPr>
            <a:spLocks noGrp="1"/>
          </p:cNvSpPr>
          <p:nvPr>
            <p:ph type="sldNum" sz="quarter" idx="11"/>
          </p:nvPr>
        </p:nvSpPr>
        <p:spPr/>
        <p:txBody>
          <a:bodyPr/>
          <a:lstStyle/>
          <a:p>
            <a:fld id="{94129B0A-311B-4D65-95BE-1817FCB0C930}" type="slidenum">
              <a:rPr lang="en-US"/>
              <a:pPr/>
              <a:t>5</a:t>
            </a:fld>
            <a:endParaRPr lang="en-US"/>
          </a:p>
        </p:txBody>
      </p:sp>
      <p:sp>
        <p:nvSpPr>
          <p:cNvPr id="481282"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20.4</a:t>
            </a:r>
            <a:r>
              <a:rPr lang="en-US" altLang="en-US">
                <a:solidFill>
                  <a:schemeClr val="accent2"/>
                </a:solidFill>
                <a:latin typeface="Times New Roman" pitchFamily="18" charset="0"/>
              </a:rPr>
              <a:t>    </a:t>
            </a:r>
            <a:r>
              <a:rPr lang="en-US" altLang="en-US" i="1">
                <a:latin typeface="Times New Roman" pitchFamily="18" charset="0"/>
              </a:rPr>
              <a:t>Fourth scenario</a:t>
            </a:r>
          </a:p>
        </p:txBody>
      </p:sp>
      <p:sp>
        <p:nvSpPr>
          <p:cNvPr id="48128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12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128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12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12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128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12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1290" name="Picture 10"/>
          <p:cNvPicPr>
            <a:picLocks noChangeAspect="1" noChangeArrowheads="1"/>
          </p:cNvPicPr>
          <p:nvPr/>
        </p:nvPicPr>
        <p:blipFill>
          <a:blip r:embed="rId2"/>
          <a:srcRect/>
          <a:stretch>
            <a:fillRect/>
          </a:stretch>
        </p:blipFill>
        <p:spPr bwMode="auto">
          <a:xfrm>
            <a:off x="152400" y="1219200"/>
            <a:ext cx="5862638" cy="5092700"/>
          </a:xfrm>
          <a:prstGeom prst="rect">
            <a:avLst/>
          </a:prstGeom>
          <a:noFill/>
          <a:ln w="9525">
            <a:noFill/>
            <a:miter lim="800000"/>
            <a:headEnd/>
            <a:tailEnd/>
          </a:ln>
          <a:effectLst/>
        </p:spPr>
      </p:pic>
      <p:sp>
        <p:nvSpPr>
          <p:cNvPr id="481291" name="Text Box 11"/>
          <p:cNvSpPr txBox="1">
            <a:spLocks noChangeArrowheads="1"/>
          </p:cNvSpPr>
          <p:nvPr/>
        </p:nvSpPr>
        <p:spPr bwMode="auto">
          <a:xfrm>
            <a:off x="6232525" y="852488"/>
            <a:ext cx="2682875" cy="4359275"/>
          </a:xfrm>
          <a:prstGeom prst="rect">
            <a:avLst/>
          </a:prstGeom>
          <a:noFill/>
          <a:ln w="9525">
            <a:noFill/>
            <a:miter lim="800000"/>
            <a:headEnd/>
            <a:tailEnd/>
          </a:ln>
          <a:effectLst/>
        </p:spPr>
        <p:txBody>
          <a:bodyPr>
            <a:spAutoFit/>
          </a:bodyPr>
          <a:lstStyle/>
          <a:p>
            <a:r>
              <a:rPr lang="en-US" sz="2000" b="0">
                <a:latin typeface="Times New Roman" pitchFamily="18" charset="0"/>
              </a:rPr>
              <a:t>When both sender and</a:t>
            </a:r>
          </a:p>
          <a:p>
            <a:r>
              <a:rPr lang="en-US" sz="2000" b="0">
                <a:latin typeface="Times New Roman" pitchFamily="18" charset="0"/>
              </a:rPr>
              <a:t>receiver are connected</a:t>
            </a:r>
          </a:p>
          <a:p>
            <a:r>
              <a:rPr lang="en-US" sz="2000" b="0">
                <a:latin typeface="Times New Roman" pitchFamily="18" charset="0"/>
              </a:rPr>
              <a:t>to the mail server via a</a:t>
            </a:r>
          </a:p>
          <a:p>
            <a:r>
              <a:rPr lang="en-US" sz="2000" b="0">
                <a:latin typeface="Times New Roman" pitchFamily="18" charset="0"/>
              </a:rPr>
              <a:t>LAN or a WAN, we need</a:t>
            </a:r>
          </a:p>
          <a:p>
            <a:r>
              <a:rPr lang="en-US" sz="2000" b="0">
                <a:latin typeface="Times New Roman" pitchFamily="18" charset="0"/>
              </a:rPr>
              <a:t>two UAs, two pairs of </a:t>
            </a:r>
          </a:p>
          <a:p>
            <a:r>
              <a:rPr lang="en-US" sz="2000" b="0">
                <a:latin typeface="Times New Roman" pitchFamily="18" charset="0"/>
              </a:rPr>
              <a:t>MTAs (client and server),and a pair of MAAs (client and server). </a:t>
            </a:r>
          </a:p>
          <a:p>
            <a:r>
              <a:rPr lang="en-US" sz="2000" b="0">
                <a:solidFill>
                  <a:schemeClr val="hlink"/>
                </a:solidFill>
                <a:latin typeface="Times New Roman" pitchFamily="18" charset="0"/>
              </a:rPr>
              <a:t>This is the most common </a:t>
            </a:r>
          </a:p>
          <a:p>
            <a:r>
              <a:rPr lang="en-US" sz="2000" b="0">
                <a:solidFill>
                  <a:schemeClr val="hlink"/>
                </a:solidFill>
                <a:latin typeface="Times New Roman" pitchFamily="18" charset="0"/>
              </a:rPr>
              <a:t>situation today.</a:t>
            </a:r>
          </a:p>
          <a:p>
            <a:endParaRPr lang="en-US" sz="2000" b="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r>
              <a:rPr lang="en-US"/>
              <a:t>TCP/IP Protocol Suite</a:t>
            </a:r>
          </a:p>
        </p:txBody>
      </p:sp>
      <p:sp>
        <p:nvSpPr>
          <p:cNvPr id="11" name="Slide Number Placeholder 2"/>
          <p:cNvSpPr>
            <a:spLocks noGrp="1"/>
          </p:cNvSpPr>
          <p:nvPr>
            <p:ph type="sldNum" sz="quarter" idx="11"/>
          </p:nvPr>
        </p:nvSpPr>
        <p:spPr/>
        <p:txBody>
          <a:bodyPr/>
          <a:lstStyle/>
          <a:p>
            <a:fld id="{1A46FB2D-89E5-4A8C-B28A-1AB52FD60E68}" type="slidenum">
              <a:rPr lang="en-US"/>
              <a:pPr/>
              <a:t>6</a:t>
            </a:fld>
            <a:endParaRPr lang="en-US"/>
          </a:p>
        </p:txBody>
      </p:sp>
      <p:grpSp>
        <p:nvGrpSpPr>
          <p:cNvPr id="474114" name="Group 2"/>
          <p:cNvGrpSpPr>
            <a:grpSpLocks/>
          </p:cNvGrpSpPr>
          <p:nvPr/>
        </p:nvGrpSpPr>
        <p:grpSpPr bwMode="auto">
          <a:xfrm>
            <a:off x="0" y="0"/>
            <a:ext cx="8686800" cy="6400800"/>
            <a:chOff x="0" y="96"/>
            <a:chExt cx="5472" cy="3840"/>
          </a:xfrm>
        </p:grpSpPr>
        <p:sp>
          <p:nvSpPr>
            <p:cNvPr id="474115"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endParaRPr lang="en-US" sz="2400">
                <a:latin typeface="Times New Roman" pitchFamily="18" charset="0"/>
              </a:endParaRPr>
            </a:p>
          </p:txBody>
        </p:sp>
        <p:sp>
          <p:nvSpPr>
            <p:cNvPr id="474116"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169" y="0"/>
                </a:cxn>
                <a:cxn ang="0">
                  <a:pos x="6670" y="500"/>
                </a:cxn>
                <a:cxn ang="0">
                  <a:pos x="6170" y="1000"/>
                </a:cxn>
                <a:cxn ang="0">
                  <a:pos x="0" y="1000"/>
                </a:cxn>
              </a:cxnLst>
              <a:rect l="T0" t="T1" r="T2" b="T3"/>
              <a:pathLst>
                <a:path w="7000" h="1000">
                  <a:moveTo>
                    <a:pt x="0" y="0"/>
                  </a:moveTo>
                  <a:lnTo>
                    <a:pt x="6169" y="0"/>
                  </a:lnTo>
                  <a:cubicBezTo>
                    <a:pt x="6446" y="0"/>
                    <a:pt x="6670" y="223"/>
                    <a:pt x="6670" y="500"/>
                  </a:cubicBezTo>
                  <a:cubicBezTo>
                    <a:pt x="6670" y="776"/>
                    <a:pt x="6446" y="999"/>
                    <a:pt x="6170" y="1000"/>
                  </a:cubicBezTo>
                  <a:lnTo>
                    <a:pt x="0" y="1000"/>
                  </a:lnTo>
                  <a:close/>
                </a:path>
              </a:pathLst>
            </a:cu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474117"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IN"/>
            </a:p>
          </p:txBody>
        </p:sp>
      </p:grpSp>
      <p:sp>
        <p:nvSpPr>
          <p:cNvPr id="474118" name="Text Box 6"/>
          <p:cNvSpPr txBox="1">
            <a:spLocks noChangeArrowheads="1"/>
          </p:cNvSpPr>
          <p:nvPr/>
        </p:nvSpPr>
        <p:spPr bwMode="auto">
          <a:xfrm>
            <a:off x="228600" y="354013"/>
            <a:ext cx="4451350" cy="641350"/>
          </a:xfrm>
          <a:prstGeom prst="rect">
            <a:avLst/>
          </a:prstGeom>
          <a:noFill/>
          <a:ln w="9525">
            <a:noFill/>
            <a:miter lim="800000"/>
            <a:headEnd/>
            <a:tailEnd/>
          </a:ln>
          <a:effectLst/>
        </p:spPr>
        <p:txBody>
          <a:bodyPr wrap="none">
            <a:spAutoFit/>
          </a:bodyPr>
          <a:lstStyle/>
          <a:p>
            <a:r>
              <a:rPr lang="en-US" sz="3600">
                <a:solidFill>
                  <a:schemeClr val="bg1"/>
                </a:solidFill>
                <a:latin typeface="Arial" pitchFamily="34" charset="0"/>
              </a:rPr>
              <a:t>20.2   USER AGENT</a:t>
            </a:r>
          </a:p>
        </p:txBody>
      </p:sp>
      <p:sp>
        <p:nvSpPr>
          <p:cNvPr id="474119" name="Rectangle 7"/>
          <p:cNvSpPr>
            <a:spLocks noChangeArrowheads="1"/>
          </p:cNvSpPr>
          <p:nvPr/>
        </p:nvSpPr>
        <p:spPr bwMode="auto">
          <a:xfrm>
            <a:off x="533400" y="1371600"/>
            <a:ext cx="7848600" cy="701675"/>
          </a:xfrm>
          <a:prstGeom prst="rect">
            <a:avLst/>
          </a:prstGeom>
          <a:noFill/>
          <a:ln w="9525">
            <a:noFill/>
            <a:miter lim="800000"/>
            <a:headEnd/>
            <a:tailEnd/>
          </a:ln>
          <a:effectLst/>
        </p:spPr>
        <p:txBody>
          <a:bodyPr>
            <a:spAutoFit/>
          </a:bodyPr>
          <a:lstStyle/>
          <a:p>
            <a:pPr algn="just"/>
            <a:r>
              <a:rPr lang="en-US" sz="2000" i="1">
                <a:effectLst>
                  <a:outerShdw blurRad="38100" dist="38100" dir="2700000" algn="tl">
                    <a:srgbClr val="C0C0C0"/>
                  </a:outerShdw>
                </a:effectLst>
                <a:latin typeface="Times New Roman" pitchFamily="18" charset="0"/>
              </a:rPr>
              <a:t>The user agent (UA) provides service to the user to make the process of sending and receiving a message easier.</a:t>
            </a:r>
          </a:p>
        </p:txBody>
      </p:sp>
      <p:sp>
        <p:nvSpPr>
          <p:cNvPr id="474120" name="Rectangle 8"/>
          <p:cNvSpPr>
            <a:spLocks noChangeArrowheads="1"/>
          </p:cNvSpPr>
          <p:nvPr/>
        </p:nvSpPr>
        <p:spPr bwMode="auto">
          <a:xfrm>
            <a:off x="685800" y="3048000"/>
            <a:ext cx="7848600" cy="396875"/>
          </a:xfrm>
          <a:prstGeom prst="rect">
            <a:avLst/>
          </a:prstGeom>
          <a:noFill/>
          <a:ln w="9525">
            <a:noFill/>
            <a:miter lim="800000"/>
            <a:headEnd/>
            <a:tailEnd/>
          </a:ln>
          <a:effectLst/>
        </p:spPr>
        <p:txBody>
          <a:bodyPr>
            <a:spAutoFit/>
          </a:bodyPr>
          <a:lstStyle/>
          <a:p>
            <a:r>
              <a:rPr lang="en-US" sz="2000" i="1">
                <a:solidFill>
                  <a:schemeClr val="hlink"/>
                </a:solidFill>
                <a:effectLst>
                  <a:outerShdw blurRad="38100" dist="38100" dir="2700000" algn="tl">
                    <a:srgbClr val="C0C0C0"/>
                  </a:outerShdw>
                </a:effectLst>
                <a:latin typeface="Times New Roman" pitchFamily="18" charset="0"/>
              </a:rPr>
              <a:t>The topics discussed in this section include:</a:t>
            </a:r>
          </a:p>
        </p:txBody>
      </p:sp>
      <p:sp>
        <p:nvSpPr>
          <p:cNvPr id="474121" name="Rectangle 9"/>
          <p:cNvSpPr>
            <a:spLocks noChangeArrowheads="1"/>
          </p:cNvSpPr>
          <p:nvPr/>
        </p:nvSpPr>
        <p:spPr bwMode="auto">
          <a:xfrm>
            <a:off x="685800" y="3581400"/>
            <a:ext cx="7315200" cy="2225675"/>
          </a:xfrm>
          <a:prstGeom prst="rect">
            <a:avLst/>
          </a:prstGeom>
          <a:noFill/>
          <a:ln w="76200">
            <a:noFill/>
            <a:miter lim="800000"/>
            <a:headEnd/>
            <a:tailEnd/>
          </a:ln>
          <a:effectLst/>
        </p:spPr>
        <p:txBody>
          <a:bodyPr>
            <a:spAutoFit/>
          </a:bodyPr>
          <a:lstStyle/>
          <a:p>
            <a:r>
              <a:rPr lang="en-US" sz="2000" i="1">
                <a:effectLst>
                  <a:outerShdw blurRad="38100" dist="38100" dir="2700000" algn="tl">
                    <a:srgbClr val="C0C0C0"/>
                  </a:outerShdw>
                </a:effectLst>
                <a:latin typeface="Times New Roman" pitchFamily="18" charset="0"/>
              </a:rPr>
              <a:t>Services Provided by a User Agent </a:t>
            </a:r>
          </a:p>
          <a:p>
            <a:r>
              <a:rPr lang="en-US" sz="2000" i="1">
                <a:effectLst>
                  <a:outerShdw blurRad="38100" dist="38100" dir="2700000" algn="tl">
                    <a:srgbClr val="C0C0C0"/>
                  </a:outerShdw>
                </a:effectLst>
                <a:latin typeface="Times New Roman" pitchFamily="18" charset="0"/>
              </a:rPr>
              <a:t>User Agent Types </a:t>
            </a:r>
          </a:p>
          <a:p>
            <a:r>
              <a:rPr lang="en-US" sz="2000" i="1">
                <a:effectLst>
                  <a:outerShdw blurRad="38100" dist="38100" dir="2700000" algn="tl">
                    <a:srgbClr val="C0C0C0"/>
                  </a:outerShdw>
                </a:effectLst>
                <a:latin typeface="Times New Roman" pitchFamily="18" charset="0"/>
              </a:rPr>
              <a:t>Sending Mail </a:t>
            </a:r>
          </a:p>
          <a:p>
            <a:r>
              <a:rPr lang="en-US" sz="2000" i="1">
                <a:effectLst>
                  <a:outerShdw blurRad="38100" dist="38100" dir="2700000" algn="tl">
                    <a:srgbClr val="C0C0C0"/>
                  </a:outerShdw>
                </a:effectLst>
                <a:latin typeface="Times New Roman" pitchFamily="18" charset="0"/>
              </a:rPr>
              <a:t>Receiving Mail </a:t>
            </a:r>
          </a:p>
          <a:p>
            <a:r>
              <a:rPr lang="en-US" sz="2000" i="1">
                <a:effectLst>
                  <a:outerShdw blurRad="38100" dist="38100" dir="2700000" algn="tl">
                    <a:srgbClr val="C0C0C0"/>
                  </a:outerShdw>
                </a:effectLst>
                <a:latin typeface="Times New Roman" pitchFamily="18" charset="0"/>
              </a:rPr>
              <a:t>Addresses </a:t>
            </a:r>
          </a:p>
          <a:p>
            <a:r>
              <a:rPr lang="en-US" sz="2000" i="1">
                <a:effectLst>
                  <a:outerShdw blurRad="38100" dist="38100" dir="2700000" algn="tl">
                    <a:srgbClr val="C0C0C0"/>
                  </a:outerShdw>
                </a:effectLst>
                <a:latin typeface="Times New Roman" pitchFamily="18" charset="0"/>
              </a:rPr>
              <a:t>Mailing List </a:t>
            </a:r>
          </a:p>
          <a:p>
            <a:r>
              <a:rPr lang="en-US" sz="2000" i="1">
                <a:effectLst>
                  <a:outerShdw blurRad="38100" dist="38100" dir="2700000" algn="tl">
                    <a:srgbClr val="C0C0C0"/>
                  </a:outerShdw>
                </a:effectLst>
                <a:latin typeface="Times New Roman" pitchFamily="18" charset="0"/>
              </a:rPr>
              <a:t>MIME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TCP/IP Protocol Suite</a:t>
            </a:r>
          </a:p>
        </p:txBody>
      </p:sp>
      <p:sp>
        <p:nvSpPr>
          <p:cNvPr id="13" name="Slide Number Placeholder 2"/>
          <p:cNvSpPr>
            <a:spLocks noGrp="1"/>
          </p:cNvSpPr>
          <p:nvPr>
            <p:ph type="sldNum" sz="quarter" idx="11"/>
          </p:nvPr>
        </p:nvSpPr>
        <p:spPr/>
        <p:txBody>
          <a:bodyPr/>
          <a:lstStyle/>
          <a:p>
            <a:fld id="{4ABF6A29-390E-4F72-8423-DF70EEB4F15A}" type="slidenum">
              <a:rPr lang="en-US"/>
              <a:pPr/>
              <a:t>7</a:t>
            </a:fld>
            <a:endParaRPr lang="en-US"/>
          </a:p>
        </p:txBody>
      </p:sp>
      <p:sp>
        <p:nvSpPr>
          <p:cNvPr id="483330"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20.6</a:t>
            </a:r>
            <a:r>
              <a:rPr lang="en-US" altLang="en-US">
                <a:solidFill>
                  <a:schemeClr val="accent2"/>
                </a:solidFill>
                <a:latin typeface="Times New Roman" pitchFamily="18" charset="0"/>
              </a:rPr>
              <a:t>    </a:t>
            </a:r>
            <a:r>
              <a:rPr lang="en-US" altLang="en-US" i="1">
                <a:latin typeface="Times New Roman" pitchFamily="18" charset="0"/>
              </a:rPr>
              <a:t>User agent</a:t>
            </a:r>
          </a:p>
        </p:txBody>
      </p:sp>
      <p:sp>
        <p:nvSpPr>
          <p:cNvPr id="48333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33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333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33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33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333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33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3338" name="Picture 10"/>
          <p:cNvPicPr>
            <a:picLocks noChangeAspect="1" noChangeArrowheads="1"/>
          </p:cNvPicPr>
          <p:nvPr/>
        </p:nvPicPr>
        <p:blipFill>
          <a:blip r:embed="rId2"/>
          <a:srcRect/>
          <a:stretch>
            <a:fillRect/>
          </a:stretch>
        </p:blipFill>
        <p:spPr bwMode="auto">
          <a:xfrm>
            <a:off x="454025" y="2105025"/>
            <a:ext cx="8080375" cy="1854200"/>
          </a:xfrm>
          <a:prstGeom prst="rect">
            <a:avLst/>
          </a:prstGeom>
          <a:noFill/>
          <a:ln w="9525">
            <a:noFill/>
            <a:miter lim="800000"/>
            <a:headEnd/>
            <a:tailEnd/>
          </a:ln>
          <a:effectLst/>
        </p:spPr>
      </p:pic>
      <p:sp>
        <p:nvSpPr>
          <p:cNvPr id="483339" name="Text Box 11"/>
          <p:cNvSpPr txBox="1">
            <a:spLocks noChangeArrowheads="1"/>
          </p:cNvSpPr>
          <p:nvPr/>
        </p:nvSpPr>
        <p:spPr bwMode="auto">
          <a:xfrm>
            <a:off x="898525" y="4603750"/>
            <a:ext cx="7540625" cy="641350"/>
          </a:xfrm>
          <a:prstGeom prst="rect">
            <a:avLst/>
          </a:prstGeom>
          <a:noFill/>
          <a:ln w="9525">
            <a:noFill/>
            <a:miter lim="800000"/>
            <a:headEnd/>
            <a:tailEnd/>
          </a:ln>
          <a:effectLst/>
        </p:spPr>
        <p:txBody>
          <a:bodyPr wrap="none">
            <a:spAutoFit/>
          </a:bodyPr>
          <a:lstStyle/>
          <a:p>
            <a:r>
              <a:rPr lang="en-US"/>
              <a:t>Like many applications, email programs can be command driven</a:t>
            </a:r>
          </a:p>
          <a:p>
            <a:r>
              <a:rPr lang="en-US"/>
              <a:t>or GUI-based.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BB436572-9EEC-4AEF-B70D-7424E5C1664A}" type="slidenum">
              <a:rPr lang="en-US"/>
              <a:pPr/>
              <a:t>8</a:t>
            </a:fld>
            <a:endParaRPr lang="en-US"/>
          </a:p>
        </p:txBody>
      </p:sp>
      <p:sp>
        <p:nvSpPr>
          <p:cNvPr id="484354"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20.7</a:t>
            </a:r>
            <a:r>
              <a:rPr lang="en-US" altLang="en-US">
                <a:solidFill>
                  <a:schemeClr val="accent2"/>
                </a:solidFill>
                <a:latin typeface="Times New Roman" pitchFamily="18" charset="0"/>
              </a:rPr>
              <a:t>    </a:t>
            </a:r>
            <a:r>
              <a:rPr lang="en-US" altLang="en-US" i="1">
                <a:latin typeface="Times New Roman" pitchFamily="18" charset="0"/>
              </a:rPr>
              <a:t>Format of an email</a:t>
            </a:r>
          </a:p>
        </p:txBody>
      </p:sp>
      <p:sp>
        <p:nvSpPr>
          <p:cNvPr id="48435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435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435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435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435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436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436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4362" name="Picture 10"/>
          <p:cNvPicPr>
            <a:picLocks noChangeAspect="1" noChangeArrowheads="1"/>
          </p:cNvPicPr>
          <p:nvPr/>
        </p:nvPicPr>
        <p:blipFill>
          <a:blip r:embed="rId2"/>
          <a:srcRect/>
          <a:stretch>
            <a:fillRect/>
          </a:stretch>
        </p:blipFill>
        <p:spPr bwMode="auto">
          <a:xfrm>
            <a:off x="1057275" y="762000"/>
            <a:ext cx="7477125" cy="5548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TCP/IP Protocol Suite</a:t>
            </a:r>
          </a:p>
        </p:txBody>
      </p:sp>
      <p:sp>
        <p:nvSpPr>
          <p:cNvPr id="13" name="Slide Number Placeholder 2"/>
          <p:cNvSpPr>
            <a:spLocks noGrp="1"/>
          </p:cNvSpPr>
          <p:nvPr>
            <p:ph type="sldNum" sz="quarter" idx="11"/>
          </p:nvPr>
        </p:nvSpPr>
        <p:spPr/>
        <p:txBody>
          <a:bodyPr/>
          <a:lstStyle/>
          <a:p>
            <a:fld id="{A1337272-57FC-46F6-BEEB-924CC56228E7}" type="slidenum">
              <a:rPr lang="en-US"/>
              <a:pPr/>
              <a:t>9</a:t>
            </a:fld>
            <a:endParaRPr lang="en-US"/>
          </a:p>
        </p:txBody>
      </p:sp>
      <p:sp>
        <p:nvSpPr>
          <p:cNvPr id="485378" name="Text Box 2"/>
          <p:cNvSpPr txBox="1">
            <a:spLocks noChangeArrowheads="1"/>
          </p:cNvSpPr>
          <p:nvPr/>
        </p:nvSpPr>
        <p:spPr bwMode="auto">
          <a:xfrm>
            <a:off x="990600" y="90488"/>
            <a:ext cx="5715000" cy="366712"/>
          </a:xfrm>
          <a:prstGeom prst="rect">
            <a:avLst/>
          </a:prstGeom>
          <a:noFill/>
          <a:ln w="9525">
            <a:noFill/>
            <a:miter lim="800000"/>
            <a:headEnd/>
            <a:tailEnd/>
          </a:ln>
          <a:effectLst/>
        </p:spPr>
        <p:txBody>
          <a:bodyPr>
            <a:spAutoFit/>
          </a:bodyPr>
          <a:lstStyle/>
          <a:p>
            <a:r>
              <a:rPr lang="en-US" altLang="en-US">
                <a:solidFill>
                  <a:srgbClr val="0000FF"/>
                </a:solidFill>
                <a:latin typeface="Times New Roman" pitchFamily="18" charset="0"/>
              </a:rPr>
              <a:t>Figure 20.8</a:t>
            </a:r>
            <a:r>
              <a:rPr lang="en-US" altLang="en-US">
                <a:solidFill>
                  <a:schemeClr val="accent2"/>
                </a:solidFill>
                <a:latin typeface="Times New Roman" pitchFamily="18" charset="0"/>
              </a:rPr>
              <a:t>    </a:t>
            </a:r>
            <a:r>
              <a:rPr lang="en-US" altLang="en-US" i="1">
                <a:latin typeface="Times New Roman" pitchFamily="18" charset="0"/>
              </a:rPr>
              <a:t>Email address</a:t>
            </a:r>
          </a:p>
        </p:txBody>
      </p:sp>
      <p:sp>
        <p:nvSpPr>
          <p:cNvPr id="48537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p>
        </p:txBody>
      </p:sp>
      <p:sp>
        <p:nvSpPr>
          <p:cNvPr id="48538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538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p>
        </p:txBody>
      </p:sp>
      <p:sp>
        <p:nvSpPr>
          <p:cNvPr id="48538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sp>
        <p:nvSpPr>
          <p:cNvPr id="48538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p>
        </p:txBody>
      </p:sp>
      <p:sp>
        <p:nvSpPr>
          <p:cNvPr id="48538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p>
        </p:txBody>
      </p:sp>
      <p:sp>
        <p:nvSpPr>
          <p:cNvPr id="4853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p>
        </p:txBody>
      </p:sp>
      <p:pic>
        <p:nvPicPr>
          <p:cNvPr id="485386" name="Picture 10"/>
          <p:cNvPicPr>
            <a:picLocks noChangeAspect="1" noChangeArrowheads="1"/>
          </p:cNvPicPr>
          <p:nvPr/>
        </p:nvPicPr>
        <p:blipFill>
          <a:blip r:embed="rId2"/>
          <a:srcRect/>
          <a:stretch>
            <a:fillRect/>
          </a:stretch>
        </p:blipFill>
        <p:spPr bwMode="auto">
          <a:xfrm>
            <a:off x="674688" y="2365375"/>
            <a:ext cx="7794625" cy="2125663"/>
          </a:xfrm>
          <a:prstGeom prst="rect">
            <a:avLst/>
          </a:prstGeom>
          <a:noFill/>
          <a:ln w="9525">
            <a:noFill/>
            <a:miter lim="800000"/>
            <a:headEnd/>
            <a:tailEnd/>
          </a:ln>
          <a:effectLst/>
        </p:spPr>
      </p:pic>
      <p:sp>
        <p:nvSpPr>
          <p:cNvPr id="485387" name="Text Box 11"/>
          <p:cNvSpPr txBox="1">
            <a:spLocks noChangeArrowheads="1"/>
          </p:cNvSpPr>
          <p:nvPr/>
        </p:nvSpPr>
        <p:spPr bwMode="auto">
          <a:xfrm>
            <a:off x="685800" y="5029200"/>
            <a:ext cx="7866063" cy="1190625"/>
          </a:xfrm>
          <a:prstGeom prst="rect">
            <a:avLst/>
          </a:prstGeom>
          <a:noFill/>
          <a:ln w="9525">
            <a:noFill/>
            <a:miter lim="800000"/>
            <a:headEnd/>
            <a:tailEnd/>
          </a:ln>
          <a:effectLst/>
        </p:spPr>
        <p:txBody>
          <a:bodyPr wrap="none">
            <a:spAutoFit/>
          </a:bodyPr>
          <a:lstStyle/>
          <a:p>
            <a:r>
              <a:rPr lang="en-US"/>
              <a:t>Email also allows one name, an alias, to represent several different</a:t>
            </a:r>
          </a:p>
          <a:p>
            <a:r>
              <a:rPr lang="en-US"/>
              <a:t>email addresses: this is called a </a:t>
            </a:r>
            <a:r>
              <a:rPr lang="en-US" i="1"/>
              <a:t>mailing list</a:t>
            </a:r>
            <a:r>
              <a:rPr lang="en-US"/>
              <a:t>.  Every time an email</a:t>
            </a:r>
          </a:p>
          <a:p>
            <a:r>
              <a:rPr lang="en-US"/>
              <a:t>is sent, the system checks the recipient’s name against the</a:t>
            </a:r>
          </a:p>
          <a:p>
            <a:r>
              <a:rPr lang="en-US"/>
              <a:t>alias database.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1687</TotalTime>
  <Words>1602</Words>
  <Application>Microsoft PowerPoint</Application>
  <PresentationFormat>On-screen Show (4:3)</PresentationFormat>
  <Paragraphs>300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dc:title>
  <dc:creator>Valued Gateway Client</dc:creator>
  <cp:lastModifiedBy>SAMSUNG</cp:lastModifiedBy>
  <cp:revision>112</cp:revision>
  <dcterms:created xsi:type="dcterms:W3CDTF">2000-01-15T04:50:39Z</dcterms:created>
  <dcterms:modified xsi:type="dcterms:W3CDTF">2020-12-29T00:54:17Z</dcterms:modified>
</cp:coreProperties>
</file>