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9" r:id="rId3"/>
    <p:sldId id="261" r:id="rId4"/>
    <p:sldId id="263" r:id="rId5"/>
    <p:sldId id="265" r:id="rId6"/>
    <p:sldId id="267" r:id="rId7"/>
    <p:sldId id="269" r:id="rId8"/>
    <p:sldId id="271"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85" r:id="rId27"/>
    <p:sldId id="312" r:id="rId28"/>
    <p:sldId id="313" r:id="rId29"/>
    <p:sldId id="314" r:id="rId30"/>
    <p:sldId id="315" r:id="rId31"/>
    <p:sldId id="316" r:id="rId32"/>
    <p:sldId id="317"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66" r:id="rId52"/>
    <p:sldId id="367" r:id="rId53"/>
    <p:sldId id="368" r:id="rId54"/>
    <p:sldId id="369" r:id="rId55"/>
    <p:sldId id="370" r:id="rId56"/>
    <p:sldId id="371" r:id="rId57"/>
    <p:sldId id="372" r:id="rId58"/>
    <p:sldId id="373" r:id="rId59"/>
    <p:sldId id="374" r:id="rId60"/>
    <p:sldId id="375" r:id="rId61"/>
    <p:sldId id="376" r:id="rId62"/>
    <p:sldId id="38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616C7E-ADE2-4573-ABB6-753EA20E109E}" type="datetimeFigureOut">
              <a:rPr lang="en-US" smtClean="0"/>
              <a:pPr/>
              <a:t>12/17/2020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0857F9-7B1E-4F7E-AF46-D037E25B332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163D9565-BEE2-49FA-8D7F-76560DCE9335}" type="slidenum">
              <a:rPr lang="en-US" altLang="zh-TW"/>
              <a:pPr/>
              <a:t>1</a:t>
            </a:fld>
            <a:endParaRPr lang="en-US" altLang="zh-TW"/>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03B14D15-791C-4E1F-AE81-EB71F18DBF9B}" type="slidenum">
              <a:rPr lang="en-US" altLang="zh-TW"/>
              <a:pPr/>
              <a:t>10</a:t>
            </a:fld>
            <a:endParaRPr lang="en-US" altLang="zh-TW"/>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E265A9D4-DF55-406A-8336-F139B1BF9033}" type="slidenum">
              <a:rPr lang="en-US" altLang="zh-TW"/>
              <a:pPr/>
              <a:t>11</a:t>
            </a:fld>
            <a:endParaRPr lang="en-US" altLang="zh-TW"/>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CC633A40-172F-4455-A957-31D88A8C02E6}" type="slidenum">
              <a:rPr lang="en-US" altLang="zh-TW"/>
              <a:pPr/>
              <a:t>12</a:t>
            </a:fld>
            <a:endParaRPr lang="en-US" altLang="zh-TW"/>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DBCA5647-C92F-4E9A-9047-22ACD56CB1EC}" type="slidenum">
              <a:rPr lang="en-US" altLang="zh-TW"/>
              <a:pPr/>
              <a:t>13</a:t>
            </a:fld>
            <a:endParaRPr lang="en-US" altLang="zh-TW"/>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EDF8FD2E-F679-4185-9ED2-03C821154F29}" type="slidenum">
              <a:rPr lang="en-US" altLang="zh-TW"/>
              <a:pPr/>
              <a:t>14</a:t>
            </a:fld>
            <a:endParaRPr lang="en-US" altLang="zh-TW"/>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FD2AEADC-DB60-4373-BF0F-F982CB7D79B4}" type="slidenum">
              <a:rPr lang="en-US" altLang="zh-TW"/>
              <a:pPr/>
              <a:t>15</a:t>
            </a:fld>
            <a:endParaRPr lang="en-US" altLang="zh-TW"/>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0F458598-B515-4AB2-9D96-AD1B58F71E02}" type="slidenum">
              <a:rPr lang="en-US" altLang="zh-TW"/>
              <a:pPr/>
              <a:t>16</a:t>
            </a:fld>
            <a:endParaRPr lang="en-US" altLang="zh-TW"/>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334B8E53-F16F-4274-B29F-9CA451D7D44A}" type="slidenum">
              <a:rPr lang="en-US" altLang="zh-TW"/>
              <a:pPr/>
              <a:t>17</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984DD946-731B-4776-95EF-2070BCBAE841}" type="slidenum">
              <a:rPr lang="en-US" altLang="zh-TW"/>
              <a:pPr/>
              <a:t>18</a:t>
            </a:fld>
            <a:endParaRPr lang="en-US" altLang="zh-TW"/>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D6D502E3-5670-4BFA-AAB1-0DE53F02C97F}" type="slidenum">
              <a:rPr lang="en-US" altLang="zh-TW"/>
              <a:pPr/>
              <a:t>19</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9ADB66A8-2ED2-483D-A452-6319E0489865}" type="slidenum">
              <a:rPr lang="en-US" altLang="zh-TW"/>
              <a:pPr/>
              <a:t>2</a:t>
            </a:fld>
            <a:endParaRPr lang="en-US" altLang="zh-TW"/>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7D83F233-F20C-4180-90C0-1E1E9607AA8D}" type="slidenum">
              <a:rPr lang="en-US" altLang="zh-TW"/>
              <a:pPr/>
              <a:t>20</a:t>
            </a:fld>
            <a:endParaRPr lang="en-US" altLang="zh-TW"/>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B416D992-0CEF-4D7F-BFCC-B81F00C2E76C}" type="slidenum">
              <a:rPr lang="en-US" altLang="zh-TW"/>
              <a:pPr/>
              <a:t>21</a:t>
            </a:fld>
            <a:endParaRPr lang="en-US" altLang="zh-TW"/>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B063685E-CE49-4F64-BA31-BEAA27921513}" type="slidenum">
              <a:rPr lang="en-US" altLang="zh-TW"/>
              <a:pPr/>
              <a:t>22</a:t>
            </a:fld>
            <a:endParaRPr lang="en-US" altLang="zh-TW"/>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FD053279-0DDB-4182-A4C3-531D70F3E6F8}" type="slidenum">
              <a:rPr lang="en-US" altLang="zh-TW"/>
              <a:pPr/>
              <a:t>23</a:t>
            </a:fld>
            <a:endParaRPr lang="en-US" altLang="zh-TW"/>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754F090F-79F8-47CE-A19A-4D7935C3458B}" type="slidenum">
              <a:rPr lang="en-US" altLang="zh-TW"/>
              <a:pPr/>
              <a:t>24</a:t>
            </a:fld>
            <a:endParaRPr lang="en-US" altLang="zh-TW"/>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BB70A212-4DFF-40F4-BC49-DC3C16CD6D7F}" type="slidenum">
              <a:rPr lang="en-US" altLang="zh-TW"/>
              <a:pPr/>
              <a:t>25</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BB70A212-4DFF-40F4-BC49-DC3C16CD6D7F}" type="slidenum">
              <a:rPr lang="en-US" altLang="zh-TW"/>
              <a:pPr/>
              <a:t>26</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1C781FF6-1A9F-4600-895E-F34C7034258F}" type="slidenum">
              <a:rPr lang="en-US" altLang="zh-TW"/>
              <a:pPr/>
              <a:t>27</a:t>
            </a:fld>
            <a:endParaRPr lang="en-US" altLang="zh-TW"/>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0FCDB004-4CFF-4D4C-85DA-2FE515862786}" type="slidenum">
              <a:rPr lang="en-US" altLang="zh-TW"/>
              <a:pPr/>
              <a:t>28</a:t>
            </a:fld>
            <a:endParaRPr lang="en-US" altLang="zh-TW"/>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E7AFAFF9-C191-4451-8C6F-53C24EE8B822}" type="slidenum">
              <a:rPr lang="en-US" altLang="zh-TW"/>
              <a:pPr/>
              <a:t>29</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1992DB7E-E264-4CA4-9835-428CC08F9EDA}" type="slidenum">
              <a:rPr lang="en-US" altLang="zh-TW"/>
              <a:pPr/>
              <a:t>3</a:t>
            </a:fld>
            <a:endParaRPr lang="en-US" altLang="zh-TW"/>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DA7DA28A-4BFC-44E4-B2F2-967B4B80BA52}" type="slidenum">
              <a:rPr lang="en-US" altLang="zh-TW"/>
              <a:pPr/>
              <a:t>30</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65CC783D-847B-4D82-8228-323DEC7E947A}" type="slidenum">
              <a:rPr lang="en-US" altLang="zh-TW"/>
              <a:pPr/>
              <a:t>31</a:t>
            </a:fld>
            <a:endParaRPr lang="en-US" altLang="zh-TW"/>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A845522A-0C5B-47E3-BF92-32DA7236A603}" type="slidenum">
              <a:rPr lang="en-US" altLang="zh-TW"/>
              <a:pPr/>
              <a:t>32</a:t>
            </a:fld>
            <a:endParaRPr lang="en-US" altLang="zh-TW"/>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F67C4BE4-A1F0-41FF-902F-CEC3E1DF8860}" type="slidenum">
              <a:rPr lang="en-US" altLang="zh-TW"/>
              <a:pPr/>
              <a:t>33</a:t>
            </a:fld>
            <a:endParaRPr lang="en-US" altLang="zh-TW"/>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B1B62759-5F7B-40FC-92C1-999954D7A0C9}" type="slidenum">
              <a:rPr lang="en-US" altLang="zh-TW"/>
              <a:pPr/>
              <a:t>34</a:t>
            </a:fld>
            <a:endParaRPr lang="en-US" altLang="zh-TW"/>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A9EA3207-0874-4552-9375-9DC6CC1D15B0}" type="slidenum">
              <a:rPr lang="en-US" altLang="zh-TW"/>
              <a:pPr/>
              <a:t>35</a:t>
            </a:fld>
            <a:endParaRPr lang="en-US" altLang="zh-TW"/>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D242F075-3C75-4862-AF5E-506A5AB6A315}" type="slidenum">
              <a:rPr lang="en-US" altLang="zh-TW"/>
              <a:pPr/>
              <a:t>36</a:t>
            </a:fld>
            <a:endParaRPr lang="en-US" altLang="zh-TW"/>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F44DFCBF-A510-46AE-859D-5F8E62D7313B}" type="slidenum">
              <a:rPr lang="en-US" altLang="zh-TW"/>
              <a:pPr/>
              <a:t>40</a:t>
            </a:fld>
            <a:endParaRPr lang="en-US" altLang="zh-TW"/>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47DD22EA-95E3-4D97-A730-01A23431395D}" type="slidenum">
              <a:rPr lang="en-US" altLang="zh-TW"/>
              <a:pPr/>
              <a:t>41</a:t>
            </a:fld>
            <a:endParaRPr lang="en-US" altLang="zh-TW"/>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miter lim="800000"/>
            <a:headEnd/>
            <a:tailEnd/>
          </a:ln>
        </p:spPr>
        <p:txBody>
          <a:bodyPr/>
          <a:lstStyle/>
          <a:p>
            <a:fld id="{ED924346-F772-436A-A81C-63BE937057D2}" type="slidenum">
              <a:rPr lang="en-US" altLang="zh-TW"/>
              <a:pPr/>
              <a:t>42</a:t>
            </a:fld>
            <a:endParaRPr lang="en-US" altLang="zh-TW"/>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AB56453C-0660-458F-9DE7-E7E40A741D66}" type="slidenum">
              <a:rPr lang="en-US" altLang="zh-TW"/>
              <a:pPr/>
              <a:t>4</a:t>
            </a:fld>
            <a:endParaRPr lang="en-US" altLang="zh-TW"/>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miter lim="800000"/>
            <a:headEnd/>
            <a:tailEnd/>
          </a:ln>
        </p:spPr>
        <p:txBody>
          <a:bodyPr/>
          <a:lstStyle/>
          <a:p>
            <a:fld id="{36EF741D-7FBB-4B99-8C28-579525927D62}" type="slidenum">
              <a:rPr lang="en-US" altLang="zh-TW"/>
              <a:pPr/>
              <a:t>44</a:t>
            </a:fld>
            <a:endParaRPr lang="en-US" altLang="zh-TW"/>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0D5EA9DC-F014-414A-B2A7-BB0C29611AA5}" type="slidenum">
              <a:rPr lang="en-US" altLang="zh-TW"/>
              <a:pPr/>
              <a:t>45</a:t>
            </a:fld>
            <a:endParaRPr lang="en-US" altLang="zh-TW"/>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miter lim="800000"/>
            <a:headEnd/>
            <a:tailEnd/>
          </a:ln>
        </p:spPr>
        <p:txBody>
          <a:bodyPr/>
          <a:lstStyle/>
          <a:p>
            <a:fld id="{DAECF44E-F53F-4407-859A-26475CC724B9}" type="slidenum">
              <a:rPr lang="en-US" altLang="zh-TW"/>
              <a:pPr/>
              <a:t>46</a:t>
            </a:fld>
            <a:endParaRPr lang="en-US" altLang="zh-TW"/>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AB8F30CC-55D7-49E5-A308-F056B3DA40E3}" type="slidenum">
              <a:rPr lang="en-US" altLang="zh-TW"/>
              <a:pPr/>
              <a:t>47</a:t>
            </a:fld>
            <a:endParaRPr lang="en-US" altLang="zh-TW"/>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miter lim="800000"/>
            <a:headEnd/>
            <a:tailEnd/>
          </a:ln>
        </p:spPr>
        <p:txBody>
          <a:bodyPr/>
          <a:lstStyle/>
          <a:p>
            <a:fld id="{1365A6C9-3A30-446B-902E-D685E5E1C079}" type="slidenum">
              <a:rPr lang="en-US" altLang="zh-TW"/>
              <a:pPr/>
              <a:t>50</a:t>
            </a:fld>
            <a:endParaRPr lang="en-US" altLang="zh-TW"/>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miter lim="800000"/>
            <a:headEnd/>
            <a:tailEnd/>
          </a:ln>
        </p:spPr>
        <p:txBody>
          <a:bodyPr/>
          <a:lstStyle/>
          <a:p>
            <a:fld id="{58FB4DC1-9760-4B33-937D-B93807ED4777}" type="slidenum">
              <a:rPr lang="en-US" altLang="zh-TW"/>
              <a:pPr/>
              <a:t>51</a:t>
            </a:fld>
            <a:endParaRPr lang="en-US" altLang="zh-TW"/>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miter lim="800000"/>
            <a:headEnd/>
            <a:tailEnd/>
          </a:ln>
        </p:spPr>
        <p:txBody>
          <a:bodyPr/>
          <a:lstStyle/>
          <a:p>
            <a:fld id="{6D2C6F6D-B54F-425E-89CB-63A085B577D5}" type="slidenum">
              <a:rPr lang="en-US" altLang="zh-TW"/>
              <a:pPr/>
              <a:t>52</a:t>
            </a:fld>
            <a:endParaRPr lang="en-US" altLang="zh-TW"/>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headEnd/>
            <a:tailEnd/>
          </a:ln>
        </p:spPr>
        <p:txBody>
          <a:bodyPr/>
          <a:lstStyle/>
          <a:p>
            <a:fld id="{A59A2919-9E2D-4ABF-B374-69B31156EEF4}" type="slidenum">
              <a:rPr lang="en-US" altLang="zh-TW"/>
              <a:pPr/>
              <a:t>53</a:t>
            </a:fld>
            <a:endParaRPr lang="en-US" altLang="zh-TW"/>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miter lim="800000"/>
            <a:headEnd/>
            <a:tailEnd/>
          </a:ln>
        </p:spPr>
        <p:txBody>
          <a:bodyPr/>
          <a:lstStyle/>
          <a:p>
            <a:fld id="{6712736E-00AF-4204-B2C3-11F14C80D664}" type="slidenum">
              <a:rPr lang="en-US" altLang="zh-TW"/>
              <a:pPr/>
              <a:t>54</a:t>
            </a:fld>
            <a:endParaRPr lang="en-US" altLang="zh-TW"/>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miter lim="800000"/>
            <a:headEnd/>
            <a:tailEnd/>
          </a:ln>
        </p:spPr>
        <p:txBody>
          <a:bodyPr/>
          <a:lstStyle/>
          <a:p>
            <a:fld id="{84456A77-0B5D-4DB5-B1F6-4E8A277E7D09}" type="slidenum">
              <a:rPr lang="en-US" altLang="zh-TW"/>
              <a:pPr/>
              <a:t>55</a:t>
            </a:fld>
            <a:endParaRPr lang="en-US" altLang="zh-TW"/>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79624334-B91B-4781-A7D2-689FD2740FC6}" type="slidenum">
              <a:rPr lang="en-US" altLang="zh-TW"/>
              <a:pPr/>
              <a:t>5</a:t>
            </a:fld>
            <a:endParaRPr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9EE5C5E9-02E5-4072-958B-0C995D432622}" type="slidenum">
              <a:rPr lang="en-US" altLang="zh-TW"/>
              <a:pPr/>
              <a:t>56</a:t>
            </a:fld>
            <a:endParaRPr lang="en-US" altLang="zh-TW"/>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miter lim="800000"/>
            <a:headEnd/>
            <a:tailEnd/>
          </a:ln>
        </p:spPr>
        <p:txBody>
          <a:bodyPr/>
          <a:lstStyle/>
          <a:p>
            <a:fld id="{C6912836-A432-4410-A082-B11EDEA02348}" type="slidenum">
              <a:rPr lang="en-US" altLang="zh-TW"/>
              <a:pPr/>
              <a:t>57</a:t>
            </a:fld>
            <a:endParaRPr lang="en-US" altLang="zh-TW"/>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miter lim="800000"/>
            <a:headEnd/>
            <a:tailEnd/>
          </a:ln>
        </p:spPr>
        <p:txBody>
          <a:bodyPr/>
          <a:lstStyle/>
          <a:p>
            <a:fld id="{A78C2516-19B1-499C-A4DF-C1C5CB625530}" type="slidenum">
              <a:rPr lang="en-US" altLang="zh-TW"/>
              <a:pPr/>
              <a:t>58</a:t>
            </a:fld>
            <a:endParaRPr lang="en-US" altLang="zh-TW"/>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miter lim="800000"/>
            <a:headEnd/>
            <a:tailEnd/>
          </a:ln>
        </p:spPr>
        <p:txBody>
          <a:bodyPr/>
          <a:lstStyle/>
          <a:p>
            <a:fld id="{3E7C37A1-5F13-461D-ADFF-83BE4147DF04}" type="slidenum">
              <a:rPr lang="en-US" altLang="zh-TW"/>
              <a:pPr/>
              <a:t>59</a:t>
            </a:fld>
            <a:endParaRPr lang="en-US" altLang="zh-TW"/>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miter lim="800000"/>
            <a:headEnd/>
            <a:tailEnd/>
          </a:ln>
        </p:spPr>
        <p:txBody>
          <a:bodyPr/>
          <a:lstStyle/>
          <a:p>
            <a:fld id="{EF6386D2-D662-427E-BAB2-D12EBE4F6394}" type="slidenum">
              <a:rPr lang="en-US" altLang="zh-TW"/>
              <a:pPr/>
              <a:t>60</a:t>
            </a:fld>
            <a:endParaRPr lang="en-US" altLang="zh-TW"/>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miter lim="800000"/>
            <a:headEnd/>
            <a:tailEnd/>
          </a:ln>
        </p:spPr>
        <p:txBody>
          <a:bodyPr/>
          <a:lstStyle/>
          <a:p>
            <a:fld id="{BDCF31D2-1B31-4BB1-A251-0934E5E3610E}" type="slidenum">
              <a:rPr lang="en-US" altLang="zh-TW"/>
              <a:pPr/>
              <a:t>61</a:t>
            </a:fld>
            <a:endParaRPr lang="en-US" altLang="zh-TW"/>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miter lim="800000"/>
            <a:headEnd/>
            <a:tailEnd/>
          </a:ln>
        </p:spPr>
        <p:txBody>
          <a:bodyPr/>
          <a:lstStyle/>
          <a:p>
            <a:fld id="{FFAAE9FF-8EF6-4A1D-8BF3-21E437F42DB0}" type="slidenum">
              <a:rPr lang="en-US" altLang="zh-TW"/>
              <a:pPr/>
              <a:t>62</a:t>
            </a:fld>
            <a:endParaRPr lang="en-US" altLang="zh-TW"/>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EE0D6891-6D03-449B-A44B-C71DCE38B640}" type="slidenum">
              <a:rPr lang="en-US" altLang="zh-TW"/>
              <a:pPr/>
              <a:t>6</a:t>
            </a:fld>
            <a:endParaRPr lang="en-US" altLang="zh-TW"/>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2709A57C-61AF-483E-9B11-D299D3174F5E}" type="slidenum">
              <a:rPr lang="en-US" altLang="zh-TW"/>
              <a:pPr/>
              <a:t>7</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4CCB3988-6227-4FDA-BEE8-8167457A2D86}" type="slidenum">
              <a:rPr lang="en-US" altLang="zh-TW"/>
              <a:pPr/>
              <a:t>8</a:t>
            </a:fld>
            <a:endParaRPr lang="en-US" altLang="zh-TW"/>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5BEBCCE8-8167-41A7-832F-31F64CCB4003}" type="slidenum">
              <a:rPr lang="en-US" altLang="zh-TW"/>
              <a:pPr/>
              <a:t>9</a:t>
            </a:fld>
            <a:endParaRPr lang="en-US" altLang="zh-TW"/>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76CCF-252F-4FC1-8A31-D0FB5FBADA3E}" type="datetimeFigureOut">
              <a:rPr lang="en-US" smtClean="0"/>
              <a:pPr/>
              <a:t>12/17/2020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ACF59-765C-4790-9198-67913E9D99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6CCF-252F-4FC1-8A31-D0FB5FBADA3E}" type="datetimeFigureOut">
              <a:rPr lang="en-US" smtClean="0"/>
              <a:pPr/>
              <a:t>12/17/2020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ACF59-765C-4790-9198-67913E9D99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png"/><Relationship Id="rId7" Type="http://schemas.openxmlformats.org/officeDocument/2006/relationships/image" Target="../media/image47.emf"/><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3" Type="http://schemas.openxmlformats.org/officeDocument/2006/relationships/image" Target="../media/image55.png"/><Relationship Id="rId7" Type="http://schemas.openxmlformats.org/officeDocument/2006/relationships/image" Target="../media/image59.emf"/><Relationship Id="rId12" Type="http://schemas.openxmlformats.org/officeDocument/2006/relationships/image" Target="../media/image64.emf"/><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58.emf"/><Relationship Id="rId11" Type="http://schemas.openxmlformats.org/officeDocument/2006/relationships/image" Target="../media/image63.e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56.emf"/><Relationship Id="rId9" Type="http://schemas.openxmlformats.org/officeDocument/2006/relationships/image" Target="../media/image61.emf"/></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147" name="投影片編號版面配置區 2"/>
          <p:cNvSpPr>
            <a:spLocks noGrp="1"/>
          </p:cNvSpPr>
          <p:nvPr>
            <p:ph type="sldNum" sz="quarter" idx="11"/>
          </p:nvPr>
        </p:nvSpPr>
        <p:spPr>
          <a:noFill/>
          <a:ln>
            <a:miter lim="800000"/>
            <a:headEnd/>
            <a:tailEnd/>
          </a:ln>
        </p:spPr>
        <p:txBody>
          <a:bodyPr/>
          <a:lstStyle/>
          <a:p>
            <a:fld id="{14D4A020-F314-420F-B601-110B6531D373}" type="slidenum">
              <a:rPr lang="en-US" altLang="zh-TW"/>
              <a:pPr/>
              <a:t>1</a:t>
            </a:fld>
            <a:endParaRPr lang="en-US" altLang="zh-TW"/>
          </a:p>
        </p:txBody>
      </p:sp>
      <p:sp>
        <p:nvSpPr>
          <p:cNvPr id="6148" name="Text Box 2"/>
          <p:cNvSpPr txBox="1">
            <a:spLocks noChangeArrowheads="1"/>
          </p:cNvSpPr>
          <p:nvPr/>
        </p:nvSpPr>
        <p:spPr bwMode="auto">
          <a:xfrm>
            <a:off x="1714500" y="6604000"/>
            <a:ext cx="5656263" cy="254000"/>
          </a:xfrm>
          <a:prstGeom prst="rect">
            <a:avLst/>
          </a:prstGeom>
          <a:noFill/>
          <a:ln w="9525">
            <a:noFill/>
            <a:miter lim="800000"/>
            <a:headEnd/>
            <a:tailEnd/>
          </a:ln>
          <a:effectLst/>
        </p:spPr>
        <p:txBody>
          <a:bodyPr lIns="102833" tIns="51417" rIns="102833" bIns="51417">
            <a:spAutoFit/>
          </a:bodyPr>
          <a:lstStyle/>
          <a:p>
            <a:pPr defTabSz="1028700" eaLnBrk="1" hangingPunct="1">
              <a:spcBef>
                <a:spcPct val="50000"/>
              </a:spcBef>
            </a:pPr>
            <a:r>
              <a:rPr lang="en-US" altLang="zh-TW" sz="1000" b="0">
                <a:latin typeface="Arial" charset="0"/>
                <a:ea typeface="新細明體" pitchFamily="18" charset="-120"/>
              </a:rPr>
              <a:t>Copyright </a:t>
            </a:r>
            <a:r>
              <a:rPr lang="en-US" altLang="zh-TW" sz="1000" b="0">
                <a:latin typeface="Arial" charset="0"/>
                <a:ea typeface="新細明體" pitchFamily="18" charset="-120"/>
                <a:cs typeface="Times New Roman" pitchFamily="18" charset="0"/>
              </a:rPr>
              <a:t>© </a:t>
            </a:r>
            <a:r>
              <a:rPr lang="en-US" altLang="zh-TW" sz="1000" b="0">
                <a:latin typeface="Arial" charset="0"/>
                <a:ea typeface="新細明體" pitchFamily="18" charset="-120"/>
              </a:rPr>
              <a:t>The McGraw-Hill Companies, Inc. Permission required for reproduction or display.</a:t>
            </a:r>
          </a:p>
        </p:txBody>
      </p:sp>
      <p:pic>
        <p:nvPicPr>
          <p:cNvPr id="6149" name="Picture 3" descr="brandinglogo"/>
          <p:cNvPicPr>
            <a:picLocks noChangeAspect="1" noChangeArrowheads="1"/>
          </p:cNvPicPr>
          <p:nvPr/>
        </p:nvPicPr>
        <p:blipFill>
          <a:blip r:embed="rId3"/>
          <a:srcRect/>
          <a:stretch>
            <a:fillRect/>
          </a:stretch>
        </p:blipFill>
        <p:spPr bwMode="auto">
          <a:xfrm>
            <a:off x="0" y="0"/>
            <a:ext cx="9144000" cy="647700"/>
          </a:xfrm>
          <a:prstGeom prst="rect">
            <a:avLst/>
          </a:prstGeom>
          <a:noFill/>
          <a:ln w="9525">
            <a:noFill/>
            <a:miter lim="800000"/>
            <a:headEnd/>
            <a:tailEnd/>
          </a:ln>
        </p:spPr>
      </p:pic>
      <p:sp>
        <p:nvSpPr>
          <p:cNvPr id="6150" name="Text Box 4"/>
          <p:cNvSpPr txBox="1">
            <a:spLocks noChangeArrowheads="1"/>
          </p:cNvSpPr>
          <p:nvPr/>
        </p:nvSpPr>
        <p:spPr bwMode="auto">
          <a:xfrm>
            <a:off x="187325" y="914400"/>
            <a:ext cx="4156075" cy="823913"/>
          </a:xfrm>
          <a:prstGeom prst="rect">
            <a:avLst/>
          </a:prstGeom>
          <a:noFill/>
          <a:ln w="9525">
            <a:noFill/>
            <a:miter lim="800000"/>
            <a:headEnd/>
            <a:tailEnd/>
          </a:ln>
          <a:effectLst/>
        </p:spPr>
        <p:txBody>
          <a:bodyPr>
            <a:spAutoFit/>
          </a:bodyPr>
          <a:lstStyle/>
          <a:p>
            <a:pPr algn="ctr" eaLnBrk="1" hangingPunct="1"/>
            <a:r>
              <a:rPr lang="en-US" altLang="zh-TW" sz="4800">
                <a:latin typeface="Times" pitchFamily="18" charset="0"/>
                <a:ea typeface="新細明體" pitchFamily="18" charset="-120"/>
              </a:rPr>
              <a:t>Chapter 15</a:t>
            </a:r>
          </a:p>
        </p:txBody>
      </p:sp>
      <p:pic>
        <p:nvPicPr>
          <p:cNvPr id="6151" name="Picture 5" descr="Forouzan4e10lbj_nm3"/>
          <p:cNvPicPr>
            <a:picLocks noChangeAspect="1" noChangeArrowheads="1"/>
          </p:cNvPicPr>
          <p:nvPr/>
        </p:nvPicPr>
        <p:blipFill>
          <a:blip r:embed="rId4"/>
          <a:srcRect/>
          <a:stretch>
            <a:fillRect/>
          </a:stretch>
        </p:blipFill>
        <p:spPr bwMode="auto">
          <a:xfrm>
            <a:off x="4838700" y="1066800"/>
            <a:ext cx="4076700" cy="5168900"/>
          </a:xfrm>
          <a:prstGeom prst="rect">
            <a:avLst/>
          </a:prstGeom>
          <a:noFill/>
          <a:ln w="9525">
            <a:noFill/>
            <a:miter lim="800000"/>
            <a:headEnd/>
            <a:tailEnd/>
          </a:ln>
        </p:spPr>
      </p:pic>
      <p:sp>
        <p:nvSpPr>
          <p:cNvPr id="6152" name="Text Box 6"/>
          <p:cNvSpPr txBox="1">
            <a:spLocks noChangeArrowheads="1"/>
          </p:cNvSpPr>
          <p:nvPr/>
        </p:nvSpPr>
        <p:spPr bwMode="auto">
          <a:xfrm>
            <a:off x="263525" y="2209800"/>
            <a:ext cx="4156075" cy="3019425"/>
          </a:xfrm>
          <a:prstGeom prst="rect">
            <a:avLst/>
          </a:prstGeom>
          <a:noFill/>
          <a:ln w="9525">
            <a:noFill/>
            <a:miter lim="800000"/>
            <a:headEnd/>
            <a:tailEnd/>
          </a:ln>
          <a:effectLst/>
        </p:spPr>
        <p:txBody>
          <a:bodyPr>
            <a:spAutoFit/>
          </a:bodyPr>
          <a:lstStyle/>
          <a:p>
            <a:pPr algn="ctr" eaLnBrk="1" hangingPunct="1"/>
            <a:r>
              <a:rPr lang="en-US" altLang="zh-TW" sz="4800">
                <a:solidFill>
                  <a:schemeClr val="folHlink"/>
                </a:solidFill>
                <a:latin typeface="Times" pitchFamily="18" charset="0"/>
                <a:ea typeface="新細明體" pitchFamily="18" charset="-120"/>
              </a:rPr>
              <a:t>Transmission</a:t>
            </a:r>
          </a:p>
          <a:p>
            <a:pPr algn="ctr" eaLnBrk="1" hangingPunct="1"/>
            <a:r>
              <a:rPr lang="en-US" altLang="zh-TW" sz="4800">
                <a:solidFill>
                  <a:schemeClr val="folHlink"/>
                </a:solidFill>
                <a:latin typeface="Times" pitchFamily="18" charset="0"/>
                <a:ea typeface="新細明體" pitchFamily="18" charset="-120"/>
              </a:rPr>
              <a:t>Control</a:t>
            </a:r>
          </a:p>
          <a:p>
            <a:pPr algn="ctr" eaLnBrk="1" hangingPunct="1"/>
            <a:r>
              <a:rPr lang="en-US" altLang="zh-TW" sz="4800">
                <a:solidFill>
                  <a:schemeClr val="folHlink"/>
                </a:solidFill>
                <a:latin typeface="Times" pitchFamily="18" charset="0"/>
                <a:ea typeface="新細明體" pitchFamily="18" charset="-120"/>
              </a:rPr>
              <a:t>Protocol</a:t>
            </a:r>
            <a:br>
              <a:rPr lang="en-US" altLang="zh-TW" sz="4800">
                <a:solidFill>
                  <a:schemeClr val="folHlink"/>
                </a:solidFill>
                <a:latin typeface="Times" pitchFamily="18" charset="0"/>
                <a:ea typeface="新細明體" pitchFamily="18" charset="-120"/>
              </a:rPr>
            </a:br>
            <a:r>
              <a:rPr lang="en-US" altLang="zh-TW" sz="4800">
                <a:solidFill>
                  <a:schemeClr val="folHlink"/>
                </a:solidFill>
                <a:latin typeface="Times" pitchFamily="18" charset="0"/>
                <a:ea typeface="新細明體" pitchFamily="18" charset="-120"/>
              </a:rPr>
              <a:t>(TCP)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45059" name="投影片編號版面配置區 2"/>
          <p:cNvSpPr>
            <a:spLocks noGrp="1"/>
          </p:cNvSpPr>
          <p:nvPr>
            <p:ph type="sldNum" sz="quarter" idx="11"/>
          </p:nvPr>
        </p:nvSpPr>
        <p:spPr>
          <a:noFill/>
          <a:ln>
            <a:miter lim="800000"/>
            <a:headEnd/>
            <a:tailEnd/>
          </a:ln>
        </p:spPr>
        <p:txBody>
          <a:bodyPr/>
          <a:lstStyle/>
          <a:p>
            <a:fld id="{91505000-E5AF-4154-879F-440F92C36CEF}" type="slidenum">
              <a:rPr lang="en-US" altLang="zh-TW"/>
              <a:pPr/>
              <a:t>10</a:t>
            </a:fld>
            <a:endParaRPr lang="en-US" altLang="zh-TW"/>
          </a:p>
        </p:txBody>
      </p:sp>
      <p:sp>
        <p:nvSpPr>
          <p:cNvPr id="4506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15.5</a:t>
            </a:r>
            <a:r>
              <a:rPr lang="en-US" altLang="en-US">
                <a:solidFill>
                  <a:schemeClr val="accent2"/>
                </a:solidFill>
                <a:latin typeface="Times New Roman" pitchFamily="18" charset="0"/>
              </a:rPr>
              <a:t>    </a:t>
            </a:r>
            <a:r>
              <a:rPr lang="en-US" altLang="en-US" i="1">
                <a:latin typeface="Times New Roman" pitchFamily="18" charset="0"/>
              </a:rPr>
              <a:t>TCP  segment format</a:t>
            </a:r>
          </a:p>
        </p:txBody>
      </p:sp>
      <p:sp>
        <p:nvSpPr>
          <p:cNvPr id="4506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50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36267" name="Picture 11"/>
          <p:cNvPicPr>
            <a:picLocks noChangeAspect="1" noChangeArrowheads="1"/>
          </p:cNvPicPr>
          <p:nvPr/>
        </p:nvPicPr>
        <p:blipFill>
          <a:blip r:embed="rId3"/>
          <a:srcRect/>
          <a:stretch>
            <a:fillRect/>
          </a:stretch>
        </p:blipFill>
        <p:spPr bwMode="auto">
          <a:xfrm>
            <a:off x="1711325" y="1071563"/>
            <a:ext cx="4810125" cy="1098550"/>
          </a:xfrm>
          <a:prstGeom prst="rect">
            <a:avLst/>
          </a:prstGeom>
          <a:noFill/>
          <a:ln w="9525">
            <a:noFill/>
            <a:miter lim="800000"/>
            <a:headEnd/>
            <a:tailEnd/>
          </a:ln>
          <a:effectLst/>
        </p:spPr>
      </p:pic>
      <p:pic>
        <p:nvPicPr>
          <p:cNvPr id="736268" name="Picture 12"/>
          <p:cNvPicPr>
            <a:picLocks noChangeAspect="1" noChangeArrowheads="1"/>
          </p:cNvPicPr>
          <p:nvPr/>
        </p:nvPicPr>
        <p:blipFill>
          <a:blip r:embed="rId4"/>
          <a:srcRect/>
          <a:stretch>
            <a:fillRect/>
          </a:stretch>
        </p:blipFill>
        <p:spPr bwMode="auto">
          <a:xfrm>
            <a:off x="593725" y="2443163"/>
            <a:ext cx="7624763" cy="39290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736268"/>
                                        </p:tgtEl>
                                        <p:attrNameLst>
                                          <p:attrName>style.visibility</p:attrName>
                                        </p:attrNameLst>
                                      </p:cBhvr>
                                      <p:to>
                                        <p:strVal val="visible"/>
                                      </p:to>
                                    </p:set>
                                    <p:animEffect transition="in" filter="wipe(up)">
                                      <p:cBhvr>
                                        <p:cTn id="11" dur="3000"/>
                                        <p:tgtEl>
                                          <p:spTgt spid="73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47107" name="投影片編號版面配置區 2"/>
          <p:cNvSpPr>
            <a:spLocks noGrp="1"/>
          </p:cNvSpPr>
          <p:nvPr>
            <p:ph type="sldNum" sz="quarter" idx="11"/>
          </p:nvPr>
        </p:nvSpPr>
        <p:spPr>
          <a:noFill/>
          <a:ln>
            <a:miter lim="800000"/>
            <a:headEnd/>
            <a:tailEnd/>
          </a:ln>
        </p:spPr>
        <p:txBody>
          <a:bodyPr/>
          <a:lstStyle/>
          <a:p>
            <a:fld id="{D70C7ED2-D663-48BB-9497-82713AA1F1BD}" type="slidenum">
              <a:rPr lang="en-US" altLang="zh-TW"/>
              <a:pPr/>
              <a:t>11</a:t>
            </a:fld>
            <a:endParaRPr lang="en-US" altLang="zh-TW"/>
          </a:p>
        </p:txBody>
      </p:sp>
      <p:sp>
        <p:nvSpPr>
          <p:cNvPr id="4710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15.6</a:t>
            </a:r>
            <a:r>
              <a:rPr lang="en-US" altLang="en-US">
                <a:solidFill>
                  <a:schemeClr val="accent2"/>
                </a:solidFill>
                <a:latin typeface="Times New Roman" pitchFamily="18" charset="0"/>
              </a:rPr>
              <a:t>    </a:t>
            </a:r>
            <a:r>
              <a:rPr lang="en-US" altLang="en-US" i="1">
                <a:latin typeface="Times New Roman" pitchFamily="18" charset="0"/>
              </a:rPr>
              <a:t>Control field</a:t>
            </a:r>
          </a:p>
        </p:txBody>
      </p:sp>
      <p:sp>
        <p:nvSpPr>
          <p:cNvPr id="4710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71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47116" name="Picture 10"/>
          <p:cNvPicPr>
            <a:picLocks noChangeAspect="1" noChangeArrowheads="1"/>
          </p:cNvPicPr>
          <p:nvPr/>
        </p:nvPicPr>
        <p:blipFill>
          <a:blip r:embed="rId3"/>
          <a:srcRect/>
          <a:stretch>
            <a:fillRect/>
          </a:stretch>
        </p:blipFill>
        <p:spPr bwMode="auto">
          <a:xfrm>
            <a:off x="352425" y="2289175"/>
            <a:ext cx="8410575" cy="281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49155" name="投影片編號版面配置區 2"/>
          <p:cNvSpPr>
            <a:spLocks noGrp="1"/>
          </p:cNvSpPr>
          <p:nvPr>
            <p:ph type="sldNum" sz="quarter" idx="11"/>
          </p:nvPr>
        </p:nvSpPr>
        <p:spPr>
          <a:noFill/>
          <a:ln>
            <a:miter lim="800000"/>
            <a:headEnd/>
            <a:tailEnd/>
          </a:ln>
        </p:spPr>
        <p:txBody>
          <a:bodyPr/>
          <a:lstStyle/>
          <a:p>
            <a:fld id="{EAB6A4FE-3075-4D36-B80B-84DAEE4985AB}" type="slidenum">
              <a:rPr lang="en-US" altLang="zh-TW"/>
              <a:pPr/>
              <a:t>12</a:t>
            </a:fld>
            <a:endParaRPr lang="en-US" altLang="zh-TW"/>
          </a:p>
        </p:txBody>
      </p:sp>
      <p:sp>
        <p:nvSpPr>
          <p:cNvPr id="4915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15.7</a:t>
            </a:r>
            <a:r>
              <a:rPr lang="en-US" altLang="en-US">
                <a:solidFill>
                  <a:schemeClr val="accent2"/>
                </a:solidFill>
                <a:latin typeface="Times New Roman" pitchFamily="18" charset="0"/>
              </a:rPr>
              <a:t>    </a:t>
            </a:r>
            <a:r>
              <a:rPr lang="en-US" altLang="en-US" i="1">
                <a:latin typeface="Times New Roman" pitchFamily="18" charset="0"/>
              </a:rPr>
              <a:t>Pseudoheader added to the TCP segment</a:t>
            </a:r>
          </a:p>
        </p:txBody>
      </p:sp>
      <p:sp>
        <p:nvSpPr>
          <p:cNvPr id="4915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5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6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491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40363" name="Picture 11"/>
          <p:cNvPicPr>
            <a:picLocks noChangeAspect="1" noChangeArrowheads="1"/>
          </p:cNvPicPr>
          <p:nvPr/>
        </p:nvPicPr>
        <p:blipFill>
          <a:blip r:embed="rId3"/>
          <a:srcRect/>
          <a:stretch>
            <a:fillRect/>
          </a:stretch>
        </p:blipFill>
        <p:spPr bwMode="auto">
          <a:xfrm>
            <a:off x="1092200" y="2559050"/>
            <a:ext cx="6353175" cy="1862138"/>
          </a:xfrm>
          <a:prstGeom prst="rect">
            <a:avLst/>
          </a:prstGeom>
          <a:noFill/>
          <a:ln w="9525">
            <a:noFill/>
            <a:miter lim="800000"/>
            <a:headEnd/>
            <a:tailEnd/>
          </a:ln>
          <a:effectLst/>
        </p:spPr>
      </p:pic>
      <p:pic>
        <p:nvPicPr>
          <p:cNvPr id="740364" name="Picture 12"/>
          <p:cNvPicPr>
            <a:picLocks noChangeAspect="1" noChangeArrowheads="1"/>
          </p:cNvPicPr>
          <p:nvPr/>
        </p:nvPicPr>
        <p:blipFill>
          <a:blip r:embed="rId4"/>
          <a:srcRect/>
          <a:stretch>
            <a:fillRect/>
          </a:stretch>
        </p:blipFill>
        <p:spPr bwMode="auto">
          <a:xfrm>
            <a:off x="1514475" y="4525963"/>
            <a:ext cx="5988050" cy="903287"/>
          </a:xfrm>
          <a:prstGeom prst="rect">
            <a:avLst/>
          </a:prstGeom>
          <a:noFill/>
          <a:ln w="9525">
            <a:noFill/>
            <a:miter lim="800000"/>
            <a:headEnd/>
            <a:tailEnd/>
          </a:ln>
          <a:effectLst/>
        </p:spPr>
      </p:pic>
      <p:pic>
        <p:nvPicPr>
          <p:cNvPr id="740365" name="Picture 13"/>
          <p:cNvPicPr>
            <a:picLocks noChangeAspect="1" noChangeArrowheads="1"/>
          </p:cNvPicPr>
          <p:nvPr/>
        </p:nvPicPr>
        <p:blipFill>
          <a:blip r:embed="rId5"/>
          <a:srcRect/>
          <a:stretch>
            <a:fillRect/>
          </a:stretch>
        </p:blipFill>
        <p:spPr bwMode="auto">
          <a:xfrm>
            <a:off x="1122363" y="1296988"/>
            <a:ext cx="6297612" cy="11287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0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0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nodeType="clickEffect">
                                  <p:stCondLst>
                                    <p:cond delay="0"/>
                                  </p:stCondLst>
                                  <p:childTnLst>
                                    <p:set>
                                      <p:cBhvr>
                                        <p:cTn id="14" dur="1" fill="hold">
                                          <p:stCondLst>
                                            <p:cond delay="0"/>
                                          </p:stCondLst>
                                        </p:cTn>
                                        <p:tgtEl>
                                          <p:spTgt spid="740365"/>
                                        </p:tgtEl>
                                        <p:attrNameLst>
                                          <p:attrName>style.visibility</p:attrName>
                                        </p:attrNameLst>
                                      </p:cBhvr>
                                      <p:to>
                                        <p:strVal val="visible"/>
                                      </p:to>
                                    </p:set>
                                    <p:anim calcmode="lin" valueType="num">
                                      <p:cBhvr>
                                        <p:cTn id="15" dur="500" fill="hold"/>
                                        <p:tgtEl>
                                          <p:spTgt spid="740365"/>
                                        </p:tgtEl>
                                        <p:attrNameLst>
                                          <p:attrName>ppt_w</p:attrName>
                                        </p:attrNameLst>
                                      </p:cBhvr>
                                      <p:tavLst>
                                        <p:tav tm="0">
                                          <p:val>
                                            <p:fltVal val="0"/>
                                          </p:val>
                                        </p:tav>
                                        <p:tav tm="100000">
                                          <p:val>
                                            <p:strVal val="#ppt_w"/>
                                          </p:val>
                                        </p:tav>
                                      </p:tavLst>
                                    </p:anim>
                                    <p:anim calcmode="lin" valueType="num">
                                      <p:cBhvr>
                                        <p:cTn id="16" dur="500" fill="hold"/>
                                        <p:tgtEl>
                                          <p:spTgt spid="740365"/>
                                        </p:tgtEl>
                                        <p:attrNameLst>
                                          <p:attrName>ppt_h</p:attrName>
                                        </p:attrNameLst>
                                      </p:cBhvr>
                                      <p:tavLst>
                                        <p:tav tm="0">
                                          <p:val>
                                            <p:fltVal val="0"/>
                                          </p:val>
                                        </p:tav>
                                        <p:tav tm="100000">
                                          <p:val>
                                            <p:strVal val="#ppt_h"/>
                                          </p:val>
                                        </p:tav>
                                      </p:tavLst>
                                    </p:anim>
                                    <p:animEffect transition="in" filter="fade">
                                      <p:cBhvr>
                                        <p:cTn id="17" dur="500"/>
                                        <p:tgtEl>
                                          <p:spTgt spid="740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51203" name="投影片編號版面配置區 2"/>
          <p:cNvSpPr>
            <a:spLocks noGrp="1"/>
          </p:cNvSpPr>
          <p:nvPr>
            <p:ph type="sldNum" sz="quarter" idx="11"/>
          </p:nvPr>
        </p:nvSpPr>
        <p:spPr>
          <a:noFill/>
          <a:ln>
            <a:miter lim="800000"/>
            <a:headEnd/>
            <a:tailEnd/>
          </a:ln>
        </p:spPr>
        <p:txBody>
          <a:bodyPr/>
          <a:lstStyle/>
          <a:p>
            <a:fld id="{F5C2DEE4-7C18-4385-9027-E6885BC17B1F}" type="slidenum">
              <a:rPr lang="en-US" altLang="zh-TW"/>
              <a:pPr/>
              <a:t>13</a:t>
            </a:fld>
            <a:endParaRPr lang="en-US" altLang="zh-TW"/>
          </a:p>
        </p:txBody>
      </p:sp>
      <p:sp>
        <p:nvSpPr>
          <p:cNvPr id="5120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0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0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12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576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85770"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p:spPr>
        <p:txBody>
          <a:bodyPr/>
          <a:lstStyle/>
          <a:p>
            <a:endParaRPr lang="en-IN"/>
          </a:p>
        </p:txBody>
      </p:sp>
      <p:sp>
        <p:nvSpPr>
          <p:cNvPr id="885771" name="Rectangle 11"/>
          <p:cNvSpPr>
            <a:spLocks noChangeArrowheads="1"/>
          </p:cNvSpPr>
          <p:nvPr/>
        </p:nvSpPr>
        <p:spPr bwMode="auto">
          <a:xfrm>
            <a:off x="647700" y="2716213"/>
            <a:ext cx="8077200" cy="1066800"/>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use of the checksum in TCP is mandatory.</a:t>
            </a:r>
          </a:p>
        </p:txBody>
      </p:sp>
      <p:grpSp>
        <p:nvGrpSpPr>
          <p:cNvPr id="2" name="Group 12"/>
          <p:cNvGrpSpPr>
            <a:grpSpLocks/>
          </p:cNvGrpSpPr>
          <p:nvPr/>
        </p:nvGrpSpPr>
        <p:grpSpPr bwMode="auto">
          <a:xfrm>
            <a:off x="609600" y="1981200"/>
            <a:ext cx="1143000" cy="566738"/>
            <a:chOff x="1200" y="1248"/>
            <a:chExt cx="720" cy="357"/>
          </a:xfrm>
        </p:grpSpPr>
        <p:pic>
          <p:nvPicPr>
            <p:cNvPr id="5121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5121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85769"/>
                                        </p:tgtEl>
                                        <p:attrNameLst>
                                          <p:attrName>style.visibility</p:attrName>
                                        </p:attrNameLst>
                                      </p:cBhvr>
                                      <p:to>
                                        <p:strVal val="visible"/>
                                      </p:to>
                                    </p:set>
                                    <p:animEffect transition="in" filter="checkerboard(across)">
                                      <p:cBhvr>
                                        <p:cTn id="13" dur="500"/>
                                        <p:tgtEl>
                                          <p:spTgt spid="88576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85770"/>
                                        </p:tgtEl>
                                        <p:attrNameLst>
                                          <p:attrName>style.visibility</p:attrName>
                                        </p:attrNameLst>
                                      </p:cBhvr>
                                      <p:to>
                                        <p:strVal val="visible"/>
                                      </p:to>
                                    </p:set>
                                    <p:animEffect transition="in" filter="checkerboard(across)">
                                      <p:cBhvr>
                                        <p:cTn id="17" dur="500"/>
                                        <p:tgtEl>
                                          <p:spTgt spid="88577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85771"/>
                                        </p:tgtEl>
                                        <p:attrNameLst>
                                          <p:attrName>style.visibility</p:attrName>
                                        </p:attrNameLst>
                                      </p:cBhvr>
                                      <p:to>
                                        <p:strVal val="visible"/>
                                      </p:to>
                                    </p:set>
                                    <p:animEffect transition="in" filter="checkerboard(across)">
                                      <p:cBhvr>
                                        <p:cTn id="21" dur="500"/>
                                        <p:tgtEl>
                                          <p:spTgt spid="885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9" grpId="0" animBg="1"/>
      <p:bldP spid="885770" grpId="0" animBg="1"/>
      <p:bldP spid="8857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53251" name="投影片編號版面配置區 2"/>
          <p:cNvSpPr>
            <a:spLocks noGrp="1"/>
          </p:cNvSpPr>
          <p:nvPr>
            <p:ph type="sldNum" sz="quarter" idx="11"/>
          </p:nvPr>
        </p:nvSpPr>
        <p:spPr>
          <a:noFill/>
          <a:ln>
            <a:miter lim="800000"/>
            <a:headEnd/>
            <a:tailEnd/>
          </a:ln>
        </p:spPr>
        <p:txBody>
          <a:bodyPr/>
          <a:lstStyle/>
          <a:p>
            <a:fld id="{9CBA18A2-BFF7-4046-974E-241A02D1DB87}" type="slidenum">
              <a:rPr lang="en-US" altLang="zh-TW"/>
              <a:pPr/>
              <a:t>14</a:t>
            </a:fld>
            <a:endParaRPr lang="en-US" altLang="zh-TW"/>
          </a:p>
        </p:txBody>
      </p:sp>
      <p:pic>
        <p:nvPicPr>
          <p:cNvPr id="742414" name="Picture 14"/>
          <p:cNvPicPr>
            <a:picLocks noChangeAspect="1" noChangeArrowheads="1"/>
          </p:cNvPicPr>
          <p:nvPr/>
        </p:nvPicPr>
        <p:blipFill>
          <a:blip r:embed="rId3"/>
          <a:srcRect/>
          <a:stretch>
            <a:fillRect/>
          </a:stretch>
        </p:blipFill>
        <p:spPr bwMode="auto">
          <a:xfrm>
            <a:off x="1273175" y="3422650"/>
            <a:ext cx="6289675" cy="1143000"/>
          </a:xfrm>
          <a:prstGeom prst="rect">
            <a:avLst/>
          </a:prstGeom>
          <a:noFill/>
          <a:ln w="9525">
            <a:noFill/>
            <a:miter lim="800000"/>
            <a:headEnd/>
            <a:tailEnd/>
          </a:ln>
          <a:effectLst/>
        </p:spPr>
      </p:pic>
      <p:pic>
        <p:nvPicPr>
          <p:cNvPr id="742413" name="Picture 13"/>
          <p:cNvPicPr>
            <a:picLocks noChangeAspect="1" noChangeArrowheads="1"/>
          </p:cNvPicPr>
          <p:nvPr/>
        </p:nvPicPr>
        <p:blipFill>
          <a:blip r:embed="rId4"/>
          <a:srcRect/>
          <a:stretch>
            <a:fillRect/>
          </a:stretch>
        </p:blipFill>
        <p:spPr bwMode="auto">
          <a:xfrm>
            <a:off x="2336800" y="2203450"/>
            <a:ext cx="5102225" cy="900113"/>
          </a:xfrm>
          <a:prstGeom prst="rect">
            <a:avLst/>
          </a:prstGeom>
          <a:noFill/>
          <a:ln w="9525">
            <a:noFill/>
            <a:miter lim="800000"/>
            <a:headEnd/>
            <a:tailEnd/>
          </a:ln>
          <a:effectLst/>
        </p:spPr>
      </p:pic>
      <p:sp>
        <p:nvSpPr>
          <p:cNvPr id="5325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15.8</a:t>
            </a:r>
            <a:r>
              <a:rPr lang="en-US" altLang="en-US">
                <a:solidFill>
                  <a:schemeClr val="accent2"/>
                </a:solidFill>
                <a:latin typeface="Times New Roman" pitchFamily="18" charset="0"/>
              </a:rPr>
              <a:t>    </a:t>
            </a:r>
            <a:r>
              <a:rPr lang="en-US" altLang="en-US" i="1">
                <a:latin typeface="Times New Roman" pitchFamily="18" charset="0"/>
              </a:rPr>
              <a:t>Encapsulation</a:t>
            </a:r>
          </a:p>
        </p:txBody>
      </p:sp>
      <p:sp>
        <p:nvSpPr>
          <p:cNvPr id="5325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5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6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532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42412" name="Picture 12"/>
          <p:cNvPicPr>
            <a:picLocks noChangeAspect="1" noChangeArrowheads="1"/>
          </p:cNvPicPr>
          <p:nvPr/>
        </p:nvPicPr>
        <p:blipFill>
          <a:blip r:embed="rId5"/>
          <a:srcRect/>
          <a:stretch>
            <a:fillRect/>
          </a:stretch>
        </p:blipFill>
        <p:spPr bwMode="auto">
          <a:xfrm>
            <a:off x="3392488" y="1125538"/>
            <a:ext cx="3959225" cy="674687"/>
          </a:xfrm>
          <a:prstGeom prst="rect">
            <a:avLst/>
          </a:prstGeom>
          <a:noFill/>
          <a:ln w="9525">
            <a:noFill/>
            <a:miter lim="800000"/>
            <a:headEnd/>
            <a:tailEnd/>
          </a:ln>
          <a:effectLst/>
        </p:spPr>
      </p:pic>
      <p:pic>
        <p:nvPicPr>
          <p:cNvPr id="742416" name="Picture 16"/>
          <p:cNvPicPr>
            <a:picLocks noChangeAspect="1" noChangeArrowheads="1"/>
          </p:cNvPicPr>
          <p:nvPr/>
        </p:nvPicPr>
        <p:blipFill>
          <a:blip r:embed="rId6"/>
          <a:srcRect/>
          <a:stretch>
            <a:fillRect/>
          </a:stretch>
        </p:blipFill>
        <p:spPr bwMode="auto">
          <a:xfrm>
            <a:off x="2224088" y="4684713"/>
            <a:ext cx="5319712" cy="13684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2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 -2.96296E-6 L 0 0.17014 " pathEditMode="relative" ptsTypes="AA">
                                      <p:cBhvr>
                                        <p:cTn id="14" dur="2000" fill="hold"/>
                                        <p:tgtEl>
                                          <p:spTgt spid="742412"/>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24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0 0.03541 L 0 0.36875 " pathEditMode="relative" rAng="0" ptsTypes="AA">
                                      <p:cBhvr>
                                        <p:cTn id="22" dur="2000" fill="hold"/>
                                        <p:tgtEl>
                                          <p:spTgt spid="742412"/>
                                        </p:tgtEl>
                                        <p:attrNameLst>
                                          <p:attrName>ppt_x</p:attrName>
                                          <p:attrName>ppt_y</p:attrName>
                                        </p:attrNameLst>
                                      </p:cBhvr>
                                      <p:rCtr x="0" y="167"/>
                                    </p:animMotion>
                                  </p:childTnLst>
                                </p:cTn>
                              </p:par>
                              <p:par>
                                <p:cTn id="23" presetID="42" presetClass="path" presetSubtype="0" accel="50000" decel="50000" fill="hold" nodeType="withEffect">
                                  <p:stCondLst>
                                    <p:cond delay="0"/>
                                  </p:stCondLst>
                                  <p:childTnLst>
                                    <p:animMotion origin="layout" path="M 0.00087 -0.13681 L 0.00087 0.19653 " pathEditMode="relative" rAng="0" ptsTypes="AA">
                                      <p:cBhvr>
                                        <p:cTn id="24" dur="2000" fill="hold"/>
                                        <p:tgtEl>
                                          <p:spTgt spid="742413"/>
                                        </p:tgtEl>
                                        <p:attrNameLst>
                                          <p:attrName>ppt_x</p:attrName>
                                          <p:attrName>ppt_y</p:attrName>
                                        </p:attrNameLst>
                                      </p:cBhvr>
                                      <p:rCtr x="0" y="167"/>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42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55299" name="投影片編號版面配置區 2"/>
          <p:cNvSpPr>
            <a:spLocks noGrp="1"/>
          </p:cNvSpPr>
          <p:nvPr>
            <p:ph type="sldNum" sz="quarter" idx="11"/>
          </p:nvPr>
        </p:nvSpPr>
        <p:spPr>
          <a:noFill/>
          <a:ln>
            <a:miter lim="800000"/>
            <a:headEnd/>
            <a:tailEnd/>
          </a:ln>
        </p:spPr>
        <p:txBody>
          <a:bodyPr/>
          <a:lstStyle/>
          <a:p>
            <a:fld id="{5DFF8815-24E8-43C7-8352-0802F81EA60B}" type="slidenum">
              <a:rPr lang="en-US" altLang="zh-TW"/>
              <a:pPr/>
              <a:t>15</a:t>
            </a:fld>
            <a:endParaRPr lang="en-US" altLang="zh-TW"/>
          </a:p>
        </p:txBody>
      </p:sp>
      <p:sp>
        <p:nvSpPr>
          <p:cNvPr id="8878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55301" name="Text Box 3"/>
          <p:cNvSpPr txBox="1">
            <a:spLocks noChangeArrowheads="1"/>
          </p:cNvSpPr>
          <p:nvPr/>
        </p:nvSpPr>
        <p:spPr bwMode="auto">
          <a:xfrm>
            <a:off x="228600" y="355600"/>
            <a:ext cx="6486540" cy="650875"/>
          </a:xfrm>
          <a:prstGeom prst="rect">
            <a:avLst/>
          </a:prstGeom>
          <a:solidFill>
            <a:schemeClr val="folHlink"/>
          </a:solidFill>
          <a:ln w="9525">
            <a:solidFill>
              <a:schemeClr val="folHlink"/>
            </a:solidFill>
            <a:miter lim="800000"/>
            <a:headEnd/>
            <a:tailEnd/>
          </a:ln>
          <a:effectLst/>
        </p:spPr>
        <p:txBody>
          <a:bodyPr wrap="square">
            <a:spAutoFit/>
          </a:bodyPr>
          <a:lstStyle/>
          <a:p>
            <a:r>
              <a:rPr lang="en-US" altLang="zh-TW" sz="3600" dirty="0">
                <a:solidFill>
                  <a:schemeClr val="bg1"/>
                </a:solidFill>
                <a:latin typeface="Times" pitchFamily="18" charset="0"/>
                <a:ea typeface="新細明體" pitchFamily="18" charset="-120"/>
              </a:rPr>
              <a:t>15-4  A TCP CONNECTION</a:t>
            </a:r>
          </a:p>
        </p:txBody>
      </p:sp>
      <p:sp>
        <p:nvSpPr>
          <p:cNvPr id="5530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55303" name="Rectangle 5"/>
          <p:cNvSpPr>
            <a:spLocks noChangeArrowheads="1"/>
          </p:cNvSpPr>
          <p:nvPr/>
        </p:nvSpPr>
        <p:spPr bwMode="auto">
          <a:xfrm>
            <a:off x="190500" y="1343025"/>
            <a:ext cx="8686800" cy="5216525"/>
          </a:xfrm>
          <a:prstGeom prst="rect">
            <a:avLst/>
          </a:prstGeom>
          <a:noFill/>
          <a:ln w="9525">
            <a:noFill/>
            <a:miter lim="800000"/>
            <a:headEnd/>
            <a:tailEnd/>
          </a:ln>
          <a:effectLst/>
        </p:spPr>
        <p:txBody>
          <a:bodyPr>
            <a:spAutoFit/>
          </a:bodyPr>
          <a:lstStyle/>
          <a:p>
            <a:pPr algn="just"/>
            <a:r>
              <a:rPr lang="en-US" altLang="zh-TW" sz="2800">
                <a:latin typeface="Arial Unicode MS" pitchFamily="34" charset="-120"/>
                <a:ea typeface="Arial Unicode MS" pitchFamily="34" charset="-120"/>
                <a:cs typeface="Arial Unicode MS" pitchFamily="34" charset="-120"/>
              </a:rPr>
              <a:t>TCP is connection-oriented. It establishes a virtual path between the source and destination. All of the segments belonging to a message are then sent over this virtual path. You may wonder how TCP, which uses the services of IP, a connectionless protocol, can be connection-oriented. The point is that a TCP connection is virtual, not physical. TCP operates at a higher level. TCP uses the services of IP to deliver individual segments to the receiver, but it controls the connection itself. If a segment is lost or corrupted, it is retransmitted.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59395" name="投影片編號版面配置區 2"/>
          <p:cNvSpPr>
            <a:spLocks noGrp="1"/>
          </p:cNvSpPr>
          <p:nvPr>
            <p:ph type="sldNum" sz="quarter" idx="11"/>
          </p:nvPr>
        </p:nvSpPr>
        <p:spPr>
          <a:noFill/>
          <a:ln>
            <a:miter lim="800000"/>
            <a:headEnd/>
            <a:tailEnd/>
          </a:ln>
        </p:spPr>
        <p:txBody>
          <a:bodyPr/>
          <a:lstStyle/>
          <a:p>
            <a:fld id="{7C7FD667-CBA8-4336-88BC-81D0828B6663}" type="slidenum">
              <a:rPr lang="en-US" altLang="zh-TW"/>
              <a:pPr/>
              <a:t>16</a:t>
            </a:fld>
            <a:endParaRPr lang="en-US" altLang="zh-TW"/>
          </a:p>
        </p:txBody>
      </p:sp>
      <p:sp>
        <p:nvSpPr>
          <p:cNvPr id="59396" name="Text Box 2"/>
          <p:cNvSpPr txBox="1">
            <a:spLocks noChangeArrowheads="1"/>
          </p:cNvSpPr>
          <p:nvPr/>
        </p:nvSpPr>
        <p:spPr bwMode="auto">
          <a:xfrm>
            <a:off x="990600" y="90488"/>
            <a:ext cx="77724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15.9</a:t>
            </a:r>
            <a:r>
              <a:rPr lang="en-US" altLang="en-US">
                <a:solidFill>
                  <a:schemeClr val="accent2"/>
                </a:solidFill>
                <a:latin typeface="Times New Roman" pitchFamily="18" charset="0"/>
              </a:rPr>
              <a:t>    </a:t>
            </a:r>
            <a:r>
              <a:rPr lang="en-US" altLang="en-US" i="1">
                <a:latin typeface="Times New Roman" pitchFamily="18" charset="0"/>
              </a:rPr>
              <a:t>Connection establishment using three-way handshake</a:t>
            </a:r>
          </a:p>
        </p:txBody>
      </p:sp>
      <p:sp>
        <p:nvSpPr>
          <p:cNvPr id="5939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sp>
        <p:nvSpPr>
          <p:cNvPr id="593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sp>
        <p:nvSpPr>
          <p:cNvPr id="5939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sp>
        <p:nvSpPr>
          <p:cNvPr id="594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sp>
        <p:nvSpPr>
          <p:cNvPr id="594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sp>
        <p:nvSpPr>
          <p:cNvPr id="5940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pic>
        <p:nvPicPr>
          <p:cNvPr id="744460" name="Picture 12"/>
          <p:cNvPicPr>
            <a:picLocks noChangeAspect="1" noChangeArrowheads="1"/>
          </p:cNvPicPr>
          <p:nvPr/>
        </p:nvPicPr>
        <p:blipFill>
          <a:blip r:embed="rId3"/>
          <a:srcRect/>
          <a:stretch>
            <a:fillRect/>
          </a:stretch>
        </p:blipFill>
        <p:spPr bwMode="auto">
          <a:xfrm>
            <a:off x="285750" y="1292225"/>
            <a:ext cx="8262938" cy="4591050"/>
          </a:xfrm>
          <a:prstGeom prst="rect">
            <a:avLst/>
          </a:prstGeom>
          <a:noFill/>
          <a:ln w="9525">
            <a:noFill/>
            <a:miter lim="800000"/>
            <a:headEnd/>
            <a:tailEnd/>
          </a:ln>
          <a:effectLst/>
        </p:spPr>
      </p:pic>
      <p:sp>
        <p:nvSpPr>
          <p:cNvPr id="5940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en-US" sz="2400" b="0">
              <a:ea typeface="新細明體" pitchFamily="18" charset="-120"/>
            </a:endParaRPr>
          </a:p>
        </p:txBody>
      </p:sp>
      <p:pic>
        <p:nvPicPr>
          <p:cNvPr id="744462" name="Picture 14"/>
          <p:cNvPicPr>
            <a:picLocks noChangeAspect="1" noChangeArrowheads="1"/>
          </p:cNvPicPr>
          <p:nvPr/>
        </p:nvPicPr>
        <p:blipFill>
          <a:blip r:embed="rId4"/>
          <a:srcRect/>
          <a:stretch>
            <a:fillRect/>
          </a:stretch>
        </p:blipFill>
        <p:spPr bwMode="auto">
          <a:xfrm>
            <a:off x="1052513" y="4240213"/>
            <a:ext cx="960437" cy="474662"/>
          </a:xfrm>
          <a:prstGeom prst="rect">
            <a:avLst/>
          </a:prstGeom>
          <a:noFill/>
          <a:ln w="9525">
            <a:noFill/>
            <a:miter lim="800000"/>
            <a:headEnd/>
            <a:tailEnd/>
          </a:ln>
          <a:effectLst/>
        </p:spPr>
      </p:pic>
      <p:pic>
        <p:nvPicPr>
          <p:cNvPr id="744463" name="Picture 15"/>
          <p:cNvPicPr>
            <a:picLocks noChangeAspect="1" noChangeArrowheads="1"/>
          </p:cNvPicPr>
          <p:nvPr/>
        </p:nvPicPr>
        <p:blipFill>
          <a:blip r:embed="rId5"/>
          <a:srcRect/>
          <a:stretch>
            <a:fillRect/>
          </a:stretch>
        </p:blipFill>
        <p:spPr bwMode="auto">
          <a:xfrm>
            <a:off x="6985000" y="5108575"/>
            <a:ext cx="968375" cy="479425"/>
          </a:xfrm>
          <a:prstGeom prst="rect">
            <a:avLst/>
          </a:prstGeom>
          <a:noFill/>
          <a:ln w="9525">
            <a:noFill/>
            <a:miter lim="800000"/>
            <a:headEnd/>
            <a:tailEnd/>
          </a:ln>
          <a:effectLst/>
        </p:spPr>
      </p:pic>
      <p:pic>
        <p:nvPicPr>
          <p:cNvPr id="744464" name="Picture 16"/>
          <p:cNvPicPr>
            <a:picLocks noChangeAspect="1" noChangeArrowheads="1"/>
          </p:cNvPicPr>
          <p:nvPr/>
        </p:nvPicPr>
        <p:blipFill>
          <a:blip r:embed="rId6"/>
          <a:srcRect/>
          <a:stretch>
            <a:fillRect/>
          </a:stretch>
        </p:blipFill>
        <p:spPr bwMode="auto">
          <a:xfrm>
            <a:off x="7000875" y="2809875"/>
            <a:ext cx="941388" cy="490538"/>
          </a:xfrm>
          <a:prstGeom prst="rect">
            <a:avLst/>
          </a:prstGeom>
          <a:noFill/>
          <a:ln w="9525">
            <a:noFill/>
            <a:miter lim="800000"/>
            <a:headEnd/>
            <a:tailEnd/>
          </a:ln>
          <a:effectLst/>
        </p:spPr>
      </p:pic>
      <p:pic>
        <p:nvPicPr>
          <p:cNvPr id="744465" name="Picture 17"/>
          <p:cNvPicPr>
            <a:picLocks noChangeAspect="1" noChangeArrowheads="1"/>
          </p:cNvPicPr>
          <p:nvPr/>
        </p:nvPicPr>
        <p:blipFill>
          <a:blip r:embed="rId7"/>
          <a:srcRect/>
          <a:stretch>
            <a:fillRect/>
          </a:stretch>
        </p:blipFill>
        <p:spPr bwMode="auto">
          <a:xfrm>
            <a:off x="1057275" y="2906713"/>
            <a:ext cx="941388" cy="490537"/>
          </a:xfrm>
          <a:prstGeom prst="rect">
            <a:avLst/>
          </a:prstGeom>
          <a:noFill/>
          <a:ln w="9525">
            <a:noFill/>
            <a:miter lim="800000"/>
            <a:headEnd/>
            <a:tailEnd/>
          </a:ln>
          <a:effectLst/>
        </p:spPr>
      </p:pic>
      <p:pic>
        <p:nvPicPr>
          <p:cNvPr id="744467" name="Picture 19"/>
          <p:cNvPicPr>
            <a:picLocks noChangeAspect="1" noChangeArrowheads="1"/>
          </p:cNvPicPr>
          <p:nvPr/>
        </p:nvPicPr>
        <p:blipFill>
          <a:blip r:embed="rId8"/>
          <a:srcRect/>
          <a:stretch>
            <a:fillRect/>
          </a:stretch>
        </p:blipFill>
        <p:spPr bwMode="auto">
          <a:xfrm>
            <a:off x="2066925" y="2992438"/>
            <a:ext cx="4881563" cy="1081087"/>
          </a:xfrm>
          <a:prstGeom prst="rect">
            <a:avLst/>
          </a:prstGeom>
          <a:noFill/>
          <a:ln w="9525">
            <a:noFill/>
            <a:miter lim="800000"/>
            <a:headEnd/>
            <a:tailEnd/>
          </a:ln>
          <a:effectLst/>
        </p:spPr>
      </p:pic>
      <p:pic>
        <p:nvPicPr>
          <p:cNvPr id="744469" name="Picture 21"/>
          <p:cNvPicPr>
            <a:picLocks noChangeAspect="1" noChangeArrowheads="1"/>
          </p:cNvPicPr>
          <p:nvPr/>
        </p:nvPicPr>
        <p:blipFill>
          <a:blip r:embed="rId9"/>
          <a:srcRect/>
          <a:stretch>
            <a:fillRect/>
          </a:stretch>
        </p:blipFill>
        <p:spPr bwMode="auto">
          <a:xfrm>
            <a:off x="2016125" y="3848100"/>
            <a:ext cx="4918075" cy="1087438"/>
          </a:xfrm>
          <a:prstGeom prst="rect">
            <a:avLst/>
          </a:prstGeom>
          <a:noFill/>
          <a:ln w="9525">
            <a:noFill/>
            <a:miter lim="800000"/>
            <a:headEnd/>
            <a:tailEnd/>
          </a:ln>
          <a:effectLst/>
        </p:spPr>
      </p:pic>
      <p:pic>
        <p:nvPicPr>
          <p:cNvPr id="744470" name="Picture 22"/>
          <p:cNvPicPr>
            <a:picLocks noChangeAspect="1" noChangeArrowheads="1"/>
          </p:cNvPicPr>
          <p:nvPr/>
        </p:nvPicPr>
        <p:blipFill>
          <a:blip r:embed="rId10"/>
          <a:srcRect/>
          <a:stretch>
            <a:fillRect/>
          </a:stretch>
        </p:blipFill>
        <p:spPr bwMode="auto">
          <a:xfrm>
            <a:off x="2019300" y="4730750"/>
            <a:ext cx="4918075" cy="1066800"/>
          </a:xfrm>
          <a:prstGeom prst="rect">
            <a:avLst/>
          </a:prstGeom>
          <a:noFill/>
          <a:ln w="9525">
            <a:noFill/>
            <a:miter lim="800000"/>
            <a:headEnd/>
            <a:tailEnd/>
          </a:ln>
          <a:effectLst/>
        </p:spPr>
      </p:pic>
      <p:sp>
        <p:nvSpPr>
          <p:cNvPr id="59412" name="Oval 23"/>
          <p:cNvSpPr>
            <a:spLocks noChangeArrowheads="1"/>
          </p:cNvSpPr>
          <p:nvPr/>
        </p:nvSpPr>
        <p:spPr bwMode="auto">
          <a:xfrm rot="186182">
            <a:off x="2981325" y="4719638"/>
            <a:ext cx="1219200" cy="381000"/>
          </a:xfrm>
          <a:prstGeom prst="ellipse">
            <a:avLst/>
          </a:prstGeom>
          <a:noFill/>
          <a:ln w="28575">
            <a:solidFill>
              <a:schemeClr val="folHlink"/>
            </a:solidFill>
            <a:round/>
            <a:headEnd/>
            <a:tailEnd/>
          </a:ln>
          <a:effectLst/>
        </p:spPr>
        <p:txBody>
          <a:bodyPr wrap="none" anchor="ctr"/>
          <a:lstStyle/>
          <a:p>
            <a:pPr algn="ctr"/>
            <a:endParaRPr lang="zh-TW" altLang="en-US">
              <a:solidFill>
                <a:schemeClr val="folHlink"/>
              </a:solidFill>
              <a:ea typeface="新細明體" pitchFamily="18" charset="-120"/>
            </a:endParaRPr>
          </a:p>
        </p:txBody>
      </p:sp>
      <p:sp>
        <p:nvSpPr>
          <p:cNvPr id="59413" name="Line 24"/>
          <p:cNvSpPr>
            <a:spLocks noChangeShapeType="1"/>
          </p:cNvSpPr>
          <p:nvPr/>
        </p:nvSpPr>
        <p:spPr bwMode="auto">
          <a:xfrm flipH="1" flipV="1">
            <a:off x="4048125" y="4948238"/>
            <a:ext cx="381000" cy="914400"/>
          </a:xfrm>
          <a:prstGeom prst="line">
            <a:avLst/>
          </a:prstGeom>
          <a:noFill/>
          <a:ln w="28575">
            <a:solidFill>
              <a:schemeClr val="folHlink"/>
            </a:solidFill>
            <a:round/>
            <a:headEnd/>
            <a:tailEnd type="triangle" w="med" len="med"/>
          </a:ln>
          <a:effectLst/>
        </p:spPr>
        <p:txBody>
          <a:bodyPr/>
          <a:lstStyle/>
          <a:p>
            <a:endParaRPr lang="en-IN"/>
          </a:p>
        </p:txBody>
      </p:sp>
      <p:sp>
        <p:nvSpPr>
          <p:cNvPr id="59414" name="Text Box 25"/>
          <p:cNvSpPr txBox="1">
            <a:spLocks noChangeArrowheads="1"/>
          </p:cNvSpPr>
          <p:nvPr/>
        </p:nvSpPr>
        <p:spPr bwMode="auto">
          <a:xfrm>
            <a:off x="3667125" y="5805488"/>
            <a:ext cx="2139950" cy="366712"/>
          </a:xfrm>
          <a:prstGeom prst="rect">
            <a:avLst/>
          </a:prstGeom>
          <a:noFill/>
          <a:ln w="9525">
            <a:noFill/>
            <a:miter lim="800000"/>
            <a:headEnd/>
            <a:tailEnd/>
          </a:ln>
          <a:effectLst/>
        </p:spPr>
        <p:txBody>
          <a:bodyPr wrap="none">
            <a:spAutoFit/>
          </a:bodyPr>
          <a:lstStyle/>
          <a:p>
            <a:r>
              <a:rPr lang="en-US" altLang="zh-TW" i="1">
                <a:solidFill>
                  <a:schemeClr val="folHlink"/>
                </a:solidFill>
                <a:latin typeface="Arial" charset="0"/>
                <a:ea typeface="新細明體" pitchFamily="18" charset="-120"/>
              </a:rPr>
              <a:t>Means “no data” !</a:t>
            </a:r>
          </a:p>
        </p:txBody>
      </p:sp>
      <p:sp>
        <p:nvSpPr>
          <p:cNvPr id="59415" name="Text Box 26"/>
          <p:cNvSpPr txBox="1">
            <a:spLocks noChangeArrowheads="1"/>
          </p:cNvSpPr>
          <p:nvPr/>
        </p:nvSpPr>
        <p:spPr bwMode="auto">
          <a:xfrm>
            <a:off x="3651250" y="6105525"/>
            <a:ext cx="3136900" cy="366713"/>
          </a:xfrm>
          <a:prstGeom prst="rect">
            <a:avLst/>
          </a:prstGeom>
          <a:noFill/>
          <a:ln w="9525">
            <a:noFill/>
            <a:miter lim="800000"/>
            <a:headEnd/>
            <a:tailEnd/>
          </a:ln>
          <a:effectLst/>
        </p:spPr>
        <p:txBody>
          <a:bodyPr wrap="none">
            <a:spAutoFit/>
          </a:bodyPr>
          <a:lstStyle/>
          <a:p>
            <a:r>
              <a:rPr lang="en-US" altLang="zh-TW">
                <a:solidFill>
                  <a:schemeClr val="hlink"/>
                </a:solidFill>
                <a:ea typeface="新細明體" pitchFamily="18" charset="-120"/>
              </a:rPr>
              <a:t>seq: 8001 if piggybacking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744464"/>
                                        </p:tgtEl>
                                        <p:attrNameLst>
                                          <p:attrName>style.visibility</p:attrName>
                                        </p:attrNameLst>
                                      </p:cBhvr>
                                      <p:to>
                                        <p:strVal val="visible"/>
                                      </p:to>
                                    </p:set>
                                    <p:animEffect transition="in" filter="wipe(right)">
                                      <p:cBhvr>
                                        <p:cTn id="11" dur="2000"/>
                                        <p:tgtEl>
                                          <p:spTgt spid="7444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44465"/>
                                        </p:tgtEl>
                                        <p:attrNameLst>
                                          <p:attrName>style.visibility</p:attrName>
                                        </p:attrNameLst>
                                      </p:cBhvr>
                                      <p:to>
                                        <p:strVal val="visible"/>
                                      </p:to>
                                    </p:set>
                                    <p:animEffect transition="in" filter="wipe(left)">
                                      <p:cBhvr>
                                        <p:cTn id="16" dur="2000"/>
                                        <p:tgtEl>
                                          <p:spTgt spid="7444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44467"/>
                                        </p:tgtEl>
                                        <p:attrNameLst>
                                          <p:attrName>style.visibility</p:attrName>
                                        </p:attrNameLst>
                                      </p:cBhvr>
                                      <p:to>
                                        <p:strVal val="visible"/>
                                      </p:to>
                                    </p:set>
                                    <p:animEffect transition="in" filter="wipe(left)">
                                      <p:cBhvr>
                                        <p:cTn id="21" dur="2000"/>
                                        <p:tgtEl>
                                          <p:spTgt spid="7444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44469"/>
                                        </p:tgtEl>
                                        <p:attrNameLst>
                                          <p:attrName>style.visibility</p:attrName>
                                        </p:attrNameLst>
                                      </p:cBhvr>
                                      <p:to>
                                        <p:strVal val="visible"/>
                                      </p:to>
                                    </p:set>
                                    <p:animEffect transition="in" filter="wipe(right)">
                                      <p:cBhvr>
                                        <p:cTn id="26" dur="2000"/>
                                        <p:tgtEl>
                                          <p:spTgt spid="7444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744462"/>
                                        </p:tgtEl>
                                        <p:attrNameLst>
                                          <p:attrName>style.visibility</p:attrName>
                                        </p:attrNameLst>
                                      </p:cBhvr>
                                      <p:to>
                                        <p:strVal val="visible"/>
                                      </p:to>
                                    </p:set>
                                    <p:animEffect transition="in" filter="wipe(right)">
                                      <p:cBhvr>
                                        <p:cTn id="31" dur="2000"/>
                                        <p:tgtEl>
                                          <p:spTgt spid="7444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44470"/>
                                        </p:tgtEl>
                                        <p:attrNameLst>
                                          <p:attrName>style.visibility</p:attrName>
                                        </p:attrNameLst>
                                      </p:cBhvr>
                                      <p:to>
                                        <p:strVal val="visible"/>
                                      </p:to>
                                    </p:set>
                                    <p:animEffect transition="in" filter="wipe(left)">
                                      <p:cBhvr>
                                        <p:cTn id="36" dur="2000"/>
                                        <p:tgtEl>
                                          <p:spTgt spid="74447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44463"/>
                                        </p:tgtEl>
                                        <p:attrNameLst>
                                          <p:attrName>style.visibility</p:attrName>
                                        </p:attrNameLst>
                                      </p:cBhvr>
                                      <p:to>
                                        <p:strVal val="visible"/>
                                      </p:to>
                                    </p:set>
                                    <p:animEffect transition="in" filter="wipe(left)">
                                      <p:cBhvr>
                                        <p:cTn id="41" dur="2000"/>
                                        <p:tgtEl>
                                          <p:spTgt spid="74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1443" name="投影片編號版面配置區 2"/>
          <p:cNvSpPr>
            <a:spLocks noGrp="1"/>
          </p:cNvSpPr>
          <p:nvPr>
            <p:ph type="sldNum" sz="quarter" idx="11"/>
          </p:nvPr>
        </p:nvSpPr>
        <p:spPr>
          <a:noFill/>
          <a:ln>
            <a:miter lim="800000"/>
            <a:headEnd/>
            <a:tailEnd/>
          </a:ln>
        </p:spPr>
        <p:txBody>
          <a:bodyPr/>
          <a:lstStyle/>
          <a:p>
            <a:fld id="{B4EEE568-D30C-44E2-B94C-65509910E329}" type="slidenum">
              <a:rPr lang="en-US" altLang="zh-TW"/>
              <a:pPr/>
              <a:t>17</a:t>
            </a:fld>
            <a:endParaRPr lang="en-US" altLang="zh-TW"/>
          </a:p>
        </p:txBody>
      </p:sp>
      <p:sp>
        <p:nvSpPr>
          <p:cNvPr id="6144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4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4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14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91913"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91914"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p:spPr>
        <p:txBody>
          <a:bodyPr/>
          <a:lstStyle/>
          <a:p>
            <a:endParaRPr lang="en-IN"/>
          </a:p>
        </p:txBody>
      </p:sp>
      <p:sp>
        <p:nvSpPr>
          <p:cNvPr id="891915" name="Rectangle 11"/>
          <p:cNvSpPr>
            <a:spLocks noChangeArrowheads="1"/>
          </p:cNvSpPr>
          <p:nvPr/>
        </p:nvSpPr>
        <p:spPr bwMode="auto">
          <a:xfrm>
            <a:off x="647700" y="2716213"/>
            <a:ext cx="8077200" cy="1066800"/>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A SYN segment cannot carry data, but it consumes one sequence number.</a:t>
            </a:r>
          </a:p>
        </p:txBody>
      </p:sp>
      <p:grpSp>
        <p:nvGrpSpPr>
          <p:cNvPr id="2" name="Group 12"/>
          <p:cNvGrpSpPr>
            <a:grpSpLocks/>
          </p:cNvGrpSpPr>
          <p:nvPr/>
        </p:nvGrpSpPr>
        <p:grpSpPr bwMode="auto">
          <a:xfrm>
            <a:off x="609600" y="1981200"/>
            <a:ext cx="1143000" cy="566738"/>
            <a:chOff x="1200" y="1248"/>
            <a:chExt cx="720" cy="357"/>
          </a:xfrm>
        </p:grpSpPr>
        <p:pic>
          <p:nvPicPr>
            <p:cNvPr id="6145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6145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1913"/>
                                        </p:tgtEl>
                                        <p:attrNameLst>
                                          <p:attrName>style.visibility</p:attrName>
                                        </p:attrNameLst>
                                      </p:cBhvr>
                                      <p:to>
                                        <p:strVal val="visible"/>
                                      </p:to>
                                    </p:set>
                                    <p:animEffect transition="in" filter="checkerboard(across)">
                                      <p:cBhvr>
                                        <p:cTn id="13" dur="500"/>
                                        <p:tgtEl>
                                          <p:spTgt spid="891913"/>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1914"/>
                                        </p:tgtEl>
                                        <p:attrNameLst>
                                          <p:attrName>style.visibility</p:attrName>
                                        </p:attrNameLst>
                                      </p:cBhvr>
                                      <p:to>
                                        <p:strVal val="visible"/>
                                      </p:to>
                                    </p:set>
                                    <p:animEffect transition="in" filter="checkerboard(across)">
                                      <p:cBhvr>
                                        <p:cTn id="17" dur="500"/>
                                        <p:tgtEl>
                                          <p:spTgt spid="891914"/>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1915"/>
                                        </p:tgtEl>
                                        <p:attrNameLst>
                                          <p:attrName>style.visibility</p:attrName>
                                        </p:attrNameLst>
                                      </p:cBhvr>
                                      <p:to>
                                        <p:strVal val="visible"/>
                                      </p:to>
                                    </p:set>
                                    <p:animEffect transition="in" filter="checkerboard(across)">
                                      <p:cBhvr>
                                        <p:cTn id="21" dur="500"/>
                                        <p:tgtEl>
                                          <p:spTgt spid="891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13" grpId="0" animBg="1"/>
      <p:bldP spid="891914" grpId="0" animBg="1"/>
      <p:bldP spid="8919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3491" name="投影片編號版面配置區 2"/>
          <p:cNvSpPr>
            <a:spLocks noGrp="1"/>
          </p:cNvSpPr>
          <p:nvPr>
            <p:ph type="sldNum" sz="quarter" idx="11"/>
          </p:nvPr>
        </p:nvSpPr>
        <p:spPr>
          <a:noFill/>
          <a:ln>
            <a:miter lim="800000"/>
            <a:headEnd/>
            <a:tailEnd/>
          </a:ln>
        </p:spPr>
        <p:txBody>
          <a:bodyPr/>
          <a:lstStyle/>
          <a:p>
            <a:fld id="{DABFD9C7-6488-4C26-94F9-B2F07ED300E2}" type="slidenum">
              <a:rPr lang="en-US" altLang="zh-TW"/>
              <a:pPr/>
              <a:t>18</a:t>
            </a:fld>
            <a:endParaRPr lang="en-US" altLang="zh-TW"/>
          </a:p>
        </p:txBody>
      </p:sp>
      <p:sp>
        <p:nvSpPr>
          <p:cNvPr id="6349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34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9396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93962"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p:spPr>
        <p:txBody>
          <a:bodyPr/>
          <a:lstStyle/>
          <a:p>
            <a:endParaRPr lang="en-IN"/>
          </a:p>
        </p:txBody>
      </p:sp>
      <p:sp>
        <p:nvSpPr>
          <p:cNvPr id="893963" name="Rectangle 11"/>
          <p:cNvSpPr>
            <a:spLocks noChangeArrowheads="1"/>
          </p:cNvSpPr>
          <p:nvPr/>
        </p:nvSpPr>
        <p:spPr bwMode="auto">
          <a:xfrm>
            <a:off x="647700" y="2716213"/>
            <a:ext cx="8077200" cy="1554162"/>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A SYN + ACK segment cannot carry data, but does consume one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sequence number.</a:t>
            </a:r>
          </a:p>
        </p:txBody>
      </p:sp>
      <p:grpSp>
        <p:nvGrpSpPr>
          <p:cNvPr id="2" name="Group 12"/>
          <p:cNvGrpSpPr>
            <a:grpSpLocks/>
          </p:cNvGrpSpPr>
          <p:nvPr/>
        </p:nvGrpSpPr>
        <p:grpSpPr bwMode="auto">
          <a:xfrm>
            <a:off x="609600" y="1981200"/>
            <a:ext cx="1143000" cy="566738"/>
            <a:chOff x="1200" y="1248"/>
            <a:chExt cx="720" cy="357"/>
          </a:xfrm>
        </p:grpSpPr>
        <p:pic>
          <p:nvPicPr>
            <p:cNvPr id="6350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6350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3961"/>
                                        </p:tgtEl>
                                        <p:attrNameLst>
                                          <p:attrName>style.visibility</p:attrName>
                                        </p:attrNameLst>
                                      </p:cBhvr>
                                      <p:to>
                                        <p:strVal val="visible"/>
                                      </p:to>
                                    </p:set>
                                    <p:animEffect transition="in" filter="checkerboard(across)">
                                      <p:cBhvr>
                                        <p:cTn id="13" dur="500"/>
                                        <p:tgtEl>
                                          <p:spTgt spid="8939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3962"/>
                                        </p:tgtEl>
                                        <p:attrNameLst>
                                          <p:attrName>style.visibility</p:attrName>
                                        </p:attrNameLst>
                                      </p:cBhvr>
                                      <p:to>
                                        <p:strVal val="visible"/>
                                      </p:to>
                                    </p:set>
                                    <p:animEffect transition="in" filter="checkerboard(across)">
                                      <p:cBhvr>
                                        <p:cTn id="17" dur="500"/>
                                        <p:tgtEl>
                                          <p:spTgt spid="8939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3963"/>
                                        </p:tgtEl>
                                        <p:attrNameLst>
                                          <p:attrName>style.visibility</p:attrName>
                                        </p:attrNameLst>
                                      </p:cBhvr>
                                      <p:to>
                                        <p:strVal val="visible"/>
                                      </p:to>
                                    </p:set>
                                    <p:animEffect transition="in" filter="checkerboard(across)">
                                      <p:cBhvr>
                                        <p:cTn id="21" dur="500"/>
                                        <p:tgtEl>
                                          <p:spTgt spid="89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61" grpId="0" animBg="1"/>
      <p:bldP spid="893962" grpId="0" animBg="1"/>
      <p:bldP spid="8939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5539" name="投影片編號版面配置區 2"/>
          <p:cNvSpPr>
            <a:spLocks noGrp="1"/>
          </p:cNvSpPr>
          <p:nvPr>
            <p:ph type="sldNum" sz="quarter" idx="11"/>
          </p:nvPr>
        </p:nvSpPr>
        <p:spPr>
          <a:noFill/>
          <a:ln>
            <a:miter lim="800000"/>
            <a:headEnd/>
            <a:tailEnd/>
          </a:ln>
        </p:spPr>
        <p:txBody>
          <a:bodyPr/>
          <a:lstStyle/>
          <a:p>
            <a:fld id="{FBA1B930-9884-444E-9336-F35AA582E21A}" type="slidenum">
              <a:rPr lang="en-US" altLang="zh-TW"/>
              <a:pPr/>
              <a:t>19</a:t>
            </a:fld>
            <a:endParaRPr lang="en-US" altLang="zh-TW"/>
          </a:p>
        </p:txBody>
      </p:sp>
      <p:sp>
        <p:nvSpPr>
          <p:cNvPr id="6554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55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9600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96010"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p:spPr>
        <p:txBody>
          <a:bodyPr/>
          <a:lstStyle/>
          <a:p>
            <a:endParaRPr lang="en-IN"/>
          </a:p>
        </p:txBody>
      </p:sp>
      <p:sp>
        <p:nvSpPr>
          <p:cNvPr id="896011" name="Rectangle 11"/>
          <p:cNvSpPr>
            <a:spLocks noChangeArrowheads="1"/>
          </p:cNvSpPr>
          <p:nvPr/>
        </p:nvSpPr>
        <p:spPr bwMode="auto">
          <a:xfrm>
            <a:off x="647700" y="2716213"/>
            <a:ext cx="8077200" cy="1066800"/>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An ACK segment, if carrying no data, consumes no sequence number.</a:t>
            </a:r>
          </a:p>
        </p:txBody>
      </p:sp>
      <p:grpSp>
        <p:nvGrpSpPr>
          <p:cNvPr id="2" name="Group 12"/>
          <p:cNvGrpSpPr>
            <a:grpSpLocks/>
          </p:cNvGrpSpPr>
          <p:nvPr/>
        </p:nvGrpSpPr>
        <p:grpSpPr bwMode="auto">
          <a:xfrm>
            <a:off x="609600" y="1981200"/>
            <a:ext cx="1143000" cy="566738"/>
            <a:chOff x="1200" y="1248"/>
            <a:chExt cx="720" cy="357"/>
          </a:xfrm>
        </p:grpSpPr>
        <p:pic>
          <p:nvPicPr>
            <p:cNvPr id="6555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6555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6009"/>
                                        </p:tgtEl>
                                        <p:attrNameLst>
                                          <p:attrName>style.visibility</p:attrName>
                                        </p:attrNameLst>
                                      </p:cBhvr>
                                      <p:to>
                                        <p:strVal val="visible"/>
                                      </p:to>
                                    </p:set>
                                    <p:animEffect transition="in" filter="checkerboard(across)">
                                      <p:cBhvr>
                                        <p:cTn id="13" dur="500"/>
                                        <p:tgtEl>
                                          <p:spTgt spid="89600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6010"/>
                                        </p:tgtEl>
                                        <p:attrNameLst>
                                          <p:attrName>style.visibility</p:attrName>
                                        </p:attrNameLst>
                                      </p:cBhvr>
                                      <p:to>
                                        <p:strVal val="visible"/>
                                      </p:to>
                                    </p:set>
                                    <p:animEffect transition="in" filter="checkerboard(across)">
                                      <p:cBhvr>
                                        <p:cTn id="17" dur="500"/>
                                        <p:tgtEl>
                                          <p:spTgt spid="89601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6011"/>
                                        </p:tgtEl>
                                        <p:attrNameLst>
                                          <p:attrName>style.visibility</p:attrName>
                                        </p:attrNameLst>
                                      </p:cBhvr>
                                      <p:to>
                                        <p:strVal val="visible"/>
                                      </p:to>
                                    </p:set>
                                    <p:animEffect transition="in" filter="checkerboard(across)">
                                      <p:cBhvr>
                                        <p:cTn id="21" dur="500"/>
                                        <p:tgtEl>
                                          <p:spTgt spid="896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9" grpId="0" animBg="1"/>
      <p:bldP spid="896010" grpId="0" animBg="1"/>
      <p:bldP spid="8960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8435" name="投影片編號版面配置區 2"/>
          <p:cNvSpPr>
            <a:spLocks noGrp="1"/>
          </p:cNvSpPr>
          <p:nvPr>
            <p:ph type="sldNum" sz="quarter" idx="11"/>
          </p:nvPr>
        </p:nvSpPr>
        <p:spPr>
          <a:noFill/>
          <a:ln>
            <a:miter lim="800000"/>
            <a:headEnd/>
            <a:tailEnd/>
          </a:ln>
        </p:spPr>
        <p:txBody>
          <a:bodyPr/>
          <a:lstStyle/>
          <a:p>
            <a:fld id="{3FB10149-35F2-46C2-A527-6023F6175135}" type="slidenum">
              <a:rPr lang="en-US" altLang="zh-TW"/>
              <a:pPr/>
              <a:t>2</a:t>
            </a:fld>
            <a:endParaRPr lang="en-US" altLang="zh-TW"/>
          </a:p>
        </p:txBody>
      </p:sp>
      <p:sp>
        <p:nvSpPr>
          <p:cNvPr id="1843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a:t>
            </a:r>
            <a:r>
              <a:rPr lang="en-US" altLang="en-US">
                <a:solidFill>
                  <a:schemeClr val="accent2"/>
                </a:solidFill>
                <a:latin typeface="Times New Roman" pitchFamily="18" charset="0"/>
              </a:rPr>
              <a:t>    </a:t>
            </a:r>
            <a:r>
              <a:rPr lang="en-US" altLang="en-US" i="1">
                <a:latin typeface="Times New Roman" pitchFamily="18" charset="0"/>
              </a:rPr>
              <a:t>TCP/IP protocol suite</a:t>
            </a:r>
          </a:p>
        </p:txBody>
      </p:sp>
      <p:sp>
        <p:nvSpPr>
          <p:cNvPr id="1843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3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4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8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8444" name="Picture 10"/>
          <p:cNvPicPr>
            <a:picLocks noChangeAspect="1" noChangeArrowheads="1"/>
          </p:cNvPicPr>
          <p:nvPr/>
        </p:nvPicPr>
        <p:blipFill>
          <a:blip r:embed="rId3"/>
          <a:srcRect/>
          <a:stretch>
            <a:fillRect/>
          </a:stretch>
        </p:blipFill>
        <p:spPr bwMode="auto">
          <a:xfrm>
            <a:off x="304800" y="1244600"/>
            <a:ext cx="8437563" cy="447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7587" name="投影片編號版面配置區 2"/>
          <p:cNvSpPr>
            <a:spLocks noGrp="1"/>
          </p:cNvSpPr>
          <p:nvPr>
            <p:ph type="sldNum" sz="quarter" idx="11"/>
          </p:nvPr>
        </p:nvSpPr>
        <p:spPr>
          <a:noFill/>
          <a:ln>
            <a:miter lim="800000"/>
            <a:headEnd/>
            <a:tailEnd/>
          </a:ln>
        </p:spPr>
        <p:txBody>
          <a:bodyPr/>
          <a:lstStyle/>
          <a:p>
            <a:fld id="{E6F42E05-3DC9-4915-B885-E0DDA0CEF487}" type="slidenum">
              <a:rPr lang="en-US" altLang="zh-TW"/>
              <a:pPr/>
              <a:t>20</a:t>
            </a:fld>
            <a:endParaRPr lang="en-US" altLang="zh-TW"/>
          </a:p>
        </p:txBody>
      </p:sp>
      <p:sp>
        <p:nvSpPr>
          <p:cNvPr id="6758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15.10</a:t>
            </a:r>
            <a:r>
              <a:rPr lang="en-US" altLang="en-US">
                <a:solidFill>
                  <a:schemeClr val="accent2"/>
                </a:solidFill>
                <a:latin typeface="Times New Roman" pitchFamily="18" charset="0"/>
              </a:rPr>
              <a:t>    </a:t>
            </a:r>
            <a:r>
              <a:rPr lang="en-US" altLang="en-US" i="1">
                <a:latin typeface="Times New Roman" pitchFamily="18" charset="0"/>
              </a:rPr>
              <a:t>Data Transfer</a:t>
            </a:r>
          </a:p>
        </p:txBody>
      </p:sp>
      <p:sp>
        <p:nvSpPr>
          <p:cNvPr id="6758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75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46507" name="Picture 11"/>
          <p:cNvPicPr>
            <a:picLocks noChangeAspect="1" noChangeArrowheads="1"/>
          </p:cNvPicPr>
          <p:nvPr/>
        </p:nvPicPr>
        <p:blipFill>
          <a:blip r:embed="rId3"/>
          <a:srcRect/>
          <a:stretch>
            <a:fillRect/>
          </a:stretch>
        </p:blipFill>
        <p:spPr bwMode="auto">
          <a:xfrm>
            <a:off x="1770063" y="850900"/>
            <a:ext cx="5465762" cy="5380038"/>
          </a:xfrm>
          <a:prstGeom prst="rect">
            <a:avLst/>
          </a:prstGeom>
          <a:noFill/>
          <a:ln w="9525">
            <a:noFill/>
            <a:miter lim="800000"/>
            <a:headEnd/>
            <a:tailEnd/>
          </a:ln>
          <a:effectLst/>
        </p:spPr>
      </p:pic>
      <p:pic>
        <p:nvPicPr>
          <p:cNvPr id="746508" name="Picture 12"/>
          <p:cNvPicPr>
            <a:picLocks noChangeAspect="1" noChangeArrowheads="1"/>
          </p:cNvPicPr>
          <p:nvPr/>
        </p:nvPicPr>
        <p:blipFill>
          <a:blip r:embed="rId4"/>
          <a:srcRect/>
          <a:stretch>
            <a:fillRect/>
          </a:stretch>
        </p:blipFill>
        <p:spPr bwMode="auto">
          <a:xfrm>
            <a:off x="2205038" y="2309813"/>
            <a:ext cx="4652962" cy="3271837"/>
          </a:xfrm>
          <a:prstGeom prst="rect">
            <a:avLst/>
          </a:prstGeom>
          <a:noFill/>
          <a:ln w="9525">
            <a:noFill/>
            <a:miter lim="800000"/>
            <a:headEnd/>
            <a:tailEnd/>
          </a:ln>
          <a:effectLst/>
        </p:spPr>
      </p:pic>
      <p:pic>
        <p:nvPicPr>
          <p:cNvPr id="746509" name="Picture 13"/>
          <p:cNvPicPr>
            <a:picLocks noChangeAspect="1" noChangeArrowheads="1"/>
          </p:cNvPicPr>
          <p:nvPr/>
        </p:nvPicPr>
        <p:blipFill>
          <a:blip r:embed="rId5"/>
          <a:srcRect/>
          <a:stretch>
            <a:fillRect/>
          </a:stretch>
        </p:blipFill>
        <p:spPr bwMode="auto">
          <a:xfrm>
            <a:off x="2932113" y="5680075"/>
            <a:ext cx="3235325" cy="328613"/>
          </a:xfrm>
          <a:prstGeom prst="rect">
            <a:avLst/>
          </a:prstGeom>
          <a:noFill/>
          <a:ln w="9525">
            <a:noFill/>
            <a:miter lim="800000"/>
            <a:headEnd/>
            <a:tailEnd/>
          </a:ln>
          <a:effectLst/>
        </p:spPr>
      </p:pic>
      <p:pic>
        <p:nvPicPr>
          <p:cNvPr id="746510" name="Picture 14"/>
          <p:cNvPicPr>
            <a:picLocks noChangeAspect="1" noChangeArrowheads="1"/>
          </p:cNvPicPr>
          <p:nvPr/>
        </p:nvPicPr>
        <p:blipFill>
          <a:blip r:embed="rId6"/>
          <a:srcRect/>
          <a:stretch>
            <a:fillRect/>
          </a:stretch>
        </p:blipFill>
        <p:spPr bwMode="auto">
          <a:xfrm>
            <a:off x="2930525" y="1935163"/>
            <a:ext cx="3217863" cy="312737"/>
          </a:xfrm>
          <a:prstGeom prst="rect">
            <a:avLst/>
          </a:prstGeom>
          <a:noFill/>
          <a:ln w="9525">
            <a:noFill/>
            <a:miter lim="800000"/>
            <a:headEnd/>
            <a:tailEnd/>
          </a:ln>
          <a:effectLst/>
        </p:spPr>
      </p:pic>
      <p:sp>
        <p:nvSpPr>
          <p:cNvPr id="67600" name="文字方塊 1"/>
          <p:cNvSpPr txBox="1">
            <a:spLocks noChangeArrowheads="1"/>
          </p:cNvSpPr>
          <p:nvPr/>
        </p:nvSpPr>
        <p:spPr bwMode="auto">
          <a:xfrm>
            <a:off x="195263" y="4402138"/>
            <a:ext cx="1698625" cy="723900"/>
          </a:xfrm>
          <a:prstGeom prst="rect">
            <a:avLst/>
          </a:prstGeom>
          <a:noFill/>
          <a:ln w="9525">
            <a:noFill/>
            <a:miter lim="800000"/>
            <a:headEnd/>
            <a:tailEnd/>
          </a:ln>
        </p:spPr>
        <p:txBody>
          <a:bodyPr wrap="none">
            <a:spAutoFit/>
          </a:bodyPr>
          <a:lstStyle/>
          <a:p>
            <a:r>
              <a:rPr lang="en-US" altLang="zh-TW">
                <a:solidFill>
                  <a:srgbClr val="0000FF"/>
                </a:solidFill>
                <a:ea typeface="新細明體" pitchFamily="18" charset="-120"/>
              </a:rPr>
              <a:t>Pushing data</a:t>
            </a:r>
          </a:p>
          <a:p>
            <a:pPr>
              <a:spcBef>
                <a:spcPts val="600"/>
              </a:spcBef>
            </a:pPr>
            <a:r>
              <a:rPr lang="en-US" altLang="zh-TW">
                <a:solidFill>
                  <a:srgbClr val="0000FF"/>
                </a:solidFill>
                <a:ea typeface="新細明體" pitchFamily="18" charset="-120"/>
              </a:rPr>
              <a:t>Urgent data</a:t>
            </a:r>
            <a:endParaRPr lang="zh-TW" altLang="en-US">
              <a:solidFill>
                <a:srgbClr val="0000FF"/>
              </a:solidFill>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46510"/>
                                        </p:tgtEl>
                                        <p:attrNameLst>
                                          <p:attrName>style.visibility</p:attrName>
                                        </p:attrNameLst>
                                      </p:cBhvr>
                                      <p:to>
                                        <p:strVal val="visible"/>
                                      </p:to>
                                    </p:set>
                                    <p:anim calcmode="lin" valueType="num">
                                      <p:cBhvr>
                                        <p:cTn id="11" dur="500" fill="hold"/>
                                        <p:tgtEl>
                                          <p:spTgt spid="746510"/>
                                        </p:tgtEl>
                                        <p:attrNameLst>
                                          <p:attrName>ppt_w</p:attrName>
                                        </p:attrNameLst>
                                      </p:cBhvr>
                                      <p:tavLst>
                                        <p:tav tm="0">
                                          <p:val>
                                            <p:fltVal val="0"/>
                                          </p:val>
                                        </p:tav>
                                        <p:tav tm="100000">
                                          <p:val>
                                            <p:strVal val="#ppt_w"/>
                                          </p:val>
                                        </p:tav>
                                      </p:tavLst>
                                    </p:anim>
                                    <p:anim calcmode="lin" valueType="num">
                                      <p:cBhvr>
                                        <p:cTn id="12" dur="500" fill="hold"/>
                                        <p:tgtEl>
                                          <p:spTgt spid="746510"/>
                                        </p:tgtEl>
                                        <p:attrNameLst>
                                          <p:attrName>ppt_h</p:attrName>
                                        </p:attrNameLst>
                                      </p:cBhvr>
                                      <p:tavLst>
                                        <p:tav tm="0">
                                          <p:val>
                                            <p:fltVal val="0"/>
                                          </p:val>
                                        </p:tav>
                                        <p:tav tm="100000">
                                          <p:val>
                                            <p:strVal val="#ppt_h"/>
                                          </p:val>
                                        </p:tav>
                                      </p:tavLst>
                                    </p:anim>
                                    <p:animEffect transition="in" filter="fade">
                                      <p:cBhvr>
                                        <p:cTn id="13" dur="500"/>
                                        <p:tgtEl>
                                          <p:spTgt spid="7465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746508"/>
                                        </p:tgtEl>
                                        <p:attrNameLst>
                                          <p:attrName>style.visibility</p:attrName>
                                        </p:attrNameLst>
                                      </p:cBhvr>
                                      <p:to>
                                        <p:strVal val="visible"/>
                                      </p:to>
                                    </p:set>
                                    <p:animEffect transition="in" filter="wipe(up)">
                                      <p:cBhvr>
                                        <p:cTn id="18" dur="2000"/>
                                        <p:tgtEl>
                                          <p:spTgt spid="746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746509"/>
                                        </p:tgtEl>
                                        <p:attrNameLst>
                                          <p:attrName>style.visibility</p:attrName>
                                        </p:attrNameLst>
                                      </p:cBhvr>
                                      <p:to>
                                        <p:strVal val="visible"/>
                                      </p:to>
                                    </p:set>
                                    <p:anim calcmode="lin" valueType="num">
                                      <p:cBhvr>
                                        <p:cTn id="23" dur="500" fill="hold"/>
                                        <p:tgtEl>
                                          <p:spTgt spid="746509"/>
                                        </p:tgtEl>
                                        <p:attrNameLst>
                                          <p:attrName>ppt_w</p:attrName>
                                        </p:attrNameLst>
                                      </p:cBhvr>
                                      <p:tavLst>
                                        <p:tav tm="0">
                                          <p:val>
                                            <p:fltVal val="0"/>
                                          </p:val>
                                        </p:tav>
                                        <p:tav tm="100000">
                                          <p:val>
                                            <p:strVal val="#ppt_w"/>
                                          </p:val>
                                        </p:tav>
                                      </p:tavLst>
                                    </p:anim>
                                    <p:anim calcmode="lin" valueType="num">
                                      <p:cBhvr>
                                        <p:cTn id="24" dur="500" fill="hold"/>
                                        <p:tgtEl>
                                          <p:spTgt spid="746509"/>
                                        </p:tgtEl>
                                        <p:attrNameLst>
                                          <p:attrName>ppt_h</p:attrName>
                                        </p:attrNameLst>
                                      </p:cBhvr>
                                      <p:tavLst>
                                        <p:tav tm="0">
                                          <p:val>
                                            <p:fltVal val="0"/>
                                          </p:val>
                                        </p:tav>
                                        <p:tav tm="100000">
                                          <p:val>
                                            <p:strVal val="#ppt_h"/>
                                          </p:val>
                                        </p:tav>
                                      </p:tavLst>
                                    </p:anim>
                                    <p:animEffect transition="in" filter="fade">
                                      <p:cBhvr>
                                        <p:cTn id="25" dur="500"/>
                                        <p:tgtEl>
                                          <p:spTgt spid="746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69635" name="投影片編號版面配置區 2"/>
          <p:cNvSpPr>
            <a:spLocks noGrp="1"/>
          </p:cNvSpPr>
          <p:nvPr>
            <p:ph type="sldNum" sz="quarter" idx="11"/>
          </p:nvPr>
        </p:nvSpPr>
        <p:spPr>
          <a:noFill/>
          <a:ln>
            <a:miter lim="800000"/>
            <a:headEnd/>
            <a:tailEnd/>
          </a:ln>
        </p:spPr>
        <p:txBody>
          <a:bodyPr/>
          <a:lstStyle/>
          <a:p>
            <a:fld id="{0FA19593-164D-4E2D-9BD4-36BDF078770B}" type="slidenum">
              <a:rPr lang="en-US" altLang="zh-TW"/>
              <a:pPr/>
              <a:t>21</a:t>
            </a:fld>
            <a:endParaRPr lang="en-US" altLang="zh-TW"/>
          </a:p>
        </p:txBody>
      </p:sp>
      <p:sp>
        <p:nvSpPr>
          <p:cNvPr id="69636" name="Text Box 2"/>
          <p:cNvSpPr txBox="1">
            <a:spLocks noChangeArrowheads="1"/>
          </p:cNvSpPr>
          <p:nvPr/>
        </p:nvSpPr>
        <p:spPr bwMode="auto">
          <a:xfrm>
            <a:off x="990600" y="90488"/>
            <a:ext cx="77724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15.11</a:t>
            </a:r>
            <a:r>
              <a:rPr lang="en-US" altLang="en-US">
                <a:solidFill>
                  <a:schemeClr val="accent2"/>
                </a:solidFill>
                <a:latin typeface="Times New Roman" pitchFamily="18" charset="0"/>
              </a:rPr>
              <a:t>    </a:t>
            </a:r>
            <a:r>
              <a:rPr lang="en-US" altLang="en-US" i="1">
                <a:latin typeface="Times New Roman" pitchFamily="18" charset="0"/>
              </a:rPr>
              <a:t>Connection termination using three-way handshake</a:t>
            </a:r>
          </a:p>
        </p:txBody>
      </p:sp>
      <p:sp>
        <p:nvSpPr>
          <p:cNvPr id="6963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3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4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696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69644" name="Picture 10"/>
          <p:cNvPicPr>
            <a:picLocks noChangeAspect="1" noChangeArrowheads="1"/>
          </p:cNvPicPr>
          <p:nvPr/>
        </p:nvPicPr>
        <p:blipFill>
          <a:blip r:embed="rId3"/>
          <a:srcRect/>
          <a:stretch>
            <a:fillRect/>
          </a:stretch>
        </p:blipFill>
        <p:spPr bwMode="auto">
          <a:xfrm>
            <a:off x="914400" y="1295400"/>
            <a:ext cx="7550150" cy="4243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71683" name="投影片編號版面配置區 2"/>
          <p:cNvSpPr>
            <a:spLocks noGrp="1"/>
          </p:cNvSpPr>
          <p:nvPr>
            <p:ph type="sldNum" sz="quarter" idx="11"/>
          </p:nvPr>
        </p:nvSpPr>
        <p:spPr>
          <a:noFill/>
          <a:ln>
            <a:miter lim="800000"/>
            <a:headEnd/>
            <a:tailEnd/>
          </a:ln>
        </p:spPr>
        <p:txBody>
          <a:bodyPr/>
          <a:lstStyle/>
          <a:p>
            <a:fld id="{FCB9AF8E-B8A5-4E90-AB35-0E2AFD0214BD}" type="slidenum">
              <a:rPr lang="en-US" altLang="zh-TW"/>
              <a:pPr/>
              <a:t>22</a:t>
            </a:fld>
            <a:endParaRPr lang="en-US" altLang="zh-TW"/>
          </a:p>
        </p:txBody>
      </p:sp>
      <p:sp>
        <p:nvSpPr>
          <p:cNvPr id="7168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8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8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8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8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8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169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9805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98058"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p:spPr>
        <p:txBody>
          <a:bodyPr/>
          <a:lstStyle/>
          <a:p>
            <a:endParaRPr lang="en-IN"/>
          </a:p>
        </p:txBody>
      </p:sp>
      <p:sp>
        <p:nvSpPr>
          <p:cNvPr id="898059" name="Rectangle 11"/>
          <p:cNvSpPr>
            <a:spLocks noChangeArrowheads="1"/>
          </p:cNvSpPr>
          <p:nvPr/>
        </p:nvSpPr>
        <p:spPr bwMode="auto">
          <a:xfrm>
            <a:off x="647700" y="2716213"/>
            <a:ext cx="8077200" cy="1554162"/>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FIN segment consumes one sequence number if it does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not carry data.</a:t>
            </a:r>
          </a:p>
        </p:txBody>
      </p:sp>
      <p:grpSp>
        <p:nvGrpSpPr>
          <p:cNvPr id="2" name="Group 12"/>
          <p:cNvGrpSpPr>
            <a:grpSpLocks/>
          </p:cNvGrpSpPr>
          <p:nvPr/>
        </p:nvGrpSpPr>
        <p:grpSpPr bwMode="auto">
          <a:xfrm>
            <a:off x="609600" y="1981200"/>
            <a:ext cx="1143000" cy="566738"/>
            <a:chOff x="1200" y="1248"/>
            <a:chExt cx="720" cy="357"/>
          </a:xfrm>
        </p:grpSpPr>
        <p:pic>
          <p:nvPicPr>
            <p:cNvPr id="7169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169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98057"/>
                                        </p:tgtEl>
                                        <p:attrNameLst>
                                          <p:attrName>style.visibility</p:attrName>
                                        </p:attrNameLst>
                                      </p:cBhvr>
                                      <p:to>
                                        <p:strVal val="visible"/>
                                      </p:to>
                                    </p:set>
                                    <p:animEffect transition="in" filter="checkerboard(across)">
                                      <p:cBhvr>
                                        <p:cTn id="13" dur="500"/>
                                        <p:tgtEl>
                                          <p:spTgt spid="89805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98058"/>
                                        </p:tgtEl>
                                        <p:attrNameLst>
                                          <p:attrName>style.visibility</p:attrName>
                                        </p:attrNameLst>
                                      </p:cBhvr>
                                      <p:to>
                                        <p:strVal val="visible"/>
                                      </p:to>
                                    </p:set>
                                    <p:animEffect transition="in" filter="checkerboard(across)">
                                      <p:cBhvr>
                                        <p:cTn id="17" dur="500"/>
                                        <p:tgtEl>
                                          <p:spTgt spid="89805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98059"/>
                                        </p:tgtEl>
                                        <p:attrNameLst>
                                          <p:attrName>style.visibility</p:attrName>
                                        </p:attrNameLst>
                                      </p:cBhvr>
                                      <p:to>
                                        <p:strVal val="visible"/>
                                      </p:to>
                                    </p:set>
                                    <p:animEffect transition="in" filter="checkerboard(across)">
                                      <p:cBhvr>
                                        <p:cTn id="21" dur="500"/>
                                        <p:tgtEl>
                                          <p:spTgt spid="898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7" grpId="0" animBg="1"/>
      <p:bldP spid="898058" grpId="0" animBg="1"/>
      <p:bldP spid="8980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73731" name="投影片編號版面配置區 2"/>
          <p:cNvSpPr>
            <a:spLocks noGrp="1"/>
          </p:cNvSpPr>
          <p:nvPr>
            <p:ph type="sldNum" sz="quarter" idx="11"/>
          </p:nvPr>
        </p:nvSpPr>
        <p:spPr>
          <a:noFill/>
          <a:ln>
            <a:miter lim="800000"/>
            <a:headEnd/>
            <a:tailEnd/>
          </a:ln>
        </p:spPr>
        <p:txBody>
          <a:bodyPr/>
          <a:lstStyle/>
          <a:p>
            <a:fld id="{52724291-9933-425E-A2FE-90A58EC3587A}" type="slidenum">
              <a:rPr lang="en-US" altLang="zh-TW"/>
              <a:pPr/>
              <a:t>23</a:t>
            </a:fld>
            <a:endParaRPr lang="en-US" altLang="zh-TW"/>
          </a:p>
        </p:txBody>
      </p:sp>
      <p:sp>
        <p:nvSpPr>
          <p:cNvPr id="7373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373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0010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00106"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p:spPr>
        <p:txBody>
          <a:bodyPr/>
          <a:lstStyle/>
          <a:p>
            <a:endParaRPr lang="en-IN"/>
          </a:p>
        </p:txBody>
      </p:sp>
      <p:sp>
        <p:nvSpPr>
          <p:cNvPr id="900107" name="Rectangle 11"/>
          <p:cNvSpPr>
            <a:spLocks noChangeArrowheads="1"/>
          </p:cNvSpPr>
          <p:nvPr/>
        </p:nvSpPr>
        <p:spPr bwMode="auto">
          <a:xfrm>
            <a:off x="647700" y="2716213"/>
            <a:ext cx="8077200" cy="1554162"/>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FIN + ACK segment consumes one sequence number if it does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not carry data.</a:t>
            </a:r>
          </a:p>
        </p:txBody>
      </p:sp>
      <p:grpSp>
        <p:nvGrpSpPr>
          <p:cNvPr id="2" name="Group 12"/>
          <p:cNvGrpSpPr>
            <a:grpSpLocks/>
          </p:cNvGrpSpPr>
          <p:nvPr/>
        </p:nvGrpSpPr>
        <p:grpSpPr bwMode="auto">
          <a:xfrm>
            <a:off x="609600" y="1981200"/>
            <a:ext cx="1143000" cy="566738"/>
            <a:chOff x="1200" y="1248"/>
            <a:chExt cx="720" cy="357"/>
          </a:xfrm>
        </p:grpSpPr>
        <p:pic>
          <p:nvPicPr>
            <p:cNvPr id="7374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374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00105"/>
                                        </p:tgtEl>
                                        <p:attrNameLst>
                                          <p:attrName>style.visibility</p:attrName>
                                        </p:attrNameLst>
                                      </p:cBhvr>
                                      <p:to>
                                        <p:strVal val="visible"/>
                                      </p:to>
                                    </p:set>
                                    <p:animEffect transition="in" filter="checkerboard(across)">
                                      <p:cBhvr>
                                        <p:cTn id="13" dur="500"/>
                                        <p:tgtEl>
                                          <p:spTgt spid="90010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00106"/>
                                        </p:tgtEl>
                                        <p:attrNameLst>
                                          <p:attrName>style.visibility</p:attrName>
                                        </p:attrNameLst>
                                      </p:cBhvr>
                                      <p:to>
                                        <p:strVal val="visible"/>
                                      </p:to>
                                    </p:set>
                                    <p:animEffect transition="in" filter="checkerboard(across)">
                                      <p:cBhvr>
                                        <p:cTn id="17" dur="500"/>
                                        <p:tgtEl>
                                          <p:spTgt spid="90010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00107"/>
                                        </p:tgtEl>
                                        <p:attrNameLst>
                                          <p:attrName>style.visibility</p:attrName>
                                        </p:attrNameLst>
                                      </p:cBhvr>
                                      <p:to>
                                        <p:strVal val="visible"/>
                                      </p:to>
                                    </p:set>
                                    <p:animEffect transition="in" filter="checkerboard(across)">
                                      <p:cBhvr>
                                        <p:cTn id="21" dur="500"/>
                                        <p:tgtEl>
                                          <p:spTgt spid="900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5" grpId="0" animBg="1"/>
      <p:bldP spid="900106" grpId="0" animBg="1"/>
      <p:bldP spid="900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75779" name="投影片編號版面配置區 2"/>
          <p:cNvSpPr>
            <a:spLocks noGrp="1"/>
          </p:cNvSpPr>
          <p:nvPr>
            <p:ph type="sldNum" sz="quarter" idx="11"/>
          </p:nvPr>
        </p:nvSpPr>
        <p:spPr>
          <a:noFill/>
          <a:ln>
            <a:miter lim="800000"/>
            <a:headEnd/>
            <a:tailEnd/>
          </a:ln>
        </p:spPr>
        <p:txBody>
          <a:bodyPr/>
          <a:lstStyle/>
          <a:p>
            <a:fld id="{FFC2E0F2-DCA2-4384-BCA4-6925C1B9624B}" type="slidenum">
              <a:rPr lang="en-US" altLang="zh-TW"/>
              <a:pPr/>
              <a:t>24</a:t>
            </a:fld>
            <a:endParaRPr lang="en-US" altLang="zh-TW"/>
          </a:p>
        </p:txBody>
      </p:sp>
      <p:sp>
        <p:nvSpPr>
          <p:cNvPr id="7578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15.12</a:t>
            </a:r>
            <a:r>
              <a:rPr lang="en-US" altLang="en-US">
                <a:solidFill>
                  <a:schemeClr val="accent2"/>
                </a:solidFill>
                <a:latin typeface="Times New Roman" pitchFamily="18" charset="0"/>
              </a:rPr>
              <a:t>    </a:t>
            </a:r>
            <a:r>
              <a:rPr lang="en-US" altLang="en-US" i="1">
                <a:latin typeface="Times New Roman" pitchFamily="18" charset="0"/>
              </a:rPr>
              <a:t>Half-Close</a:t>
            </a:r>
          </a:p>
        </p:txBody>
      </p:sp>
      <p:sp>
        <p:nvSpPr>
          <p:cNvPr id="7578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75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5788" name="Picture 10"/>
          <p:cNvPicPr>
            <a:picLocks noChangeAspect="1" noChangeArrowheads="1"/>
          </p:cNvPicPr>
          <p:nvPr/>
        </p:nvPicPr>
        <p:blipFill>
          <a:blip r:embed="rId3"/>
          <a:srcRect/>
          <a:stretch>
            <a:fillRect/>
          </a:stretch>
        </p:blipFill>
        <p:spPr bwMode="auto">
          <a:xfrm>
            <a:off x="1346200" y="628650"/>
            <a:ext cx="6472238" cy="5570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77827" name="投影片編號版面配置區 2"/>
          <p:cNvSpPr>
            <a:spLocks noGrp="1"/>
          </p:cNvSpPr>
          <p:nvPr>
            <p:ph type="sldNum" sz="quarter" idx="11"/>
          </p:nvPr>
        </p:nvSpPr>
        <p:spPr>
          <a:noFill/>
          <a:ln>
            <a:miter lim="800000"/>
            <a:headEnd/>
            <a:tailEnd/>
          </a:ln>
        </p:spPr>
        <p:txBody>
          <a:bodyPr/>
          <a:lstStyle/>
          <a:p>
            <a:fld id="{01CAEBDD-F5C3-4C7C-90C5-C3E5DBDFE2F9}" type="slidenum">
              <a:rPr lang="en-US" altLang="zh-TW"/>
              <a:pPr/>
              <a:t>25</a:t>
            </a:fld>
            <a:endParaRPr lang="en-US" altLang="zh-TW"/>
          </a:p>
        </p:txBody>
      </p:sp>
      <p:sp>
        <p:nvSpPr>
          <p:cNvPr id="9021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77829" name="Text Box 3"/>
          <p:cNvSpPr txBox="1">
            <a:spLocks noChangeArrowheads="1"/>
          </p:cNvSpPr>
          <p:nvPr/>
        </p:nvSpPr>
        <p:spPr bwMode="auto">
          <a:xfrm>
            <a:off x="228600" y="355600"/>
            <a:ext cx="7822975" cy="584775"/>
          </a:xfrm>
          <a:prstGeom prst="rect">
            <a:avLst/>
          </a:prstGeom>
          <a:solidFill>
            <a:schemeClr val="folHlink"/>
          </a:solidFill>
          <a:ln w="9525">
            <a:solidFill>
              <a:schemeClr val="folHlink"/>
            </a:solidFill>
            <a:miter lim="800000"/>
            <a:headEnd/>
            <a:tailEnd/>
          </a:ln>
          <a:effectLst/>
        </p:spPr>
        <p:txBody>
          <a:bodyPr wrap="none">
            <a:spAutoFit/>
          </a:bodyPr>
          <a:lstStyle/>
          <a:p>
            <a:r>
              <a:rPr lang="en-US" altLang="zh-TW" sz="3200" dirty="0">
                <a:solidFill>
                  <a:schemeClr val="bg1"/>
                </a:solidFill>
                <a:latin typeface="Times" pitchFamily="18" charset="0"/>
                <a:ea typeface="新細明體" pitchFamily="18" charset="-120"/>
              </a:rPr>
              <a:t>15-5  STATE TRANSITION DIAGRAM</a:t>
            </a:r>
          </a:p>
        </p:txBody>
      </p:sp>
      <p:sp>
        <p:nvSpPr>
          <p:cNvPr id="7783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77831" name="Rectangle 5"/>
          <p:cNvSpPr>
            <a:spLocks noChangeArrowheads="1"/>
          </p:cNvSpPr>
          <p:nvPr/>
        </p:nvSpPr>
        <p:spPr bwMode="auto">
          <a:xfrm>
            <a:off x="381000" y="1524000"/>
            <a:ext cx="8429625" cy="2227263"/>
          </a:xfrm>
          <a:prstGeom prst="rect">
            <a:avLst/>
          </a:prstGeom>
          <a:noFill/>
          <a:ln w="9525">
            <a:noFill/>
            <a:miter lim="800000"/>
            <a:headEnd/>
            <a:tailEnd/>
          </a:ln>
          <a:effectLst/>
        </p:spPr>
        <p:txBody>
          <a:bodyPr>
            <a:spAutoFit/>
          </a:bodyPr>
          <a:lstStyle/>
          <a:p>
            <a:r>
              <a:rPr lang="en-US" altLang="zh-TW" sz="2800">
                <a:latin typeface="Arial Unicode MS" pitchFamily="34" charset="-120"/>
                <a:ea typeface="Arial Unicode MS" pitchFamily="34" charset="-120"/>
                <a:cs typeface="Arial Unicode MS" pitchFamily="34" charset="-120"/>
              </a:rPr>
              <a:t>To keep track of all the different events happening during connection establishment, connection termination, and data transfer, TCP is specified as the finite state machine shown in Figure 15.13.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77827" name="投影片編號版面配置區 2"/>
          <p:cNvSpPr>
            <a:spLocks noGrp="1"/>
          </p:cNvSpPr>
          <p:nvPr>
            <p:ph type="sldNum" sz="quarter" idx="11"/>
          </p:nvPr>
        </p:nvSpPr>
        <p:spPr>
          <a:noFill/>
          <a:ln>
            <a:miter lim="800000"/>
            <a:headEnd/>
            <a:tailEnd/>
          </a:ln>
        </p:spPr>
        <p:txBody>
          <a:bodyPr/>
          <a:lstStyle/>
          <a:p>
            <a:fld id="{01CAEBDD-F5C3-4C7C-90C5-C3E5DBDFE2F9}" type="slidenum">
              <a:rPr lang="en-US" altLang="zh-TW"/>
              <a:pPr/>
              <a:t>26</a:t>
            </a:fld>
            <a:endParaRPr lang="en-US" altLang="zh-TW"/>
          </a:p>
        </p:txBody>
      </p:sp>
      <p:sp>
        <p:nvSpPr>
          <p:cNvPr id="9021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7783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graphicFrame>
        <p:nvGraphicFramePr>
          <p:cNvPr id="8" name="Table 7"/>
          <p:cNvGraphicFramePr>
            <a:graphicFrameLocks noGrp="1"/>
          </p:cNvGraphicFramePr>
          <p:nvPr/>
        </p:nvGraphicFramePr>
        <p:xfrm>
          <a:off x="571472" y="1643050"/>
          <a:ext cx="8072494" cy="4389120"/>
        </p:xfrm>
        <a:graphic>
          <a:graphicData uri="http://schemas.openxmlformats.org/drawingml/2006/table">
            <a:tbl>
              <a:tblPr firstRow="1" bandRow="1">
                <a:tableStyleId>{5C22544A-7EE6-4342-B048-85BDC9FD1C3A}</a:tableStyleId>
              </a:tblPr>
              <a:tblGrid>
                <a:gridCol w="1928826"/>
                <a:gridCol w="6143668"/>
              </a:tblGrid>
              <a:tr h="357190">
                <a:tc>
                  <a:txBody>
                    <a:bodyPr/>
                    <a:lstStyle/>
                    <a:p>
                      <a:pPr algn="ctr"/>
                      <a:r>
                        <a:rPr lang="en-US" dirty="0" smtClean="0"/>
                        <a:t>State</a:t>
                      </a:r>
                      <a:endParaRPr lang="en-IN" dirty="0"/>
                    </a:p>
                  </a:txBody>
                  <a:tcPr/>
                </a:tc>
                <a:tc>
                  <a:txBody>
                    <a:bodyPr/>
                    <a:lstStyle/>
                    <a:p>
                      <a:pPr algn="ctr"/>
                      <a:r>
                        <a:rPr lang="en-US" dirty="0" smtClean="0"/>
                        <a:t>Description</a:t>
                      </a:r>
                      <a:endParaRPr lang="en-IN" dirty="0"/>
                    </a:p>
                  </a:txBody>
                  <a:tcPr/>
                </a:tc>
              </a:tr>
              <a:tr h="314617">
                <a:tc>
                  <a:txBody>
                    <a:bodyPr/>
                    <a:lstStyle/>
                    <a:p>
                      <a:pPr algn="l"/>
                      <a:r>
                        <a:rPr lang="en-US" b="1" dirty="0" smtClean="0"/>
                        <a:t>CLOSED</a:t>
                      </a:r>
                      <a:endParaRPr lang="en-IN" b="1" dirty="0"/>
                    </a:p>
                  </a:txBody>
                  <a:tcPr/>
                </a:tc>
                <a:tc>
                  <a:txBody>
                    <a:bodyPr/>
                    <a:lstStyle/>
                    <a:p>
                      <a:pPr algn="l"/>
                      <a:r>
                        <a:rPr lang="en-US" b="1" dirty="0" smtClean="0"/>
                        <a:t>There is no connection</a:t>
                      </a:r>
                      <a:endParaRPr lang="en-IN" b="1" dirty="0"/>
                    </a:p>
                  </a:txBody>
                  <a:tcPr/>
                </a:tc>
              </a:tr>
              <a:tr h="314617">
                <a:tc>
                  <a:txBody>
                    <a:bodyPr/>
                    <a:lstStyle/>
                    <a:p>
                      <a:pPr algn="l"/>
                      <a:r>
                        <a:rPr lang="en-US" b="1" dirty="0" smtClean="0"/>
                        <a:t>LISTEN</a:t>
                      </a:r>
                      <a:endParaRPr lang="en-IN" b="1" dirty="0"/>
                    </a:p>
                  </a:txBody>
                  <a:tcPr/>
                </a:tc>
                <a:tc>
                  <a:txBody>
                    <a:bodyPr/>
                    <a:lstStyle/>
                    <a:p>
                      <a:pPr algn="l"/>
                      <a:r>
                        <a:rPr lang="en-US" b="1" dirty="0" smtClean="0"/>
                        <a:t>The server is waiting for calls from the client</a:t>
                      </a:r>
                      <a:endParaRPr lang="en-IN" b="1" dirty="0"/>
                    </a:p>
                  </a:txBody>
                  <a:tcPr/>
                </a:tc>
              </a:tr>
              <a:tr h="314617">
                <a:tc>
                  <a:txBody>
                    <a:bodyPr/>
                    <a:lstStyle/>
                    <a:p>
                      <a:pPr algn="l"/>
                      <a:r>
                        <a:rPr lang="en-US" b="1" dirty="0" smtClean="0"/>
                        <a:t>SYN-SENT</a:t>
                      </a:r>
                      <a:endParaRPr lang="en-IN" b="1" dirty="0"/>
                    </a:p>
                  </a:txBody>
                  <a:tcPr/>
                </a:tc>
                <a:tc>
                  <a:txBody>
                    <a:bodyPr/>
                    <a:lstStyle/>
                    <a:p>
                      <a:pPr algn="l"/>
                      <a:r>
                        <a:rPr lang="en-US" b="1" dirty="0" smtClean="0"/>
                        <a:t>A connection request is sent; waiting for acknowledgement</a:t>
                      </a:r>
                      <a:endParaRPr lang="en-IN" b="1" dirty="0"/>
                    </a:p>
                  </a:txBody>
                  <a:tcPr/>
                </a:tc>
              </a:tr>
              <a:tr h="314617">
                <a:tc>
                  <a:txBody>
                    <a:bodyPr/>
                    <a:lstStyle/>
                    <a:p>
                      <a:pPr algn="l"/>
                      <a:r>
                        <a:rPr lang="en-US" b="1" dirty="0" smtClean="0"/>
                        <a:t>SYN-RECEIVED</a:t>
                      </a:r>
                      <a:endParaRPr lang="en-IN" b="1" dirty="0"/>
                    </a:p>
                  </a:txBody>
                  <a:tcPr/>
                </a:tc>
                <a:tc>
                  <a:txBody>
                    <a:bodyPr/>
                    <a:lstStyle/>
                    <a:p>
                      <a:pPr algn="l"/>
                      <a:r>
                        <a:rPr lang="en-US" b="1" dirty="0" smtClean="0"/>
                        <a:t>A connection request is received</a:t>
                      </a:r>
                      <a:endParaRPr lang="en-IN" b="1" dirty="0"/>
                    </a:p>
                  </a:txBody>
                  <a:tcPr/>
                </a:tc>
              </a:tr>
              <a:tr h="314617">
                <a:tc>
                  <a:txBody>
                    <a:bodyPr/>
                    <a:lstStyle/>
                    <a:p>
                      <a:pPr algn="l"/>
                      <a:r>
                        <a:rPr lang="en-US" b="1" dirty="0" smtClean="0"/>
                        <a:t>ESTABLISHED</a:t>
                      </a:r>
                      <a:endParaRPr lang="en-IN" b="1" dirty="0"/>
                    </a:p>
                  </a:txBody>
                  <a:tcPr/>
                </a:tc>
                <a:tc>
                  <a:txBody>
                    <a:bodyPr/>
                    <a:lstStyle/>
                    <a:p>
                      <a:pPr algn="l"/>
                      <a:r>
                        <a:rPr lang="en-US" b="1" dirty="0" smtClean="0"/>
                        <a:t>Connection is established</a:t>
                      </a:r>
                      <a:endParaRPr lang="en-IN" b="1" dirty="0"/>
                    </a:p>
                  </a:txBody>
                  <a:tcPr/>
                </a:tc>
              </a:tr>
              <a:tr h="314617">
                <a:tc>
                  <a:txBody>
                    <a:bodyPr/>
                    <a:lstStyle/>
                    <a:p>
                      <a:pPr algn="l"/>
                      <a:r>
                        <a:rPr lang="en-US" b="1" dirty="0" smtClean="0"/>
                        <a:t>FIN-WAIT-1</a:t>
                      </a:r>
                      <a:endParaRPr lang="en-IN" b="1" dirty="0"/>
                    </a:p>
                  </a:txBody>
                  <a:tcPr/>
                </a:tc>
                <a:tc>
                  <a:txBody>
                    <a:bodyPr/>
                    <a:lstStyle/>
                    <a:p>
                      <a:pPr algn="l"/>
                      <a:r>
                        <a:rPr lang="en-US" b="1" dirty="0" smtClean="0"/>
                        <a:t>The application has requested the closing of the connection</a:t>
                      </a:r>
                      <a:endParaRPr lang="en-IN" b="1" dirty="0"/>
                    </a:p>
                  </a:txBody>
                  <a:tcPr/>
                </a:tc>
              </a:tr>
              <a:tr h="314617">
                <a:tc>
                  <a:txBody>
                    <a:bodyPr/>
                    <a:lstStyle/>
                    <a:p>
                      <a:pPr algn="l"/>
                      <a:r>
                        <a:rPr lang="en-US" b="1" dirty="0" smtClean="0"/>
                        <a:t>FIN-WAIT-2</a:t>
                      </a:r>
                      <a:endParaRPr lang="en-IN" b="1" dirty="0"/>
                    </a:p>
                  </a:txBody>
                  <a:tcPr/>
                </a:tc>
                <a:tc>
                  <a:txBody>
                    <a:bodyPr/>
                    <a:lstStyle/>
                    <a:p>
                      <a:pPr algn="l"/>
                      <a:r>
                        <a:rPr lang="en-US" b="1" dirty="0" smtClean="0"/>
                        <a:t>The other side has accepted the closing of the connection</a:t>
                      </a:r>
                      <a:endParaRPr lang="en-IN" b="1" dirty="0"/>
                    </a:p>
                  </a:txBody>
                  <a:tcPr/>
                </a:tc>
              </a:tr>
              <a:tr h="314617">
                <a:tc>
                  <a:txBody>
                    <a:bodyPr/>
                    <a:lstStyle/>
                    <a:p>
                      <a:pPr algn="l"/>
                      <a:r>
                        <a:rPr lang="en-US" b="1" dirty="0" smtClean="0"/>
                        <a:t>CLOSING</a:t>
                      </a:r>
                      <a:endParaRPr lang="en-IN" b="1" dirty="0"/>
                    </a:p>
                  </a:txBody>
                  <a:tcPr/>
                </a:tc>
                <a:tc>
                  <a:txBody>
                    <a:bodyPr/>
                    <a:lstStyle/>
                    <a:p>
                      <a:pPr algn="l"/>
                      <a:r>
                        <a:rPr lang="en-US" b="1" dirty="0" smtClean="0"/>
                        <a:t>Both sides have decided to close simultaneously</a:t>
                      </a:r>
                      <a:endParaRPr lang="en-IN" b="1" dirty="0"/>
                    </a:p>
                  </a:txBody>
                  <a:tcPr/>
                </a:tc>
              </a:tr>
              <a:tr h="314617">
                <a:tc>
                  <a:txBody>
                    <a:bodyPr/>
                    <a:lstStyle/>
                    <a:p>
                      <a:pPr algn="l"/>
                      <a:r>
                        <a:rPr lang="en-US" b="1" dirty="0" smtClean="0"/>
                        <a:t>TIME-WAIT</a:t>
                      </a:r>
                      <a:endParaRPr lang="en-IN" b="1" dirty="0"/>
                    </a:p>
                  </a:txBody>
                  <a:tcPr/>
                </a:tc>
                <a:tc>
                  <a:txBody>
                    <a:bodyPr/>
                    <a:lstStyle/>
                    <a:p>
                      <a:pPr algn="l"/>
                      <a:r>
                        <a:rPr lang="en-US" b="1" dirty="0" smtClean="0"/>
                        <a:t>Waiting for retransmitted</a:t>
                      </a:r>
                      <a:r>
                        <a:rPr lang="en-US" b="1" baseline="0" dirty="0" smtClean="0"/>
                        <a:t> segments to die</a:t>
                      </a:r>
                      <a:endParaRPr lang="en-IN" b="1" dirty="0"/>
                    </a:p>
                  </a:txBody>
                  <a:tcPr/>
                </a:tc>
              </a:tr>
              <a:tr h="314617">
                <a:tc>
                  <a:txBody>
                    <a:bodyPr/>
                    <a:lstStyle/>
                    <a:p>
                      <a:pPr algn="l"/>
                      <a:r>
                        <a:rPr lang="en-US" b="1" dirty="0" smtClean="0"/>
                        <a:t>CLOSE-WAIT</a:t>
                      </a:r>
                      <a:endParaRPr lang="en-IN" b="1" dirty="0"/>
                    </a:p>
                  </a:txBody>
                  <a:tcPr/>
                </a:tc>
                <a:tc>
                  <a:txBody>
                    <a:bodyPr/>
                    <a:lstStyle/>
                    <a:p>
                      <a:pPr algn="l"/>
                      <a:r>
                        <a:rPr lang="en-US" b="1" dirty="0" smtClean="0"/>
                        <a:t>The server is waiting for the application to close</a:t>
                      </a:r>
                      <a:endParaRPr lang="en-IN" b="1" dirty="0"/>
                    </a:p>
                  </a:txBody>
                  <a:tcPr/>
                </a:tc>
              </a:tr>
              <a:tr h="314617">
                <a:tc>
                  <a:txBody>
                    <a:bodyPr/>
                    <a:lstStyle/>
                    <a:p>
                      <a:pPr algn="l"/>
                      <a:r>
                        <a:rPr lang="en-US" b="1" dirty="0" smtClean="0"/>
                        <a:t>LAST-ACK</a:t>
                      </a:r>
                      <a:endParaRPr lang="en-IN" b="1" dirty="0"/>
                    </a:p>
                  </a:txBody>
                  <a:tcPr/>
                </a:tc>
                <a:tc>
                  <a:txBody>
                    <a:bodyPr/>
                    <a:lstStyle/>
                    <a:p>
                      <a:pPr algn="l"/>
                      <a:r>
                        <a:rPr lang="en-US" b="1" dirty="0" smtClean="0"/>
                        <a:t>The server is waiting for the last acknowledgement</a:t>
                      </a:r>
                      <a:endParaRPr lang="en-IN" b="1" dirty="0"/>
                    </a:p>
                  </a:txBody>
                  <a:tcPr/>
                </a:tc>
              </a:tr>
            </a:tbl>
          </a:graphicData>
        </a:graphic>
      </p:graphicFrame>
      <p:sp>
        <p:nvSpPr>
          <p:cNvPr id="9" name="TextBox 8"/>
          <p:cNvSpPr txBox="1"/>
          <p:nvPr/>
        </p:nvSpPr>
        <p:spPr>
          <a:xfrm>
            <a:off x="642910" y="428604"/>
            <a:ext cx="3286148" cy="707886"/>
          </a:xfrm>
          <a:prstGeom prst="rect">
            <a:avLst/>
          </a:prstGeom>
          <a:noFill/>
        </p:spPr>
        <p:txBody>
          <a:bodyPr wrap="square" rtlCol="0">
            <a:spAutoFit/>
          </a:bodyPr>
          <a:lstStyle/>
          <a:p>
            <a:r>
              <a:rPr lang="en-US" sz="4000" b="1" dirty="0" smtClean="0"/>
              <a:t>States of TCP</a:t>
            </a:r>
            <a:endParaRPr lang="en-IN" sz="4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81923" name="投影片編號版面配置區 2"/>
          <p:cNvSpPr>
            <a:spLocks noGrp="1"/>
          </p:cNvSpPr>
          <p:nvPr>
            <p:ph type="sldNum" sz="quarter" idx="11"/>
          </p:nvPr>
        </p:nvSpPr>
        <p:spPr>
          <a:noFill/>
          <a:ln>
            <a:miter lim="800000"/>
            <a:headEnd/>
            <a:tailEnd/>
          </a:ln>
        </p:spPr>
        <p:txBody>
          <a:bodyPr/>
          <a:lstStyle/>
          <a:p>
            <a:fld id="{3AEB6351-EF54-4D0B-AD5A-EFFC5440A7E5}" type="slidenum">
              <a:rPr lang="en-US" altLang="zh-TW"/>
              <a:pPr/>
              <a:t>27</a:t>
            </a:fld>
            <a:endParaRPr lang="en-US" altLang="zh-TW"/>
          </a:p>
        </p:txBody>
      </p:sp>
      <p:sp>
        <p:nvSpPr>
          <p:cNvPr id="8192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15.13</a:t>
            </a:r>
            <a:r>
              <a:rPr lang="en-US" altLang="en-US">
                <a:solidFill>
                  <a:schemeClr val="accent2"/>
                </a:solidFill>
                <a:latin typeface="Times New Roman" pitchFamily="18" charset="0"/>
              </a:rPr>
              <a:t>    </a:t>
            </a:r>
            <a:r>
              <a:rPr lang="en-US" altLang="en-US" i="1">
                <a:latin typeface="Times New Roman" pitchFamily="18" charset="0"/>
              </a:rPr>
              <a:t>State transition diagram</a:t>
            </a:r>
          </a:p>
        </p:txBody>
      </p:sp>
      <p:sp>
        <p:nvSpPr>
          <p:cNvPr id="8192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2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3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19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81932" name="Picture 10"/>
          <p:cNvPicPr>
            <a:picLocks noChangeAspect="1" noChangeArrowheads="1"/>
          </p:cNvPicPr>
          <p:nvPr/>
        </p:nvPicPr>
        <p:blipFill>
          <a:blip r:embed="rId3"/>
          <a:srcRect/>
          <a:stretch>
            <a:fillRect/>
          </a:stretch>
        </p:blipFill>
        <p:spPr bwMode="auto">
          <a:xfrm>
            <a:off x="1447800" y="914400"/>
            <a:ext cx="6545263" cy="535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83971" name="投影片編號版面配置區 2"/>
          <p:cNvSpPr>
            <a:spLocks noGrp="1"/>
          </p:cNvSpPr>
          <p:nvPr>
            <p:ph type="sldNum" sz="quarter" idx="11"/>
          </p:nvPr>
        </p:nvSpPr>
        <p:spPr>
          <a:noFill/>
          <a:ln>
            <a:miter lim="800000"/>
            <a:headEnd/>
            <a:tailEnd/>
          </a:ln>
        </p:spPr>
        <p:txBody>
          <a:bodyPr/>
          <a:lstStyle/>
          <a:p>
            <a:fld id="{E01186B0-310A-4FCE-88D5-47893A9977FF}" type="slidenum">
              <a:rPr lang="en-US" altLang="zh-TW"/>
              <a:pPr/>
              <a:t>28</a:t>
            </a:fld>
            <a:endParaRPr lang="en-US" altLang="zh-TW"/>
          </a:p>
        </p:txBody>
      </p:sp>
      <p:sp>
        <p:nvSpPr>
          <p:cNvPr id="8397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39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0624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06250" name="Line 10"/>
          <p:cNvSpPr>
            <a:spLocks noChangeShapeType="1"/>
          </p:cNvSpPr>
          <p:nvPr/>
        </p:nvSpPr>
        <p:spPr bwMode="auto">
          <a:xfrm>
            <a:off x="609600" y="4800600"/>
            <a:ext cx="8153400" cy="0"/>
          </a:xfrm>
          <a:prstGeom prst="line">
            <a:avLst/>
          </a:prstGeom>
          <a:noFill/>
          <a:ln w="76200">
            <a:solidFill>
              <a:schemeClr val="folHlink"/>
            </a:solidFill>
            <a:round/>
            <a:headEnd/>
            <a:tailEnd/>
          </a:ln>
          <a:effectLst/>
        </p:spPr>
        <p:txBody>
          <a:bodyPr/>
          <a:lstStyle/>
          <a:p>
            <a:endParaRPr lang="en-IN"/>
          </a:p>
        </p:txBody>
      </p:sp>
      <p:sp>
        <p:nvSpPr>
          <p:cNvPr id="906251" name="Rectangle 11"/>
          <p:cNvSpPr>
            <a:spLocks noChangeArrowheads="1"/>
          </p:cNvSpPr>
          <p:nvPr/>
        </p:nvSpPr>
        <p:spPr bwMode="auto">
          <a:xfrm>
            <a:off x="647700" y="2716213"/>
            <a:ext cx="8077200" cy="2041525"/>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state marked as </a:t>
            </a:r>
            <a:r>
              <a:rPr lang="en-US" altLang="zh-TW" sz="3200" i="1" u="sng">
                <a:solidFill>
                  <a:schemeClr val="bg1"/>
                </a:solidFill>
                <a:latin typeface="Arial" charset="0"/>
                <a:ea typeface="新細明體" pitchFamily="18" charset="-120"/>
              </a:rPr>
              <a:t>ESTBLISHED</a:t>
            </a:r>
            <a:r>
              <a:rPr lang="en-US" altLang="zh-TW" sz="3200" i="1">
                <a:solidFill>
                  <a:schemeClr val="bg1"/>
                </a:solidFill>
                <a:latin typeface="Arial" charset="0"/>
                <a:ea typeface="新細明體" pitchFamily="18" charset="-120"/>
              </a:rPr>
              <a:t>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in the FSM is in fact two different</a:t>
            </a:r>
          </a:p>
          <a:p>
            <a:pPr algn="ctr"/>
            <a:r>
              <a:rPr lang="en-US" altLang="zh-TW" sz="3200" i="1">
                <a:solidFill>
                  <a:schemeClr val="bg1"/>
                </a:solidFill>
                <a:latin typeface="Arial" charset="0"/>
                <a:ea typeface="新細明體" pitchFamily="18" charset="-120"/>
              </a:rPr>
              <a:t>sets of states that the client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and server undergo to transfer data.</a:t>
            </a:r>
          </a:p>
        </p:txBody>
      </p:sp>
      <p:grpSp>
        <p:nvGrpSpPr>
          <p:cNvPr id="2" name="Group 12"/>
          <p:cNvGrpSpPr>
            <a:grpSpLocks/>
          </p:cNvGrpSpPr>
          <p:nvPr/>
        </p:nvGrpSpPr>
        <p:grpSpPr bwMode="auto">
          <a:xfrm>
            <a:off x="609600" y="1981200"/>
            <a:ext cx="1143000" cy="566738"/>
            <a:chOff x="1200" y="1248"/>
            <a:chExt cx="720" cy="357"/>
          </a:xfrm>
        </p:grpSpPr>
        <p:pic>
          <p:nvPicPr>
            <p:cNvPr id="8398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398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06249"/>
                                        </p:tgtEl>
                                        <p:attrNameLst>
                                          <p:attrName>style.visibility</p:attrName>
                                        </p:attrNameLst>
                                      </p:cBhvr>
                                      <p:to>
                                        <p:strVal val="visible"/>
                                      </p:to>
                                    </p:set>
                                    <p:animEffect transition="in" filter="checkerboard(across)">
                                      <p:cBhvr>
                                        <p:cTn id="13" dur="500"/>
                                        <p:tgtEl>
                                          <p:spTgt spid="90624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06250"/>
                                        </p:tgtEl>
                                        <p:attrNameLst>
                                          <p:attrName>style.visibility</p:attrName>
                                        </p:attrNameLst>
                                      </p:cBhvr>
                                      <p:to>
                                        <p:strVal val="visible"/>
                                      </p:to>
                                    </p:set>
                                    <p:animEffect transition="in" filter="checkerboard(across)">
                                      <p:cBhvr>
                                        <p:cTn id="17" dur="500"/>
                                        <p:tgtEl>
                                          <p:spTgt spid="90625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06251"/>
                                        </p:tgtEl>
                                        <p:attrNameLst>
                                          <p:attrName>style.visibility</p:attrName>
                                        </p:attrNameLst>
                                      </p:cBhvr>
                                      <p:to>
                                        <p:strVal val="visible"/>
                                      </p:to>
                                    </p:set>
                                    <p:animEffect transition="in" filter="checkerboard(across)">
                                      <p:cBhvr>
                                        <p:cTn id="21" dur="500"/>
                                        <p:tgtEl>
                                          <p:spTgt spid="906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9" grpId="0" animBg="1"/>
      <p:bldP spid="906250" grpId="0" animBg="1"/>
      <p:bldP spid="9062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86019" name="投影片編號版面配置區 2"/>
          <p:cNvSpPr>
            <a:spLocks noGrp="1"/>
          </p:cNvSpPr>
          <p:nvPr>
            <p:ph type="sldNum" sz="quarter" idx="11"/>
          </p:nvPr>
        </p:nvSpPr>
        <p:spPr>
          <a:noFill/>
          <a:ln>
            <a:miter lim="800000"/>
            <a:headEnd/>
            <a:tailEnd/>
          </a:ln>
        </p:spPr>
        <p:txBody>
          <a:bodyPr/>
          <a:lstStyle/>
          <a:p>
            <a:fld id="{CF788F7D-49AC-4150-BE0E-19FD660EB6B5}" type="slidenum">
              <a:rPr lang="en-US" altLang="zh-TW"/>
              <a:pPr/>
              <a:t>29</a:t>
            </a:fld>
            <a:endParaRPr lang="en-US" altLang="zh-TW"/>
          </a:p>
        </p:txBody>
      </p:sp>
      <p:grpSp>
        <p:nvGrpSpPr>
          <p:cNvPr id="2" name="Group 2"/>
          <p:cNvGrpSpPr>
            <a:grpSpLocks/>
          </p:cNvGrpSpPr>
          <p:nvPr/>
        </p:nvGrpSpPr>
        <p:grpSpPr bwMode="auto">
          <a:xfrm>
            <a:off x="228600" y="228600"/>
            <a:ext cx="8458200" cy="5791200"/>
            <a:chOff x="144" y="144"/>
            <a:chExt cx="5328" cy="3648"/>
          </a:xfrm>
        </p:grpSpPr>
        <p:grpSp>
          <p:nvGrpSpPr>
            <p:cNvPr id="3" name="Group 3"/>
            <p:cNvGrpSpPr>
              <a:grpSpLocks/>
            </p:cNvGrpSpPr>
            <p:nvPr/>
          </p:nvGrpSpPr>
          <p:grpSpPr bwMode="auto">
            <a:xfrm>
              <a:off x="144" y="144"/>
              <a:ext cx="432" cy="3648"/>
              <a:chOff x="48" y="48"/>
              <a:chExt cx="576" cy="3984"/>
            </a:xfrm>
          </p:grpSpPr>
          <p:sp>
            <p:nvSpPr>
              <p:cNvPr id="86041" name="Rectangle 4"/>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sp>
            <p:nvSpPr>
              <p:cNvPr id="86042" name="Rectangle 5"/>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sp>
            <p:nvSpPr>
              <p:cNvPr id="86043" name="Rectangle 6"/>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grpSp>
        <p:grpSp>
          <p:nvGrpSpPr>
            <p:cNvPr id="4" name="Group 7"/>
            <p:cNvGrpSpPr>
              <a:grpSpLocks/>
            </p:cNvGrpSpPr>
            <p:nvPr/>
          </p:nvGrpSpPr>
          <p:grpSpPr bwMode="auto">
            <a:xfrm>
              <a:off x="144" y="144"/>
              <a:ext cx="5328" cy="336"/>
              <a:chOff x="0" y="144"/>
              <a:chExt cx="5760" cy="432"/>
            </a:xfrm>
          </p:grpSpPr>
          <p:sp>
            <p:nvSpPr>
              <p:cNvPr id="86038" name="Rectangle 8"/>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sp>
            <p:nvSpPr>
              <p:cNvPr id="86039" name="Rectangle 9"/>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sp>
            <p:nvSpPr>
              <p:cNvPr id="86040" name="Rectangle 10"/>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grpSp>
        <p:grpSp>
          <p:nvGrpSpPr>
            <p:cNvPr id="5" name="Group 11"/>
            <p:cNvGrpSpPr>
              <a:grpSpLocks/>
            </p:cNvGrpSpPr>
            <p:nvPr/>
          </p:nvGrpSpPr>
          <p:grpSpPr bwMode="auto">
            <a:xfrm>
              <a:off x="144" y="144"/>
              <a:ext cx="432" cy="336"/>
              <a:chOff x="144" y="144"/>
              <a:chExt cx="432" cy="336"/>
            </a:xfrm>
          </p:grpSpPr>
          <p:grpSp>
            <p:nvGrpSpPr>
              <p:cNvPr id="6" name="Group 12"/>
              <p:cNvGrpSpPr>
                <a:grpSpLocks/>
              </p:cNvGrpSpPr>
              <p:nvPr/>
            </p:nvGrpSpPr>
            <p:grpSpPr bwMode="auto">
              <a:xfrm>
                <a:off x="144" y="256"/>
                <a:ext cx="432" cy="112"/>
                <a:chOff x="288" y="256"/>
                <a:chExt cx="432" cy="112"/>
              </a:xfrm>
            </p:grpSpPr>
            <p:sp>
              <p:nvSpPr>
                <p:cNvPr id="908301" name="Rectangle 13"/>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02" name="Rectangle 14"/>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03" name="Rectangle 15"/>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nvGrpSpPr>
              <p:cNvPr id="7" name="Group 16"/>
              <p:cNvGrpSpPr>
                <a:grpSpLocks/>
              </p:cNvGrpSpPr>
              <p:nvPr/>
            </p:nvGrpSpPr>
            <p:grpSpPr bwMode="auto">
              <a:xfrm>
                <a:off x="144" y="144"/>
                <a:ext cx="432" cy="336"/>
                <a:chOff x="144" y="144"/>
                <a:chExt cx="432" cy="336"/>
              </a:xfrm>
            </p:grpSpPr>
            <p:grpSp>
              <p:nvGrpSpPr>
                <p:cNvPr id="8" name="Group 17"/>
                <p:cNvGrpSpPr>
                  <a:grpSpLocks/>
                </p:cNvGrpSpPr>
                <p:nvPr/>
              </p:nvGrpSpPr>
              <p:grpSpPr bwMode="auto">
                <a:xfrm>
                  <a:off x="144" y="144"/>
                  <a:ext cx="432" cy="112"/>
                  <a:chOff x="288" y="256"/>
                  <a:chExt cx="432" cy="112"/>
                </a:xfrm>
              </p:grpSpPr>
              <p:sp>
                <p:nvSpPr>
                  <p:cNvPr id="908306" name="Rectangle 18"/>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07" name="Rectangle 19"/>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08" name="Rectangle 20"/>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nvGrpSpPr>
                <p:cNvPr id="9" name="Group 21"/>
                <p:cNvGrpSpPr>
                  <a:grpSpLocks/>
                </p:cNvGrpSpPr>
                <p:nvPr/>
              </p:nvGrpSpPr>
              <p:grpSpPr bwMode="auto">
                <a:xfrm>
                  <a:off x="144" y="368"/>
                  <a:ext cx="432" cy="112"/>
                  <a:chOff x="288" y="256"/>
                  <a:chExt cx="432" cy="112"/>
                </a:xfrm>
              </p:grpSpPr>
              <p:sp>
                <p:nvSpPr>
                  <p:cNvPr id="908310" name="Rectangle 22"/>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11" name="Rectangle 23"/>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908312" name="Rectangle 24"/>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grpSp>
      </p:grpSp>
      <p:pic>
        <p:nvPicPr>
          <p:cNvPr id="86021" name="Picture 26"/>
          <p:cNvPicPr>
            <a:picLocks noChangeAspect="1" noChangeArrowheads="1"/>
          </p:cNvPicPr>
          <p:nvPr/>
        </p:nvPicPr>
        <p:blipFill>
          <a:blip r:embed="rId3"/>
          <a:srcRect/>
          <a:stretch>
            <a:fillRect/>
          </a:stretch>
        </p:blipFill>
        <p:spPr bwMode="auto">
          <a:xfrm>
            <a:off x="1223963" y="1333500"/>
            <a:ext cx="7386637"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20483" name="投影片編號版面配置區 2"/>
          <p:cNvSpPr>
            <a:spLocks noGrp="1"/>
          </p:cNvSpPr>
          <p:nvPr>
            <p:ph type="sldNum" sz="quarter" idx="11"/>
          </p:nvPr>
        </p:nvSpPr>
        <p:spPr>
          <a:noFill/>
          <a:ln>
            <a:miter lim="800000"/>
            <a:headEnd/>
            <a:tailEnd/>
          </a:ln>
        </p:spPr>
        <p:txBody>
          <a:bodyPr/>
          <a:lstStyle/>
          <a:p>
            <a:fld id="{4F505203-44D1-4946-841A-46686C65A0DD}" type="slidenum">
              <a:rPr lang="en-US" altLang="zh-TW"/>
              <a:pPr/>
              <a:t>3</a:t>
            </a:fld>
            <a:endParaRPr lang="en-US" altLang="zh-TW"/>
          </a:p>
        </p:txBody>
      </p:sp>
      <p:grpSp>
        <p:nvGrpSpPr>
          <p:cNvPr id="2" name="Group 2"/>
          <p:cNvGrpSpPr>
            <a:grpSpLocks/>
          </p:cNvGrpSpPr>
          <p:nvPr/>
        </p:nvGrpSpPr>
        <p:grpSpPr bwMode="auto">
          <a:xfrm>
            <a:off x="228600" y="228600"/>
            <a:ext cx="8458200" cy="5791200"/>
            <a:chOff x="144" y="144"/>
            <a:chExt cx="5328" cy="3648"/>
          </a:xfrm>
        </p:grpSpPr>
        <p:grpSp>
          <p:nvGrpSpPr>
            <p:cNvPr id="3" name="Group 3"/>
            <p:cNvGrpSpPr>
              <a:grpSpLocks/>
            </p:cNvGrpSpPr>
            <p:nvPr/>
          </p:nvGrpSpPr>
          <p:grpSpPr bwMode="auto">
            <a:xfrm>
              <a:off x="144" y="144"/>
              <a:ext cx="432" cy="3648"/>
              <a:chOff x="48" y="48"/>
              <a:chExt cx="576" cy="3984"/>
            </a:xfrm>
          </p:grpSpPr>
          <p:sp>
            <p:nvSpPr>
              <p:cNvPr id="20507" name="Rectangle 4"/>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sp>
            <p:nvSpPr>
              <p:cNvPr id="20508" name="Rectangle 5"/>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sp>
            <p:nvSpPr>
              <p:cNvPr id="20509" name="Rectangle 6"/>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p:spPr>
            <p:txBody>
              <a:bodyPr wrap="none" anchor="ctr"/>
              <a:lstStyle/>
              <a:p>
                <a:endParaRPr lang="zh-TW" altLang="en-US">
                  <a:ea typeface="新細明體" pitchFamily="18" charset="-120"/>
                </a:endParaRPr>
              </a:p>
            </p:txBody>
          </p:sp>
        </p:grpSp>
        <p:grpSp>
          <p:nvGrpSpPr>
            <p:cNvPr id="4" name="Group 7"/>
            <p:cNvGrpSpPr>
              <a:grpSpLocks/>
            </p:cNvGrpSpPr>
            <p:nvPr/>
          </p:nvGrpSpPr>
          <p:grpSpPr bwMode="auto">
            <a:xfrm>
              <a:off x="144" y="144"/>
              <a:ext cx="5328" cy="336"/>
              <a:chOff x="0" y="144"/>
              <a:chExt cx="5760" cy="432"/>
            </a:xfrm>
          </p:grpSpPr>
          <p:sp>
            <p:nvSpPr>
              <p:cNvPr id="20504" name="Rectangle 8"/>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sp>
            <p:nvSpPr>
              <p:cNvPr id="20505" name="Rectangle 9"/>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sp>
            <p:nvSpPr>
              <p:cNvPr id="20506" name="Rectangle 10"/>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p:spPr>
            <p:txBody>
              <a:bodyPr wrap="none" anchor="ctr"/>
              <a:lstStyle/>
              <a:p>
                <a:endParaRPr lang="zh-TW" altLang="en-US">
                  <a:ea typeface="新細明體" pitchFamily="18" charset="-120"/>
                </a:endParaRPr>
              </a:p>
            </p:txBody>
          </p:sp>
        </p:grpSp>
        <p:grpSp>
          <p:nvGrpSpPr>
            <p:cNvPr id="5" name="Group 11"/>
            <p:cNvGrpSpPr>
              <a:grpSpLocks/>
            </p:cNvGrpSpPr>
            <p:nvPr/>
          </p:nvGrpSpPr>
          <p:grpSpPr bwMode="auto">
            <a:xfrm>
              <a:off x="144" y="144"/>
              <a:ext cx="432" cy="336"/>
              <a:chOff x="144" y="144"/>
              <a:chExt cx="432" cy="336"/>
            </a:xfrm>
          </p:grpSpPr>
          <p:grpSp>
            <p:nvGrpSpPr>
              <p:cNvPr id="6" name="Group 12"/>
              <p:cNvGrpSpPr>
                <a:grpSpLocks/>
              </p:cNvGrpSpPr>
              <p:nvPr/>
            </p:nvGrpSpPr>
            <p:grpSpPr bwMode="auto">
              <a:xfrm>
                <a:off x="144" y="256"/>
                <a:ext cx="432" cy="112"/>
                <a:chOff x="288" y="256"/>
                <a:chExt cx="432" cy="112"/>
              </a:xfrm>
            </p:grpSpPr>
            <p:sp>
              <p:nvSpPr>
                <p:cNvPr id="867341" name="Rectangle 13"/>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42" name="Rectangle 14"/>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43" name="Rectangle 15"/>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nvGrpSpPr>
              <p:cNvPr id="7" name="Group 16"/>
              <p:cNvGrpSpPr>
                <a:grpSpLocks/>
              </p:cNvGrpSpPr>
              <p:nvPr/>
            </p:nvGrpSpPr>
            <p:grpSpPr bwMode="auto">
              <a:xfrm>
                <a:off x="144" y="144"/>
                <a:ext cx="432" cy="336"/>
                <a:chOff x="144" y="144"/>
                <a:chExt cx="432" cy="336"/>
              </a:xfrm>
            </p:grpSpPr>
            <p:grpSp>
              <p:nvGrpSpPr>
                <p:cNvPr id="8" name="Group 17"/>
                <p:cNvGrpSpPr>
                  <a:grpSpLocks/>
                </p:cNvGrpSpPr>
                <p:nvPr/>
              </p:nvGrpSpPr>
              <p:grpSpPr bwMode="auto">
                <a:xfrm>
                  <a:off x="144" y="144"/>
                  <a:ext cx="432" cy="112"/>
                  <a:chOff x="288" y="256"/>
                  <a:chExt cx="432" cy="112"/>
                </a:xfrm>
              </p:grpSpPr>
              <p:sp>
                <p:nvSpPr>
                  <p:cNvPr id="867346" name="Rectangle 18"/>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47" name="Rectangle 19"/>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48" name="Rectangle 20"/>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nvGrpSpPr>
                <p:cNvPr id="9" name="Group 21"/>
                <p:cNvGrpSpPr>
                  <a:grpSpLocks/>
                </p:cNvGrpSpPr>
                <p:nvPr/>
              </p:nvGrpSpPr>
              <p:grpSpPr bwMode="auto">
                <a:xfrm>
                  <a:off x="144" y="368"/>
                  <a:ext cx="432" cy="112"/>
                  <a:chOff x="288" y="256"/>
                  <a:chExt cx="432" cy="112"/>
                </a:xfrm>
              </p:grpSpPr>
              <p:sp>
                <p:nvSpPr>
                  <p:cNvPr id="867350" name="Rectangle 22"/>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51" name="Rectangle 23"/>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sp>
                <p:nvSpPr>
                  <p:cNvPr id="867352" name="Rectangle 24"/>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TW" altLang="en-US">
                      <a:ea typeface="新細明體" pitchFamily="18" charset="-120"/>
                    </a:endParaRPr>
                  </a:p>
                </p:txBody>
              </p:sp>
            </p:grpSp>
          </p:grpSp>
        </p:grpSp>
      </p:grpSp>
      <p:grpSp>
        <p:nvGrpSpPr>
          <p:cNvPr id="10" name="Group 31"/>
          <p:cNvGrpSpPr>
            <a:grpSpLocks/>
          </p:cNvGrpSpPr>
          <p:nvPr/>
        </p:nvGrpSpPr>
        <p:grpSpPr bwMode="auto">
          <a:xfrm>
            <a:off x="1273175" y="1211263"/>
            <a:ext cx="7413625" cy="4122737"/>
            <a:chOff x="802" y="763"/>
            <a:chExt cx="4670" cy="2597"/>
          </a:xfrm>
        </p:grpSpPr>
        <p:pic>
          <p:nvPicPr>
            <p:cNvPr id="20486" name="Picture 29"/>
            <p:cNvPicPr>
              <a:picLocks noChangeAspect="1" noChangeArrowheads="1"/>
            </p:cNvPicPr>
            <p:nvPr/>
          </p:nvPicPr>
          <p:blipFill>
            <a:blip r:embed="rId3"/>
            <a:srcRect/>
            <a:stretch>
              <a:fillRect/>
            </a:stretch>
          </p:blipFill>
          <p:spPr bwMode="auto">
            <a:xfrm>
              <a:off x="802" y="763"/>
              <a:ext cx="4670" cy="1253"/>
            </a:xfrm>
            <a:prstGeom prst="rect">
              <a:avLst/>
            </a:prstGeom>
            <a:noFill/>
            <a:ln w="9525">
              <a:noFill/>
              <a:miter lim="800000"/>
              <a:headEnd/>
              <a:tailEnd/>
            </a:ln>
            <a:effectLst/>
          </p:spPr>
        </p:pic>
        <p:pic>
          <p:nvPicPr>
            <p:cNvPr id="20487" name="Picture 30"/>
            <p:cNvPicPr>
              <a:picLocks noChangeAspect="1" noChangeArrowheads="1"/>
            </p:cNvPicPr>
            <p:nvPr/>
          </p:nvPicPr>
          <p:blipFill>
            <a:blip r:embed="rId4"/>
            <a:srcRect/>
            <a:stretch>
              <a:fillRect/>
            </a:stretch>
          </p:blipFill>
          <p:spPr bwMode="auto">
            <a:xfrm>
              <a:off x="819" y="2019"/>
              <a:ext cx="4653" cy="1341"/>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88067" name="投影片編號版面配置區 2"/>
          <p:cNvSpPr>
            <a:spLocks noGrp="1"/>
          </p:cNvSpPr>
          <p:nvPr>
            <p:ph type="sldNum" sz="quarter" idx="11"/>
          </p:nvPr>
        </p:nvSpPr>
        <p:spPr>
          <a:noFill/>
          <a:ln>
            <a:miter lim="800000"/>
            <a:headEnd/>
            <a:tailEnd/>
          </a:ln>
        </p:spPr>
        <p:txBody>
          <a:bodyPr/>
          <a:lstStyle/>
          <a:p>
            <a:fld id="{4C4FA1E4-8E99-4D00-AADC-088650B54B96}" type="slidenum">
              <a:rPr lang="en-US" altLang="zh-TW"/>
              <a:pPr/>
              <a:t>30</a:t>
            </a:fld>
            <a:endParaRPr lang="en-US" altLang="zh-TW"/>
          </a:p>
        </p:txBody>
      </p:sp>
      <p:sp>
        <p:nvSpPr>
          <p:cNvPr id="88068" name="Text Box 2"/>
          <p:cNvSpPr txBox="1">
            <a:spLocks noChangeArrowheads="1"/>
          </p:cNvSpPr>
          <p:nvPr/>
        </p:nvSpPr>
        <p:spPr bwMode="auto">
          <a:xfrm>
            <a:off x="990600" y="90488"/>
            <a:ext cx="76962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15.14</a:t>
            </a:r>
            <a:r>
              <a:rPr lang="en-US" altLang="en-US">
                <a:solidFill>
                  <a:schemeClr val="accent2"/>
                </a:solidFill>
                <a:latin typeface="Times New Roman" pitchFamily="18" charset="0"/>
              </a:rPr>
              <a:t>    </a:t>
            </a:r>
            <a:r>
              <a:rPr lang="en-US" altLang="en-US" i="1">
                <a:latin typeface="Times New Roman" pitchFamily="18" charset="0"/>
              </a:rPr>
              <a:t>Transition diagram for connection and half-close termination</a:t>
            </a:r>
          </a:p>
        </p:txBody>
      </p:sp>
      <p:sp>
        <p:nvSpPr>
          <p:cNvPr id="8806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80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88076" name="Picture 10"/>
          <p:cNvPicPr>
            <a:picLocks noChangeAspect="1" noChangeArrowheads="1"/>
          </p:cNvPicPr>
          <p:nvPr/>
        </p:nvPicPr>
        <p:blipFill>
          <a:blip r:embed="rId3"/>
          <a:srcRect/>
          <a:stretch>
            <a:fillRect/>
          </a:stretch>
        </p:blipFill>
        <p:spPr bwMode="auto">
          <a:xfrm>
            <a:off x="450850" y="2289175"/>
            <a:ext cx="8464550" cy="2819400"/>
          </a:xfrm>
          <a:prstGeom prst="rect">
            <a:avLst/>
          </a:prstGeom>
          <a:noFill/>
          <a:ln w="9525">
            <a:noFill/>
            <a:miter lim="800000"/>
            <a:headEnd/>
            <a:tailEnd/>
          </a:ln>
          <a:effectLst/>
        </p:spPr>
      </p:pic>
      <p:sp>
        <p:nvSpPr>
          <p:cNvPr id="88077" name="橢圓 1"/>
          <p:cNvSpPr>
            <a:spLocks noChangeArrowheads="1"/>
          </p:cNvSpPr>
          <p:nvPr/>
        </p:nvSpPr>
        <p:spPr bwMode="auto">
          <a:xfrm>
            <a:off x="990600" y="2540000"/>
            <a:ext cx="920750" cy="317500"/>
          </a:xfrm>
          <a:prstGeom prst="ellipse">
            <a:avLst/>
          </a:prstGeom>
          <a:noFill/>
          <a:ln w="28575" algn="ctr">
            <a:solidFill>
              <a:srgbClr val="0000FF"/>
            </a:solidFill>
            <a:prstDash val="dash"/>
            <a:round/>
            <a:headEnd/>
            <a:tailEnd/>
          </a:ln>
        </p:spPr>
        <p:txBody>
          <a:bodyPr/>
          <a:lstStyle/>
          <a:p>
            <a:endParaRPr lang="zh-TW" altLang="en-US">
              <a:ea typeface="新細明體" pitchFamily="18"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92163" name="投影片編號版面配置區 2"/>
          <p:cNvSpPr>
            <a:spLocks noGrp="1"/>
          </p:cNvSpPr>
          <p:nvPr>
            <p:ph type="sldNum" sz="quarter" idx="11"/>
          </p:nvPr>
        </p:nvSpPr>
        <p:spPr>
          <a:noFill/>
          <a:ln>
            <a:miter lim="800000"/>
            <a:headEnd/>
            <a:tailEnd/>
          </a:ln>
        </p:spPr>
        <p:txBody>
          <a:bodyPr/>
          <a:lstStyle/>
          <a:p>
            <a:fld id="{FF3D7851-A09A-47B7-8B71-629F05CC953E}" type="slidenum">
              <a:rPr lang="en-US" altLang="zh-TW"/>
              <a:pPr/>
              <a:t>31</a:t>
            </a:fld>
            <a:endParaRPr lang="en-US" altLang="zh-TW"/>
          </a:p>
        </p:txBody>
      </p:sp>
      <p:sp>
        <p:nvSpPr>
          <p:cNvPr id="9216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15.15</a:t>
            </a:r>
            <a:r>
              <a:rPr lang="en-US" altLang="en-US" dirty="0" smtClean="0">
                <a:solidFill>
                  <a:schemeClr val="accent2"/>
                </a:solidFill>
                <a:latin typeface="Times New Roman" pitchFamily="18" charset="0"/>
              </a:rPr>
              <a:t>    </a:t>
            </a:r>
            <a:r>
              <a:rPr lang="en-US" altLang="en-US" i="1" dirty="0">
                <a:latin typeface="Times New Roman" pitchFamily="18" charset="0"/>
              </a:rPr>
              <a:t>Transition diagram for a common scenario</a:t>
            </a:r>
          </a:p>
        </p:txBody>
      </p:sp>
      <p:sp>
        <p:nvSpPr>
          <p:cNvPr id="9216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6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7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21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92172" name="Picture 10"/>
          <p:cNvPicPr>
            <a:picLocks noChangeAspect="1" noChangeArrowheads="1"/>
          </p:cNvPicPr>
          <p:nvPr/>
        </p:nvPicPr>
        <p:blipFill>
          <a:blip r:embed="rId3"/>
          <a:srcRect/>
          <a:stretch>
            <a:fillRect/>
          </a:stretch>
        </p:blipFill>
        <p:spPr bwMode="auto">
          <a:xfrm>
            <a:off x="457200" y="2209800"/>
            <a:ext cx="8153400" cy="2381250"/>
          </a:xfrm>
          <a:prstGeom prst="rect">
            <a:avLst/>
          </a:prstGeom>
          <a:noFill/>
          <a:ln w="9525">
            <a:noFill/>
            <a:miter lim="800000"/>
            <a:headEnd/>
            <a:tailEnd/>
          </a:ln>
          <a:effectLst/>
        </p:spPr>
      </p:pic>
      <p:sp>
        <p:nvSpPr>
          <p:cNvPr id="92173" name="橢圓 12"/>
          <p:cNvSpPr>
            <a:spLocks noChangeArrowheads="1"/>
          </p:cNvSpPr>
          <p:nvPr/>
        </p:nvSpPr>
        <p:spPr bwMode="auto">
          <a:xfrm>
            <a:off x="990600" y="2709863"/>
            <a:ext cx="1103313" cy="373062"/>
          </a:xfrm>
          <a:prstGeom prst="ellipse">
            <a:avLst/>
          </a:prstGeom>
          <a:noFill/>
          <a:ln w="28575" algn="ctr">
            <a:solidFill>
              <a:srgbClr val="0000FF"/>
            </a:solidFill>
            <a:prstDash val="dash"/>
            <a:round/>
            <a:headEnd/>
            <a:tailEnd/>
          </a:ln>
        </p:spPr>
        <p:txBody>
          <a:bodyPr/>
          <a:lstStyle/>
          <a:p>
            <a:endParaRPr lang="zh-TW" altLang="en-US">
              <a:ea typeface="新細明體" pitchFamily="18" charset="-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04451" name="投影片編號版面配置區 2"/>
          <p:cNvSpPr>
            <a:spLocks noGrp="1"/>
          </p:cNvSpPr>
          <p:nvPr>
            <p:ph type="sldNum" sz="quarter" idx="11"/>
          </p:nvPr>
        </p:nvSpPr>
        <p:spPr>
          <a:noFill/>
          <a:ln>
            <a:miter lim="800000"/>
            <a:headEnd/>
            <a:tailEnd/>
          </a:ln>
        </p:spPr>
        <p:txBody>
          <a:bodyPr/>
          <a:lstStyle/>
          <a:p>
            <a:fld id="{97D7C7FB-10AE-4E05-9A08-473CD6958402}" type="slidenum">
              <a:rPr lang="en-US" altLang="zh-TW"/>
              <a:pPr/>
              <a:t>32</a:t>
            </a:fld>
            <a:endParaRPr lang="en-US" altLang="zh-TW"/>
          </a:p>
        </p:txBody>
      </p:sp>
      <p:sp>
        <p:nvSpPr>
          <p:cNvPr id="9103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104453" name="Text Box 3"/>
          <p:cNvSpPr txBox="1">
            <a:spLocks noChangeArrowheads="1"/>
          </p:cNvSpPr>
          <p:nvPr/>
        </p:nvSpPr>
        <p:spPr bwMode="auto">
          <a:xfrm>
            <a:off x="228600" y="355600"/>
            <a:ext cx="5915036" cy="650875"/>
          </a:xfrm>
          <a:prstGeom prst="rect">
            <a:avLst/>
          </a:prstGeom>
          <a:solidFill>
            <a:schemeClr val="folHlink"/>
          </a:solidFill>
          <a:ln w="9525">
            <a:solidFill>
              <a:schemeClr val="folHlink"/>
            </a:solidFill>
            <a:miter lim="800000"/>
            <a:headEnd/>
            <a:tailEnd/>
          </a:ln>
          <a:effectLst/>
        </p:spPr>
        <p:txBody>
          <a:bodyPr wrap="square">
            <a:spAutoFit/>
          </a:bodyPr>
          <a:lstStyle/>
          <a:p>
            <a:r>
              <a:rPr lang="en-US" altLang="zh-TW" sz="3600" dirty="0">
                <a:solidFill>
                  <a:schemeClr val="bg1"/>
                </a:solidFill>
                <a:latin typeface="Times" pitchFamily="18" charset="0"/>
                <a:ea typeface="新細明體" pitchFamily="18" charset="-120"/>
              </a:rPr>
              <a:t>15-6  WINDOWS  IN TCP</a:t>
            </a:r>
          </a:p>
        </p:txBody>
      </p:sp>
      <p:sp>
        <p:nvSpPr>
          <p:cNvPr id="10445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104455" name="Rectangle 5"/>
          <p:cNvSpPr>
            <a:spLocks noChangeArrowheads="1"/>
          </p:cNvSpPr>
          <p:nvPr/>
        </p:nvSpPr>
        <p:spPr bwMode="auto">
          <a:xfrm>
            <a:off x="171450" y="1371600"/>
            <a:ext cx="8772525" cy="4789488"/>
          </a:xfrm>
          <a:prstGeom prst="rect">
            <a:avLst/>
          </a:prstGeom>
          <a:noFill/>
          <a:ln w="9525">
            <a:noFill/>
            <a:miter lim="800000"/>
            <a:headEnd/>
            <a:tailEnd/>
          </a:ln>
          <a:effectLst/>
        </p:spPr>
        <p:txBody>
          <a:bodyPr>
            <a:spAutoFit/>
          </a:bodyPr>
          <a:lstStyle/>
          <a:p>
            <a:r>
              <a:rPr lang="en-US" altLang="zh-TW" sz="2800">
                <a:latin typeface="Arial Unicode MS" pitchFamily="34" charset="-120"/>
                <a:ea typeface="Arial Unicode MS" pitchFamily="34" charset="-120"/>
                <a:cs typeface="Arial Unicode MS" pitchFamily="34" charset="-120"/>
              </a:rPr>
              <a:t>Before discussing data transfer in TCP and the issues such as flow, error, and congestion control, we describe the windows used in TCP. TCP uses two windows (send window and receive window) for each direction of data transfer, which means four windows for a bidirectional communication. To make the discussion simple, we make an assumption that communication is only unidirectional; the bidirectional communication can be inferred using two unidirectional communications with piggybacking.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08547" name="投影片編號版面配置區 2"/>
          <p:cNvSpPr>
            <a:spLocks noGrp="1"/>
          </p:cNvSpPr>
          <p:nvPr>
            <p:ph type="sldNum" sz="quarter" idx="11"/>
          </p:nvPr>
        </p:nvSpPr>
        <p:spPr>
          <a:noFill/>
          <a:ln>
            <a:miter lim="800000"/>
            <a:headEnd/>
            <a:tailEnd/>
          </a:ln>
        </p:spPr>
        <p:txBody>
          <a:bodyPr/>
          <a:lstStyle/>
          <a:p>
            <a:fld id="{2FA26B9E-831A-4FA3-8B0F-FADC96E5123D}" type="slidenum">
              <a:rPr lang="en-US" altLang="zh-TW"/>
              <a:pPr/>
              <a:t>33</a:t>
            </a:fld>
            <a:endParaRPr lang="en-US" altLang="zh-TW"/>
          </a:p>
        </p:txBody>
      </p:sp>
      <p:sp>
        <p:nvSpPr>
          <p:cNvPr id="10854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15.16</a:t>
            </a:r>
            <a:r>
              <a:rPr lang="en-US" altLang="en-US" dirty="0" smtClean="0">
                <a:solidFill>
                  <a:schemeClr val="accent2"/>
                </a:solidFill>
                <a:latin typeface="Times New Roman" pitchFamily="18" charset="0"/>
              </a:rPr>
              <a:t>    </a:t>
            </a:r>
            <a:r>
              <a:rPr lang="en-US" altLang="en-US" i="1" dirty="0">
                <a:latin typeface="Times New Roman" pitchFamily="18" charset="0"/>
              </a:rPr>
              <a:t>Send window in TCP</a:t>
            </a:r>
          </a:p>
        </p:txBody>
      </p:sp>
      <p:sp>
        <p:nvSpPr>
          <p:cNvPr id="10854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085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71083" name="Picture 11"/>
          <p:cNvPicPr>
            <a:picLocks noChangeAspect="1" noChangeArrowheads="1"/>
          </p:cNvPicPr>
          <p:nvPr/>
        </p:nvPicPr>
        <p:blipFill>
          <a:blip r:embed="rId3"/>
          <a:srcRect/>
          <a:stretch>
            <a:fillRect/>
          </a:stretch>
        </p:blipFill>
        <p:spPr bwMode="auto">
          <a:xfrm>
            <a:off x="249238" y="1123950"/>
            <a:ext cx="8613775" cy="2713038"/>
          </a:xfrm>
          <a:prstGeom prst="rect">
            <a:avLst/>
          </a:prstGeom>
          <a:noFill/>
          <a:ln w="9525">
            <a:noFill/>
            <a:miter lim="800000"/>
            <a:headEnd/>
            <a:tailEnd/>
          </a:ln>
          <a:effectLst/>
        </p:spPr>
      </p:pic>
      <p:pic>
        <p:nvPicPr>
          <p:cNvPr id="771084" name="Picture 12"/>
          <p:cNvPicPr>
            <a:picLocks noChangeAspect="1" noChangeArrowheads="1"/>
          </p:cNvPicPr>
          <p:nvPr/>
        </p:nvPicPr>
        <p:blipFill>
          <a:blip r:embed="rId4"/>
          <a:srcRect/>
          <a:stretch>
            <a:fillRect/>
          </a:stretch>
        </p:blipFill>
        <p:spPr bwMode="auto">
          <a:xfrm>
            <a:off x="546100" y="4151313"/>
            <a:ext cx="8316913" cy="18526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71083"/>
                                        </p:tgtEl>
                                        <p:attrNameLst>
                                          <p:attrName>style.visibility</p:attrName>
                                        </p:attrNameLst>
                                      </p:cBhvr>
                                      <p:to>
                                        <p:strVal val="visible"/>
                                      </p:to>
                                    </p:set>
                                    <p:anim calcmode="lin" valueType="num">
                                      <p:cBhvr>
                                        <p:cTn id="7" dur="500" fill="hold"/>
                                        <p:tgtEl>
                                          <p:spTgt spid="771083"/>
                                        </p:tgtEl>
                                        <p:attrNameLst>
                                          <p:attrName>ppt_w</p:attrName>
                                        </p:attrNameLst>
                                      </p:cBhvr>
                                      <p:tavLst>
                                        <p:tav tm="0">
                                          <p:val>
                                            <p:fltVal val="0"/>
                                          </p:val>
                                        </p:tav>
                                        <p:tav tm="100000">
                                          <p:val>
                                            <p:strVal val="#ppt_w"/>
                                          </p:val>
                                        </p:tav>
                                      </p:tavLst>
                                    </p:anim>
                                    <p:anim calcmode="lin" valueType="num">
                                      <p:cBhvr>
                                        <p:cTn id="8" dur="500" fill="hold"/>
                                        <p:tgtEl>
                                          <p:spTgt spid="771083"/>
                                        </p:tgtEl>
                                        <p:attrNameLst>
                                          <p:attrName>ppt_h</p:attrName>
                                        </p:attrNameLst>
                                      </p:cBhvr>
                                      <p:tavLst>
                                        <p:tav tm="0">
                                          <p:val>
                                            <p:fltVal val="0"/>
                                          </p:val>
                                        </p:tav>
                                        <p:tav tm="100000">
                                          <p:val>
                                            <p:strVal val="#ppt_h"/>
                                          </p:val>
                                        </p:tav>
                                      </p:tavLst>
                                    </p:anim>
                                    <p:animEffect transition="in" filter="fade">
                                      <p:cBhvr>
                                        <p:cTn id="9" dur="500"/>
                                        <p:tgtEl>
                                          <p:spTgt spid="7710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71084"/>
                                        </p:tgtEl>
                                        <p:attrNameLst>
                                          <p:attrName>style.visibility</p:attrName>
                                        </p:attrNameLst>
                                      </p:cBhvr>
                                      <p:to>
                                        <p:strVal val="visible"/>
                                      </p:to>
                                    </p:set>
                                    <p:anim calcmode="lin" valueType="num">
                                      <p:cBhvr>
                                        <p:cTn id="14" dur="500" fill="hold"/>
                                        <p:tgtEl>
                                          <p:spTgt spid="771084"/>
                                        </p:tgtEl>
                                        <p:attrNameLst>
                                          <p:attrName>ppt_w</p:attrName>
                                        </p:attrNameLst>
                                      </p:cBhvr>
                                      <p:tavLst>
                                        <p:tav tm="0">
                                          <p:val>
                                            <p:fltVal val="0"/>
                                          </p:val>
                                        </p:tav>
                                        <p:tav tm="100000">
                                          <p:val>
                                            <p:strVal val="#ppt_w"/>
                                          </p:val>
                                        </p:tav>
                                      </p:tavLst>
                                    </p:anim>
                                    <p:anim calcmode="lin" valueType="num">
                                      <p:cBhvr>
                                        <p:cTn id="15" dur="500" fill="hold"/>
                                        <p:tgtEl>
                                          <p:spTgt spid="771084"/>
                                        </p:tgtEl>
                                        <p:attrNameLst>
                                          <p:attrName>ppt_h</p:attrName>
                                        </p:attrNameLst>
                                      </p:cBhvr>
                                      <p:tavLst>
                                        <p:tav tm="0">
                                          <p:val>
                                            <p:fltVal val="0"/>
                                          </p:val>
                                        </p:tav>
                                        <p:tav tm="100000">
                                          <p:val>
                                            <p:strVal val="#ppt_h"/>
                                          </p:val>
                                        </p:tav>
                                      </p:tavLst>
                                    </p:anim>
                                    <p:animEffect transition="in" filter="fade">
                                      <p:cBhvr>
                                        <p:cTn id="16" dur="500"/>
                                        <p:tgtEl>
                                          <p:spTgt spid="771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10595" name="投影片編號版面配置區 2"/>
          <p:cNvSpPr>
            <a:spLocks noGrp="1"/>
          </p:cNvSpPr>
          <p:nvPr>
            <p:ph type="sldNum" sz="quarter" idx="11"/>
          </p:nvPr>
        </p:nvSpPr>
        <p:spPr>
          <a:noFill/>
          <a:ln>
            <a:miter lim="800000"/>
            <a:headEnd/>
            <a:tailEnd/>
          </a:ln>
        </p:spPr>
        <p:txBody>
          <a:bodyPr/>
          <a:lstStyle/>
          <a:p>
            <a:fld id="{8CD1026E-08B7-43F8-8305-0844686F6E95}" type="slidenum">
              <a:rPr lang="en-US" altLang="zh-TW"/>
              <a:pPr/>
              <a:t>34</a:t>
            </a:fld>
            <a:endParaRPr lang="en-US" altLang="zh-TW"/>
          </a:p>
        </p:txBody>
      </p:sp>
      <p:sp>
        <p:nvSpPr>
          <p:cNvPr id="11059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15.17</a:t>
            </a:r>
            <a:r>
              <a:rPr lang="en-US" altLang="en-US" dirty="0" smtClean="0">
                <a:solidFill>
                  <a:schemeClr val="accent2"/>
                </a:solidFill>
                <a:latin typeface="Times New Roman" pitchFamily="18" charset="0"/>
              </a:rPr>
              <a:t>   </a:t>
            </a:r>
            <a:r>
              <a:rPr lang="en-US" altLang="en-US" i="1" dirty="0">
                <a:latin typeface="Times New Roman" pitchFamily="18" charset="0"/>
              </a:rPr>
              <a:t>Receive window in TCP</a:t>
            </a:r>
          </a:p>
        </p:txBody>
      </p:sp>
      <p:sp>
        <p:nvSpPr>
          <p:cNvPr id="11059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5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59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6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6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60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06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10604" name="Picture 10"/>
          <p:cNvPicPr>
            <a:picLocks noChangeAspect="1" noChangeArrowheads="1"/>
          </p:cNvPicPr>
          <p:nvPr/>
        </p:nvPicPr>
        <p:blipFill>
          <a:blip r:embed="rId3"/>
          <a:srcRect/>
          <a:stretch>
            <a:fillRect/>
          </a:stretch>
        </p:blipFill>
        <p:spPr bwMode="auto">
          <a:xfrm>
            <a:off x="938213" y="990600"/>
            <a:ext cx="7824787" cy="5259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12643" name="投影片編號版面配置區 2"/>
          <p:cNvSpPr>
            <a:spLocks noGrp="1"/>
          </p:cNvSpPr>
          <p:nvPr>
            <p:ph type="sldNum" sz="quarter" idx="11"/>
          </p:nvPr>
        </p:nvSpPr>
        <p:spPr>
          <a:noFill/>
          <a:ln>
            <a:miter lim="800000"/>
            <a:headEnd/>
            <a:tailEnd/>
          </a:ln>
        </p:spPr>
        <p:txBody>
          <a:bodyPr/>
          <a:lstStyle/>
          <a:p>
            <a:fld id="{D374E7D1-8DAC-4430-8806-6D72199BE0FC}" type="slidenum">
              <a:rPr lang="en-US" altLang="zh-TW"/>
              <a:pPr/>
              <a:t>35</a:t>
            </a:fld>
            <a:endParaRPr lang="en-US" altLang="zh-TW"/>
          </a:p>
        </p:txBody>
      </p:sp>
      <p:sp>
        <p:nvSpPr>
          <p:cNvPr id="9144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112645" name="Text Box 3"/>
          <p:cNvSpPr txBox="1">
            <a:spLocks noChangeArrowheads="1"/>
          </p:cNvSpPr>
          <p:nvPr/>
        </p:nvSpPr>
        <p:spPr bwMode="auto">
          <a:xfrm>
            <a:off x="228600" y="355600"/>
            <a:ext cx="5486408" cy="650875"/>
          </a:xfrm>
          <a:prstGeom prst="rect">
            <a:avLst/>
          </a:prstGeom>
          <a:solidFill>
            <a:schemeClr val="folHlink"/>
          </a:solidFill>
          <a:ln w="9525">
            <a:solidFill>
              <a:schemeClr val="folHlink"/>
            </a:solidFill>
            <a:miter lim="800000"/>
            <a:headEnd/>
            <a:tailEnd/>
          </a:ln>
          <a:effectLst/>
        </p:spPr>
        <p:txBody>
          <a:bodyPr wrap="square">
            <a:spAutoFit/>
          </a:bodyPr>
          <a:lstStyle/>
          <a:p>
            <a:r>
              <a:rPr lang="en-US" altLang="zh-TW" sz="3600" dirty="0">
                <a:solidFill>
                  <a:schemeClr val="bg1"/>
                </a:solidFill>
                <a:latin typeface="Times" pitchFamily="18" charset="0"/>
                <a:ea typeface="新細明體" pitchFamily="18" charset="-120"/>
              </a:rPr>
              <a:t>15-7  FLOW CONTROL</a:t>
            </a:r>
          </a:p>
        </p:txBody>
      </p:sp>
      <p:sp>
        <p:nvSpPr>
          <p:cNvPr id="11264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112647" name="Rectangle 5"/>
          <p:cNvSpPr>
            <a:spLocks noChangeArrowheads="1"/>
          </p:cNvSpPr>
          <p:nvPr/>
        </p:nvSpPr>
        <p:spPr bwMode="auto">
          <a:xfrm>
            <a:off x="361950" y="1504950"/>
            <a:ext cx="8591550" cy="4789488"/>
          </a:xfrm>
          <a:prstGeom prst="rect">
            <a:avLst/>
          </a:prstGeom>
          <a:noFill/>
          <a:ln w="9525">
            <a:noFill/>
            <a:miter lim="800000"/>
            <a:headEnd/>
            <a:tailEnd/>
          </a:ln>
          <a:effectLst/>
        </p:spPr>
        <p:txBody>
          <a:bodyPr>
            <a:spAutoFit/>
          </a:bodyPr>
          <a:lstStyle/>
          <a:p>
            <a:r>
              <a:rPr lang="en-US" altLang="zh-TW" sz="2800">
                <a:latin typeface="Arial Unicode MS" pitchFamily="34" charset="-120"/>
                <a:ea typeface="Arial Unicode MS" pitchFamily="34" charset="-120"/>
                <a:cs typeface="Arial Unicode MS" pitchFamily="34" charset="-120"/>
              </a:rPr>
              <a:t>As discussed in Chapter 13, flow control balances the rate a producer creates data with the rate a consumer can use the data. TCP separates flow control from error control. In this section we discuss flow control, ignoring error control. We temporarily assume that the logical channel between the sending and receiving TCP is error-free. Figure 15.24 shows unidirectional data transfer between a sender and a receiver; bidirectional data transfer can be deduced from unidirectional one as discussed in Chapter 13.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16739" name="投影片編號版面配置區 2"/>
          <p:cNvSpPr>
            <a:spLocks noGrp="1"/>
          </p:cNvSpPr>
          <p:nvPr>
            <p:ph type="sldNum" sz="quarter" idx="11"/>
          </p:nvPr>
        </p:nvSpPr>
        <p:spPr>
          <a:noFill/>
          <a:ln>
            <a:miter lim="800000"/>
            <a:headEnd/>
            <a:tailEnd/>
          </a:ln>
        </p:spPr>
        <p:txBody>
          <a:bodyPr/>
          <a:lstStyle/>
          <a:p>
            <a:fld id="{37743BD4-7FCA-4147-9767-311C274AC85E}" type="slidenum">
              <a:rPr lang="en-US" altLang="zh-TW"/>
              <a:pPr/>
              <a:t>36</a:t>
            </a:fld>
            <a:endParaRPr lang="en-US" altLang="zh-TW"/>
          </a:p>
        </p:txBody>
      </p:sp>
      <p:sp>
        <p:nvSpPr>
          <p:cNvPr id="11674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15.18</a:t>
            </a:r>
            <a:r>
              <a:rPr lang="en-US" altLang="en-US" dirty="0" smtClean="0">
                <a:solidFill>
                  <a:schemeClr val="accent2"/>
                </a:solidFill>
                <a:latin typeface="Times New Roman" pitchFamily="18" charset="0"/>
              </a:rPr>
              <a:t>    </a:t>
            </a:r>
            <a:r>
              <a:rPr lang="en-US" altLang="en-US" i="1" dirty="0">
                <a:latin typeface="Times New Roman" pitchFamily="18" charset="0"/>
              </a:rPr>
              <a:t>TCP/IP protocol suite</a:t>
            </a:r>
          </a:p>
        </p:txBody>
      </p:sp>
      <p:sp>
        <p:nvSpPr>
          <p:cNvPr id="11674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167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75179" name="Picture 11"/>
          <p:cNvPicPr>
            <a:picLocks noChangeAspect="1" noChangeArrowheads="1"/>
          </p:cNvPicPr>
          <p:nvPr/>
        </p:nvPicPr>
        <p:blipFill>
          <a:blip r:embed="rId3"/>
          <a:srcRect/>
          <a:stretch>
            <a:fillRect/>
          </a:stretch>
        </p:blipFill>
        <p:spPr bwMode="auto">
          <a:xfrm>
            <a:off x="338138" y="1935163"/>
            <a:ext cx="8199437" cy="2108200"/>
          </a:xfrm>
          <a:prstGeom prst="rect">
            <a:avLst/>
          </a:prstGeom>
          <a:noFill/>
          <a:ln w="9525">
            <a:noFill/>
            <a:miter lim="800000"/>
            <a:headEnd/>
            <a:tailEnd/>
          </a:ln>
          <a:effectLst/>
        </p:spPr>
      </p:pic>
      <p:pic>
        <p:nvPicPr>
          <p:cNvPr id="775180" name="Picture 12"/>
          <p:cNvPicPr>
            <a:picLocks noChangeAspect="1" noChangeArrowheads="1"/>
          </p:cNvPicPr>
          <p:nvPr/>
        </p:nvPicPr>
        <p:blipFill>
          <a:blip r:embed="rId4"/>
          <a:srcRect/>
          <a:stretch>
            <a:fillRect/>
          </a:stretch>
        </p:blipFill>
        <p:spPr bwMode="auto">
          <a:xfrm>
            <a:off x="1036638" y="2543175"/>
            <a:ext cx="950912" cy="777875"/>
          </a:xfrm>
          <a:prstGeom prst="rect">
            <a:avLst/>
          </a:prstGeom>
          <a:noFill/>
          <a:ln w="9525">
            <a:noFill/>
            <a:miter lim="800000"/>
            <a:headEnd/>
            <a:tailEnd/>
          </a:ln>
          <a:effectLst/>
        </p:spPr>
      </p:pic>
      <p:pic>
        <p:nvPicPr>
          <p:cNvPr id="775181" name="Picture 13"/>
          <p:cNvPicPr>
            <a:picLocks noChangeAspect="1" noChangeArrowheads="1"/>
          </p:cNvPicPr>
          <p:nvPr/>
        </p:nvPicPr>
        <p:blipFill>
          <a:blip r:embed="rId5"/>
          <a:srcRect/>
          <a:stretch>
            <a:fillRect/>
          </a:stretch>
        </p:blipFill>
        <p:spPr bwMode="auto">
          <a:xfrm>
            <a:off x="2220913" y="3540125"/>
            <a:ext cx="4397375" cy="427038"/>
          </a:xfrm>
          <a:prstGeom prst="rect">
            <a:avLst/>
          </a:prstGeom>
          <a:noFill/>
          <a:ln w="9525">
            <a:noFill/>
            <a:miter lim="800000"/>
            <a:headEnd/>
            <a:tailEnd/>
          </a:ln>
          <a:effectLst/>
        </p:spPr>
      </p:pic>
      <p:pic>
        <p:nvPicPr>
          <p:cNvPr id="775184" name="Picture 16"/>
          <p:cNvPicPr>
            <a:picLocks noChangeAspect="1" noChangeArrowheads="1"/>
          </p:cNvPicPr>
          <p:nvPr/>
        </p:nvPicPr>
        <p:blipFill>
          <a:blip r:embed="rId6"/>
          <a:srcRect/>
          <a:stretch>
            <a:fillRect/>
          </a:stretch>
        </p:blipFill>
        <p:spPr bwMode="auto">
          <a:xfrm>
            <a:off x="6877050" y="2527300"/>
            <a:ext cx="877888" cy="766763"/>
          </a:xfrm>
          <a:prstGeom prst="rect">
            <a:avLst/>
          </a:prstGeom>
          <a:noFill/>
          <a:ln w="9525">
            <a:noFill/>
            <a:miter lim="800000"/>
            <a:headEnd/>
            <a:tailEnd/>
          </a:ln>
          <a:effectLst/>
        </p:spPr>
      </p:pic>
      <p:pic>
        <p:nvPicPr>
          <p:cNvPr id="775185" name="Picture 17"/>
          <p:cNvPicPr>
            <a:picLocks noChangeAspect="1" noChangeArrowheads="1"/>
          </p:cNvPicPr>
          <p:nvPr/>
        </p:nvPicPr>
        <p:blipFill>
          <a:blip r:embed="rId7"/>
          <a:srcRect/>
          <a:stretch>
            <a:fillRect/>
          </a:stretch>
        </p:blipFill>
        <p:spPr bwMode="auto">
          <a:xfrm>
            <a:off x="1681163" y="3908425"/>
            <a:ext cx="5348287" cy="668338"/>
          </a:xfrm>
          <a:prstGeom prst="rect">
            <a:avLst/>
          </a:prstGeom>
          <a:noFill/>
          <a:ln w="9525">
            <a:noFill/>
            <a:miter lim="800000"/>
            <a:headEnd/>
            <a:tailEnd/>
          </a:ln>
          <a:effectLst/>
        </p:spPr>
      </p:pic>
      <p:pic>
        <p:nvPicPr>
          <p:cNvPr id="775186" name="Picture 18"/>
          <p:cNvPicPr>
            <a:picLocks noChangeAspect="1" noChangeArrowheads="1"/>
          </p:cNvPicPr>
          <p:nvPr/>
        </p:nvPicPr>
        <p:blipFill>
          <a:blip r:embed="rId8"/>
          <a:srcRect/>
          <a:stretch>
            <a:fillRect/>
          </a:stretch>
        </p:blipFill>
        <p:spPr bwMode="auto">
          <a:xfrm>
            <a:off x="2212975" y="2344738"/>
            <a:ext cx="1462088" cy="1158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5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775180"/>
                                        </p:tgtEl>
                                        <p:attrNameLst>
                                          <p:attrName>style.visibility</p:attrName>
                                        </p:attrNameLst>
                                      </p:cBhvr>
                                      <p:to>
                                        <p:strVal val="visible"/>
                                      </p:to>
                                    </p:set>
                                    <p:animEffect transition="in" filter="wipe(up)">
                                      <p:cBhvr>
                                        <p:cTn id="11" dur="2000"/>
                                        <p:tgtEl>
                                          <p:spTgt spid="7751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75181"/>
                                        </p:tgtEl>
                                        <p:attrNameLst>
                                          <p:attrName>style.visibility</p:attrName>
                                        </p:attrNameLst>
                                      </p:cBhvr>
                                      <p:to>
                                        <p:strVal val="visible"/>
                                      </p:to>
                                    </p:set>
                                    <p:animEffect transition="in" filter="wipe(left)">
                                      <p:cBhvr>
                                        <p:cTn id="16" dur="2000"/>
                                        <p:tgtEl>
                                          <p:spTgt spid="7751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75184"/>
                                        </p:tgtEl>
                                        <p:attrNameLst>
                                          <p:attrName>style.visibility</p:attrName>
                                        </p:attrNameLst>
                                      </p:cBhvr>
                                      <p:to>
                                        <p:strVal val="visible"/>
                                      </p:to>
                                    </p:set>
                                    <p:animEffect transition="in" filter="wipe(down)">
                                      <p:cBhvr>
                                        <p:cTn id="21" dur="2000"/>
                                        <p:tgtEl>
                                          <p:spTgt spid="775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75185"/>
                                        </p:tgtEl>
                                        <p:attrNameLst>
                                          <p:attrName>style.visibility</p:attrName>
                                        </p:attrNameLst>
                                      </p:cBhvr>
                                      <p:to>
                                        <p:strVal val="visible"/>
                                      </p:to>
                                    </p:set>
                                    <p:animEffect transition="in" filter="wipe(right)">
                                      <p:cBhvr>
                                        <p:cTn id="26" dur="2000"/>
                                        <p:tgtEl>
                                          <p:spTgt spid="7751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75186"/>
                                        </p:tgtEl>
                                        <p:attrNameLst>
                                          <p:attrName>style.visibility</p:attrName>
                                        </p:attrNameLst>
                                      </p:cBhvr>
                                      <p:to>
                                        <p:strVal val="visible"/>
                                      </p:to>
                                    </p:set>
                                    <p:animEffect transition="in" filter="wipe(down)">
                                      <p:cBhvr>
                                        <p:cTn id="31" dur="2000"/>
                                        <p:tgtEl>
                                          <p:spTgt spid="77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a:t>TCP/IP Protocol Suite</a:t>
            </a:r>
            <a:endParaRPr lang="en-US" altLang="zh-TW"/>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9F30912D-1B1E-4E41-950B-0B3337260769}" type="slidenum">
              <a:rPr lang="zh-TW" altLang="en-US"/>
              <a:pPr/>
              <a:t>37</a:t>
            </a:fld>
            <a:endParaRPr lang="en-US" altLang="zh-TW"/>
          </a:p>
        </p:txBody>
      </p:sp>
      <p:sp>
        <p:nvSpPr>
          <p:cNvPr id="124932" name="Rectangle 2"/>
          <p:cNvSpPr>
            <a:spLocks noGrp="1" noChangeArrowheads="1"/>
          </p:cNvSpPr>
          <p:nvPr>
            <p:ph type="title"/>
          </p:nvPr>
        </p:nvSpPr>
        <p:spPr>
          <a:xfrm>
            <a:off x="685800" y="228600"/>
            <a:ext cx="6870700" cy="836613"/>
          </a:xfrm>
        </p:spPr>
        <p:txBody>
          <a:bodyPr/>
          <a:lstStyle/>
          <a:p>
            <a:pPr eaLnBrk="1" hangingPunct="1"/>
            <a:r>
              <a:rPr lang="en-US" altLang="zh-TW" sz="4000" b="1" smtClean="0">
                <a:solidFill>
                  <a:srgbClr val="0000CC"/>
                </a:solidFill>
              </a:rPr>
              <a:t>Silly Window Syndrome (1)</a:t>
            </a:r>
          </a:p>
        </p:txBody>
      </p:sp>
      <p:sp>
        <p:nvSpPr>
          <p:cNvPr id="124933" name="Rectangle 3"/>
          <p:cNvSpPr>
            <a:spLocks noGrp="1" noChangeArrowheads="1"/>
          </p:cNvSpPr>
          <p:nvPr>
            <p:ph type="body" idx="1"/>
          </p:nvPr>
        </p:nvSpPr>
        <p:spPr>
          <a:xfrm>
            <a:off x="685800" y="1219200"/>
            <a:ext cx="7696200" cy="4800600"/>
          </a:xfrm>
        </p:spPr>
        <p:txBody>
          <a:bodyPr/>
          <a:lstStyle/>
          <a:p>
            <a:pPr marL="365125" indent="-365125" eaLnBrk="1" hangingPunct="1">
              <a:buClr>
                <a:schemeClr val="tx1"/>
              </a:buClr>
              <a:buFont typeface="Wingdings" pitchFamily="2" charset="2"/>
              <a:buChar char="Ø"/>
            </a:pPr>
            <a:r>
              <a:rPr lang="en-US" altLang="zh-TW" sz="2800" b="1" dirty="0" smtClean="0">
                <a:solidFill>
                  <a:schemeClr val="tx2"/>
                </a:solidFill>
              </a:rPr>
              <a:t>Sending data in very small segments</a:t>
            </a:r>
          </a:p>
          <a:p>
            <a:pPr marL="365125" indent="-365125" eaLnBrk="1" hangingPunct="1">
              <a:buClr>
                <a:schemeClr val="bg2"/>
              </a:buClr>
              <a:buFontTx/>
              <a:buAutoNum type="arabicPeriod"/>
            </a:pPr>
            <a:r>
              <a:rPr lang="en-US" altLang="zh-TW" sz="2800" b="1" dirty="0" smtClean="0">
                <a:solidFill>
                  <a:schemeClr val="accent2"/>
                </a:solidFill>
              </a:rPr>
              <a:t>Syndrome created by the Sender</a:t>
            </a:r>
          </a:p>
          <a:p>
            <a:pPr marL="808038" lvl="1" indent="-263525" eaLnBrk="1" hangingPunct="1"/>
            <a:r>
              <a:rPr lang="en-US" altLang="zh-TW" sz="2400" dirty="0" smtClean="0"/>
              <a:t>Sending application program creates data slowly (e.g. 1 byte at a time)</a:t>
            </a:r>
          </a:p>
          <a:p>
            <a:pPr marL="808038" lvl="1" indent="-263525" eaLnBrk="1" hangingPunct="1"/>
            <a:r>
              <a:rPr lang="en-US" altLang="zh-TW" sz="2400" dirty="0" smtClean="0"/>
              <a:t>Wait and collect data to send in a larger block</a:t>
            </a:r>
          </a:p>
          <a:p>
            <a:pPr marL="808038" lvl="1" indent="-263525" eaLnBrk="1" hangingPunct="1"/>
            <a:r>
              <a:rPr lang="en-US" altLang="zh-TW" sz="2400" dirty="0" smtClean="0"/>
              <a:t>How long should the sending TCP wait?</a:t>
            </a:r>
          </a:p>
          <a:p>
            <a:pPr marL="808038" lvl="1" indent="-263525" eaLnBrk="1" hangingPunct="1"/>
            <a:r>
              <a:rPr lang="en-US" altLang="zh-TW" sz="2400" dirty="0" smtClean="0"/>
              <a:t>Solution: </a:t>
            </a:r>
            <a:r>
              <a:rPr lang="en-US" altLang="zh-TW" sz="2400" dirty="0" smtClean="0">
                <a:solidFill>
                  <a:schemeClr val="tx2"/>
                </a:solidFill>
              </a:rPr>
              <a:t>Nagle</a:t>
            </a:r>
            <a:r>
              <a:rPr lang="en-US" altLang="zh-TW" sz="2400" dirty="0" smtClean="0">
                <a:solidFill>
                  <a:schemeClr val="tx2"/>
                </a:solidFill>
                <a:latin typeface="Tahoma" pitchFamily="34" charset="0"/>
              </a:rPr>
              <a:t>’</a:t>
            </a:r>
            <a:r>
              <a:rPr lang="en-US" altLang="zh-TW" sz="2400" dirty="0" smtClean="0">
                <a:solidFill>
                  <a:schemeClr val="tx2"/>
                </a:solidFill>
              </a:rPr>
              <a:t>s algorithm</a:t>
            </a:r>
          </a:p>
          <a:p>
            <a:pPr marL="808038" lvl="1" indent="-263525" eaLnBrk="1" hangingPunct="1"/>
            <a:r>
              <a:rPr lang="en-US" altLang="zh-TW" sz="2400" dirty="0" smtClean="0"/>
              <a:t>Nagle</a:t>
            </a:r>
            <a:r>
              <a:rPr lang="en-US" altLang="zh-TW" sz="2400" dirty="0" smtClean="0">
                <a:latin typeface="Tahoma" pitchFamily="34" charset="0"/>
              </a:rPr>
              <a:t>’</a:t>
            </a:r>
            <a:r>
              <a:rPr lang="en-US" altLang="zh-TW" sz="2400" dirty="0" smtClean="0"/>
              <a:t>s algorithm takes into account (1) </a:t>
            </a:r>
            <a:r>
              <a:rPr lang="en-US" altLang="zh-TW" sz="2400" dirty="0" smtClean="0">
                <a:solidFill>
                  <a:srgbClr val="0000CC"/>
                </a:solidFill>
              </a:rPr>
              <a:t>the speed of the application program</a:t>
            </a:r>
            <a:r>
              <a:rPr lang="en-US" altLang="zh-TW" sz="2400" dirty="0" smtClean="0"/>
              <a:t> that creates the data, and (2) </a:t>
            </a:r>
            <a:r>
              <a:rPr lang="en-US" altLang="zh-TW" sz="2400" dirty="0" smtClean="0">
                <a:solidFill>
                  <a:srgbClr val="0000CC"/>
                </a:solidFill>
              </a:rPr>
              <a:t>the speed of the network</a:t>
            </a:r>
            <a:r>
              <a:rPr lang="en-US" altLang="zh-TW" sz="2400" dirty="0" smtClean="0"/>
              <a:t> that transports the data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a:t>TCP/IP Protocol Suite</a:t>
            </a:r>
            <a:endParaRPr lang="en-US" altLang="zh-TW"/>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1D545422-E1B2-4A45-8DAD-470D49EE7266}" type="slidenum">
              <a:rPr lang="zh-TW" altLang="en-US"/>
              <a:pPr/>
              <a:t>38</a:t>
            </a:fld>
            <a:endParaRPr lang="en-US" altLang="zh-TW"/>
          </a:p>
        </p:txBody>
      </p:sp>
      <p:sp>
        <p:nvSpPr>
          <p:cNvPr id="125956" name="Rectangle 2"/>
          <p:cNvSpPr>
            <a:spLocks noGrp="1" noChangeArrowheads="1"/>
          </p:cNvSpPr>
          <p:nvPr>
            <p:ph type="title"/>
          </p:nvPr>
        </p:nvSpPr>
        <p:spPr>
          <a:xfrm>
            <a:off x="685800" y="228600"/>
            <a:ext cx="6870700" cy="836613"/>
          </a:xfrm>
        </p:spPr>
        <p:txBody>
          <a:bodyPr/>
          <a:lstStyle/>
          <a:p>
            <a:pPr eaLnBrk="1" hangingPunct="1"/>
            <a:r>
              <a:rPr lang="en-US" altLang="zh-TW" sz="4000" b="1" smtClean="0">
                <a:solidFill>
                  <a:srgbClr val="0000CC"/>
                </a:solidFill>
              </a:rPr>
              <a:t>Silly Window Syndrome (2)</a:t>
            </a:r>
          </a:p>
        </p:txBody>
      </p:sp>
      <p:sp>
        <p:nvSpPr>
          <p:cNvPr id="125957" name="Rectangle 3"/>
          <p:cNvSpPr>
            <a:spLocks noGrp="1" noChangeArrowheads="1"/>
          </p:cNvSpPr>
          <p:nvPr>
            <p:ph type="body" idx="1"/>
          </p:nvPr>
        </p:nvSpPr>
        <p:spPr>
          <a:xfrm>
            <a:off x="685800" y="1219200"/>
            <a:ext cx="7696200" cy="4343400"/>
          </a:xfrm>
        </p:spPr>
        <p:txBody>
          <a:bodyPr/>
          <a:lstStyle/>
          <a:p>
            <a:pPr marL="365125" indent="-365125" eaLnBrk="1" hangingPunct="1">
              <a:buClr>
                <a:schemeClr val="bg2"/>
              </a:buClr>
              <a:buFontTx/>
              <a:buAutoNum type="arabicPeriod" startAt="2"/>
            </a:pPr>
            <a:r>
              <a:rPr lang="en-US" altLang="zh-TW" sz="2800" b="1" dirty="0" smtClean="0">
                <a:solidFill>
                  <a:schemeClr val="accent2"/>
                </a:solidFill>
              </a:rPr>
              <a:t>Syndrome created by the Receiver</a:t>
            </a:r>
          </a:p>
          <a:p>
            <a:pPr marL="808038" lvl="1" indent="-263525" eaLnBrk="1" hangingPunct="1"/>
            <a:r>
              <a:rPr lang="en-US" altLang="zh-TW" sz="2400" dirty="0" smtClean="0"/>
              <a:t>Receiving application program consumes data slowly (e.g. 1 byte at a time)</a:t>
            </a:r>
          </a:p>
          <a:p>
            <a:pPr marL="808038" lvl="1" indent="-263525" eaLnBrk="1" hangingPunct="1"/>
            <a:r>
              <a:rPr lang="en-US" altLang="zh-TW" sz="2400" dirty="0" smtClean="0"/>
              <a:t>The receiving TCP announces a window size of 1 byte. The sending TCP sends only 1 byte</a:t>
            </a:r>
            <a:r>
              <a:rPr lang="en-US" altLang="zh-TW" sz="2400" dirty="0" smtClean="0">
                <a:latin typeface="Tahoma" pitchFamily="34" charset="0"/>
              </a:rPr>
              <a:t>…</a:t>
            </a:r>
            <a:endParaRPr lang="en-US" altLang="zh-TW" sz="2400" dirty="0" smtClean="0"/>
          </a:p>
          <a:p>
            <a:pPr marL="808038" lvl="1" indent="-263525" eaLnBrk="1" hangingPunct="1"/>
            <a:r>
              <a:rPr lang="en-US" altLang="zh-TW" sz="2400" dirty="0" smtClean="0"/>
              <a:t>Solution 1: </a:t>
            </a:r>
            <a:r>
              <a:rPr lang="en-US" altLang="zh-TW" sz="2400" dirty="0" smtClean="0">
                <a:solidFill>
                  <a:schemeClr val="tx2"/>
                </a:solidFill>
              </a:rPr>
              <a:t>Clark</a:t>
            </a:r>
            <a:r>
              <a:rPr lang="en-US" altLang="zh-TW" sz="2400" dirty="0" smtClean="0">
                <a:solidFill>
                  <a:schemeClr val="tx2"/>
                </a:solidFill>
                <a:latin typeface="Tahoma" pitchFamily="34" charset="0"/>
              </a:rPr>
              <a:t>’</a:t>
            </a:r>
            <a:r>
              <a:rPr lang="en-US" altLang="zh-TW" sz="2400" dirty="0" smtClean="0">
                <a:solidFill>
                  <a:schemeClr val="tx2"/>
                </a:solidFill>
              </a:rPr>
              <a:t>s solution</a:t>
            </a:r>
          </a:p>
          <a:p>
            <a:pPr marL="808038" lvl="1" indent="-263525" eaLnBrk="1" hangingPunct="1"/>
            <a:r>
              <a:rPr lang="en-US" altLang="zh-TW" sz="2400" dirty="0" smtClean="0"/>
              <a:t>Sending an ACK but announcing a window size of zero until there is enough space to accommodate a segment of max. size or until half of the buffer is empty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a:t>TCP/IP Protocol Suite</a:t>
            </a:r>
            <a:endParaRPr lang="en-US" altLang="zh-TW"/>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26B3A13A-610E-40C7-B856-9CBE59ED0CD0}" type="slidenum">
              <a:rPr lang="zh-TW" altLang="en-US"/>
              <a:pPr/>
              <a:t>39</a:t>
            </a:fld>
            <a:endParaRPr lang="en-US" altLang="zh-TW"/>
          </a:p>
        </p:txBody>
      </p:sp>
      <p:sp>
        <p:nvSpPr>
          <p:cNvPr id="126980" name="Rectangle 2"/>
          <p:cNvSpPr>
            <a:spLocks noGrp="1" noChangeArrowheads="1"/>
          </p:cNvSpPr>
          <p:nvPr>
            <p:ph type="title"/>
          </p:nvPr>
        </p:nvSpPr>
        <p:spPr>
          <a:xfrm>
            <a:off x="685800" y="228600"/>
            <a:ext cx="6870700" cy="836613"/>
          </a:xfrm>
        </p:spPr>
        <p:txBody>
          <a:bodyPr/>
          <a:lstStyle/>
          <a:p>
            <a:pPr eaLnBrk="1" hangingPunct="1"/>
            <a:r>
              <a:rPr lang="en-US" altLang="zh-TW" sz="4000" b="1" smtClean="0">
                <a:solidFill>
                  <a:srgbClr val="0000CC"/>
                </a:solidFill>
              </a:rPr>
              <a:t>Silly Window Syndrome (3)</a:t>
            </a:r>
          </a:p>
        </p:txBody>
      </p:sp>
      <p:sp>
        <p:nvSpPr>
          <p:cNvPr id="126981" name="Rectangle 3"/>
          <p:cNvSpPr>
            <a:spLocks noGrp="1" noChangeArrowheads="1"/>
          </p:cNvSpPr>
          <p:nvPr>
            <p:ph type="body" idx="1"/>
          </p:nvPr>
        </p:nvSpPr>
        <p:spPr>
          <a:xfrm>
            <a:off x="685800" y="1219200"/>
            <a:ext cx="7696200" cy="4572000"/>
          </a:xfrm>
        </p:spPr>
        <p:txBody>
          <a:bodyPr/>
          <a:lstStyle/>
          <a:p>
            <a:pPr marL="808038" lvl="1" indent="-263525" eaLnBrk="1" hangingPunct="1"/>
            <a:r>
              <a:rPr lang="en-US" altLang="zh-TW" sz="2400" b="1" dirty="0" smtClean="0">
                <a:solidFill>
                  <a:schemeClr val="accent2"/>
                </a:solidFill>
              </a:rPr>
              <a:t>Solution 2: Delayed Acknowledgement</a:t>
            </a:r>
          </a:p>
          <a:p>
            <a:pPr marL="808038" lvl="1" indent="-263525" eaLnBrk="1" hangingPunct="1"/>
            <a:r>
              <a:rPr lang="en-US" altLang="zh-TW" sz="2400" dirty="0" smtClean="0"/>
              <a:t>The receiver waits until there is decent amount of space in its incoming buffer before acknowledging the arrived segments</a:t>
            </a:r>
          </a:p>
          <a:p>
            <a:pPr marL="808038" lvl="1" indent="-263525" eaLnBrk="1" hangingPunct="1"/>
            <a:r>
              <a:rPr lang="en-US" altLang="zh-TW" sz="2400" dirty="0" smtClean="0"/>
              <a:t>The delayed acknowledgement prevents the sending TCP from sliding its window. It also reduces traffic.</a:t>
            </a:r>
          </a:p>
          <a:p>
            <a:pPr marL="808038" lvl="1" indent="-263525" eaLnBrk="1" hangingPunct="1"/>
            <a:r>
              <a:rPr lang="en-US" altLang="zh-TW" sz="2400" dirty="0" smtClean="0"/>
              <a:t>Disadvantage: it may force the sender to retransmit the unacknowledged segments</a:t>
            </a:r>
          </a:p>
          <a:p>
            <a:pPr marL="808038" lvl="1" indent="-263525" eaLnBrk="1" hangingPunct="1"/>
            <a:r>
              <a:rPr lang="en-US" altLang="zh-TW" sz="2400" dirty="0" smtClean="0"/>
              <a:t>To balance: should not be delayed by more than 500ms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22531" name="投影片編號版面配置區 2"/>
          <p:cNvSpPr>
            <a:spLocks noGrp="1"/>
          </p:cNvSpPr>
          <p:nvPr>
            <p:ph type="sldNum" sz="quarter" idx="11"/>
          </p:nvPr>
        </p:nvSpPr>
        <p:spPr>
          <a:noFill/>
          <a:ln>
            <a:miter lim="800000"/>
            <a:headEnd/>
            <a:tailEnd/>
          </a:ln>
        </p:spPr>
        <p:txBody>
          <a:bodyPr/>
          <a:lstStyle/>
          <a:p>
            <a:fld id="{5FE8D95E-DC4C-4891-AFC1-4A0F8874D13E}" type="slidenum">
              <a:rPr lang="en-US" altLang="zh-TW"/>
              <a:pPr/>
              <a:t>4</a:t>
            </a:fld>
            <a:endParaRPr lang="en-US" altLang="zh-TW"/>
          </a:p>
        </p:txBody>
      </p:sp>
      <p:sp>
        <p:nvSpPr>
          <p:cNvPr id="2253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15.2</a:t>
            </a:r>
            <a:r>
              <a:rPr lang="en-US" altLang="en-US">
                <a:solidFill>
                  <a:schemeClr val="accent2"/>
                </a:solidFill>
                <a:latin typeface="Times New Roman" pitchFamily="18" charset="0"/>
              </a:rPr>
              <a:t>    </a:t>
            </a:r>
            <a:r>
              <a:rPr lang="en-US" altLang="en-US" i="1">
                <a:latin typeface="Times New Roman" pitchFamily="18" charset="0"/>
              </a:rPr>
              <a:t>Stream delivery</a:t>
            </a:r>
          </a:p>
        </p:txBody>
      </p:sp>
      <p:sp>
        <p:nvSpPr>
          <p:cNvPr id="2253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25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22540" name="Picture 10"/>
          <p:cNvPicPr>
            <a:picLocks noChangeAspect="1" noChangeArrowheads="1"/>
          </p:cNvPicPr>
          <p:nvPr/>
        </p:nvPicPr>
        <p:blipFill>
          <a:blip r:embed="rId3"/>
          <a:srcRect/>
          <a:stretch>
            <a:fillRect/>
          </a:stretch>
        </p:blipFill>
        <p:spPr bwMode="auto">
          <a:xfrm>
            <a:off x="384175" y="1954213"/>
            <a:ext cx="8499475" cy="2722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28003" name="投影片編號版面配置區 2"/>
          <p:cNvSpPr>
            <a:spLocks noGrp="1"/>
          </p:cNvSpPr>
          <p:nvPr>
            <p:ph type="sldNum" sz="quarter" idx="11"/>
          </p:nvPr>
        </p:nvSpPr>
        <p:spPr>
          <a:noFill/>
          <a:ln>
            <a:miter lim="800000"/>
            <a:headEnd/>
            <a:tailEnd/>
          </a:ln>
        </p:spPr>
        <p:txBody>
          <a:bodyPr/>
          <a:lstStyle/>
          <a:p>
            <a:fld id="{4666F519-3213-46D7-A9C5-3AEAFA556170}" type="slidenum">
              <a:rPr lang="en-US" altLang="zh-TW"/>
              <a:pPr/>
              <a:t>40</a:t>
            </a:fld>
            <a:endParaRPr lang="en-US" altLang="zh-TW"/>
          </a:p>
        </p:txBody>
      </p:sp>
      <p:sp>
        <p:nvSpPr>
          <p:cNvPr id="9205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128005" name="Text Box 3"/>
          <p:cNvSpPr txBox="1">
            <a:spLocks noChangeArrowheads="1"/>
          </p:cNvSpPr>
          <p:nvPr/>
        </p:nvSpPr>
        <p:spPr bwMode="auto">
          <a:xfrm>
            <a:off x="228600" y="355600"/>
            <a:ext cx="5700722" cy="650875"/>
          </a:xfrm>
          <a:prstGeom prst="rect">
            <a:avLst/>
          </a:prstGeom>
          <a:solidFill>
            <a:schemeClr val="folHlink"/>
          </a:solidFill>
          <a:ln w="9525">
            <a:solidFill>
              <a:schemeClr val="folHlink"/>
            </a:solidFill>
            <a:miter lim="800000"/>
            <a:headEnd/>
            <a:tailEnd/>
          </a:ln>
          <a:effectLst/>
        </p:spPr>
        <p:txBody>
          <a:bodyPr wrap="square">
            <a:spAutoFit/>
          </a:bodyPr>
          <a:lstStyle/>
          <a:p>
            <a:r>
              <a:rPr lang="en-US" altLang="zh-TW" sz="3600" dirty="0">
                <a:solidFill>
                  <a:schemeClr val="bg1"/>
                </a:solidFill>
                <a:latin typeface="Times" pitchFamily="18" charset="0"/>
                <a:ea typeface="新細明體" pitchFamily="18" charset="-120"/>
              </a:rPr>
              <a:t>15-8  ERROR CONTROL</a:t>
            </a:r>
          </a:p>
        </p:txBody>
      </p:sp>
      <p:sp>
        <p:nvSpPr>
          <p:cNvPr id="12800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128007" name="Rectangle 5"/>
          <p:cNvSpPr>
            <a:spLocks noChangeArrowheads="1"/>
          </p:cNvSpPr>
          <p:nvPr/>
        </p:nvSpPr>
        <p:spPr bwMode="auto">
          <a:xfrm>
            <a:off x="381000" y="1524000"/>
            <a:ext cx="8181975" cy="3935413"/>
          </a:xfrm>
          <a:prstGeom prst="rect">
            <a:avLst/>
          </a:prstGeom>
          <a:noFill/>
          <a:ln w="9525">
            <a:noFill/>
            <a:miter lim="800000"/>
            <a:headEnd/>
            <a:tailEnd/>
          </a:ln>
          <a:effectLst/>
        </p:spPr>
        <p:txBody>
          <a:bodyPr>
            <a:spAutoFit/>
          </a:bodyPr>
          <a:lstStyle/>
          <a:p>
            <a:r>
              <a:rPr lang="en-US" altLang="zh-TW" sz="2800">
                <a:latin typeface="Arial Unicode MS" pitchFamily="34" charset="-120"/>
                <a:ea typeface="Arial Unicode MS" pitchFamily="34" charset="-120"/>
                <a:cs typeface="Arial Unicode MS" pitchFamily="34" charset="-120"/>
              </a:rPr>
              <a:t>TCP is a reliable transport layer protocol. This means that an application program that delivers a stream of data to TCP relies on TCP to deliver the entire stream to the application program on the other end in order, without error, and without any part lost or duplicated.</a:t>
            </a:r>
          </a:p>
          <a:p>
            <a:r>
              <a:rPr lang="en-US" altLang="zh-TW" sz="2800">
                <a:latin typeface="Arial Unicode MS" pitchFamily="34" charset="-120"/>
                <a:ea typeface="Arial Unicode MS" pitchFamily="34" charset="-120"/>
                <a:cs typeface="Arial Unicode MS" pitchFamily="34" charset="-120"/>
              </a:rPr>
              <a:t>	Error control in TCP is achieved through the use of three tools:  </a:t>
            </a:r>
            <a:r>
              <a:rPr lang="en-US" altLang="zh-TW" sz="2800" i="1">
                <a:solidFill>
                  <a:schemeClr val="hlink"/>
                </a:solidFill>
                <a:latin typeface="Arial Unicode MS" pitchFamily="34" charset="-120"/>
                <a:ea typeface="Arial Unicode MS" pitchFamily="34" charset="-120"/>
                <a:cs typeface="Arial Unicode MS" pitchFamily="34" charset="-120"/>
              </a:rPr>
              <a:t>checksum</a:t>
            </a:r>
            <a:r>
              <a:rPr lang="en-US" altLang="zh-TW" sz="2800">
                <a:latin typeface="Arial Unicode MS" pitchFamily="34" charset="-120"/>
                <a:ea typeface="Arial Unicode MS" pitchFamily="34" charset="-120"/>
                <a:cs typeface="Arial Unicode MS" pitchFamily="34" charset="-120"/>
              </a:rPr>
              <a:t>, </a:t>
            </a:r>
            <a:r>
              <a:rPr lang="en-US" altLang="zh-TW" sz="2800" i="1">
                <a:solidFill>
                  <a:schemeClr val="hlink"/>
                </a:solidFill>
                <a:latin typeface="Arial Unicode MS" pitchFamily="34" charset="-120"/>
                <a:ea typeface="Arial Unicode MS" pitchFamily="34" charset="-120"/>
                <a:cs typeface="Arial Unicode MS" pitchFamily="34" charset="-120"/>
              </a:rPr>
              <a:t>acknowledgment</a:t>
            </a:r>
            <a:r>
              <a:rPr lang="en-US" altLang="zh-TW" sz="2800">
                <a:latin typeface="Arial Unicode MS" pitchFamily="34" charset="-120"/>
                <a:ea typeface="Arial Unicode MS" pitchFamily="34" charset="-120"/>
                <a:cs typeface="Arial Unicode MS" pitchFamily="34" charset="-120"/>
              </a:rPr>
              <a:t>, and </a:t>
            </a:r>
            <a:r>
              <a:rPr lang="en-US" altLang="zh-TW" sz="2800" i="1">
                <a:solidFill>
                  <a:schemeClr val="hlink"/>
                </a:solidFill>
                <a:latin typeface="Arial Unicode MS" pitchFamily="34" charset="-120"/>
                <a:ea typeface="Arial Unicode MS" pitchFamily="34" charset="-120"/>
                <a:cs typeface="Arial Unicode MS" pitchFamily="34" charset="-120"/>
              </a:rPr>
              <a:t>time-out</a:t>
            </a:r>
            <a:r>
              <a:rPr lang="en-US" altLang="zh-TW" sz="2800">
                <a:latin typeface="Arial Unicode MS" pitchFamily="34" charset="-120"/>
                <a:ea typeface="Arial Unicode MS" pitchFamily="34" charset="-120"/>
                <a:cs typeface="Arial Unicode MS" pitchFamily="34" charset="-12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30051" name="投影片編號版面配置區 2"/>
          <p:cNvSpPr>
            <a:spLocks noGrp="1"/>
          </p:cNvSpPr>
          <p:nvPr>
            <p:ph type="sldNum" sz="quarter" idx="11"/>
          </p:nvPr>
        </p:nvSpPr>
        <p:spPr>
          <a:noFill/>
          <a:ln>
            <a:miter lim="800000"/>
            <a:headEnd/>
            <a:tailEnd/>
          </a:ln>
        </p:spPr>
        <p:txBody>
          <a:bodyPr/>
          <a:lstStyle/>
          <a:p>
            <a:fld id="{680C73C7-E101-435E-835E-79A87259724D}" type="slidenum">
              <a:rPr lang="en-US" altLang="zh-TW"/>
              <a:pPr/>
              <a:t>41</a:t>
            </a:fld>
            <a:endParaRPr lang="en-US" altLang="zh-TW"/>
          </a:p>
        </p:txBody>
      </p:sp>
      <p:sp>
        <p:nvSpPr>
          <p:cNvPr id="922626"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30053" name="Text Box 3"/>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922628" name="Rectangle 4"/>
          <p:cNvSpPr>
            <a:spLocks noChangeArrowheads="1"/>
          </p:cNvSpPr>
          <p:nvPr/>
        </p:nvSpPr>
        <p:spPr bwMode="auto">
          <a:xfrm>
            <a:off x="304800" y="989013"/>
            <a:ext cx="8382000" cy="3082925"/>
          </a:xfrm>
          <a:prstGeom prst="rect">
            <a:avLst/>
          </a:prstGeom>
          <a:noFill/>
          <a:ln w="9525">
            <a:noFill/>
            <a:miter lim="800000"/>
            <a:headEnd/>
            <a:tailEnd/>
          </a:ln>
          <a:effectLst/>
        </p:spPr>
        <p:txBody>
          <a:bodyPr>
            <a:spAutoFit/>
          </a:bodyPr>
          <a:lstStyle/>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Checksum</a:t>
            </a:r>
          </a:p>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Acknowledgment</a:t>
            </a:r>
          </a:p>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Retransmission</a:t>
            </a:r>
          </a:p>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Out-of-Order Segments</a:t>
            </a:r>
          </a:p>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FSMs for Data Transfer in TCP</a:t>
            </a:r>
          </a:p>
          <a:p>
            <a:pPr>
              <a:spcBef>
                <a:spcPct val="10000"/>
              </a:spcBef>
              <a:spcAft>
                <a:spcPct val="10000"/>
              </a:spcAft>
              <a:buClr>
                <a:schemeClr val="tx1"/>
              </a:buClr>
              <a:buSzPct val="117000"/>
              <a:buFont typeface="Wingdings" pitchFamily="2" charset="2"/>
              <a:buChar char="ü"/>
            </a:pPr>
            <a:r>
              <a:rPr lang="en-US" altLang="zh-TW" sz="2800">
                <a:solidFill>
                  <a:srgbClr val="0033CC"/>
                </a:solidFill>
                <a:latin typeface="Times New Roman" pitchFamily="18" charset="0"/>
                <a:ea typeface="新細明體" pitchFamily="18" charset="-120"/>
              </a:rPr>
              <a:t> Some Scenarios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628"/>
                                        </p:tgtEl>
                                        <p:attrNameLst>
                                          <p:attrName>style.visibility</p:attrName>
                                        </p:attrNameLst>
                                      </p:cBhvr>
                                      <p:to>
                                        <p:strVal val="visible"/>
                                      </p:to>
                                    </p:set>
                                    <p:animEffect transition="in" filter="wipe(up)">
                                      <p:cBhvr>
                                        <p:cTn id="7" dur="5000"/>
                                        <p:tgtEl>
                                          <p:spTgt spid="922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32099" name="投影片編號版面配置區 2"/>
          <p:cNvSpPr>
            <a:spLocks noGrp="1"/>
          </p:cNvSpPr>
          <p:nvPr>
            <p:ph type="sldNum" sz="quarter" idx="11"/>
          </p:nvPr>
        </p:nvSpPr>
        <p:spPr>
          <a:noFill/>
          <a:ln>
            <a:miter lim="800000"/>
            <a:headEnd/>
            <a:tailEnd/>
          </a:ln>
        </p:spPr>
        <p:txBody>
          <a:bodyPr/>
          <a:lstStyle/>
          <a:p>
            <a:fld id="{D15D06A3-DBD6-43BD-9921-AA92E29E041B}" type="slidenum">
              <a:rPr lang="en-US" altLang="zh-TW"/>
              <a:pPr/>
              <a:t>42</a:t>
            </a:fld>
            <a:endParaRPr lang="en-US" altLang="zh-TW"/>
          </a:p>
        </p:txBody>
      </p:sp>
      <p:sp>
        <p:nvSpPr>
          <p:cNvPr id="13210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210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3492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34922"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p:spPr>
        <p:txBody>
          <a:bodyPr/>
          <a:lstStyle/>
          <a:p>
            <a:endParaRPr lang="en-IN"/>
          </a:p>
        </p:txBody>
      </p:sp>
      <p:sp>
        <p:nvSpPr>
          <p:cNvPr id="934923" name="Rectangle 11"/>
          <p:cNvSpPr>
            <a:spLocks noChangeArrowheads="1"/>
          </p:cNvSpPr>
          <p:nvPr/>
        </p:nvSpPr>
        <p:spPr bwMode="auto">
          <a:xfrm>
            <a:off x="647700" y="2716213"/>
            <a:ext cx="8077200" cy="1554162"/>
          </a:xfrm>
          <a:prstGeom prst="rect">
            <a:avLst/>
          </a:prstGeom>
          <a:solidFill>
            <a:srgbClr val="3333CC"/>
          </a:solidFill>
          <a:ln w="76200" algn="ctr">
            <a:noFill/>
            <a:miter lim="800000"/>
            <a:headEnd/>
            <a:tailEnd/>
          </a:ln>
          <a:effectLst/>
        </p:spPr>
        <p:txBody>
          <a:bodyPr>
            <a:spAutoFit/>
          </a:bodyPr>
          <a:lstStyle/>
          <a:p>
            <a:pPr algn="ctr"/>
            <a:r>
              <a:rPr lang="en-US" altLang="zh-TW" sz="3200" i="1" dirty="0">
                <a:solidFill>
                  <a:schemeClr val="bg1"/>
                </a:solidFill>
                <a:latin typeface="Arial" charset="0"/>
                <a:ea typeface="新細明體" pitchFamily="18" charset="-120"/>
              </a:rPr>
              <a:t>ACK segments do not consume sequence numbers and</a:t>
            </a:r>
          </a:p>
          <a:p>
            <a:pPr algn="ctr"/>
            <a:r>
              <a:rPr lang="en-US" altLang="zh-TW" sz="3200" i="1" dirty="0">
                <a:solidFill>
                  <a:schemeClr val="bg1"/>
                </a:solidFill>
                <a:latin typeface="Arial" charset="0"/>
                <a:ea typeface="新細明體" pitchFamily="18" charset="-120"/>
              </a:rPr>
              <a:t>are not acknowledged.</a:t>
            </a:r>
          </a:p>
        </p:txBody>
      </p:sp>
      <p:grpSp>
        <p:nvGrpSpPr>
          <p:cNvPr id="2" name="Group 12"/>
          <p:cNvGrpSpPr>
            <a:grpSpLocks/>
          </p:cNvGrpSpPr>
          <p:nvPr/>
        </p:nvGrpSpPr>
        <p:grpSpPr bwMode="auto">
          <a:xfrm>
            <a:off x="609600" y="1981200"/>
            <a:ext cx="1143000" cy="566738"/>
            <a:chOff x="1200" y="1248"/>
            <a:chExt cx="720" cy="357"/>
          </a:xfrm>
        </p:grpSpPr>
        <p:pic>
          <p:nvPicPr>
            <p:cNvPr id="13211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3211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4921"/>
                                        </p:tgtEl>
                                        <p:attrNameLst>
                                          <p:attrName>style.visibility</p:attrName>
                                        </p:attrNameLst>
                                      </p:cBhvr>
                                      <p:to>
                                        <p:strVal val="visible"/>
                                      </p:to>
                                    </p:set>
                                    <p:animEffect transition="in" filter="checkerboard(across)">
                                      <p:cBhvr>
                                        <p:cTn id="13" dur="500"/>
                                        <p:tgtEl>
                                          <p:spTgt spid="93492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4922"/>
                                        </p:tgtEl>
                                        <p:attrNameLst>
                                          <p:attrName>style.visibility</p:attrName>
                                        </p:attrNameLst>
                                      </p:cBhvr>
                                      <p:to>
                                        <p:strVal val="visible"/>
                                      </p:to>
                                    </p:set>
                                    <p:animEffect transition="in" filter="checkerboard(across)">
                                      <p:cBhvr>
                                        <p:cTn id="17" dur="500"/>
                                        <p:tgtEl>
                                          <p:spTgt spid="93492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4923"/>
                                        </p:tgtEl>
                                        <p:attrNameLst>
                                          <p:attrName>style.visibility</p:attrName>
                                        </p:attrNameLst>
                                      </p:cBhvr>
                                      <p:to>
                                        <p:strVal val="visible"/>
                                      </p:to>
                                    </p:set>
                                    <p:animEffect transition="in" filter="checkerboard(across)">
                                      <p:cBhvr>
                                        <p:cTn id="21" dur="500"/>
                                        <p:tgtEl>
                                          <p:spTgt spid="93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1" grpId="0" animBg="1"/>
      <p:bldP spid="934922" grpId="0" animBg="1"/>
      <p:bldP spid="9349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a:t>TCP/IP Protocol Suite</a:t>
            </a:r>
            <a:endParaRPr lang="en-US" altLang="zh-TW"/>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A776026B-AE27-43DD-BC55-81A43C9D2E9F}" type="slidenum">
              <a:rPr lang="zh-TW" altLang="en-US"/>
              <a:pPr/>
              <a:t>43</a:t>
            </a:fld>
            <a:endParaRPr lang="en-US" altLang="zh-TW"/>
          </a:p>
        </p:txBody>
      </p:sp>
      <p:sp>
        <p:nvSpPr>
          <p:cNvPr id="134148" name="Rectangle 2"/>
          <p:cNvSpPr>
            <a:spLocks noGrp="1" noChangeArrowheads="1"/>
          </p:cNvSpPr>
          <p:nvPr>
            <p:ph type="title"/>
          </p:nvPr>
        </p:nvSpPr>
        <p:spPr>
          <a:xfrm>
            <a:off x="685800" y="228600"/>
            <a:ext cx="6870700" cy="836613"/>
          </a:xfrm>
        </p:spPr>
        <p:txBody>
          <a:bodyPr/>
          <a:lstStyle/>
          <a:p>
            <a:pPr eaLnBrk="1" hangingPunct="1"/>
            <a:r>
              <a:rPr lang="en-US" altLang="zh-TW" sz="3600" b="1" smtClean="0">
                <a:solidFill>
                  <a:srgbClr val="0000CC"/>
                </a:solidFill>
              </a:rPr>
              <a:t>Acknowledgement Type</a:t>
            </a:r>
          </a:p>
        </p:txBody>
      </p:sp>
      <p:sp>
        <p:nvSpPr>
          <p:cNvPr id="134149" name="Rectangle 3"/>
          <p:cNvSpPr>
            <a:spLocks noGrp="1" noChangeArrowheads="1"/>
          </p:cNvSpPr>
          <p:nvPr>
            <p:ph type="body" idx="1"/>
          </p:nvPr>
        </p:nvSpPr>
        <p:spPr>
          <a:xfrm>
            <a:off x="685800" y="1219200"/>
            <a:ext cx="7696200" cy="4572000"/>
          </a:xfrm>
        </p:spPr>
        <p:txBody>
          <a:bodyPr/>
          <a:lstStyle/>
          <a:p>
            <a:pPr marL="808038" lvl="1" indent="-263525" eaLnBrk="1" hangingPunct="1">
              <a:spcBef>
                <a:spcPct val="40000"/>
              </a:spcBef>
            </a:pPr>
            <a:r>
              <a:rPr lang="en-US" altLang="zh-TW" sz="2400" smtClean="0"/>
              <a:t>In the past, TCP used only one type of acknowledgement: Accumulative Acknowledgement (</a:t>
            </a:r>
            <a:r>
              <a:rPr lang="en-US" altLang="zh-TW" sz="2400" smtClean="0">
                <a:solidFill>
                  <a:schemeClr val="bg2"/>
                </a:solidFill>
              </a:rPr>
              <a:t>ACK</a:t>
            </a:r>
            <a:r>
              <a:rPr lang="en-US" altLang="zh-TW" sz="2400" smtClean="0"/>
              <a:t>), also namely </a:t>
            </a:r>
            <a:r>
              <a:rPr lang="en-US" altLang="zh-TW" sz="2400" smtClean="0">
                <a:solidFill>
                  <a:schemeClr val="tx2"/>
                </a:solidFill>
              </a:rPr>
              <a:t>accumulative positive acknowledgement</a:t>
            </a:r>
          </a:p>
          <a:p>
            <a:pPr marL="808038" lvl="1" indent="-263525" eaLnBrk="1" hangingPunct="1">
              <a:spcBef>
                <a:spcPct val="40000"/>
              </a:spcBef>
            </a:pPr>
            <a:r>
              <a:rPr lang="en-US" altLang="zh-TW" sz="2400" smtClean="0"/>
              <a:t>More and more implementations are adding another type of acknowledgement: </a:t>
            </a:r>
            <a:r>
              <a:rPr lang="en-US" altLang="zh-TW" sz="2400" smtClean="0">
                <a:solidFill>
                  <a:schemeClr val="tx2"/>
                </a:solidFill>
              </a:rPr>
              <a:t>Selective Acknowledgement (</a:t>
            </a:r>
            <a:r>
              <a:rPr lang="en-US" altLang="zh-TW" sz="2400" smtClean="0">
                <a:solidFill>
                  <a:schemeClr val="bg2"/>
                </a:solidFill>
              </a:rPr>
              <a:t>SACK</a:t>
            </a:r>
            <a:r>
              <a:rPr lang="en-US" altLang="zh-TW" sz="2400" smtClean="0">
                <a:solidFill>
                  <a:schemeClr val="tx2"/>
                </a:solidFill>
              </a:rPr>
              <a:t>)</a:t>
            </a:r>
            <a:r>
              <a:rPr lang="en-US" altLang="zh-TW" sz="2400" smtClean="0"/>
              <a:t>, SACK is implemented as an option at the end of the TCP header.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35171" name="投影片編號版面配置區 2"/>
          <p:cNvSpPr>
            <a:spLocks noGrp="1"/>
          </p:cNvSpPr>
          <p:nvPr>
            <p:ph type="sldNum" sz="quarter" idx="11"/>
          </p:nvPr>
        </p:nvSpPr>
        <p:spPr>
          <a:noFill/>
          <a:ln>
            <a:miter lim="800000"/>
            <a:headEnd/>
            <a:tailEnd/>
          </a:ln>
        </p:spPr>
        <p:txBody>
          <a:bodyPr/>
          <a:lstStyle/>
          <a:p>
            <a:fld id="{0B814096-3167-428F-98B5-9D01C48BF585}" type="slidenum">
              <a:rPr lang="en-US" altLang="zh-TW"/>
              <a:pPr/>
              <a:t>44</a:t>
            </a:fld>
            <a:endParaRPr lang="en-US" altLang="zh-TW"/>
          </a:p>
        </p:txBody>
      </p:sp>
      <p:sp>
        <p:nvSpPr>
          <p:cNvPr id="13517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51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3082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30826"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p:spPr>
        <p:txBody>
          <a:bodyPr/>
          <a:lstStyle/>
          <a:p>
            <a:endParaRPr lang="en-IN"/>
          </a:p>
        </p:txBody>
      </p:sp>
      <p:sp>
        <p:nvSpPr>
          <p:cNvPr id="930827" name="Rectangle 11"/>
          <p:cNvSpPr>
            <a:spLocks noChangeArrowheads="1"/>
          </p:cNvSpPr>
          <p:nvPr/>
        </p:nvSpPr>
        <p:spPr bwMode="auto">
          <a:xfrm>
            <a:off x="647700" y="2716213"/>
            <a:ext cx="8077200" cy="2041525"/>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Data may arrive out of order and be temporarily stored by the receiving TCP,</a:t>
            </a:r>
          </a:p>
          <a:p>
            <a:pPr algn="ctr"/>
            <a:r>
              <a:rPr lang="en-US" altLang="zh-TW" sz="3200" i="1">
                <a:solidFill>
                  <a:schemeClr val="bg1"/>
                </a:solidFill>
                <a:latin typeface="Arial" charset="0"/>
                <a:ea typeface="新細明體" pitchFamily="18" charset="-120"/>
              </a:rPr>
              <a:t>but TCP guarantees that no out-of-order data are delivered to the process.</a:t>
            </a:r>
          </a:p>
        </p:txBody>
      </p:sp>
      <p:grpSp>
        <p:nvGrpSpPr>
          <p:cNvPr id="2" name="Group 12"/>
          <p:cNvGrpSpPr>
            <a:grpSpLocks/>
          </p:cNvGrpSpPr>
          <p:nvPr/>
        </p:nvGrpSpPr>
        <p:grpSpPr bwMode="auto">
          <a:xfrm>
            <a:off x="609600" y="1981200"/>
            <a:ext cx="1143000" cy="566738"/>
            <a:chOff x="1200" y="1248"/>
            <a:chExt cx="720" cy="357"/>
          </a:xfrm>
        </p:grpSpPr>
        <p:pic>
          <p:nvPicPr>
            <p:cNvPr id="13518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3518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0825"/>
                                        </p:tgtEl>
                                        <p:attrNameLst>
                                          <p:attrName>style.visibility</p:attrName>
                                        </p:attrNameLst>
                                      </p:cBhvr>
                                      <p:to>
                                        <p:strVal val="visible"/>
                                      </p:to>
                                    </p:set>
                                    <p:animEffect transition="in" filter="checkerboard(across)">
                                      <p:cBhvr>
                                        <p:cTn id="13" dur="500"/>
                                        <p:tgtEl>
                                          <p:spTgt spid="9308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0826"/>
                                        </p:tgtEl>
                                        <p:attrNameLst>
                                          <p:attrName>style.visibility</p:attrName>
                                        </p:attrNameLst>
                                      </p:cBhvr>
                                      <p:to>
                                        <p:strVal val="visible"/>
                                      </p:to>
                                    </p:set>
                                    <p:animEffect transition="in" filter="checkerboard(across)">
                                      <p:cBhvr>
                                        <p:cTn id="17" dur="500"/>
                                        <p:tgtEl>
                                          <p:spTgt spid="9308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0827"/>
                                        </p:tgtEl>
                                        <p:attrNameLst>
                                          <p:attrName>style.visibility</p:attrName>
                                        </p:attrNameLst>
                                      </p:cBhvr>
                                      <p:to>
                                        <p:strVal val="visible"/>
                                      </p:to>
                                    </p:set>
                                    <p:animEffect transition="in" filter="checkerboard(across)">
                                      <p:cBhvr>
                                        <p:cTn id="21" dur="500"/>
                                        <p:tgtEl>
                                          <p:spTgt spid="93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5" grpId="0" animBg="1"/>
      <p:bldP spid="930826" grpId="0" animBg="1"/>
      <p:bldP spid="9308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37219" name="投影片編號版面配置區 2"/>
          <p:cNvSpPr>
            <a:spLocks noGrp="1"/>
          </p:cNvSpPr>
          <p:nvPr>
            <p:ph type="sldNum" sz="quarter" idx="11"/>
          </p:nvPr>
        </p:nvSpPr>
        <p:spPr>
          <a:noFill/>
          <a:ln>
            <a:miter lim="800000"/>
            <a:headEnd/>
            <a:tailEnd/>
          </a:ln>
        </p:spPr>
        <p:txBody>
          <a:bodyPr/>
          <a:lstStyle/>
          <a:p>
            <a:fld id="{BF647E87-3073-4AAB-8BDB-47D3B9F025BC}" type="slidenum">
              <a:rPr lang="en-US" altLang="zh-TW"/>
              <a:pPr/>
              <a:t>45</a:t>
            </a:fld>
            <a:endParaRPr lang="en-US" altLang="zh-TW"/>
          </a:p>
        </p:txBody>
      </p:sp>
      <p:sp>
        <p:nvSpPr>
          <p:cNvPr id="13722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722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32873"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32874"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p:spPr>
        <p:txBody>
          <a:bodyPr/>
          <a:lstStyle/>
          <a:p>
            <a:endParaRPr lang="en-IN"/>
          </a:p>
        </p:txBody>
      </p:sp>
      <p:sp>
        <p:nvSpPr>
          <p:cNvPr id="932875" name="Rectangle 11"/>
          <p:cNvSpPr>
            <a:spLocks noChangeArrowheads="1"/>
          </p:cNvSpPr>
          <p:nvPr/>
        </p:nvSpPr>
        <p:spPr bwMode="auto">
          <a:xfrm>
            <a:off x="647700" y="2716213"/>
            <a:ext cx="8077200" cy="1066800"/>
          </a:xfrm>
          <a:prstGeom prst="rect">
            <a:avLst/>
          </a:prstGeom>
          <a:solidFill>
            <a:srgbClr val="3333CC"/>
          </a:solidFill>
          <a:ln w="76200" algn="ctr">
            <a:noFill/>
            <a:miter lim="800000"/>
            <a:headEnd/>
            <a:tailEnd/>
          </a:ln>
          <a:effectLst/>
        </p:spPr>
        <p:txBody>
          <a:bodyPr>
            <a:spAutoFit/>
          </a:bodyPr>
          <a:lstStyle/>
          <a:p>
            <a:pPr algn="ctr"/>
            <a:r>
              <a:rPr lang="en-US" altLang="zh-TW" sz="3200" i="1" dirty="0">
                <a:solidFill>
                  <a:schemeClr val="bg1"/>
                </a:solidFill>
                <a:latin typeface="Arial" charset="0"/>
                <a:ea typeface="新細明體" pitchFamily="18" charset="-120"/>
              </a:rPr>
              <a:t>TCP can be best modeled as a </a:t>
            </a:r>
            <a:br>
              <a:rPr lang="en-US" altLang="zh-TW" sz="3200" i="1" dirty="0">
                <a:solidFill>
                  <a:schemeClr val="bg1"/>
                </a:solidFill>
                <a:latin typeface="Arial" charset="0"/>
                <a:ea typeface="新細明體" pitchFamily="18" charset="-120"/>
              </a:rPr>
            </a:br>
            <a:r>
              <a:rPr lang="en-US" altLang="zh-TW" sz="3200" i="1" dirty="0">
                <a:solidFill>
                  <a:schemeClr val="bg1"/>
                </a:solidFill>
                <a:latin typeface="Arial" charset="0"/>
                <a:ea typeface="新細明體" pitchFamily="18" charset="-120"/>
              </a:rPr>
              <a:t>Selective Repeat protocol.</a:t>
            </a:r>
          </a:p>
        </p:txBody>
      </p:sp>
      <p:grpSp>
        <p:nvGrpSpPr>
          <p:cNvPr id="2" name="Group 12"/>
          <p:cNvGrpSpPr>
            <a:grpSpLocks/>
          </p:cNvGrpSpPr>
          <p:nvPr/>
        </p:nvGrpSpPr>
        <p:grpSpPr bwMode="auto">
          <a:xfrm>
            <a:off x="609600" y="1981200"/>
            <a:ext cx="1143000" cy="566738"/>
            <a:chOff x="1200" y="1248"/>
            <a:chExt cx="720" cy="357"/>
          </a:xfrm>
        </p:grpSpPr>
        <p:pic>
          <p:nvPicPr>
            <p:cNvPr id="13723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3723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2873"/>
                                        </p:tgtEl>
                                        <p:attrNameLst>
                                          <p:attrName>style.visibility</p:attrName>
                                        </p:attrNameLst>
                                      </p:cBhvr>
                                      <p:to>
                                        <p:strVal val="visible"/>
                                      </p:to>
                                    </p:set>
                                    <p:animEffect transition="in" filter="checkerboard(across)">
                                      <p:cBhvr>
                                        <p:cTn id="13" dur="500"/>
                                        <p:tgtEl>
                                          <p:spTgt spid="932873"/>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2874"/>
                                        </p:tgtEl>
                                        <p:attrNameLst>
                                          <p:attrName>style.visibility</p:attrName>
                                        </p:attrNameLst>
                                      </p:cBhvr>
                                      <p:to>
                                        <p:strVal val="visible"/>
                                      </p:to>
                                    </p:set>
                                    <p:animEffect transition="in" filter="checkerboard(across)">
                                      <p:cBhvr>
                                        <p:cTn id="17" dur="500"/>
                                        <p:tgtEl>
                                          <p:spTgt spid="932874"/>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2875"/>
                                        </p:tgtEl>
                                        <p:attrNameLst>
                                          <p:attrName>style.visibility</p:attrName>
                                        </p:attrNameLst>
                                      </p:cBhvr>
                                      <p:to>
                                        <p:strVal val="visible"/>
                                      </p:to>
                                    </p:set>
                                    <p:animEffect transition="in" filter="checkerboard(across)">
                                      <p:cBhvr>
                                        <p:cTn id="21" dur="500"/>
                                        <p:tgtEl>
                                          <p:spTgt spid="93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3" grpId="0" animBg="1"/>
      <p:bldP spid="932874" grpId="0" animBg="1"/>
      <p:bldP spid="9328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39267" name="投影片編號版面配置區 2"/>
          <p:cNvSpPr>
            <a:spLocks noGrp="1"/>
          </p:cNvSpPr>
          <p:nvPr>
            <p:ph type="sldNum" sz="quarter" idx="11"/>
          </p:nvPr>
        </p:nvSpPr>
        <p:spPr>
          <a:noFill/>
          <a:ln>
            <a:miter lim="800000"/>
            <a:headEnd/>
            <a:tailEnd/>
          </a:ln>
        </p:spPr>
        <p:txBody>
          <a:bodyPr/>
          <a:lstStyle/>
          <a:p>
            <a:fld id="{6951C7EB-4C79-404F-810B-E22018C02BC9}" type="slidenum">
              <a:rPr lang="en-US" altLang="zh-TW"/>
              <a:pPr/>
              <a:t>46</a:t>
            </a:fld>
            <a:endParaRPr lang="en-US" altLang="zh-TW"/>
          </a:p>
        </p:txBody>
      </p:sp>
      <p:sp>
        <p:nvSpPr>
          <p:cNvPr id="13926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15.19</a:t>
            </a:r>
            <a:r>
              <a:rPr lang="en-US" altLang="en-US" dirty="0" smtClean="0">
                <a:solidFill>
                  <a:schemeClr val="accent2"/>
                </a:solidFill>
                <a:latin typeface="Times New Roman" pitchFamily="18" charset="0"/>
              </a:rPr>
              <a:t>    </a:t>
            </a:r>
            <a:r>
              <a:rPr lang="en-US" altLang="en-US" i="1" dirty="0">
                <a:latin typeface="Times New Roman" pitchFamily="18" charset="0"/>
              </a:rPr>
              <a:t>Simplified FSM for sender site</a:t>
            </a:r>
          </a:p>
        </p:txBody>
      </p:sp>
      <p:sp>
        <p:nvSpPr>
          <p:cNvPr id="13926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392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39276" name="Picture 10"/>
          <p:cNvPicPr>
            <a:picLocks noChangeAspect="1" noChangeArrowheads="1"/>
          </p:cNvPicPr>
          <p:nvPr/>
        </p:nvPicPr>
        <p:blipFill>
          <a:blip r:embed="rId3"/>
          <a:srcRect/>
          <a:stretch>
            <a:fillRect/>
          </a:stretch>
        </p:blipFill>
        <p:spPr bwMode="auto">
          <a:xfrm>
            <a:off x="428625" y="1123950"/>
            <a:ext cx="8513763" cy="5049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41315" name="投影片編號版面配置區 2"/>
          <p:cNvSpPr>
            <a:spLocks noGrp="1"/>
          </p:cNvSpPr>
          <p:nvPr>
            <p:ph type="sldNum" sz="quarter" idx="11"/>
          </p:nvPr>
        </p:nvSpPr>
        <p:spPr>
          <a:noFill/>
          <a:ln>
            <a:miter lim="800000"/>
            <a:headEnd/>
            <a:tailEnd/>
          </a:ln>
        </p:spPr>
        <p:txBody>
          <a:bodyPr/>
          <a:lstStyle/>
          <a:p>
            <a:fld id="{9E9B8E30-3499-4B01-982E-C25A82584EAF}" type="slidenum">
              <a:rPr lang="en-US" altLang="zh-TW"/>
              <a:pPr/>
              <a:t>47</a:t>
            </a:fld>
            <a:endParaRPr lang="en-US" altLang="zh-TW" dirty="0"/>
          </a:p>
        </p:txBody>
      </p:sp>
      <p:sp>
        <p:nvSpPr>
          <p:cNvPr id="14131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15.20</a:t>
            </a:r>
            <a:r>
              <a:rPr lang="en-US" altLang="en-US" dirty="0" smtClean="0">
                <a:solidFill>
                  <a:schemeClr val="accent2"/>
                </a:solidFill>
                <a:latin typeface="Times New Roman" pitchFamily="18" charset="0"/>
              </a:rPr>
              <a:t>    </a:t>
            </a:r>
            <a:r>
              <a:rPr lang="en-US" altLang="en-US" i="1" dirty="0">
                <a:latin typeface="Times New Roman" pitchFamily="18" charset="0"/>
              </a:rPr>
              <a:t>Simplified FSM for the receiver site</a:t>
            </a:r>
          </a:p>
        </p:txBody>
      </p:sp>
      <p:sp>
        <p:nvSpPr>
          <p:cNvPr id="14131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1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2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13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41324" name="Picture 10"/>
          <p:cNvPicPr>
            <a:picLocks noChangeAspect="1" noChangeArrowheads="1"/>
          </p:cNvPicPr>
          <p:nvPr/>
        </p:nvPicPr>
        <p:blipFill>
          <a:blip r:embed="rId3"/>
          <a:srcRect/>
          <a:stretch>
            <a:fillRect/>
          </a:stretch>
        </p:blipFill>
        <p:spPr bwMode="auto">
          <a:xfrm>
            <a:off x="1038225" y="925513"/>
            <a:ext cx="7496175" cy="5322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a:t>TCP/IP Protocol Suite</a:t>
            </a:r>
            <a:endParaRPr lang="en-US" altLang="zh-TW"/>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0043ECBA-E16F-458F-BBE3-AD4094306B01}" type="slidenum">
              <a:rPr lang="zh-TW" altLang="en-US"/>
              <a:pPr/>
              <a:t>48</a:t>
            </a:fld>
            <a:endParaRPr lang="en-US" altLang="zh-TW"/>
          </a:p>
        </p:txBody>
      </p:sp>
      <p:sp>
        <p:nvSpPr>
          <p:cNvPr id="143364" name="Rectangle 2"/>
          <p:cNvSpPr>
            <a:spLocks noGrp="1" noChangeArrowheads="1"/>
          </p:cNvSpPr>
          <p:nvPr>
            <p:ph type="title"/>
          </p:nvPr>
        </p:nvSpPr>
        <p:spPr>
          <a:xfrm>
            <a:off x="685800" y="228600"/>
            <a:ext cx="6870700" cy="836613"/>
          </a:xfrm>
        </p:spPr>
        <p:txBody>
          <a:bodyPr/>
          <a:lstStyle/>
          <a:p>
            <a:pPr eaLnBrk="1" hangingPunct="1"/>
            <a:r>
              <a:rPr lang="en-US" altLang="zh-TW" sz="3600" b="1" smtClean="0">
                <a:solidFill>
                  <a:srgbClr val="0000CC"/>
                </a:solidFill>
              </a:rPr>
              <a:t>Rules for Generating ACK (1)</a:t>
            </a:r>
          </a:p>
        </p:txBody>
      </p:sp>
      <p:sp>
        <p:nvSpPr>
          <p:cNvPr id="143365" name="Rectangle 3"/>
          <p:cNvSpPr>
            <a:spLocks noGrp="1" noChangeArrowheads="1"/>
          </p:cNvSpPr>
          <p:nvPr>
            <p:ph type="body" idx="1"/>
          </p:nvPr>
        </p:nvSpPr>
        <p:spPr>
          <a:xfrm>
            <a:off x="685800" y="1219200"/>
            <a:ext cx="7696200" cy="4572000"/>
          </a:xfrm>
        </p:spPr>
        <p:txBody>
          <a:bodyPr/>
          <a:lstStyle/>
          <a:p>
            <a:pPr marL="808038" lvl="1" indent="-263525" eaLnBrk="1" hangingPunct="1">
              <a:lnSpc>
                <a:spcPct val="90000"/>
              </a:lnSpc>
              <a:spcBef>
                <a:spcPct val="40000"/>
              </a:spcBef>
            </a:pPr>
            <a:r>
              <a:rPr lang="en-US" altLang="zh-TW" sz="2400" smtClean="0"/>
              <a:t>1. When one end sends a data segment to the other end, it must include an ACK.  That gives the next sequence number it expects to receive. (</a:t>
            </a:r>
            <a:r>
              <a:rPr lang="en-US" altLang="zh-TW" sz="2400" smtClean="0">
                <a:solidFill>
                  <a:schemeClr val="tx2"/>
                </a:solidFill>
              </a:rPr>
              <a:t>Piggyback</a:t>
            </a:r>
            <a:r>
              <a:rPr lang="en-US" altLang="zh-TW" sz="2400" smtClean="0"/>
              <a:t>)</a:t>
            </a:r>
          </a:p>
          <a:p>
            <a:pPr marL="808038" lvl="1" indent="-263525" eaLnBrk="1" hangingPunct="1">
              <a:lnSpc>
                <a:spcPct val="90000"/>
              </a:lnSpc>
              <a:spcBef>
                <a:spcPct val="40000"/>
              </a:spcBef>
            </a:pPr>
            <a:r>
              <a:rPr lang="en-US" altLang="zh-TW" sz="2400" smtClean="0"/>
              <a:t>2.</a:t>
            </a:r>
            <a:r>
              <a:rPr lang="en-US" altLang="zh-TW" sz="2400" smtClean="0">
                <a:solidFill>
                  <a:schemeClr val="tx2"/>
                </a:solidFill>
              </a:rPr>
              <a:t> </a:t>
            </a:r>
            <a:r>
              <a:rPr lang="en-US" altLang="zh-TW" sz="2400" smtClean="0"/>
              <a:t>The receiver needs to </a:t>
            </a:r>
            <a:r>
              <a:rPr lang="en-US" altLang="zh-TW" sz="2400" smtClean="0">
                <a:solidFill>
                  <a:schemeClr val="tx2"/>
                </a:solidFill>
              </a:rPr>
              <a:t>delay sending</a:t>
            </a:r>
            <a:r>
              <a:rPr lang="en-US" altLang="zh-TW" sz="2400" smtClean="0"/>
              <a:t> (until </a:t>
            </a:r>
            <a:r>
              <a:rPr lang="en-US" altLang="zh-TW" sz="2400" smtClean="0">
                <a:solidFill>
                  <a:schemeClr val="bg2"/>
                </a:solidFill>
              </a:rPr>
              <a:t>another segment arrives or 500ms</a:t>
            </a:r>
            <a:r>
              <a:rPr lang="en-US" altLang="zh-TW" sz="2400" smtClean="0"/>
              <a:t>) an ACK segment if there is only one outstanding in-order segment. It prevents ACK segments from creating extra traffic</a:t>
            </a:r>
            <a:r>
              <a:rPr lang="en-US" altLang="zh-TW" sz="2400" smtClean="0">
                <a:solidFill>
                  <a:schemeClr val="tx2"/>
                </a:solidFill>
              </a:rPr>
              <a:t>.</a:t>
            </a:r>
          </a:p>
          <a:p>
            <a:pPr marL="808038" lvl="1" indent="-263525" eaLnBrk="1" hangingPunct="1">
              <a:lnSpc>
                <a:spcPct val="90000"/>
              </a:lnSpc>
              <a:spcBef>
                <a:spcPct val="40000"/>
              </a:spcBef>
            </a:pPr>
            <a:r>
              <a:rPr lang="en-US" altLang="zh-TW" sz="2400" smtClean="0"/>
              <a:t>3. There </a:t>
            </a:r>
            <a:r>
              <a:rPr lang="en-US" altLang="zh-TW" sz="2400" smtClean="0">
                <a:solidFill>
                  <a:schemeClr val="tx2"/>
                </a:solidFill>
              </a:rPr>
              <a:t>should not be more than 2 in-order unacknowledged segments</a:t>
            </a:r>
            <a:r>
              <a:rPr lang="en-US" altLang="zh-TW" sz="2400" smtClean="0"/>
              <a:t> at any time. It prevent the unnecessary retransmission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TW" altLang="en-US" dirty="0"/>
              <a:t>TCP/IP Protocol Suite</a:t>
            </a:r>
            <a:endParaRPr lang="en-US" altLang="zh-TW" dirty="0"/>
          </a:p>
        </p:txBody>
      </p:sp>
      <p:sp>
        <p:nvSpPr>
          <p:cNvPr id="5" name="投影片編號版面配置區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4BAF0D58-EF92-4A84-85F8-AFFE9585AF14}" type="slidenum">
              <a:rPr lang="zh-TW" altLang="en-US"/>
              <a:pPr/>
              <a:t>49</a:t>
            </a:fld>
            <a:endParaRPr lang="en-US" altLang="zh-TW"/>
          </a:p>
        </p:txBody>
      </p:sp>
      <p:sp>
        <p:nvSpPr>
          <p:cNvPr id="144388" name="Rectangle 2"/>
          <p:cNvSpPr>
            <a:spLocks noGrp="1" noChangeArrowheads="1"/>
          </p:cNvSpPr>
          <p:nvPr>
            <p:ph type="title"/>
          </p:nvPr>
        </p:nvSpPr>
        <p:spPr>
          <a:xfrm>
            <a:off x="685800" y="228600"/>
            <a:ext cx="6870700" cy="836613"/>
          </a:xfrm>
        </p:spPr>
        <p:txBody>
          <a:bodyPr/>
          <a:lstStyle/>
          <a:p>
            <a:pPr eaLnBrk="1" hangingPunct="1"/>
            <a:r>
              <a:rPr lang="en-US" altLang="zh-TW" sz="3600" b="1" smtClean="0">
                <a:solidFill>
                  <a:srgbClr val="0000CC"/>
                </a:solidFill>
              </a:rPr>
              <a:t>Rules for Generating ACK (2)</a:t>
            </a:r>
          </a:p>
        </p:txBody>
      </p:sp>
      <p:sp>
        <p:nvSpPr>
          <p:cNvPr id="144389" name="Rectangle 3"/>
          <p:cNvSpPr>
            <a:spLocks noGrp="1" noChangeArrowheads="1"/>
          </p:cNvSpPr>
          <p:nvPr>
            <p:ph type="body" idx="1"/>
          </p:nvPr>
        </p:nvSpPr>
        <p:spPr>
          <a:xfrm>
            <a:off x="685800" y="1219200"/>
            <a:ext cx="7696200" cy="4572000"/>
          </a:xfrm>
        </p:spPr>
        <p:txBody>
          <a:bodyPr/>
          <a:lstStyle/>
          <a:p>
            <a:pPr marL="808038" lvl="1" indent="-263525" eaLnBrk="1" hangingPunct="1">
              <a:spcBef>
                <a:spcPct val="40000"/>
              </a:spcBef>
            </a:pPr>
            <a:r>
              <a:rPr lang="en-US" altLang="zh-TW" sz="2400" dirty="0" smtClean="0"/>
              <a:t>4. When </a:t>
            </a:r>
            <a:r>
              <a:rPr lang="en-US" altLang="zh-TW" sz="2400" dirty="0" smtClean="0">
                <a:solidFill>
                  <a:schemeClr val="accent2"/>
                </a:solidFill>
              </a:rPr>
              <a:t>a segment arrives with an out-of-order sequence number </a:t>
            </a:r>
            <a:r>
              <a:rPr lang="en-US" altLang="zh-TW" sz="2400" dirty="0" smtClean="0"/>
              <a:t>that is higher than expected, the receiver immediately sends an ACK segment announcing the sequence number of the next expected segment. (for </a:t>
            </a:r>
            <a:r>
              <a:rPr lang="en-US" altLang="zh-TW" sz="2400" dirty="0" smtClean="0">
                <a:solidFill>
                  <a:schemeClr val="tx2"/>
                </a:solidFill>
              </a:rPr>
              <a:t>fast retransmission</a:t>
            </a:r>
            <a:r>
              <a:rPr lang="en-US" altLang="zh-TW" sz="2400" dirty="0" smtClean="0"/>
              <a:t>)</a:t>
            </a:r>
          </a:p>
          <a:p>
            <a:pPr marL="808038" lvl="1" indent="-263525" eaLnBrk="1" hangingPunct="1">
              <a:spcBef>
                <a:spcPct val="40000"/>
              </a:spcBef>
            </a:pPr>
            <a:r>
              <a:rPr lang="en-US" altLang="zh-TW" sz="2400" dirty="0" smtClean="0"/>
              <a:t>5.</a:t>
            </a:r>
            <a:r>
              <a:rPr lang="en-US" altLang="zh-TW" sz="2400" dirty="0" smtClean="0">
                <a:solidFill>
                  <a:schemeClr val="tx2"/>
                </a:solidFill>
              </a:rPr>
              <a:t> </a:t>
            </a:r>
            <a:r>
              <a:rPr lang="en-US" altLang="zh-TW" sz="2400" dirty="0" smtClean="0"/>
              <a:t>When a </a:t>
            </a:r>
            <a:r>
              <a:rPr lang="en-US" altLang="zh-TW" sz="2400" dirty="0" smtClean="0">
                <a:solidFill>
                  <a:schemeClr val="accent2"/>
                </a:solidFill>
              </a:rPr>
              <a:t>missing segment </a:t>
            </a:r>
            <a:r>
              <a:rPr lang="en-US" altLang="zh-TW" sz="2400" dirty="0" smtClean="0"/>
              <a:t>arrives, the receiver sends an ACK segment to announce the next sequence number expected.</a:t>
            </a:r>
          </a:p>
          <a:p>
            <a:pPr marL="808038" lvl="1" indent="-263525" eaLnBrk="1" hangingPunct="1">
              <a:spcBef>
                <a:spcPct val="40000"/>
              </a:spcBef>
            </a:pPr>
            <a:r>
              <a:rPr lang="en-US" altLang="zh-TW" sz="2400" dirty="0" smtClean="0"/>
              <a:t>6. If a </a:t>
            </a:r>
            <a:r>
              <a:rPr lang="en-US" altLang="zh-TW" sz="2400" dirty="0" smtClean="0">
                <a:solidFill>
                  <a:schemeClr val="bg2"/>
                </a:solidFill>
              </a:rPr>
              <a:t>duplicate segment</a:t>
            </a:r>
            <a:r>
              <a:rPr lang="en-US" altLang="zh-TW" sz="2400" dirty="0" smtClean="0"/>
              <a:t> arrives, the receiver immediately sends an ACK.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24579" name="投影片編號版面配置區 2"/>
          <p:cNvSpPr>
            <a:spLocks noGrp="1"/>
          </p:cNvSpPr>
          <p:nvPr>
            <p:ph type="sldNum" sz="quarter" idx="11"/>
          </p:nvPr>
        </p:nvSpPr>
        <p:spPr>
          <a:noFill/>
          <a:ln>
            <a:miter lim="800000"/>
            <a:headEnd/>
            <a:tailEnd/>
          </a:ln>
        </p:spPr>
        <p:txBody>
          <a:bodyPr/>
          <a:lstStyle/>
          <a:p>
            <a:fld id="{843CA78A-D640-486A-A261-5C95BFED95A9}" type="slidenum">
              <a:rPr lang="en-US" altLang="zh-TW"/>
              <a:pPr/>
              <a:t>5</a:t>
            </a:fld>
            <a:endParaRPr lang="en-US" altLang="zh-TW"/>
          </a:p>
        </p:txBody>
      </p:sp>
      <p:sp>
        <p:nvSpPr>
          <p:cNvPr id="2458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15.3</a:t>
            </a:r>
            <a:r>
              <a:rPr lang="en-US" altLang="en-US">
                <a:solidFill>
                  <a:schemeClr val="accent2"/>
                </a:solidFill>
                <a:latin typeface="Times New Roman" pitchFamily="18" charset="0"/>
              </a:rPr>
              <a:t>    </a:t>
            </a:r>
            <a:r>
              <a:rPr lang="en-US" altLang="en-US" i="1">
                <a:latin typeface="Times New Roman" pitchFamily="18" charset="0"/>
              </a:rPr>
              <a:t>Sending and receiving buffers</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32171" name="Picture 11"/>
          <p:cNvPicPr>
            <a:picLocks noChangeAspect="1" noChangeArrowheads="1"/>
          </p:cNvPicPr>
          <p:nvPr/>
        </p:nvPicPr>
        <p:blipFill>
          <a:blip r:embed="rId3"/>
          <a:srcRect/>
          <a:stretch>
            <a:fillRect/>
          </a:stretch>
        </p:blipFill>
        <p:spPr bwMode="auto">
          <a:xfrm>
            <a:off x="623888" y="2300288"/>
            <a:ext cx="2614612" cy="2820987"/>
          </a:xfrm>
          <a:prstGeom prst="rect">
            <a:avLst/>
          </a:prstGeom>
          <a:noFill/>
          <a:ln w="9525">
            <a:noFill/>
            <a:miter lim="800000"/>
            <a:headEnd/>
            <a:tailEnd/>
          </a:ln>
          <a:effectLst/>
        </p:spPr>
      </p:pic>
      <p:pic>
        <p:nvPicPr>
          <p:cNvPr id="732172" name="Picture 12"/>
          <p:cNvPicPr>
            <a:picLocks noChangeAspect="1" noChangeArrowheads="1"/>
          </p:cNvPicPr>
          <p:nvPr/>
        </p:nvPicPr>
        <p:blipFill>
          <a:blip r:embed="rId4"/>
          <a:srcRect/>
          <a:stretch>
            <a:fillRect/>
          </a:stretch>
        </p:blipFill>
        <p:spPr bwMode="auto">
          <a:xfrm>
            <a:off x="5545138" y="2309813"/>
            <a:ext cx="2514600" cy="2803525"/>
          </a:xfrm>
          <a:prstGeom prst="rect">
            <a:avLst/>
          </a:prstGeom>
          <a:noFill/>
          <a:ln w="9525">
            <a:noFill/>
            <a:miter lim="800000"/>
            <a:headEnd/>
            <a:tailEnd/>
          </a:ln>
          <a:effectLst/>
        </p:spPr>
      </p:pic>
      <p:pic>
        <p:nvPicPr>
          <p:cNvPr id="732173" name="Picture 13"/>
          <p:cNvPicPr>
            <a:picLocks noChangeAspect="1" noChangeArrowheads="1"/>
          </p:cNvPicPr>
          <p:nvPr/>
        </p:nvPicPr>
        <p:blipFill>
          <a:blip r:embed="rId5"/>
          <a:srcRect/>
          <a:stretch>
            <a:fillRect/>
          </a:stretch>
        </p:blipFill>
        <p:spPr bwMode="auto">
          <a:xfrm>
            <a:off x="2998788" y="4414838"/>
            <a:ext cx="3025775" cy="4905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32171"/>
                                        </p:tgtEl>
                                        <p:attrNameLst>
                                          <p:attrName>style.visibility</p:attrName>
                                        </p:attrNameLst>
                                      </p:cBhvr>
                                      <p:to>
                                        <p:strVal val="visible"/>
                                      </p:to>
                                    </p:set>
                                    <p:animEffect transition="in" filter="wipe(up)">
                                      <p:cBhvr>
                                        <p:cTn id="7" dur="2000"/>
                                        <p:tgtEl>
                                          <p:spTgt spid="732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2173"/>
                                        </p:tgtEl>
                                        <p:attrNameLst>
                                          <p:attrName>style.visibility</p:attrName>
                                        </p:attrNameLst>
                                      </p:cBhvr>
                                      <p:to>
                                        <p:strVal val="visible"/>
                                      </p:to>
                                    </p:set>
                                    <p:animEffect transition="in" filter="wipe(left)">
                                      <p:cBhvr>
                                        <p:cTn id="12" dur="2000"/>
                                        <p:tgtEl>
                                          <p:spTgt spid="732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32172"/>
                                        </p:tgtEl>
                                        <p:attrNameLst>
                                          <p:attrName>style.visibility</p:attrName>
                                        </p:attrNameLst>
                                      </p:cBhvr>
                                      <p:to>
                                        <p:strVal val="visible"/>
                                      </p:to>
                                    </p:set>
                                    <p:animEffect transition="in" filter="wipe(down)">
                                      <p:cBhvr>
                                        <p:cTn id="17" dur="2000"/>
                                        <p:tgtEl>
                                          <p:spTgt spid="73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45411" name="投影片編號版面配置區 2"/>
          <p:cNvSpPr>
            <a:spLocks noGrp="1"/>
          </p:cNvSpPr>
          <p:nvPr>
            <p:ph type="sldNum" sz="quarter" idx="11"/>
          </p:nvPr>
        </p:nvSpPr>
        <p:spPr>
          <a:noFill/>
          <a:ln>
            <a:miter lim="800000"/>
            <a:headEnd/>
            <a:tailEnd/>
          </a:ln>
        </p:spPr>
        <p:txBody>
          <a:bodyPr/>
          <a:lstStyle/>
          <a:p>
            <a:fld id="{76580F2A-FC64-4336-8E12-ED954B47AC12}" type="slidenum">
              <a:rPr lang="en-US" altLang="zh-TW"/>
              <a:pPr/>
              <a:t>50</a:t>
            </a:fld>
            <a:endParaRPr lang="en-US" altLang="zh-TW" dirty="0"/>
          </a:p>
        </p:txBody>
      </p:sp>
      <p:sp>
        <p:nvSpPr>
          <p:cNvPr id="14541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15.21</a:t>
            </a:r>
            <a:r>
              <a:rPr lang="en-US" altLang="en-US" dirty="0" smtClean="0">
                <a:solidFill>
                  <a:schemeClr val="accent2"/>
                </a:solidFill>
                <a:latin typeface="Times New Roman" pitchFamily="18" charset="0"/>
              </a:rPr>
              <a:t>    </a:t>
            </a:r>
            <a:r>
              <a:rPr lang="en-US" altLang="en-US" i="1" dirty="0">
                <a:latin typeface="Times New Roman" pitchFamily="18" charset="0"/>
              </a:rPr>
              <a:t>Normal operation</a:t>
            </a:r>
          </a:p>
        </p:txBody>
      </p:sp>
      <p:sp>
        <p:nvSpPr>
          <p:cNvPr id="14541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54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45420" name="Picture 10"/>
          <p:cNvPicPr>
            <a:picLocks noChangeAspect="1" noChangeArrowheads="1"/>
          </p:cNvPicPr>
          <p:nvPr/>
        </p:nvPicPr>
        <p:blipFill>
          <a:blip r:embed="rId3"/>
          <a:srcRect/>
          <a:stretch>
            <a:fillRect/>
          </a:stretch>
        </p:blipFill>
        <p:spPr bwMode="auto">
          <a:xfrm>
            <a:off x="395288" y="1352550"/>
            <a:ext cx="8016875" cy="4375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47459" name="投影片編號版面配置區 2"/>
          <p:cNvSpPr>
            <a:spLocks noGrp="1"/>
          </p:cNvSpPr>
          <p:nvPr>
            <p:ph type="sldNum" sz="quarter" idx="11"/>
          </p:nvPr>
        </p:nvSpPr>
        <p:spPr>
          <a:noFill/>
          <a:ln>
            <a:miter lim="800000"/>
            <a:headEnd/>
            <a:tailEnd/>
          </a:ln>
        </p:spPr>
        <p:txBody>
          <a:bodyPr/>
          <a:lstStyle/>
          <a:p>
            <a:fld id="{847E10B2-2B57-4A50-8378-EEF4BF069BD9}" type="slidenum">
              <a:rPr lang="en-US" altLang="zh-TW"/>
              <a:pPr/>
              <a:t>51</a:t>
            </a:fld>
            <a:endParaRPr lang="en-US" altLang="zh-TW" dirty="0"/>
          </a:p>
        </p:txBody>
      </p:sp>
      <p:sp>
        <p:nvSpPr>
          <p:cNvPr id="14746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15.22</a:t>
            </a:r>
            <a:r>
              <a:rPr lang="en-US" altLang="en-US" dirty="0" smtClean="0">
                <a:solidFill>
                  <a:schemeClr val="accent2"/>
                </a:solidFill>
                <a:latin typeface="Times New Roman" pitchFamily="18" charset="0"/>
              </a:rPr>
              <a:t>    </a:t>
            </a:r>
            <a:r>
              <a:rPr lang="en-US" altLang="en-US" i="1" dirty="0">
                <a:latin typeface="Times New Roman" pitchFamily="18" charset="0"/>
              </a:rPr>
              <a:t>Lost segment</a:t>
            </a:r>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47468" name="Picture 12"/>
          <p:cNvPicPr>
            <a:picLocks noChangeAspect="1" noChangeArrowheads="1"/>
          </p:cNvPicPr>
          <p:nvPr/>
        </p:nvPicPr>
        <p:blipFill>
          <a:blip r:embed="rId3"/>
          <a:srcRect/>
          <a:stretch>
            <a:fillRect/>
          </a:stretch>
        </p:blipFill>
        <p:spPr bwMode="auto">
          <a:xfrm>
            <a:off x="153988" y="1617663"/>
            <a:ext cx="8755062" cy="4097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49507" name="投影片編號版面配置區 2"/>
          <p:cNvSpPr>
            <a:spLocks noGrp="1"/>
          </p:cNvSpPr>
          <p:nvPr>
            <p:ph type="sldNum" sz="quarter" idx="11"/>
          </p:nvPr>
        </p:nvSpPr>
        <p:spPr>
          <a:noFill/>
          <a:ln>
            <a:miter lim="800000"/>
            <a:headEnd/>
            <a:tailEnd/>
          </a:ln>
        </p:spPr>
        <p:txBody>
          <a:bodyPr/>
          <a:lstStyle/>
          <a:p>
            <a:fld id="{44C5D61A-AE0D-4ECC-A4A6-10774453A2BE}" type="slidenum">
              <a:rPr lang="en-US" altLang="zh-TW"/>
              <a:pPr/>
              <a:t>52</a:t>
            </a:fld>
            <a:endParaRPr lang="en-US" altLang="zh-TW"/>
          </a:p>
        </p:txBody>
      </p:sp>
      <p:sp>
        <p:nvSpPr>
          <p:cNvPr id="14950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0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1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1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1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1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4951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3901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39018"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p:spPr>
        <p:txBody>
          <a:bodyPr/>
          <a:lstStyle/>
          <a:p>
            <a:endParaRPr lang="en-IN"/>
          </a:p>
        </p:txBody>
      </p:sp>
      <p:sp>
        <p:nvSpPr>
          <p:cNvPr id="939019" name="Rectangle 11"/>
          <p:cNvSpPr>
            <a:spLocks noChangeArrowheads="1"/>
          </p:cNvSpPr>
          <p:nvPr/>
        </p:nvSpPr>
        <p:spPr bwMode="auto">
          <a:xfrm>
            <a:off x="647700" y="2716213"/>
            <a:ext cx="8077200" cy="1066800"/>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receiver TCP delivers only ordered data to the process.</a:t>
            </a:r>
          </a:p>
        </p:txBody>
      </p:sp>
      <p:grpSp>
        <p:nvGrpSpPr>
          <p:cNvPr id="2" name="Group 12"/>
          <p:cNvGrpSpPr>
            <a:grpSpLocks/>
          </p:cNvGrpSpPr>
          <p:nvPr/>
        </p:nvGrpSpPr>
        <p:grpSpPr bwMode="auto">
          <a:xfrm>
            <a:off x="609600" y="1981200"/>
            <a:ext cx="1143000" cy="566738"/>
            <a:chOff x="1200" y="1248"/>
            <a:chExt cx="720" cy="357"/>
          </a:xfrm>
        </p:grpSpPr>
        <p:pic>
          <p:nvPicPr>
            <p:cNvPr id="14951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4952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9017"/>
                                        </p:tgtEl>
                                        <p:attrNameLst>
                                          <p:attrName>style.visibility</p:attrName>
                                        </p:attrNameLst>
                                      </p:cBhvr>
                                      <p:to>
                                        <p:strVal val="visible"/>
                                      </p:to>
                                    </p:set>
                                    <p:animEffect transition="in" filter="checkerboard(across)">
                                      <p:cBhvr>
                                        <p:cTn id="13" dur="500"/>
                                        <p:tgtEl>
                                          <p:spTgt spid="93901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9018"/>
                                        </p:tgtEl>
                                        <p:attrNameLst>
                                          <p:attrName>style.visibility</p:attrName>
                                        </p:attrNameLst>
                                      </p:cBhvr>
                                      <p:to>
                                        <p:strVal val="visible"/>
                                      </p:to>
                                    </p:set>
                                    <p:animEffect transition="in" filter="checkerboard(across)">
                                      <p:cBhvr>
                                        <p:cTn id="17" dur="500"/>
                                        <p:tgtEl>
                                          <p:spTgt spid="93901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9019"/>
                                        </p:tgtEl>
                                        <p:attrNameLst>
                                          <p:attrName>style.visibility</p:attrName>
                                        </p:attrNameLst>
                                      </p:cBhvr>
                                      <p:to>
                                        <p:strVal val="visible"/>
                                      </p:to>
                                    </p:set>
                                    <p:animEffect transition="in" filter="checkerboard(across)">
                                      <p:cBhvr>
                                        <p:cTn id="21" dur="500"/>
                                        <p:tgtEl>
                                          <p:spTgt spid="939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7" grpId="0" animBg="1"/>
      <p:bldP spid="939018" grpId="0" animBg="1"/>
      <p:bldP spid="9390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53603" name="投影片編號版面配置區 2"/>
          <p:cNvSpPr>
            <a:spLocks noGrp="1"/>
          </p:cNvSpPr>
          <p:nvPr>
            <p:ph type="sldNum" sz="quarter" idx="11"/>
          </p:nvPr>
        </p:nvSpPr>
        <p:spPr>
          <a:noFill/>
          <a:ln>
            <a:miter lim="800000"/>
            <a:headEnd/>
            <a:tailEnd/>
          </a:ln>
        </p:spPr>
        <p:txBody>
          <a:bodyPr/>
          <a:lstStyle/>
          <a:p>
            <a:fld id="{633266B9-FFF0-43C5-BEE4-D2D876A13DB5}" type="slidenum">
              <a:rPr lang="en-US" altLang="zh-TW"/>
              <a:pPr/>
              <a:t>53</a:t>
            </a:fld>
            <a:endParaRPr lang="en-US" altLang="zh-TW"/>
          </a:p>
        </p:txBody>
      </p:sp>
      <p:sp>
        <p:nvSpPr>
          <p:cNvPr id="15360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15.23</a:t>
            </a:r>
            <a:r>
              <a:rPr lang="en-US" altLang="en-US" dirty="0" smtClean="0">
                <a:solidFill>
                  <a:schemeClr val="accent2"/>
                </a:solidFill>
                <a:latin typeface="Times New Roman" pitchFamily="18" charset="0"/>
              </a:rPr>
              <a:t>    </a:t>
            </a:r>
            <a:r>
              <a:rPr lang="en-US" altLang="en-US" i="1" dirty="0">
                <a:latin typeface="Times New Roman" pitchFamily="18" charset="0"/>
              </a:rPr>
              <a:t>Lost acknowledgment</a:t>
            </a:r>
          </a:p>
        </p:txBody>
      </p:sp>
      <p:sp>
        <p:nvSpPr>
          <p:cNvPr id="15360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0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1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36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53612" name="Picture 10"/>
          <p:cNvPicPr>
            <a:picLocks noChangeAspect="1" noChangeArrowheads="1"/>
          </p:cNvPicPr>
          <p:nvPr/>
        </p:nvPicPr>
        <p:blipFill>
          <a:blip r:embed="rId3"/>
          <a:srcRect/>
          <a:stretch>
            <a:fillRect/>
          </a:stretch>
        </p:blipFill>
        <p:spPr bwMode="auto">
          <a:xfrm>
            <a:off x="620713" y="1543050"/>
            <a:ext cx="765175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55651" name="投影片編號版面配置區 2"/>
          <p:cNvSpPr>
            <a:spLocks noGrp="1"/>
          </p:cNvSpPr>
          <p:nvPr>
            <p:ph type="sldNum" sz="quarter" idx="11"/>
          </p:nvPr>
        </p:nvSpPr>
        <p:spPr>
          <a:noFill/>
          <a:ln>
            <a:miter lim="800000"/>
            <a:headEnd/>
            <a:tailEnd/>
          </a:ln>
        </p:spPr>
        <p:txBody>
          <a:bodyPr/>
          <a:lstStyle/>
          <a:p>
            <a:fld id="{21B12023-162F-4BB5-9A70-DBCEEE53D2A9}" type="slidenum">
              <a:rPr lang="en-US" altLang="zh-TW"/>
              <a:pPr/>
              <a:t>54</a:t>
            </a:fld>
            <a:endParaRPr lang="en-US" altLang="zh-TW"/>
          </a:p>
        </p:txBody>
      </p:sp>
      <p:sp>
        <p:nvSpPr>
          <p:cNvPr id="155652" name="Text Box 2"/>
          <p:cNvSpPr txBox="1">
            <a:spLocks noChangeArrowheads="1"/>
          </p:cNvSpPr>
          <p:nvPr/>
        </p:nvSpPr>
        <p:spPr bwMode="auto">
          <a:xfrm>
            <a:off x="990600" y="90488"/>
            <a:ext cx="79248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15.24</a:t>
            </a:r>
            <a:r>
              <a:rPr lang="en-US" altLang="en-US" dirty="0" smtClean="0">
                <a:solidFill>
                  <a:schemeClr val="accent2"/>
                </a:solidFill>
                <a:latin typeface="Times New Roman" pitchFamily="18" charset="0"/>
              </a:rPr>
              <a:t>    </a:t>
            </a:r>
            <a:r>
              <a:rPr lang="en-US" altLang="en-US" i="1" dirty="0">
                <a:latin typeface="Times New Roman" pitchFamily="18" charset="0"/>
              </a:rPr>
              <a:t>Lost acknowledgment corrected by resending a segment</a:t>
            </a:r>
          </a:p>
        </p:txBody>
      </p:sp>
      <p:sp>
        <p:nvSpPr>
          <p:cNvPr id="15565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565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55660" name="Picture 10"/>
          <p:cNvPicPr>
            <a:picLocks noChangeAspect="1" noChangeArrowheads="1"/>
          </p:cNvPicPr>
          <p:nvPr/>
        </p:nvPicPr>
        <p:blipFill>
          <a:blip r:embed="rId3"/>
          <a:srcRect/>
          <a:stretch>
            <a:fillRect/>
          </a:stretch>
        </p:blipFill>
        <p:spPr bwMode="auto">
          <a:xfrm>
            <a:off x="522288" y="1689100"/>
            <a:ext cx="8197850" cy="379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57699" name="投影片編號版面配置區 2"/>
          <p:cNvSpPr>
            <a:spLocks noGrp="1"/>
          </p:cNvSpPr>
          <p:nvPr>
            <p:ph type="sldNum" sz="quarter" idx="11"/>
          </p:nvPr>
        </p:nvSpPr>
        <p:spPr>
          <a:noFill/>
          <a:ln>
            <a:miter lim="800000"/>
            <a:headEnd/>
            <a:tailEnd/>
          </a:ln>
        </p:spPr>
        <p:txBody>
          <a:bodyPr/>
          <a:lstStyle/>
          <a:p>
            <a:fld id="{769EA347-23F8-4D6F-9509-11572005A39E}" type="slidenum">
              <a:rPr lang="en-US" altLang="zh-TW"/>
              <a:pPr/>
              <a:t>55</a:t>
            </a:fld>
            <a:endParaRPr lang="en-US" altLang="zh-TW"/>
          </a:p>
        </p:txBody>
      </p:sp>
      <p:sp>
        <p:nvSpPr>
          <p:cNvPr id="15770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5770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3696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36970"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p:spPr>
        <p:txBody>
          <a:bodyPr/>
          <a:lstStyle/>
          <a:p>
            <a:endParaRPr lang="en-IN"/>
          </a:p>
        </p:txBody>
      </p:sp>
      <p:sp>
        <p:nvSpPr>
          <p:cNvPr id="936971" name="Rectangle 11"/>
          <p:cNvSpPr>
            <a:spLocks noChangeArrowheads="1"/>
          </p:cNvSpPr>
          <p:nvPr/>
        </p:nvSpPr>
        <p:spPr bwMode="auto">
          <a:xfrm>
            <a:off x="647700" y="2716213"/>
            <a:ext cx="8077200" cy="1554162"/>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Lost acknowledgments may create deadlock if they are not</a:t>
            </a:r>
          </a:p>
          <a:p>
            <a:pPr algn="ctr"/>
            <a:r>
              <a:rPr lang="en-US" altLang="zh-TW" sz="3200" i="1">
                <a:solidFill>
                  <a:schemeClr val="bg1"/>
                </a:solidFill>
                <a:latin typeface="Arial" charset="0"/>
                <a:ea typeface="新細明體" pitchFamily="18" charset="-120"/>
              </a:rPr>
              <a:t>properly handled.</a:t>
            </a:r>
          </a:p>
        </p:txBody>
      </p:sp>
      <p:grpSp>
        <p:nvGrpSpPr>
          <p:cNvPr id="2" name="Group 12"/>
          <p:cNvGrpSpPr>
            <a:grpSpLocks/>
          </p:cNvGrpSpPr>
          <p:nvPr/>
        </p:nvGrpSpPr>
        <p:grpSpPr bwMode="auto">
          <a:xfrm>
            <a:off x="609600" y="1981200"/>
            <a:ext cx="1143000" cy="566738"/>
            <a:chOff x="1200" y="1248"/>
            <a:chExt cx="720" cy="357"/>
          </a:xfrm>
        </p:grpSpPr>
        <p:pic>
          <p:nvPicPr>
            <p:cNvPr id="15771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5771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6969"/>
                                        </p:tgtEl>
                                        <p:attrNameLst>
                                          <p:attrName>style.visibility</p:attrName>
                                        </p:attrNameLst>
                                      </p:cBhvr>
                                      <p:to>
                                        <p:strVal val="visible"/>
                                      </p:to>
                                    </p:set>
                                    <p:animEffect transition="in" filter="checkerboard(across)">
                                      <p:cBhvr>
                                        <p:cTn id="13" dur="500"/>
                                        <p:tgtEl>
                                          <p:spTgt spid="93696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6970"/>
                                        </p:tgtEl>
                                        <p:attrNameLst>
                                          <p:attrName>style.visibility</p:attrName>
                                        </p:attrNameLst>
                                      </p:cBhvr>
                                      <p:to>
                                        <p:strVal val="visible"/>
                                      </p:to>
                                    </p:set>
                                    <p:animEffect transition="in" filter="checkerboard(across)">
                                      <p:cBhvr>
                                        <p:cTn id="17" dur="500"/>
                                        <p:tgtEl>
                                          <p:spTgt spid="93697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6971"/>
                                        </p:tgtEl>
                                        <p:attrNameLst>
                                          <p:attrName>style.visibility</p:attrName>
                                        </p:attrNameLst>
                                      </p:cBhvr>
                                      <p:to>
                                        <p:strVal val="visible"/>
                                      </p:to>
                                    </p:set>
                                    <p:animEffect transition="in" filter="checkerboard(across)">
                                      <p:cBhvr>
                                        <p:cTn id="21" dur="500"/>
                                        <p:tgtEl>
                                          <p:spTgt spid="936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9" grpId="0" animBg="1"/>
      <p:bldP spid="936970" grpId="0" animBg="1"/>
      <p:bldP spid="93697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59747" name="投影片編號版面配置區 2"/>
          <p:cNvSpPr>
            <a:spLocks noGrp="1"/>
          </p:cNvSpPr>
          <p:nvPr>
            <p:ph type="sldNum" sz="quarter" idx="11"/>
          </p:nvPr>
        </p:nvSpPr>
        <p:spPr>
          <a:noFill/>
          <a:ln>
            <a:miter lim="800000"/>
            <a:headEnd/>
            <a:tailEnd/>
          </a:ln>
        </p:spPr>
        <p:txBody>
          <a:bodyPr/>
          <a:lstStyle/>
          <a:p>
            <a:fld id="{7AEA5C73-A4DF-4D1D-BAC2-EDFEA1D5274B}" type="slidenum">
              <a:rPr lang="en-US" altLang="zh-TW"/>
              <a:pPr/>
              <a:t>56</a:t>
            </a:fld>
            <a:endParaRPr lang="en-US" altLang="zh-TW"/>
          </a:p>
        </p:txBody>
      </p:sp>
      <p:sp>
        <p:nvSpPr>
          <p:cNvPr id="9410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3200">
              <a:effectLst>
                <a:outerShdw blurRad="38100" dist="38100" dir="2700000" algn="tl">
                  <a:srgbClr val="FFFFFF"/>
                </a:outerShdw>
              </a:effectLst>
              <a:latin typeface="Times New Roman" pitchFamily="18" charset="0"/>
              <a:ea typeface="新細明體" pitchFamily="18" charset="-120"/>
            </a:endParaRPr>
          </a:p>
        </p:txBody>
      </p:sp>
      <p:sp>
        <p:nvSpPr>
          <p:cNvPr id="159749" name="Text Box 3"/>
          <p:cNvSpPr txBox="1">
            <a:spLocks noChangeArrowheads="1"/>
          </p:cNvSpPr>
          <p:nvPr/>
        </p:nvSpPr>
        <p:spPr bwMode="auto">
          <a:xfrm>
            <a:off x="228600" y="355600"/>
            <a:ext cx="7200920" cy="650875"/>
          </a:xfrm>
          <a:prstGeom prst="rect">
            <a:avLst/>
          </a:prstGeom>
          <a:solidFill>
            <a:schemeClr val="folHlink"/>
          </a:solidFill>
          <a:ln w="9525">
            <a:solidFill>
              <a:schemeClr val="folHlink"/>
            </a:solidFill>
            <a:miter lim="800000"/>
            <a:headEnd/>
            <a:tailEnd/>
          </a:ln>
          <a:effectLst/>
        </p:spPr>
        <p:txBody>
          <a:bodyPr wrap="square">
            <a:spAutoFit/>
          </a:bodyPr>
          <a:lstStyle/>
          <a:p>
            <a:r>
              <a:rPr lang="en-US" altLang="zh-TW" sz="3600" dirty="0">
                <a:solidFill>
                  <a:schemeClr val="bg1"/>
                </a:solidFill>
                <a:latin typeface="Times" pitchFamily="18" charset="0"/>
                <a:ea typeface="新細明體" pitchFamily="18" charset="-120"/>
              </a:rPr>
              <a:t>15-9  CONGESTION CONTROL</a:t>
            </a:r>
          </a:p>
        </p:txBody>
      </p:sp>
      <p:sp>
        <p:nvSpPr>
          <p:cNvPr id="15975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zh-TW" altLang="zh-TW">
              <a:latin typeface="Times New Roman" pitchFamily="18" charset="0"/>
              <a:ea typeface="新細明體" pitchFamily="18" charset="-120"/>
            </a:endParaRPr>
          </a:p>
        </p:txBody>
      </p:sp>
      <p:sp>
        <p:nvSpPr>
          <p:cNvPr id="159751" name="Rectangle 5"/>
          <p:cNvSpPr>
            <a:spLocks noChangeArrowheads="1"/>
          </p:cNvSpPr>
          <p:nvPr/>
        </p:nvSpPr>
        <p:spPr bwMode="auto">
          <a:xfrm>
            <a:off x="152400" y="1524000"/>
            <a:ext cx="8839200" cy="2654300"/>
          </a:xfrm>
          <a:prstGeom prst="rect">
            <a:avLst/>
          </a:prstGeom>
          <a:noFill/>
          <a:ln w="9525">
            <a:noFill/>
            <a:miter lim="800000"/>
            <a:headEnd/>
            <a:tailEnd/>
          </a:ln>
          <a:effectLst/>
        </p:spPr>
        <p:txBody>
          <a:bodyPr>
            <a:spAutoFit/>
          </a:bodyPr>
          <a:lstStyle/>
          <a:p>
            <a:r>
              <a:rPr lang="en-US" altLang="zh-TW" sz="2800">
                <a:latin typeface="Arial Unicode MS" pitchFamily="34" charset="-120"/>
                <a:ea typeface="Arial Unicode MS" pitchFamily="34" charset="-120"/>
                <a:cs typeface="Arial Unicode MS" pitchFamily="34" charset="-120"/>
              </a:rPr>
              <a:t>We discussed congestion control in Chapter 13. Congestion control in TCP is based on both open loop and closed-loop mechanisms. TCP uses a congestion window and a congestion policy that avoid congestion and detect and alleviate congestion after it has occurred.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63843" name="投影片編號版面配置區 2"/>
          <p:cNvSpPr>
            <a:spLocks noGrp="1"/>
          </p:cNvSpPr>
          <p:nvPr>
            <p:ph type="sldNum" sz="quarter" idx="11"/>
          </p:nvPr>
        </p:nvSpPr>
        <p:spPr>
          <a:noFill/>
          <a:ln>
            <a:miter lim="800000"/>
            <a:headEnd/>
            <a:tailEnd/>
          </a:ln>
        </p:spPr>
        <p:txBody>
          <a:bodyPr/>
          <a:lstStyle/>
          <a:p>
            <a:fld id="{5EE6309F-C512-4925-BA81-81CBC427E0E4}" type="slidenum">
              <a:rPr lang="en-US" altLang="zh-TW"/>
              <a:pPr/>
              <a:t>57</a:t>
            </a:fld>
            <a:endParaRPr lang="en-US" altLang="zh-TW" dirty="0"/>
          </a:p>
        </p:txBody>
      </p:sp>
      <p:sp>
        <p:nvSpPr>
          <p:cNvPr id="16384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15.25</a:t>
            </a:r>
            <a:r>
              <a:rPr lang="en-US" altLang="en-US" dirty="0" smtClean="0">
                <a:solidFill>
                  <a:schemeClr val="accent2"/>
                </a:solidFill>
                <a:latin typeface="Times New Roman" pitchFamily="18" charset="0"/>
              </a:rPr>
              <a:t>    </a:t>
            </a:r>
            <a:r>
              <a:rPr lang="en-US" altLang="en-US" i="1" dirty="0">
                <a:latin typeface="Times New Roman" pitchFamily="18" charset="0"/>
              </a:rPr>
              <a:t>Slow start, exponential increase</a:t>
            </a:r>
          </a:p>
        </p:txBody>
      </p:sp>
      <p:sp>
        <p:nvSpPr>
          <p:cNvPr id="16384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38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384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38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3849"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385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95659" name="Picture 11"/>
          <p:cNvPicPr>
            <a:picLocks noChangeAspect="1" noChangeArrowheads="1"/>
          </p:cNvPicPr>
          <p:nvPr/>
        </p:nvPicPr>
        <p:blipFill>
          <a:blip r:embed="rId3"/>
          <a:srcRect/>
          <a:stretch>
            <a:fillRect/>
          </a:stretch>
        </p:blipFill>
        <p:spPr bwMode="auto">
          <a:xfrm>
            <a:off x="3471863" y="1014413"/>
            <a:ext cx="3317875" cy="4708525"/>
          </a:xfrm>
          <a:prstGeom prst="rect">
            <a:avLst/>
          </a:prstGeom>
          <a:noFill/>
          <a:ln w="9525">
            <a:noFill/>
            <a:miter lim="800000"/>
            <a:headEnd/>
            <a:tailEnd/>
          </a:ln>
          <a:effectLst/>
        </p:spPr>
      </p:pic>
      <p:sp>
        <p:nvSpPr>
          <p:cNvPr id="16385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95660" name="Picture 12"/>
          <p:cNvPicPr>
            <a:picLocks noChangeAspect="1" noChangeArrowheads="1"/>
          </p:cNvPicPr>
          <p:nvPr/>
        </p:nvPicPr>
        <p:blipFill>
          <a:blip r:embed="rId4"/>
          <a:srcRect/>
          <a:stretch>
            <a:fillRect/>
          </a:stretch>
        </p:blipFill>
        <p:spPr bwMode="auto">
          <a:xfrm>
            <a:off x="3757613" y="2041525"/>
            <a:ext cx="2770187" cy="538163"/>
          </a:xfrm>
          <a:prstGeom prst="rect">
            <a:avLst/>
          </a:prstGeom>
          <a:noFill/>
          <a:ln w="9525">
            <a:noFill/>
            <a:miter lim="800000"/>
            <a:headEnd/>
            <a:tailEnd/>
          </a:ln>
          <a:effectLst/>
        </p:spPr>
      </p:pic>
      <p:pic>
        <p:nvPicPr>
          <p:cNvPr id="795661" name="Picture 13"/>
          <p:cNvPicPr>
            <a:picLocks noChangeAspect="1" noChangeArrowheads="1"/>
          </p:cNvPicPr>
          <p:nvPr/>
        </p:nvPicPr>
        <p:blipFill>
          <a:blip r:embed="rId5"/>
          <a:srcRect/>
          <a:stretch>
            <a:fillRect/>
          </a:stretch>
        </p:blipFill>
        <p:spPr bwMode="auto">
          <a:xfrm>
            <a:off x="3752850" y="2625725"/>
            <a:ext cx="2760663" cy="358775"/>
          </a:xfrm>
          <a:prstGeom prst="rect">
            <a:avLst/>
          </a:prstGeom>
          <a:noFill/>
          <a:ln w="9525">
            <a:noFill/>
            <a:miter lim="800000"/>
            <a:headEnd/>
            <a:tailEnd/>
          </a:ln>
          <a:effectLst/>
        </p:spPr>
      </p:pic>
      <p:pic>
        <p:nvPicPr>
          <p:cNvPr id="795663" name="Picture 15"/>
          <p:cNvPicPr>
            <a:picLocks noChangeAspect="1" noChangeArrowheads="1"/>
          </p:cNvPicPr>
          <p:nvPr/>
        </p:nvPicPr>
        <p:blipFill>
          <a:blip r:embed="rId6"/>
          <a:srcRect/>
          <a:stretch>
            <a:fillRect/>
          </a:stretch>
        </p:blipFill>
        <p:spPr bwMode="auto">
          <a:xfrm>
            <a:off x="2514600" y="1831975"/>
            <a:ext cx="941388" cy="508000"/>
          </a:xfrm>
          <a:prstGeom prst="rect">
            <a:avLst/>
          </a:prstGeom>
          <a:noFill/>
          <a:ln w="9525">
            <a:noFill/>
            <a:miter lim="800000"/>
            <a:headEnd/>
            <a:tailEnd/>
          </a:ln>
          <a:effectLst/>
        </p:spPr>
      </p:pic>
      <p:pic>
        <p:nvPicPr>
          <p:cNvPr id="795664" name="Picture 16"/>
          <p:cNvPicPr>
            <a:picLocks noChangeAspect="1" noChangeArrowheads="1"/>
          </p:cNvPicPr>
          <p:nvPr/>
        </p:nvPicPr>
        <p:blipFill>
          <a:blip r:embed="rId7"/>
          <a:srcRect/>
          <a:stretch>
            <a:fillRect/>
          </a:stretch>
        </p:blipFill>
        <p:spPr bwMode="auto">
          <a:xfrm>
            <a:off x="2432050" y="2046288"/>
            <a:ext cx="1216025" cy="1160462"/>
          </a:xfrm>
          <a:prstGeom prst="rect">
            <a:avLst/>
          </a:prstGeom>
          <a:noFill/>
          <a:ln w="9525">
            <a:noFill/>
            <a:miter lim="800000"/>
            <a:headEnd/>
            <a:tailEnd/>
          </a:ln>
          <a:effectLst/>
        </p:spPr>
      </p:pic>
      <p:pic>
        <p:nvPicPr>
          <p:cNvPr id="795665" name="Picture 17"/>
          <p:cNvPicPr>
            <a:picLocks noChangeAspect="1" noChangeArrowheads="1"/>
          </p:cNvPicPr>
          <p:nvPr/>
        </p:nvPicPr>
        <p:blipFill>
          <a:blip r:embed="rId8"/>
          <a:srcRect/>
          <a:stretch>
            <a:fillRect/>
          </a:stretch>
        </p:blipFill>
        <p:spPr bwMode="auto">
          <a:xfrm>
            <a:off x="3762375" y="3006725"/>
            <a:ext cx="2787650" cy="674688"/>
          </a:xfrm>
          <a:prstGeom prst="rect">
            <a:avLst/>
          </a:prstGeom>
          <a:noFill/>
          <a:ln w="9525">
            <a:noFill/>
            <a:miter lim="800000"/>
            <a:headEnd/>
            <a:tailEnd/>
          </a:ln>
          <a:effectLst/>
        </p:spPr>
      </p:pic>
      <p:pic>
        <p:nvPicPr>
          <p:cNvPr id="795666" name="Picture 18"/>
          <p:cNvPicPr>
            <a:picLocks noChangeAspect="1" noChangeArrowheads="1"/>
          </p:cNvPicPr>
          <p:nvPr/>
        </p:nvPicPr>
        <p:blipFill>
          <a:blip r:embed="rId9"/>
          <a:srcRect/>
          <a:stretch>
            <a:fillRect/>
          </a:stretch>
        </p:blipFill>
        <p:spPr bwMode="auto">
          <a:xfrm>
            <a:off x="3743325" y="3552825"/>
            <a:ext cx="2751138" cy="482600"/>
          </a:xfrm>
          <a:prstGeom prst="rect">
            <a:avLst/>
          </a:prstGeom>
          <a:noFill/>
          <a:ln w="9525">
            <a:noFill/>
            <a:miter lim="800000"/>
            <a:headEnd/>
            <a:tailEnd/>
          </a:ln>
          <a:effectLst/>
        </p:spPr>
      </p:pic>
      <p:pic>
        <p:nvPicPr>
          <p:cNvPr id="795667" name="Picture 19"/>
          <p:cNvPicPr>
            <a:picLocks noChangeAspect="1" noChangeArrowheads="1"/>
          </p:cNvPicPr>
          <p:nvPr/>
        </p:nvPicPr>
        <p:blipFill>
          <a:blip r:embed="rId10"/>
          <a:srcRect/>
          <a:stretch>
            <a:fillRect/>
          </a:stretch>
        </p:blipFill>
        <p:spPr bwMode="auto">
          <a:xfrm>
            <a:off x="1979613" y="3132138"/>
            <a:ext cx="1682750" cy="1135062"/>
          </a:xfrm>
          <a:prstGeom prst="rect">
            <a:avLst/>
          </a:prstGeom>
          <a:noFill/>
          <a:ln w="9525">
            <a:noFill/>
            <a:miter lim="800000"/>
            <a:headEnd/>
            <a:tailEnd/>
          </a:ln>
          <a:effectLst/>
        </p:spPr>
      </p:pic>
      <p:pic>
        <p:nvPicPr>
          <p:cNvPr id="795668" name="Picture 20"/>
          <p:cNvPicPr>
            <a:picLocks noChangeAspect="1" noChangeArrowheads="1"/>
          </p:cNvPicPr>
          <p:nvPr/>
        </p:nvPicPr>
        <p:blipFill>
          <a:blip r:embed="rId11"/>
          <a:srcRect/>
          <a:stretch>
            <a:fillRect/>
          </a:stretch>
        </p:blipFill>
        <p:spPr bwMode="auto">
          <a:xfrm>
            <a:off x="3743325" y="4097338"/>
            <a:ext cx="2797175" cy="939800"/>
          </a:xfrm>
          <a:prstGeom prst="rect">
            <a:avLst/>
          </a:prstGeom>
          <a:noFill/>
          <a:ln w="9525">
            <a:noFill/>
            <a:miter lim="800000"/>
            <a:headEnd/>
            <a:tailEnd/>
          </a:ln>
          <a:effectLst/>
        </p:spPr>
      </p:pic>
      <p:pic>
        <p:nvPicPr>
          <p:cNvPr id="795670" name="Picture 22"/>
          <p:cNvPicPr>
            <a:picLocks noChangeAspect="1" noChangeArrowheads="1"/>
          </p:cNvPicPr>
          <p:nvPr/>
        </p:nvPicPr>
        <p:blipFill>
          <a:blip r:embed="rId12"/>
          <a:srcRect/>
          <a:stretch>
            <a:fillRect/>
          </a:stretch>
        </p:blipFill>
        <p:spPr bwMode="auto">
          <a:xfrm>
            <a:off x="3736975" y="4645025"/>
            <a:ext cx="2760663" cy="792163"/>
          </a:xfrm>
          <a:prstGeom prst="rect">
            <a:avLst/>
          </a:prstGeom>
          <a:noFill/>
          <a:ln w="9525">
            <a:noFill/>
            <a:miter lim="800000"/>
            <a:headEnd/>
            <a:tailEnd/>
          </a:ln>
          <a:effectLst/>
        </p:spPr>
      </p:pic>
      <p:pic>
        <p:nvPicPr>
          <p:cNvPr id="795671" name="Picture 23"/>
          <p:cNvPicPr>
            <a:picLocks noChangeAspect="1" noChangeArrowheads="1"/>
          </p:cNvPicPr>
          <p:nvPr/>
        </p:nvPicPr>
        <p:blipFill>
          <a:blip r:embed="rId13"/>
          <a:srcRect/>
          <a:stretch>
            <a:fillRect/>
          </a:stretch>
        </p:blipFill>
        <p:spPr bwMode="auto">
          <a:xfrm>
            <a:off x="984250" y="4365625"/>
            <a:ext cx="2697163" cy="12922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5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56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95660"/>
                                        </p:tgtEl>
                                        <p:attrNameLst>
                                          <p:attrName>style.visibility</p:attrName>
                                        </p:attrNameLst>
                                      </p:cBhvr>
                                      <p:to>
                                        <p:strVal val="visible"/>
                                      </p:to>
                                    </p:set>
                                    <p:animEffect transition="in" filter="wipe(left)">
                                      <p:cBhvr>
                                        <p:cTn id="15" dur="1000"/>
                                        <p:tgtEl>
                                          <p:spTgt spid="7956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795661"/>
                                        </p:tgtEl>
                                        <p:attrNameLst>
                                          <p:attrName>style.visibility</p:attrName>
                                        </p:attrNameLst>
                                      </p:cBhvr>
                                      <p:to>
                                        <p:strVal val="visible"/>
                                      </p:to>
                                    </p:set>
                                    <p:animEffect transition="in" filter="wipe(right)">
                                      <p:cBhvr>
                                        <p:cTn id="20" dur="1000"/>
                                        <p:tgtEl>
                                          <p:spTgt spid="7956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56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95665"/>
                                        </p:tgtEl>
                                        <p:attrNameLst>
                                          <p:attrName>style.visibility</p:attrName>
                                        </p:attrNameLst>
                                      </p:cBhvr>
                                      <p:to>
                                        <p:strVal val="visible"/>
                                      </p:to>
                                    </p:set>
                                    <p:animEffect transition="in" filter="wipe(left)">
                                      <p:cBhvr>
                                        <p:cTn id="29" dur="1000"/>
                                        <p:tgtEl>
                                          <p:spTgt spid="7956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795666"/>
                                        </p:tgtEl>
                                        <p:attrNameLst>
                                          <p:attrName>style.visibility</p:attrName>
                                        </p:attrNameLst>
                                      </p:cBhvr>
                                      <p:to>
                                        <p:strVal val="visible"/>
                                      </p:to>
                                    </p:set>
                                    <p:animEffect transition="in" filter="wipe(right)">
                                      <p:cBhvr>
                                        <p:cTn id="34" dur="1000"/>
                                        <p:tgtEl>
                                          <p:spTgt spid="7956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56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95668"/>
                                        </p:tgtEl>
                                        <p:attrNameLst>
                                          <p:attrName>style.visibility</p:attrName>
                                        </p:attrNameLst>
                                      </p:cBhvr>
                                      <p:to>
                                        <p:strVal val="visible"/>
                                      </p:to>
                                    </p:set>
                                    <p:animEffect transition="in" filter="wipe(left)">
                                      <p:cBhvr>
                                        <p:cTn id="43" dur="1000"/>
                                        <p:tgtEl>
                                          <p:spTgt spid="7956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795670"/>
                                        </p:tgtEl>
                                        <p:attrNameLst>
                                          <p:attrName>style.visibility</p:attrName>
                                        </p:attrNameLst>
                                      </p:cBhvr>
                                      <p:to>
                                        <p:strVal val="visible"/>
                                      </p:to>
                                    </p:set>
                                    <p:animEffect transition="in" filter="wipe(right)">
                                      <p:cBhvr>
                                        <p:cTn id="48" dur="1000"/>
                                        <p:tgtEl>
                                          <p:spTgt spid="7956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95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65891" name="投影片編號版面配置區 2"/>
          <p:cNvSpPr>
            <a:spLocks noGrp="1"/>
          </p:cNvSpPr>
          <p:nvPr>
            <p:ph type="sldNum" sz="quarter" idx="11"/>
          </p:nvPr>
        </p:nvSpPr>
        <p:spPr>
          <a:noFill/>
          <a:ln>
            <a:miter lim="800000"/>
            <a:headEnd/>
            <a:tailEnd/>
          </a:ln>
        </p:spPr>
        <p:txBody>
          <a:bodyPr/>
          <a:lstStyle/>
          <a:p>
            <a:fld id="{9274B209-02B9-4A9A-AA1E-7B7615B294C1}" type="slidenum">
              <a:rPr lang="en-US" altLang="zh-TW"/>
              <a:pPr/>
              <a:t>58</a:t>
            </a:fld>
            <a:endParaRPr lang="en-US" altLang="zh-TW"/>
          </a:p>
        </p:txBody>
      </p:sp>
      <p:sp>
        <p:nvSpPr>
          <p:cNvPr id="16589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58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4516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45162"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p:spPr>
        <p:txBody>
          <a:bodyPr/>
          <a:lstStyle/>
          <a:p>
            <a:endParaRPr lang="en-IN"/>
          </a:p>
        </p:txBody>
      </p:sp>
      <p:sp>
        <p:nvSpPr>
          <p:cNvPr id="945163" name="Rectangle 11"/>
          <p:cNvSpPr>
            <a:spLocks noChangeArrowheads="1"/>
          </p:cNvSpPr>
          <p:nvPr/>
        </p:nvSpPr>
        <p:spPr bwMode="auto">
          <a:xfrm>
            <a:off x="647700" y="2716213"/>
            <a:ext cx="8077200" cy="2041525"/>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In the slow start algorithm, the size of the congestion window increases exponentially until it reaches a threshold.</a:t>
            </a:r>
          </a:p>
        </p:txBody>
      </p:sp>
      <p:grpSp>
        <p:nvGrpSpPr>
          <p:cNvPr id="2" name="Group 12"/>
          <p:cNvGrpSpPr>
            <a:grpSpLocks/>
          </p:cNvGrpSpPr>
          <p:nvPr/>
        </p:nvGrpSpPr>
        <p:grpSpPr bwMode="auto">
          <a:xfrm>
            <a:off x="609600" y="1981200"/>
            <a:ext cx="1143000" cy="566738"/>
            <a:chOff x="1200" y="1248"/>
            <a:chExt cx="720" cy="357"/>
          </a:xfrm>
        </p:grpSpPr>
        <p:pic>
          <p:nvPicPr>
            <p:cNvPr id="16590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6590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5161"/>
                                        </p:tgtEl>
                                        <p:attrNameLst>
                                          <p:attrName>style.visibility</p:attrName>
                                        </p:attrNameLst>
                                      </p:cBhvr>
                                      <p:to>
                                        <p:strVal val="visible"/>
                                      </p:to>
                                    </p:set>
                                    <p:animEffect transition="in" filter="checkerboard(across)">
                                      <p:cBhvr>
                                        <p:cTn id="13" dur="500"/>
                                        <p:tgtEl>
                                          <p:spTgt spid="9451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5162"/>
                                        </p:tgtEl>
                                        <p:attrNameLst>
                                          <p:attrName>style.visibility</p:attrName>
                                        </p:attrNameLst>
                                      </p:cBhvr>
                                      <p:to>
                                        <p:strVal val="visible"/>
                                      </p:to>
                                    </p:set>
                                    <p:animEffect transition="in" filter="checkerboard(across)">
                                      <p:cBhvr>
                                        <p:cTn id="17" dur="500"/>
                                        <p:tgtEl>
                                          <p:spTgt spid="9451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5163"/>
                                        </p:tgtEl>
                                        <p:attrNameLst>
                                          <p:attrName>style.visibility</p:attrName>
                                        </p:attrNameLst>
                                      </p:cBhvr>
                                      <p:to>
                                        <p:strVal val="visible"/>
                                      </p:to>
                                    </p:set>
                                    <p:animEffect transition="in" filter="checkerboard(across)">
                                      <p:cBhvr>
                                        <p:cTn id="21" dur="500"/>
                                        <p:tgtEl>
                                          <p:spTgt spid="94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1" grpId="0" animBg="1"/>
      <p:bldP spid="945162" grpId="0" animBg="1"/>
      <p:bldP spid="9451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67939" name="投影片編號版面配置區 2"/>
          <p:cNvSpPr>
            <a:spLocks noGrp="1"/>
          </p:cNvSpPr>
          <p:nvPr>
            <p:ph type="sldNum" sz="quarter" idx="11"/>
          </p:nvPr>
        </p:nvSpPr>
        <p:spPr>
          <a:noFill/>
          <a:ln>
            <a:miter lim="800000"/>
            <a:headEnd/>
            <a:tailEnd/>
          </a:ln>
        </p:spPr>
        <p:txBody>
          <a:bodyPr/>
          <a:lstStyle/>
          <a:p>
            <a:fld id="{D7599DC5-5719-4C4A-A630-F080C8387CF2}" type="slidenum">
              <a:rPr lang="en-US" altLang="zh-TW"/>
              <a:pPr/>
              <a:t>59</a:t>
            </a:fld>
            <a:endParaRPr lang="en-US" altLang="zh-TW"/>
          </a:p>
        </p:txBody>
      </p:sp>
      <p:sp>
        <p:nvSpPr>
          <p:cNvPr id="16794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15.26</a:t>
            </a:r>
            <a:r>
              <a:rPr lang="en-US" altLang="en-US" dirty="0" smtClean="0">
                <a:solidFill>
                  <a:schemeClr val="accent2"/>
                </a:solidFill>
                <a:latin typeface="Times New Roman" pitchFamily="18" charset="0"/>
              </a:rPr>
              <a:t>    </a:t>
            </a:r>
            <a:r>
              <a:rPr lang="en-US" altLang="en-US" i="1" dirty="0">
                <a:latin typeface="Times New Roman" pitchFamily="18" charset="0"/>
              </a:rPr>
              <a:t>Congestion avoidance, additive increase</a:t>
            </a:r>
          </a:p>
        </p:txBody>
      </p:sp>
      <p:sp>
        <p:nvSpPr>
          <p:cNvPr id="16794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79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97706" name="Picture 10"/>
          <p:cNvPicPr>
            <a:picLocks noChangeAspect="1" noChangeArrowheads="1"/>
          </p:cNvPicPr>
          <p:nvPr/>
        </p:nvPicPr>
        <p:blipFill>
          <a:blip r:embed="rId3"/>
          <a:srcRect/>
          <a:stretch>
            <a:fillRect/>
          </a:stretch>
        </p:blipFill>
        <p:spPr bwMode="auto">
          <a:xfrm>
            <a:off x="1371600" y="990600"/>
            <a:ext cx="7331075" cy="5251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97706"/>
                                        </p:tgtEl>
                                        <p:attrNameLst>
                                          <p:attrName>style.visibility</p:attrName>
                                        </p:attrNameLst>
                                      </p:cBhvr>
                                      <p:to>
                                        <p:strVal val="visible"/>
                                      </p:to>
                                    </p:set>
                                    <p:animEffect transition="in" filter="wipe(up)">
                                      <p:cBhvr>
                                        <p:cTn id="7" dur="3000"/>
                                        <p:tgtEl>
                                          <p:spTgt spid="797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26627" name="投影片編號版面配置區 2"/>
          <p:cNvSpPr>
            <a:spLocks noGrp="1"/>
          </p:cNvSpPr>
          <p:nvPr>
            <p:ph type="sldNum" sz="quarter" idx="11"/>
          </p:nvPr>
        </p:nvSpPr>
        <p:spPr>
          <a:noFill/>
          <a:ln>
            <a:miter lim="800000"/>
            <a:headEnd/>
            <a:tailEnd/>
          </a:ln>
        </p:spPr>
        <p:txBody>
          <a:bodyPr/>
          <a:lstStyle/>
          <a:p>
            <a:fld id="{A245CD80-22BA-48BF-A1F1-C2359F20BA89}" type="slidenum">
              <a:rPr lang="en-US" altLang="zh-TW"/>
              <a:pPr/>
              <a:t>6</a:t>
            </a:fld>
            <a:endParaRPr lang="en-US" altLang="zh-TW"/>
          </a:p>
        </p:txBody>
      </p:sp>
      <p:sp>
        <p:nvSpPr>
          <p:cNvPr id="2662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15.4</a:t>
            </a:r>
            <a:r>
              <a:rPr lang="en-US" altLang="en-US">
                <a:solidFill>
                  <a:schemeClr val="accent2"/>
                </a:solidFill>
                <a:latin typeface="Times New Roman" pitchFamily="18" charset="0"/>
              </a:rPr>
              <a:t>    </a:t>
            </a:r>
            <a:r>
              <a:rPr lang="en-US" altLang="en-US" i="1">
                <a:latin typeface="Times New Roman" pitchFamily="18" charset="0"/>
              </a:rPr>
              <a:t>TCP segments</a:t>
            </a:r>
          </a:p>
        </p:txBody>
      </p:sp>
      <p:sp>
        <p:nvSpPr>
          <p:cNvPr id="2662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266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734219" name="Picture 11"/>
          <p:cNvPicPr>
            <a:picLocks noChangeAspect="1" noChangeArrowheads="1"/>
          </p:cNvPicPr>
          <p:nvPr/>
        </p:nvPicPr>
        <p:blipFill>
          <a:blip r:embed="rId3"/>
          <a:srcRect/>
          <a:stretch>
            <a:fillRect/>
          </a:stretch>
        </p:blipFill>
        <p:spPr bwMode="auto">
          <a:xfrm>
            <a:off x="703263" y="2300288"/>
            <a:ext cx="2614612" cy="2820987"/>
          </a:xfrm>
          <a:prstGeom prst="rect">
            <a:avLst/>
          </a:prstGeom>
          <a:noFill/>
          <a:ln w="9525">
            <a:noFill/>
            <a:miter lim="800000"/>
            <a:headEnd/>
            <a:tailEnd/>
          </a:ln>
          <a:effectLst/>
        </p:spPr>
      </p:pic>
      <p:pic>
        <p:nvPicPr>
          <p:cNvPr id="734220" name="Picture 12"/>
          <p:cNvPicPr>
            <a:picLocks noChangeAspect="1" noChangeArrowheads="1"/>
          </p:cNvPicPr>
          <p:nvPr/>
        </p:nvPicPr>
        <p:blipFill>
          <a:blip r:embed="rId4"/>
          <a:srcRect/>
          <a:stretch>
            <a:fillRect/>
          </a:stretch>
        </p:blipFill>
        <p:spPr bwMode="auto">
          <a:xfrm>
            <a:off x="5449888" y="2309813"/>
            <a:ext cx="2514600" cy="2803525"/>
          </a:xfrm>
          <a:prstGeom prst="rect">
            <a:avLst/>
          </a:prstGeom>
          <a:noFill/>
          <a:ln w="9525">
            <a:noFill/>
            <a:miter lim="800000"/>
            <a:headEnd/>
            <a:tailEnd/>
          </a:ln>
          <a:effectLst/>
        </p:spPr>
      </p:pic>
      <p:pic>
        <p:nvPicPr>
          <p:cNvPr id="734222" name="Picture 14"/>
          <p:cNvPicPr>
            <a:picLocks noChangeAspect="1" noChangeArrowheads="1"/>
          </p:cNvPicPr>
          <p:nvPr/>
        </p:nvPicPr>
        <p:blipFill>
          <a:blip r:embed="rId5"/>
          <a:srcRect/>
          <a:stretch>
            <a:fillRect/>
          </a:stretch>
        </p:blipFill>
        <p:spPr bwMode="auto">
          <a:xfrm>
            <a:off x="3357563" y="4379913"/>
            <a:ext cx="2293937" cy="5540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34219"/>
                                        </p:tgtEl>
                                        <p:attrNameLst>
                                          <p:attrName>style.visibility</p:attrName>
                                        </p:attrNameLst>
                                      </p:cBhvr>
                                      <p:to>
                                        <p:strVal val="visible"/>
                                      </p:to>
                                    </p:set>
                                    <p:animEffect transition="in" filter="wipe(up)">
                                      <p:cBhvr>
                                        <p:cTn id="7" dur="2000"/>
                                        <p:tgtEl>
                                          <p:spTgt spid="734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3422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34220"/>
                                        </p:tgtEl>
                                        <p:attrNameLst>
                                          <p:attrName>style.visibility</p:attrName>
                                        </p:attrNameLst>
                                      </p:cBhvr>
                                      <p:to>
                                        <p:strVal val="visible"/>
                                      </p:to>
                                    </p:set>
                                    <p:animEffect transition="in" filter="wipe(down)">
                                      <p:cBhvr>
                                        <p:cTn id="16" dur="2000"/>
                                        <p:tgtEl>
                                          <p:spTgt spid="73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69987" name="投影片編號版面配置區 2"/>
          <p:cNvSpPr>
            <a:spLocks noGrp="1"/>
          </p:cNvSpPr>
          <p:nvPr>
            <p:ph type="sldNum" sz="quarter" idx="11"/>
          </p:nvPr>
        </p:nvSpPr>
        <p:spPr>
          <a:noFill/>
          <a:ln>
            <a:miter lim="800000"/>
            <a:headEnd/>
            <a:tailEnd/>
          </a:ln>
        </p:spPr>
        <p:txBody>
          <a:bodyPr/>
          <a:lstStyle/>
          <a:p>
            <a:fld id="{3B5A857F-51ED-4BE1-8F7F-9CCA71AA3B13}" type="slidenum">
              <a:rPr lang="en-US" altLang="zh-TW"/>
              <a:pPr/>
              <a:t>60</a:t>
            </a:fld>
            <a:endParaRPr lang="en-US" altLang="zh-TW"/>
          </a:p>
        </p:txBody>
      </p:sp>
      <p:sp>
        <p:nvSpPr>
          <p:cNvPr id="16998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8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9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9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9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9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6999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94720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947210"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p:spPr>
        <p:txBody>
          <a:bodyPr/>
          <a:lstStyle/>
          <a:p>
            <a:endParaRPr lang="en-IN"/>
          </a:p>
        </p:txBody>
      </p:sp>
      <p:sp>
        <p:nvSpPr>
          <p:cNvPr id="947211" name="Rectangle 11"/>
          <p:cNvSpPr>
            <a:spLocks noChangeArrowheads="1"/>
          </p:cNvSpPr>
          <p:nvPr/>
        </p:nvSpPr>
        <p:spPr bwMode="auto">
          <a:xfrm>
            <a:off x="647700" y="2716213"/>
            <a:ext cx="8077200" cy="2041525"/>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In the congestion avoidance algorithm the size of the congestion window</a:t>
            </a:r>
          </a:p>
          <a:p>
            <a:pPr algn="ctr"/>
            <a:r>
              <a:rPr lang="en-US" altLang="zh-TW" sz="3200" i="1">
                <a:solidFill>
                  <a:schemeClr val="bg1"/>
                </a:solidFill>
                <a:latin typeface="Arial" charset="0"/>
                <a:ea typeface="新細明體" pitchFamily="18" charset="-120"/>
              </a:rPr>
              <a:t>increases additively until </a:t>
            </a:r>
          </a:p>
          <a:p>
            <a:pPr algn="ctr"/>
            <a:r>
              <a:rPr lang="en-US" altLang="zh-TW" sz="3200" i="1">
                <a:solidFill>
                  <a:schemeClr val="bg1"/>
                </a:solidFill>
                <a:latin typeface="Arial" charset="0"/>
                <a:ea typeface="新細明體" pitchFamily="18" charset="-120"/>
              </a:rPr>
              <a:t>congestion is detected.</a:t>
            </a:r>
          </a:p>
        </p:txBody>
      </p:sp>
      <p:grpSp>
        <p:nvGrpSpPr>
          <p:cNvPr id="2" name="Group 12"/>
          <p:cNvGrpSpPr>
            <a:grpSpLocks/>
          </p:cNvGrpSpPr>
          <p:nvPr/>
        </p:nvGrpSpPr>
        <p:grpSpPr bwMode="auto">
          <a:xfrm>
            <a:off x="609600" y="1981200"/>
            <a:ext cx="1143000" cy="566738"/>
            <a:chOff x="1200" y="1248"/>
            <a:chExt cx="720" cy="357"/>
          </a:xfrm>
        </p:grpSpPr>
        <p:pic>
          <p:nvPicPr>
            <p:cNvPr id="16999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7000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7209"/>
                                        </p:tgtEl>
                                        <p:attrNameLst>
                                          <p:attrName>style.visibility</p:attrName>
                                        </p:attrNameLst>
                                      </p:cBhvr>
                                      <p:to>
                                        <p:strVal val="visible"/>
                                      </p:to>
                                    </p:set>
                                    <p:animEffect transition="in" filter="checkerboard(across)">
                                      <p:cBhvr>
                                        <p:cTn id="13" dur="500"/>
                                        <p:tgtEl>
                                          <p:spTgt spid="94720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7210"/>
                                        </p:tgtEl>
                                        <p:attrNameLst>
                                          <p:attrName>style.visibility</p:attrName>
                                        </p:attrNameLst>
                                      </p:cBhvr>
                                      <p:to>
                                        <p:strVal val="visible"/>
                                      </p:to>
                                    </p:set>
                                    <p:animEffect transition="in" filter="checkerboard(across)">
                                      <p:cBhvr>
                                        <p:cTn id="17" dur="500"/>
                                        <p:tgtEl>
                                          <p:spTgt spid="94721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7211"/>
                                        </p:tgtEl>
                                        <p:attrNameLst>
                                          <p:attrName>style.visibility</p:attrName>
                                        </p:attrNameLst>
                                      </p:cBhvr>
                                      <p:to>
                                        <p:strVal val="visible"/>
                                      </p:to>
                                    </p:set>
                                    <p:animEffect transition="in" filter="checkerboard(across)">
                                      <p:cBhvr>
                                        <p:cTn id="21" dur="5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9" grpId="0" animBg="1"/>
      <p:bldP spid="947210" grpId="0" animBg="1"/>
      <p:bldP spid="9472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72035" name="投影片編號版面配置區 2"/>
          <p:cNvSpPr>
            <a:spLocks noGrp="1"/>
          </p:cNvSpPr>
          <p:nvPr>
            <p:ph type="sldNum" sz="quarter" idx="11"/>
          </p:nvPr>
        </p:nvSpPr>
        <p:spPr>
          <a:noFill/>
          <a:ln>
            <a:miter lim="800000"/>
            <a:headEnd/>
            <a:tailEnd/>
          </a:ln>
        </p:spPr>
        <p:txBody>
          <a:bodyPr/>
          <a:lstStyle/>
          <a:p>
            <a:fld id="{C75074A7-5319-473C-BC6E-747806B33D30}" type="slidenum">
              <a:rPr lang="en-US" altLang="zh-TW"/>
              <a:pPr/>
              <a:t>61</a:t>
            </a:fld>
            <a:endParaRPr lang="en-US" altLang="zh-TW"/>
          </a:p>
        </p:txBody>
      </p:sp>
      <p:sp>
        <p:nvSpPr>
          <p:cNvPr id="17203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15.27</a:t>
            </a:r>
            <a:r>
              <a:rPr lang="en-US" altLang="en-US" dirty="0" smtClean="0">
                <a:solidFill>
                  <a:schemeClr val="accent2"/>
                </a:solidFill>
                <a:latin typeface="Times New Roman" pitchFamily="18" charset="0"/>
              </a:rPr>
              <a:t>    </a:t>
            </a:r>
            <a:r>
              <a:rPr lang="en-US" altLang="en-US" i="1" dirty="0">
                <a:latin typeface="Times New Roman" pitchFamily="18" charset="0"/>
              </a:rPr>
              <a:t>TCP Congestion policy summary</a:t>
            </a:r>
          </a:p>
        </p:txBody>
      </p:sp>
      <p:sp>
        <p:nvSpPr>
          <p:cNvPr id="17203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3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4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20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72044" name="Picture 10"/>
          <p:cNvPicPr>
            <a:picLocks noChangeAspect="1" noChangeArrowheads="1"/>
          </p:cNvPicPr>
          <p:nvPr/>
        </p:nvPicPr>
        <p:blipFill>
          <a:blip r:embed="rId3"/>
          <a:srcRect/>
          <a:stretch>
            <a:fillRect/>
          </a:stretch>
        </p:blipFill>
        <p:spPr bwMode="auto">
          <a:xfrm>
            <a:off x="1017588" y="1539875"/>
            <a:ext cx="7212012" cy="432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174083" name="投影片編號版面配置區 2"/>
          <p:cNvSpPr>
            <a:spLocks noGrp="1"/>
          </p:cNvSpPr>
          <p:nvPr>
            <p:ph type="sldNum" sz="quarter" idx="11"/>
          </p:nvPr>
        </p:nvSpPr>
        <p:spPr>
          <a:noFill/>
          <a:ln>
            <a:miter lim="800000"/>
            <a:headEnd/>
            <a:tailEnd/>
          </a:ln>
        </p:spPr>
        <p:txBody>
          <a:bodyPr/>
          <a:lstStyle/>
          <a:p>
            <a:fld id="{0789ED1E-E944-440A-A514-C1F7CC2DB323}" type="slidenum">
              <a:rPr lang="en-US" altLang="zh-TW"/>
              <a:pPr/>
              <a:t>62</a:t>
            </a:fld>
            <a:endParaRPr lang="en-US" altLang="zh-TW" dirty="0"/>
          </a:p>
        </p:txBody>
      </p:sp>
      <p:sp>
        <p:nvSpPr>
          <p:cNvPr id="17408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dirty="0">
                <a:solidFill>
                  <a:srgbClr val="0000FF"/>
                </a:solidFill>
                <a:latin typeface="Times New Roman" pitchFamily="18" charset="0"/>
              </a:rPr>
              <a:t>Figure </a:t>
            </a:r>
            <a:r>
              <a:rPr lang="en-US" altLang="en-US" dirty="0" smtClean="0">
                <a:solidFill>
                  <a:srgbClr val="0000FF"/>
                </a:solidFill>
                <a:latin typeface="Times New Roman" pitchFamily="18" charset="0"/>
              </a:rPr>
              <a:t>15.28</a:t>
            </a:r>
            <a:r>
              <a:rPr lang="en-US" altLang="en-US" dirty="0" smtClean="0">
                <a:solidFill>
                  <a:schemeClr val="accent2"/>
                </a:solidFill>
                <a:latin typeface="Times New Roman" pitchFamily="18" charset="0"/>
              </a:rPr>
              <a:t>    </a:t>
            </a:r>
            <a:r>
              <a:rPr lang="en-US" altLang="en-US" i="1" dirty="0">
                <a:latin typeface="Times New Roman" pitchFamily="18" charset="0"/>
              </a:rPr>
              <a:t>Congestion example</a:t>
            </a:r>
          </a:p>
        </p:txBody>
      </p:sp>
      <p:sp>
        <p:nvSpPr>
          <p:cNvPr id="17408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8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9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1740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pic>
        <p:nvPicPr>
          <p:cNvPr id="174092" name="Picture 10"/>
          <p:cNvPicPr>
            <a:picLocks noChangeAspect="1" noChangeArrowheads="1"/>
          </p:cNvPicPr>
          <p:nvPr/>
        </p:nvPicPr>
        <p:blipFill>
          <a:blip r:embed="rId3"/>
          <a:srcRect/>
          <a:stretch>
            <a:fillRect/>
          </a:stretch>
        </p:blipFill>
        <p:spPr bwMode="auto">
          <a:xfrm>
            <a:off x="728663" y="1528763"/>
            <a:ext cx="7805737" cy="3576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32771" name="投影片編號版面配置區 2"/>
          <p:cNvSpPr>
            <a:spLocks noGrp="1"/>
          </p:cNvSpPr>
          <p:nvPr>
            <p:ph type="sldNum" sz="quarter" idx="11"/>
          </p:nvPr>
        </p:nvSpPr>
        <p:spPr>
          <a:noFill/>
          <a:ln>
            <a:miter lim="800000"/>
            <a:headEnd/>
            <a:tailEnd/>
          </a:ln>
        </p:spPr>
        <p:txBody>
          <a:bodyPr/>
          <a:lstStyle/>
          <a:p>
            <a:fld id="{0F4D1BC9-D813-40F4-88A6-C05CF4B034E6}" type="slidenum">
              <a:rPr lang="en-US" altLang="zh-TW"/>
              <a:pPr/>
              <a:t>7</a:t>
            </a:fld>
            <a:endParaRPr lang="en-US" altLang="zh-TW"/>
          </a:p>
        </p:txBody>
      </p:sp>
      <p:sp>
        <p:nvSpPr>
          <p:cNvPr id="3277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27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7348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73482" name="Line 10"/>
          <p:cNvSpPr>
            <a:spLocks noChangeShapeType="1"/>
          </p:cNvSpPr>
          <p:nvPr/>
        </p:nvSpPr>
        <p:spPr bwMode="auto">
          <a:xfrm>
            <a:off x="609600" y="5334000"/>
            <a:ext cx="8153400" cy="0"/>
          </a:xfrm>
          <a:prstGeom prst="line">
            <a:avLst/>
          </a:prstGeom>
          <a:noFill/>
          <a:ln w="76200">
            <a:solidFill>
              <a:schemeClr val="folHlink"/>
            </a:solidFill>
            <a:round/>
            <a:headEnd/>
            <a:tailEnd/>
          </a:ln>
          <a:effectLst/>
        </p:spPr>
        <p:txBody>
          <a:bodyPr/>
          <a:lstStyle/>
          <a:p>
            <a:endParaRPr lang="en-IN"/>
          </a:p>
        </p:txBody>
      </p:sp>
      <p:sp>
        <p:nvSpPr>
          <p:cNvPr id="873483" name="Rectangle 11"/>
          <p:cNvSpPr>
            <a:spLocks noChangeArrowheads="1"/>
          </p:cNvSpPr>
          <p:nvPr/>
        </p:nvSpPr>
        <p:spPr bwMode="auto">
          <a:xfrm>
            <a:off x="647700" y="2716213"/>
            <a:ext cx="8077200" cy="2528887"/>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bytes of data being transferred in each connection are numbered by TCP.</a:t>
            </a:r>
          </a:p>
          <a:p>
            <a:pPr algn="ctr"/>
            <a:endParaRPr lang="en-US" altLang="zh-TW" sz="3200" i="1">
              <a:solidFill>
                <a:schemeClr val="bg1"/>
              </a:solidFill>
              <a:latin typeface="Arial" charset="0"/>
              <a:ea typeface="新細明體" pitchFamily="18" charset="-120"/>
            </a:endParaRPr>
          </a:p>
          <a:p>
            <a:pPr algn="ctr"/>
            <a:r>
              <a:rPr lang="en-US" altLang="zh-TW" sz="3200" i="1">
                <a:solidFill>
                  <a:schemeClr val="bg1"/>
                </a:solidFill>
                <a:latin typeface="Arial" charset="0"/>
                <a:ea typeface="新細明體" pitchFamily="18" charset="-120"/>
              </a:rPr>
              <a:t>The numbering starts with an  arbitrarily generated number.</a:t>
            </a:r>
          </a:p>
        </p:txBody>
      </p:sp>
      <p:grpSp>
        <p:nvGrpSpPr>
          <p:cNvPr id="2" name="Group 12"/>
          <p:cNvGrpSpPr>
            <a:grpSpLocks/>
          </p:cNvGrpSpPr>
          <p:nvPr/>
        </p:nvGrpSpPr>
        <p:grpSpPr bwMode="auto">
          <a:xfrm>
            <a:off x="609600" y="1981200"/>
            <a:ext cx="1143000" cy="566738"/>
            <a:chOff x="1200" y="1248"/>
            <a:chExt cx="720" cy="357"/>
          </a:xfrm>
        </p:grpSpPr>
        <p:pic>
          <p:nvPicPr>
            <p:cNvPr id="3278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3278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3481"/>
                                        </p:tgtEl>
                                        <p:attrNameLst>
                                          <p:attrName>style.visibility</p:attrName>
                                        </p:attrNameLst>
                                      </p:cBhvr>
                                      <p:to>
                                        <p:strVal val="visible"/>
                                      </p:to>
                                    </p:set>
                                    <p:animEffect transition="in" filter="checkerboard(across)">
                                      <p:cBhvr>
                                        <p:cTn id="13" dur="500"/>
                                        <p:tgtEl>
                                          <p:spTgt spid="87348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3482"/>
                                        </p:tgtEl>
                                        <p:attrNameLst>
                                          <p:attrName>style.visibility</p:attrName>
                                        </p:attrNameLst>
                                      </p:cBhvr>
                                      <p:to>
                                        <p:strVal val="visible"/>
                                      </p:to>
                                    </p:set>
                                    <p:animEffect transition="in" filter="checkerboard(across)">
                                      <p:cBhvr>
                                        <p:cTn id="17" dur="500"/>
                                        <p:tgtEl>
                                          <p:spTgt spid="87348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3483"/>
                                        </p:tgtEl>
                                        <p:attrNameLst>
                                          <p:attrName>style.visibility</p:attrName>
                                        </p:attrNameLst>
                                      </p:cBhvr>
                                      <p:to>
                                        <p:strVal val="visible"/>
                                      </p:to>
                                    </p:set>
                                    <p:animEffect transition="in" filter="checkerboard(across)">
                                      <p:cBhvr>
                                        <p:cTn id="21" dur="500"/>
                                        <p:tgtEl>
                                          <p:spTgt spid="873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81" grpId="0" animBg="1"/>
      <p:bldP spid="873482" grpId="0" animBg="1"/>
      <p:bldP spid="8734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36867" name="投影片編號版面配置區 2"/>
          <p:cNvSpPr>
            <a:spLocks noGrp="1"/>
          </p:cNvSpPr>
          <p:nvPr>
            <p:ph type="sldNum" sz="quarter" idx="11"/>
          </p:nvPr>
        </p:nvSpPr>
        <p:spPr>
          <a:noFill/>
          <a:ln>
            <a:miter lim="800000"/>
            <a:headEnd/>
            <a:tailEnd/>
          </a:ln>
        </p:spPr>
        <p:txBody>
          <a:bodyPr/>
          <a:lstStyle/>
          <a:p>
            <a:fld id="{17570546-4234-41DD-A6B0-DD016EADC5C4}" type="slidenum">
              <a:rPr lang="en-US" altLang="zh-TW"/>
              <a:pPr/>
              <a:t>8</a:t>
            </a:fld>
            <a:endParaRPr lang="en-US" altLang="zh-TW"/>
          </a:p>
        </p:txBody>
      </p:sp>
      <p:sp>
        <p:nvSpPr>
          <p:cNvPr id="3686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6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7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7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7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7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687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7757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77578"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p:spPr>
        <p:txBody>
          <a:bodyPr/>
          <a:lstStyle/>
          <a:p>
            <a:endParaRPr lang="en-IN"/>
          </a:p>
        </p:txBody>
      </p:sp>
      <p:sp>
        <p:nvSpPr>
          <p:cNvPr id="877579" name="Rectangle 11"/>
          <p:cNvSpPr>
            <a:spLocks noChangeArrowheads="1"/>
          </p:cNvSpPr>
          <p:nvPr/>
        </p:nvSpPr>
        <p:spPr bwMode="auto">
          <a:xfrm>
            <a:off x="647700" y="2716213"/>
            <a:ext cx="8077200" cy="2041525"/>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value in the sequence number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field of a segment defines the number assigned to the first data byte </a:t>
            </a:r>
            <a:br>
              <a:rPr lang="en-US" altLang="zh-TW" sz="3200" i="1">
                <a:solidFill>
                  <a:schemeClr val="bg1"/>
                </a:solidFill>
                <a:latin typeface="Arial" charset="0"/>
                <a:ea typeface="新細明體" pitchFamily="18" charset="-120"/>
              </a:rPr>
            </a:br>
            <a:r>
              <a:rPr lang="en-US" altLang="zh-TW" sz="3200" i="1">
                <a:solidFill>
                  <a:schemeClr val="bg1"/>
                </a:solidFill>
                <a:latin typeface="Arial" charset="0"/>
                <a:ea typeface="新細明體" pitchFamily="18" charset="-120"/>
              </a:rPr>
              <a:t>contained in that segment.</a:t>
            </a:r>
          </a:p>
        </p:txBody>
      </p:sp>
      <p:grpSp>
        <p:nvGrpSpPr>
          <p:cNvPr id="2" name="Group 12"/>
          <p:cNvGrpSpPr>
            <a:grpSpLocks/>
          </p:cNvGrpSpPr>
          <p:nvPr/>
        </p:nvGrpSpPr>
        <p:grpSpPr bwMode="auto">
          <a:xfrm>
            <a:off x="609600" y="1981200"/>
            <a:ext cx="1143000" cy="566738"/>
            <a:chOff x="1200" y="1248"/>
            <a:chExt cx="720" cy="357"/>
          </a:xfrm>
        </p:grpSpPr>
        <p:pic>
          <p:nvPicPr>
            <p:cNvPr id="3687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3688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7577"/>
                                        </p:tgtEl>
                                        <p:attrNameLst>
                                          <p:attrName>style.visibility</p:attrName>
                                        </p:attrNameLst>
                                      </p:cBhvr>
                                      <p:to>
                                        <p:strVal val="visible"/>
                                      </p:to>
                                    </p:set>
                                    <p:animEffect transition="in" filter="checkerboard(across)">
                                      <p:cBhvr>
                                        <p:cTn id="13" dur="500"/>
                                        <p:tgtEl>
                                          <p:spTgt spid="87757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7578"/>
                                        </p:tgtEl>
                                        <p:attrNameLst>
                                          <p:attrName>style.visibility</p:attrName>
                                        </p:attrNameLst>
                                      </p:cBhvr>
                                      <p:to>
                                        <p:strVal val="visible"/>
                                      </p:to>
                                    </p:set>
                                    <p:animEffect transition="in" filter="checkerboard(across)">
                                      <p:cBhvr>
                                        <p:cTn id="17" dur="500"/>
                                        <p:tgtEl>
                                          <p:spTgt spid="87757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7579"/>
                                        </p:tgtEl>
                                        <p:attrNameLst>
                                          <p:attrName>style.visibility</p:attrName>
                                        </p:attrNameLst>
                                      </p:cBhvr>
                                      <p:to>
                                        <p:strVal val="visible"/>
                                      </p:to>
                                    </p:set>
                                    <p:animEffect transition="in" filter="checkerboard(across)">
                                      <p:cBhvr>
                                        <p:cTn id="21" dur="500"/>
                                        <p:tgtEl>
                                          <p:spTgt spid="87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7" grpId="0" animBg="1"/>
      <p:bldP spid="877578" grpId="0" animBg="1"/>
      <p:bldP spid="8775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p:cNvSpPr>
            <a:spLocks noGrp="1"/>
          </p:cNvSpPr>
          <p:nvPr>
            <p:ph type="ftr" sz="quarter" idx="10"/>
          </p:nvPr>
        </p:nvSpPr>
        <p:spPr>
          <a:noFill/>
          <a:ln>
            <a:miter lim="800000"/>
            <a:headEnd/>
            <a:tailEnd/>
          </a:ln>
        </p:spPr>
        <p:txBody>
          <a:bodyPr/>
          <a:lstStyle/>
          <a:p>
            <a:r>
              <a:rPr lang="en-US" altLang="zh-TW" smtClean="0"/>
              <a:t>TCP/IP Protocol Suite</a:t>
            </a:r>
          </a:p>
        </p:txBody>
      </p:sp>
      <p:sp>
        <p:nvSpPr>
          <p:cNvPr id="38915" name="投影片編號版面配置區 2"/>
          <p:cNvSpPr>
            <a:spLocks noGrp="1"/>
          </p:cNvSpPr>
          <p:nvPr>
            <p:ph type="sldNum" sz="quarter" idx="11"/>
          </p:nvPr>
        </p:nvSpPr>
        <p:spPr>
          <a:noFill/>
          <a:ln>
            <a:miter lim="800000"/>
            <a:headEnd/>
            <a:tailEnd/>
          </a:ln>
        </p:spPr>
        <p:txBody>
          <a:bodyPr/>
          <a:lstStyle/>
          <a:p>
            <a:fld id="{54B67BDC-86CF-44BE-BFE9-0E90439A7C24}" type="slidenum">
              <a:rPr lang="en-US" altLang="zh-TW"/>
              <a:pPr/>
              <a:t>9</a:t>
            </a:fld>
            <a:endParaRPr lang="en-US" altLang="zh-TW"/>
          </a:p>
        </p:txBody>
      </p:sp>
      <p:sp>
        <p:nvSpPr>
          <p:cNvPr id="3891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1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1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1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2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2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3892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zh-TW" altLang="zh-TW" sz="2400" b="0">
              <a:ea typeface="新細明體" pitchFamily="18" charset="-120"/>
            </a:endParaRPr>
          </a:p>
        </p:txBody>
      </p:sp>
      <p:sp>
        <p:nvSpPr>
          <p:cNvPr id="87962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p:spPr>
        <p:txBody>
          <a:bodyPr/>
          <a:lstStyle/>
          <a:p>
            <a:endParaRPr lang="en-IN"/>
          </a:p>
        </p:txBody>
      </p:sp>
      <p:sp>
        <p:nvSpPr>
          <p:cNvPr id="879626" name="Line 10"/>
          <p:cNvSpPr>
            <a:spLocks noChangeShapeType="1"/>
          </p:cNvSpPr>
          <p:nvPr/>
        </p:nvSpPr>
        <p:spPr bwMode="auto">
          <a:xfrm>
            <a:off x="609600" y="5867400"/>
            <a:ext cx="8153400" cy="0"/>
          </a:xfrm>
          <a:prstGeom prst="line">
            <a:avLst/>
          </a:prstGeom>
          <a:noFill/>
          <a:ln w="76200">
            <a:solidFill>
              <a:schemeClr val="folHlink"/>
            </a:solidFill>
            <a:round/>
            <a:headEnd/>
            <a:tailEnd/>
          </a:ln>
          <a:effectLst/>
        </p:spPr>
        <p:txBody>
          <a:bodyPr/>
          <a:lstStyle/>
          <a:p>
            <a:endParaRPr lang="en-IN"/>
          </a:p>
        </p:txBody>
      </p:sp>
      <p:sp>
        <p:nvSpPr>
          <p:cNvPr id="879627" name="Rectangle 11"/>
          <p:cNvSpPr>
            <a:spLocks noChangeArrowheads="1"/>
          </p:cNvSpPr>
          <p:nvPr/>
        </p:nvSpPr>
        <p:spPr bwMode="auto">
          <a:xfrm>
            <a:off x="647700" y="2716213"/>
            <a:ext cx="8077200" cy="3016250"/>
          </a:xfrm>
          <a:prstGeom prst="rect">
            <a:avLst/>
          </a:prstGeom>
          <a:solidFill>
            <a:srgbClr val="3333CC"/>
          </a:solidFill>
          <a:ln w="76200" algn="ctr">
            <a:noFill/>
            <a:miter lim="800000"/>
            <a:headEnd/>
            <a:tailEnd/>
          </a:ln>
          <a:effectLst/>
        </p:spPr>
        <p:txBody>
          <a:bodyPr>
            <a:spAutoFit/>
          </a:bodyPr>
          <a:lstStyle/>
          <a:p>
            <a:pPr algn="ctr"/>
            <a:r>
              <a:rPr lang="en-US" altLang="zh-TW" sz="3200" i="1">
                <a:solidFill>
                  <a:schemeClr val="bg1"/>
                </a:solidFill>
                <a:latin typeface="Arial" charset="0"/>
                <a:ea typeface="新細明體" pitchFamily="18" charset="-120"/>
              </a:rPr>
              <a:t>The value of the acknowledgment field in a segment defines the number of the next byte a party expects to receive. </a:t>
            </a:r>
          </a:p>
          <a:p>
            <a:pPr algn="ctr"/>
            <a:endParaRPr lang="en-US" altLang="zh-TW" sz="3200" i="1">
              <a:solidFill>
                <a:schemeClr val="bg1"/>
              </a:solidFill>
              <a:latin typeface="Arial" charset="0"/>
              <a:ea typeface="新細明體" pitchFamily="18" charset="-120"/>
            </a:endParaRPr>
          </a:p>
          <a:p>
            <a:pPr algn="ctr"/>
            <a:r>
              <a:rPr lang="en-US" altLang="zh-TW" sz="3200" i="1">
                <a:solidFill>
                  <a:schemeClr val="bg1"/>
                </a:solidFill>
                <a:latin typeface="Arial" charset="0"/>
                <a:ea typeface="新細明體" pitchFamily="18" charset="-120"/>
              </a:rPr>
              <a:t>The acknowledgment number is cumulative.</a:t>
            </a:r>
          </a:p>
        </p:txBody>
      </p:sp>
      <p:grpSp>
        <p:nvGrpSpPr>
          <p:cNvPr id="2" name="Group 12"/>
          <p:cNvGrpSpPr>
            <a:grpSpLocks/>
          </p:cNvGrpSpPr>
          <p:nvPr/>
        </p:nvGrpSpPr>
        <p:grpSpPr bwMode="auto">
          <a:xfrm>
            <a:off x="609600" y="1981200"/>
            <a:ext cx="1143000" cy="566738"/>
            <a:chOff x="1200" y="1248"/>
            <a:chExt cx="720" cy="357"/>
          </a:xfrm>
        </p:grpSpPr>
        <p:pic>
          <p:nvPicPr>
            <p:cNvPr id="3892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3892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zh-TW" sz="2800" i="1">
                  <a:solidFill>
                    <a:schemeClr val="hlink"/>
                  </a:solidFill>
                  <a:latin typeface="Times New Roman" pitchFamily="18" charset="0"/>
                  <a:ea typeface="新細明體"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879625"/>
                                        </p:tgtEl>
                                        <p:attrNameLst>
                                          <p:attrName>style.visibility</p:attrName>
                                        </p:attrNameLst>
                                      </p:cBhvr>
                                      <p:to>
                                        <p:strVal val="visible"/>
                                      </p:to>
                                    </p:set>
                                    <p:animEffect transition="in" filter="checkerboard(across)">
                                      <p:cBhvr>
                                        <p:cTn id="13" dur="500"/>
                                        <p:tgtEl>
                                          <p:spTgt spid="8796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79626"/>
                                        </p:tgtEl>
                                        <p:attrNameLst>
                                          <p:attrName>style.visibility</p:attrName>
                                        </p:attrNameLst>
                                      </p:cBhvr>
                                      <p:to>
                                        <p:strVal val="visible"/>
                                      </p:to>
                                    </p:set>
                                    <p:animEffect transition="in" filter="checkerboard(across)">
                                      <p:cBhvr>
                                        <p:cTn id="17" dur="500"/>
                                        <p:tgtEl>
                                          <p:spTgt spid="8796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879627"/>
                                        </p:tgtEl>
                                        <p:attrNameLst>
                                          <p:attrName>style.visibility</p:attrName>
                                        </p:attrNameLst>
                                      </p:cBhvr>
                                      <p:to>
                                        <p:strVal val="visible"/>
                                      </p:to>
                                    </p:set>
                                    <p:animEffect transition="in" filter="checkerboard(across)">
                                      <p:cBhvr>
                                        <p:cTn id="21" dur="500"/>
                                        <p:tgtEl>
                                          <p:spTgt spid="87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5" grpId="0" animBg="1"/>
      <p:bldP spid="879626" grpId="0" animBg="1"/>
      <p:bldP spid="8796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1777</Words>
  <Application>Microsoft Office PowerPoint</Application>
  <PresentationFormat>On-screen Show (4:3)</PresentationFormat>
  <Paragraphs>337</Paragraphs>
  <Slides>62</Slides>
  <Notes>56</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Silly Window Syndrome (1)</vt:lpstr>
      <vt:lpstr>Silly Window Syndrome (2)</vt:lpstr>
      <vt:lpstr>Silly Window Syndrome (3)</vt:lpstr>
      <vt:lpstr>Slide 40</vt:lpstr>
      <vt:lpstr>Slide 41</vt:lpstr>
      <vt:lpstr>Slide 42</vt:lpstr>
      <vt:lpstr>Acknowledgement Type</vt:lpstr>
      <vt:lpstr>Slide 44</vt:lpstr>
      <vt:lpstr>Slide 45</vt:lpstr>
      <vt:lpstr>Slide 46</vt:lpstr>
      <vt:lpstr>Slide 47</vt:lpstr>
      <vt:lpstr>Rules for Generating ACK (1)</vt:lpstr>
      <vt:lpstr>Rules for Generating ACK (2)</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SAMSUNG</dc:creator>
  <cp:lastModifiedBy>SAMSUNG</cp:lastModifiedBy>
  <cp:revision>3</cp:revision>
  <dcterms:created xsi:type="dcterms:W3CDTF">2020-12-14T06:32:57Z</dcterms:created>
  <dcterms:modified xsi:type="dcterms:W3CDTF">2020-12-17T06:37:22Z</dcterms:modified>
</cp:coreProperties>
</file>