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570" r:id="rId2"/>
    <p:sldId id="558" r:id="rId3"/>
    <p:sldId id="518" r:id="rId4"/>
    <p:sldId id="540" r:id="rId5"/>
    <p:sldId id="541" r:id="rId6"/>
    <p:sldId id="528" r:id="rId7"/>
    <p:sldId id="542" r:id="rId8"/>
    <p:sldId id="529" r:id="rId9"/>
    <p:sldId id="543" r:id="rId10"/>
    <p:sldId id="544" r:id="rId11"/>
    <p:sldId id="559" r:id="rId12"/>
    <p:sldId id="530" r:id="rId13"/>
    <p:sldId id="545" r:id="rId14"/>
    <p:sldId id="531" r:id="rId15"/>
    <p:sldId id="560" r:id="rId16"/>
    <p:sldId id="532" r:id="rId17"/>
    <p:sldId id="561" r:id="rId18"/>
    <p:sldId id="547" r:id="rId19"/>
    <p:sldId id="548" r:id="rId20"/>
    <p:sldId id="549" r:id="rId21"/>
    <p:sldId id="550" r:id="rId22"/>
    <p:sldId id="567" r:id="rId23"/>
    <p:sldId id="551" r:id="rId24"/>
    <p:sldId id="533" r:id="rId25"/>
    <p:sldId id="562" r:id="rId26"/>
    <p:sldId id="552" r:id="rId27"/>
    <p:sldId id="534" r:id="rId28"/>
    <p:sldId id="563" r:id="rId29"/>
    <p:sldId id="553" r:id="rId30"/>
    <p:sldId id="535" r:id="rId31"/>
    <p:sldId id="554" r:id="rId32"/>
    <p:sldId id="536" r:id="rId33"/>
    <p:sldId id="556" r:id="rId34"/>
    <p:sldId id="537" r:id="rId35"/>
    <p:sldId id="568" r:id="rId36"/>
    <p:sldId id="555" r:id="rId37"/>
    <p:sldId id="569" r:id="rId38"/>
    <p:sldId id="557" r:id="rId39"/>
    <p:sldId id="538" r:id="rId40"/>
    <p:sldId id="571" r:id="rId4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1" autoAdjust="0"/>
    <p:restoredTop sz="94707" autoAdjust="0"/>
  </p:normalViewPr>
  <p:slideViewPr>
    <p:cSldViewPr>
      <p:cViewPr>
        <p:scale>
          <a:sx n="75" d="100"/>
          <a:sy n="75" d="100"/>
        </p:scale>
        <p:origin x="-12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440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48EE7EFF-3F56-4CB7-A4A3-FA6486A44B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r>
              <a:rPr lang="en-US"/>
              <a:t>TCP/IP Protocol Suite</a:t>
            </a:r>
          </a:p>
        </p:txBody>
      </p:sp>
      <p:sp>
        <p:nvSpPr>
          <p:cNvPr id="1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E4E795B-ED0D-4DDA-BDD6-33A5FD0B105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8CA1247C-0ECA-4078-9C22-90B0FCECE87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A385F62C-0579-43CC-BE45-21C581D78F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C3EB11B9-AB0E-4631-86D3-A092ADBD71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5" name="Rectangle 13"/>
          <p:cNvSpPr>
            <a:spLocks noGrp="1" noChangeArrowheads="1"/>
          </p:cNvSpPr>
          <p:nvPr>
            <p:ph type="sldNum" sz="quarter" idx="11"/>
          </p:nvPr>
        </p:nvSpPr>
        <p:spPr>
          <a:ln/>
        </p:spPr>
        <p:txBody>
          <a:bodyPr/>
          <a:lstStyle>
            <a:lvl1pPr>
              <a:defRPr/>
            </a:lvl1pPr>
          </a:lstStyle>
          <a:p>
            <a:pPr>
              <a:defRPr/>
            </a:pPr>
            <a:fld id="{91C0D8C0-E90F-44D9-A5AE-A4D03B02B2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BE55D511-4146-4BAE-B2F5-2A350DD6F8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8" name="Rectangle 13"/>
          <p:cNvSpPr>
            <a:spLocks noGrp="1" noChangeArrowheads="1"/>
          </p:cNvSpPr>
          <p:nvPr>
            <p:ph type="sldNum" sz="quarter" idx="11"/>
          </p:nvPr>
        </p:nvSpPr>
        <p:spPr>
          <a:ln/>
        </p:spPr>
        <p:txBody>
          <a:bodyPr/>
          <a:lstStyle>
            <a:lvl1pPr>
              <a:defRPr/>
            </a:lvl1pPr>
          </a:lstStyle>
          <a:p>
            <a:pPr>
              <a:defRPr/>
            </a:pPr>
            <a:fld id="{18D6F501-220C-4286-95E8-D5B4102BAF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4" name="Rectangle 13"/>
          <p:cNvSpPr>
            <a:spLocks noGrp="1" noChangeArrowheads="1"/>
          </p:cNvSpPr>
          <p:nvPr>
            <p:ph type="sldNum" sz="quarter" idx="11"/>
          </p:nvPr>
        </p:nvSpPr>
        <p:spPr>
          <a:ln/>
        </p:spPr>
        <p:txBody>
          <a:bodyPr/>
          <a:lstStyle>
            <a:lvl1pPr>
              <a:defRPr/>
            </a:lvl1pPr>
          </a:lstStyle>
          <a:p>
            <a:pPr>
              <a:defRPr/>
            </a:pPr>
            <a:fld id="{58872EB4-FB3A-482A-B14A-32F37BE0F7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3" name="Rectangle 13"/>
          <p:cNvSpPr>
            <a:spLocks noGrp="1" noChangeArrowheads="1"/>
          </p:cNvSpPr>
          <p:nvPr>
            <p:ph type="sldNum" sz="quarter" idx="11"/>
          </p:nvPr>
        </p:nvSpPr>
        <p:spPr>
          <a:ln/>
        </p:spPr>
        <p:txBody>
          <a:bodyPr/>
          <a:lstStyle>
            <a:lvl1pPr>
              <a:defRPr/>
            </a:lvl1pPr>
          </a:lstStyle>
          <a:p>
            <a:pPr>
              <a:defRPr/>
            </a:pPr>
            <a:fld id="{1367FE7B-2B33-4673-BBE3-59C1750548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31EE265B-5C72-4AD9-9DC4-90C3B8769E9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TCP/IP Protocol Suite</a:t>
            </a:r>
          </a:p>
        </p:txBody>
      </p:sp>
      <p:sp>
        <p:nvSpPr>
          <p:cNvPr id="6" name="Rectangle 13"/>
          <p:cNvSpPr>
            <a:spLocks noGrp="1" noChangeArrowheads="1"/>
          </p:cNvSpPr>
          <p:nvPr>
            <p:ph type="sldNum" sz="quarter" idx="11"/>
          </p:nvPr>
        </p:nvSpPr>
        <p:spPr>
          <a:ln/>
        </p:spPr>
        <p:txBody>
          <a:bodyPr/>
          <a:lstStyle>
            <a:lvl1pPr>
              <a:defRPr/>
            </a:lvl1pPr>
          </a:lstStyle>
          <a:p>
            <a:pPr>
              <a:defRPr/>
            </a:pPr>
            <a:fld id="{ECA38A4D-9797-47AD-B8B8-1F01032698D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A5B99087-9CA8-47A3-936A-A82D39A19F6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1"/>
          <p:cNvSpPr>
            <a:spLocks noGrp="1"/>
          </p:cNvSpPr>
          <p:nvPr>
            <p:ph type="ftr" sz="quarter" idx="10"/>
          </p:nvPr>
        </p:nvSpPr>
        <p:spPr>
          <a:noFill/>
        </p:spPr>
        <p:txBody>
          <a:bodyPr/>
          <a:lstStyle/>
          <a:p>
            <a:r>
              <a:rPr lang="en-US" smtClean="0"/>
              <a:t>TCP/IP Protocol Suite</a:t>
            </a:r>
          </a:p>
        </p:txBody>
      </p:sp>
      <p:sp>
        <p:nvSpPr>
          <p:cNvPr id="3075" name="Slide Number Placeholder 2"/>
          <p:cNvSpPr>
            <a:spLocks noGrp="1"/>
          </p:cNvSpPr>
          <p:nvPr>
            <p:ph type="sldNum" sz="quarter" idx="11"/>
          </p:nvPr>
        </p:nvSpPr>
        <p:spPr>
          <a:noFill/>
        </p:spPr>
        <p:txBody>
          <a:bodyPr/>
          <a:lstStyle/>
          <a:p>
            <a:fld id="{555249D9-0609-423D-A508-D8F64DB58574}" type="slidenum">
              <a:rPr lang="en-US" smtClean="0"/>
              <a:pPr/>
              <a:t>1</a:t>
            </a:fld>
            <a:endParaRPr lang="en-US" smtClean="0"/>
          </a:p>
        </p:txBody>
      </p:sp>
      <p:sp>
        <p:nvSpPr>
          <p:cNvPr id="3076" name="Line 2"/>
          <p:cNvSpPr>
            <a:spLocks noChangeShapeType="1"/>
          </p:cNvSpPr>
          <p:nvPr/>
        </p:nvSpPr>
        <p:spPr bwMode="auto">
          <a:xfrm>
            <a:off x="228600" y="2743200"/>
            <a:ext cx="8610600" cy="0"/>
          </a:xfrm>
          <a:prstGeom prst="line">
            <a:avLst/>
          </a:prstGeom>
          <a:noFill/>
          <a:ln w="76200">
            <a:solidFill>
              <a:schemeClr val="tx2"/>
            </a:solidFill>
            <a:round/>
            <a:headEnd/>
            <a:tailEnd/>
          </a:ln>
        </p:spPr>
        <p:txBody>
          <a:bodyPr/>
          <a:lstStyle/>
          <a:p>
            <a:endParaRPr lang="en-IN"/>
          </a:p>
        </p:txBody>
      </p:sp>
      <p:sp>
        <p:nvSpPr>
          <p:cNvPr id="518147" name="Text Box 3"/>
          <p:cNvSpPr txBox="1">
            <a:spLocks noChangeArrowheads="1"/>
          </p:cNvSpPr>
          <p:nvPr/>
        </p:nvSpPr>
        <p:spPr bwMode="auto">
          <a:xfrm>
            <a:off x="1295400" y="273050"/>
            <a:ext cx="2192338" cy="579438"/>
          </a:xfrm>
          <a:prstGeom prst="rect">
            <a:avLst/>
          </a:prstGeom>
          <a:noFill/>
          <a:ln w="9525">
            <a:noFill/>
            <a:miter lim="800000"/>
            <a:headEnd/>
            <a:tailEnd/>
          </a:ln>
          <a:effectLst/>
        </p:spPr>
        <p:txBody>
          <a:bodyPr wrap="none">
            <a:spAutoFit/>
          </a:bodyPr>
          <a:lstStyle/>
          <a:p>
            <a:pPr>
              <a:defRPr/>
            </a:pPr>
            <a:r>
              <a:rPr lang="en-US" sz="3200">
                <a:solidFill>
                  <a:srgbClr val="3366FF"/>
                </a:solidFill>
                <a:effectLst>
                  <a:outerShdw blurRad="38100" dist="38100" dir="2700000" algn="tl">
                    <a:srgbClr val="C0C0C0"/>
                  </a:outerShdw>
                </a:effectLst>
                <a:latin typeface="Baskerville Old Face" pitchFamily="18" charset="0"/>
              </a:rPr>
              <a:t>Chapter   18</a:t>
            </a:r>
          </a:p>
        </p:txBody>
      </p:sp>
      <p:sp>
        <p:nvSpPr>
          <p:cNvPr id="3078" name="Rectangle 4"/>
          <p:cNvSpPr>
            <a:spLocks noChangeArrowheads="1"/>
          </p:cNvSpPr>
          <p:nvPr/>
        </p:nvSpPr>
        <p:spPr bwMode="auto">
          <a:xfrm>
            <a:off x="228600" y="3352800"/>
            <a:ext cx="8534400" cy="457200"/>
          </a:xfrm>
          <a:prstGeom prst="rect">
            <a:avLst/>
          </a:prstGeom>
          <a:noFill/>
          <a:ln w="9525">
            <a:noFill/>
            <a:miter lim="800000"/>
            <a:headEnd/>
            <a:tailEnd/>
          </a:ln>
        </p:spPr>
        <p:txBody>
          <a:bodyPr>
            <a:spAutoFit/>
          </a:bodyPr>
          <a:lstStyle/>
          <a:p>
            <a:pPr marL="457200" indent="-457200"/>
            <a:r>
              <a:rPr lang="en-US" sz="2400" i="1">
                <a:solidFill>
                  <a:schemeClr val="hlink"/>
                </a:solidFill>
                <a:latin typeface="Times New Roman" pitchFamily="18" charset="0"/>
              </a:rPr>
              <a:t>Upon completion you will be able to:</a:t>
            </a:r>
            <a:endParaRPr lang="en-US" sz="2400">
              <a:solidFill>
                <a:schemeClr val="hlink"/>
              </a:solidFill>
              <a:latin typeface="Times New Roman" pitchFamily="18" charset="0"/>
            </a:endParaRPr>
          </a:p>
        </p:txBody>
      </p:sp>
      <p:sp>
        <p:nvSpPr>
          <p:cNvPr id="518149" name="Text Box 5"/>
          <p:cNvSpPr txBox="1">
            <a:spLocks noChangeArrowheads="1"/>
          </p:cNvSpPr>
          <p:nvPr/>
        </p:nvSpPr>
        <p:spPr bwMode="auto">
          <a:xfrm>
            <a:off x="2473325" y="914400"/>
            <a:ext cx="3927475" cy="1555750"/>
          </a:xfrm>
          <a:prstGeom prst="rect">
            <a:avLst/>
          </a:prstGeom>
          <a:noFill/>
          <a:ln w="9525">
            <a:noFill/>
            <a:miter lim="800000"/>
            <a:headEnd/>
            <a:tailEnd/>
          </a:ln>
          <a:effectLst/>
        </p:spPr>
        <p:txBody>
          <a:bodyPr wrap="none">
            <a:spAutoFit/>
          </a:bodyPr>
          <a:lstStyle/>
          <a:p>
            <a:pPr algn="ctr">
              <a:defRPr/>
            </a:pPr>
            <a:r>
              <a:rPr lang="en-US" sz="4800" i="1">
                <a:effectLst>
                  <a:outerShdw blurRad="38100" dist="38100" dir="2700000" algn="tl">
                    <a:srgbClr val="C0C0C0"/>
                  </a:outerShdw>
                </a:effectLst>
                <a:latin typeface="Times New Roman" pitchFamily="18" charset="0"/>
              </a:rPr>
              <a:t>Remote Login:</a:t>
            </a:r>
          </a:p>
          <a:p>
            <a:pPr algn="ctr">
              <a:defRPr/>
            </a:pPr>
            <a:r>
              <a:rPr lang="en-US" sz="4800" i="1">
                <a:effectLst>
                  <a:outerShdw blurRad="38100" dist="38100" dir="2700000" algn="tl">
                    <a:srgbClr val="C0C0C0"/>
                  </a:outerShdw>
                </a:effectLst>
                <a:latin typeface="Times New Roman" pitchFamily="18" charset="0"/>
              </a:rPr>
              <a:t>Telnet</a:t>
            </a:r>
          </a:p>
        </p:txBody>
      </p:sp>
      <p:sp>
        <p:nvSpPr>
          <p:cNvPr id="3080" name="Text Box 6"/>
          <p:cNvSpPr txBox="1">
            <a:spLocks noChangeArrowheads="1"/>
          </p:cNvSpPr>
          <p:nvPr/>
        </p:nvSpPr>
        <p:spPr bwMode="auto">
          <a:xfrm>
            <a:off x="80391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pic>
        <p:nvPicPr>
          <p:cNvPr id="3081" name="Picture 7"/>
          <p:cNvPicPr>
            <a:picLocks noChangeAspect="1" noChangeArrowheads="1"/>
          </p:cNvPicPr>
          <p:nvPr/>
        </p:nvPicPr>
        <p:blipFill>
          <a:blip r:embed="rId2"/>
          <a:srcRect/>
          <a:stretch>
            <a:fillRect/>
          </a:stretch>
        </p:blipFill>
        <p:spPr bwMode="auto">
          <a:xfrm>
            <a:off x="152400" y="152400"/>
            <a:ext cx="990600" cy="868363"/>
          </a:xfrm>
          <a:prstGeom prst="rect">
            <a:avLst/>
          </a:prstGeom>
          <a:noFill/>
          <a:ln w="9525">
            <a:noFill/>
            <a:miter lim="800000"/>
            <a:headEnd/>
            <a:tailEnd/>
          </a:ln>
        </p:spPr>
      </p:pic>
      <p:sp>
        <p:nvSpPr>
          <p:cNvPr id="3082" name="Rectangle 8"/>
          <p:cNvSpPr>
            <a:spLocks noChangeArrowheads="1"/>
          </p:cNvSpPr>
          <p:nvPr/>
        </p:nvSpPr>
        <p:spPr bwMode="auto">
          <a:xfrm>
            <a:off x="228600" y="4025900"/>
            <a:ext cx="8534400" cy="1917700"/>
          </a:xfrm>
          <a:prstGeom prst="rect">
            <a:avLst/>
          </a:prstGeom>
          <a:noFill/>
          <a:ln w="9525">
            <a:noFill/>
            <a:miter lim="800000"/>
            <a:headEnd/>
            <a:tailEnd/>
          </a:ln>
        </p:spPr>
        <p:txBody>
          <a:bodyPr>
            <a:spAutoFit/>
          </a:bodyPr>
          <a:lstStyle/>
          <a:p>
            <a:pPr>
              <a:buFontTx/>
              <a:buChar char="•"/>
            </a:pPr>
            <a:r>
              <a:rPr lang="en-US" sz="2400" i="1">
                <a:latin typeface="Times New Roman" pitchFamily="18" charset="0"/>
              </a:rPr>
              <a:t> Understand how TELNET works</a:t>
            </a:r>
          </a:p>
          <a:p>
            <a:pPr>
              <a:buFontTx/>
              <a:buChar char="•"/>
            </a:pPr>
            <a:r>
              <a:rPr lang="en-US" sz="2400" i="1">
                <a:latin typeface="Times New Roman" pitchFamily="18" charset="0"/>
              </a:rPr>
              <a:t> Understand the role of NVT in a TELNET communication</a:t>
            </a:r>
          </a:p>
          <a:p>
            <a:pPr>
              <a:buFontTx/>
              <a:buChar char="•"/>
            </a:pPr>
            <a:r>
              <a:rPr lang="en-US" sz="2400" i="1">
                <a:latin typeface="Times New Roman" pitchFamily="18" charset="0"/>
              </a:rPr>
              <a:t> Understand TELNET option and suboption negotiation</a:t>
            </a:r>
          </a:p>
          <a:p>
            <a:pPr>
              <a:buFontTx/>
              <a:buChar char="•"/>
            </a:pPr>
            <a:r>
              <a:rPr lang="en-US" sz="2400" i="1">
                <a:latin typeface="Times New Roman" pitchFamily="18" charset="0"/>
              </a:rPr>
              <a:t> Know how control characters are used</a:t>
            </a:r>
          </a:p>
          <a:p>
            <a:pPr>
              <a:buFontTx/>
              <a:buChar char="•"/>
            </a:pPr>
            <a:r>
              <a:rPr lang="en-US" sz="2400" i="1">
                <a:latin typeface="Times New Roman" pitchFamily="18" charset="0"/>
              </a:rPr>
              <a:t> Know the TELNET modes of operation</a:t>
            </a:r>
          </a:p>
        </p:txBody>
      </p:sp>
      <p:sp>
        <p:nvSpPr>
          <p:cNvPr id="3083" name="Rectangle 9"/>
          <p:cNvSpPr>
            <a:spLocks noChangeArrowheads="1"/>
          </p:cNvSpPr>
          <p:nvPr/>
        </p:nvSpPr>
        <p:spPr bwMode="auto">
          <a:xfrm>
            <a:off x="228600" y="2741613"/>
            <a:ext cx="7696200" cy="1068387"/>
          </a:xfrm>
          <a:prstGeom prst="rect">
            <a:avLst/>
          </a:prstGeom>
          <a:noFill/>
          <a:ln w="9525">
            <a:noFill/>
            <a:miter lim="800000"/>
            <a:headEnd/>
            <a:tailEnd/>
          </a:ln>
        </p:spPr>
        <p:txBody>
          <a:bodyPr>
            <a:spAutoFit/>
          </a:bodyPr>
          <a:lstStyle/>
          <a:p>
            <a:r>
              <a:rPr lang="en-US" sz="3600">
                <a:solidFill>
                  <a:schemeClr val="hlink"/>
                </a:solidFill>
                <a:latin typeface="Times New Roman" pitchFamily="18" charset="0"/>
              </a:rPr>
              <a:t>Objectives </a:t>
            </a:r>
            <a:r>
              <a:rPr lang="en-US" sz="2800">
                <a:solidFill>
                  <a:schemeClr val="hlink"/>
                </a:solidFill>
                <a:latin typeface="Times New Roman" pitchFamily="18" charset="0"/>
              </a:rPr>
              <a:t/>
            </a:r>
            <a:br>
              <a:rPr lang="en-US" sz="2800">
                <a:solidFill>
                  <a:schemeClr val="hlink"/>
                </a:solidFill>
                <a:latin typeface="Times New Roman" pitchFamily="18" charset="0"/>
              </a:rPr>
            </a:br>
            <a:endParaRPr lang="en-US" sz="2800">
              <a:latin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p>
            <a:r>
              <a:rPr lang="en-US" smtClean="0"/>
              <a:t>TCP/IP Protocol Suite</a:t>
            </a:r>
          </a:p>
        </p:txBody>
      </p:sp>
      <p:sp>
        <p:nvSpPr>
          <p:cNvPr id="12291" name="Slide Number Placeholder 2"/>
          <p:cNvSpPr>
            <a:spLocks noGrp="1"/>
          </p:cNvSpPr>
          <p:nvPr>
            <p:ph type="sldNum" sz="quarter" idx="11"/>
          </p:nvPr>
        </p:nvSpPr>
        <p:spPr>
          <a:noFill/>
        </p:spPr>
        <p:txBody>
          <a:bodyPr/>
          <a:lstStyle/>
          <a:p>
            <a:fld id="{C8EF5704-C7E2-4FCC-B3E1-DE67CB0ECC19}" type="slidenum">
              <a:rPr lang="en-US" smtClean="0"/>
              <a:pPr/>
              <a:t>10</a:t>
            </a:fld>
            <a:endParaRPr lang="en-US" smtClean="0"/>
          </a:p>
        </p:txBody>
      </p:sp>
      <p:sp>
        <p:nvSpPr>
          <p:cNvPr id="12292"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18.5</a:t>
            </a:r>
            <a:r>
              <a:rPr lang="en-US" altLang="en-US">
                <a:solidFill>
                  <a:schemeClr val="accent2"/>
                </a:solidFill>
                <a:latin typeface="Times New Roman" pitchFamily="18" charset="0"/>
              </a:rPr>
              <a:t>    </a:t>
            </a:r>
            <a:r>
              <a:rPr lang="en-US" altLang="en-US" i="1">
                <a:latin typeface="Times New Roman" pitchFamily="18" charset="0"/>
              </a:rPr>
              <a:t>Format of control characters</a:t>
            </a:r>
          </a:p>
        </p:txBody>
      </p:sp>
      <p:sp>
        <p:nvSpPr>
          <p:cNvPr id="1229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1229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229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1229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229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1229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1229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12300" name="Picture 10"/>
          <p:cNvPicPr>
            <a:picLocks noChangeAspect="1" noChangeArrowheads="1"/>
          </p:cNvPicPr>
          <p:nvPr/>
        </p:nvPicPr>
        <p:blipFill>
          <a:blip r:embed="rId2"/>
          <a:srcRect/>
          <a:stretch>
            <a:fillRect/>
          </a:stretch>
        </p:blipFill>
        <p:spPr bwMode="auto">
          <a:xfrm>
            <a:off x="1279525" y="2786063"/>
            <a:ext cx="65849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p:spPr>
        <p:txBody>
          <a:bodyPr/>
          <a:lstStyle/>
          <a:p>
            <a:r>
              <a:rPr lang="en-US" smtClean="0"/>
              <a:t>TCP/IP Protocol Suite</a:t>
            </a:r>
          </a:p>
        </p:txBody>
      </p:sp>
      <p:sp>
        <p:nvSpPr>
          <p:cNvPr id="13315" name="Slide Number Placeholder 2"/>
          <p:cNvSpPr>
            <a:spLocks noGrp="1"/>
          </p:cNvSpPr>
          <p:nvPr>
            <p:ph type="sldNum" sz="quarter" idx="11"/>
          </p:nvPr>
        </p:nvSpPr>
        <p:spPr>
          <a:noFill/>
        </p:spPr>
        <p:txBody>
          <a:bodyPr/>
          <a:lstStyle/>
          <a:p>
            <a:fld id="{E03D1C26-03B2-4485-82D8-91A5DE422E96}" type="slidenum">
              <a:rPr lang="en-US" smtClean="0"/>
              <a:pPr/>
              <a:t>11</a:t>
            </a:fld>
            <a:endParaRPr lang="en-US" smtClean="0"/>
          </a:p>
        </p:txBody>
      </p:sp>
      <p:sp>
        <p:nvSpPr>
          <p:cNvPr id="506883" name="Text Box 3"/>
          <p:cNvSpPr txBox="1">
            <a:spLocks noChangeArrowheads="1"/>
          </p:cNvSpPr>
          <p:nvPr/>
        </p:nvSpPr>
        <p:spPr bwMode="auto">
          <a:xfrm>
            <a:off x="1047750" y="152400"/>
            <a:ext cx="5405438" cy="457200"/>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18.1  </a:t>
            </a:r>
            <a:r>
              <a:rPr lang="en-US" sz="2400" i="1">
                <a:effectLst>
                  <a:outerShdw blurRad="38100" dist="38100" dir="2700000" algn="tl">
                    <a:srgbClr val="C0C0C0"/>
                  </a:outerShdw>
                </a:effectLst>
                <a:latin typeface="Times New Roman" pitchFamily="18" charset="0"/>
              </a:rPr>
              <a:t>Some NVT control characters</a:t>
            </a:r>
          </a:p>
        </p:txBody>
      </p:sp>
      <p:pic>
        <p:nvPicPr>
          <p:cNvPr id="13317" name="Picture 41"/>
          <p:cNvPicPr>
            <a:picLocks noChangeAspect="1" noChangeArrowheads="1"/>
          </p:cNvPicPr>
          <p:nvPr/>
        </p:nvPicPr>
        <p:blipFill>
          <a:blip r:embed="rId2"/>
          <a:srcRect/>
          <a:stretch>
            <a:fillRect/>
          </a:stretch>
        </p:blipFill>
        <p:spPr bwMode="auto">
          <a:xfrm>
            <a:off x="1023938" y="654050"/>
            <a:ext cx="6138862" cy="5681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p>
            <a:r>
              <a:rPr lang="en-US" smtClean="0"/>
              <a:t>TCP/IP Protocol Suite</a:t>
            </a:r>
          </a:p>
        </p:txBody>
      </p:sp>
      <p:sp>
        <p:nvSpPr>
          <p:cNvPr id="14339" name="Slide Number Placeholder 2"/>
          <p:cNvSpPr>
            <a:spLocks noGrp="1"/>
          </p:cNvSpPr>
          <p:nvPr>
            <p:ph type="sldNum" sz="quarter" idx="11"/>
          </p:nvPr>
        </p:nvSpPr>
        <p:spPr>
          <a:noFill/>
        </p:spPr>
        <p:txBody>
          <a:bodyPr/>
          <a:lstStyle/>
          <a:p>
            <a:fld id="{D6A42C18-D031-450E-A6E5-6FA38841F7F9}" type="slidenum">
              <a:rPr lang="en-US" smtClean="0"/>
              <a:pPr/>
              <a:t>12</a:t>
            </a:fld>
            <a:endParaRPr lang="en-US" smtClean="0"/>
          </a:p>
        </p:txBody>
      </p:sp>
      <p:grpSp>
        <p:nvGrpSpPr>
          <p:cNvPr id="14340" name="Group 2"/>
          <p:cNvGrpSpPr>
            <a:grpSpLocks/>
          </p:cNvGrpSpPr>
          <p:nvPr/>
        </p:nvGrpSpPr>
        <p:grpSpPr bwMode="auto">
          <a:xfrm>
            <a:off x="0" y="0"/>
            <a:ext cx="8686800" cy="6400800"/>
            <a:chOff x="0" y="96"/>
            <a:chExt cx="5472" cy="3840"/>
          </a:xfrm>
        </p:grpSpPr>
        <p:sp>
          <p:nvSpPr>
            <p:cNvPr id="1434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14344"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4345"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14341" name="Text Box 6"/>
          <p:cNvSpPr txBox="1">
            <a:spLocks noChangeArrowheads="1"/>
          </p:cNvSpPr>
          <p:nvPr/>
        </p:nvSpPr>
        <p:spPr bwMode="auto">
          <a:xfrm>
            <a:off x="228600" y="354013"/>
            <a:ext cx="42481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18.4   EMBEDDING</a:t>
            </a:r>
          </a:p>
        </p:txBody>
      </p:sp>
      <p:sp>
        <p:nvSpPr>
          <p:cNvPr id="476167"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The same connection is used by TELNET for sending both data and control characters. TELNET accomplishes this by embedding the control characters in the data stream.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p>
            <a:r>
              <a:rPr lang="en-US" smtClean="0"/>
              <a:t>TCP/IP Protocol Suite</a:t>
            </a:r>
          </a:p>
        </p:txBody>
      </p:sp>
      <p:sp>
        <p:nvSpPr>
          <p:cNvPr id="15363" name="Slide Number Placeholder 2"/>
          <p:cNvSpPr>
            <a:spLocks noGrp="1"/>
          </p:cNvSpPr>
          <p:nvPr>
            <p:ph type="sldNum" sz="quarter" idx="11"/>
          </p:nvPr>
        </p:nvSpPr>
        <p:spPr>
          <a:noFill/>
        </p:spPr>
        <p:txBody>
          <a:bodyPr/>
          <a:lstStyle/>
          <a:p>
            <a:fld id="{60FB799C-528F-4FAD-8376-5A247939AF56}" type="slidenum">
              <a:rPr lang="en-US" smtClean="0"/>
              <a:pPr/>
              <a:t>13</a:t>
            </a:fld>
            <a:endParaRPr lang="en-US" smtClean="0"/>
          </a:p>
        </p:txBody>
      </p:sp>
      <p:sp>
        <p:nvSpPr>
          <p:cNvPr id="1536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18.6</a:t>
            </a:r>
            <a:r>
              <a:rPr lang="en-US" altLang="en-US">
                <a:solidFill>
                  <a:schemeClr val="accent2"/>
                </a:solidFill>
                <a:latin typeface="Times New Roman" pitchFamily="18" charset="0"/>
              </a:rPr>
              <a:t>    </a:t>
            </a:r>
            <a:r>
              <a:rPr lang="en-US" altLang="en-US" i="1">
                <a:latin typeface="Times New Roman" pitchFamily="18" charset="0"/>
              </a:rPr>
              <a:t>An example of embedding</a:t>
            </a:r>
          </a:p>
        </p:txBody>
      </p:sp>
      <p:sp>
        <p:nvSpPr>
          <p:cNvPr id="1536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153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536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153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53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1537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153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15372" name="Picture 10"/>
          <p:cNvPicPr>
            <a:picLocks noChangeAspect="1" noChangeArrowheads="1"/>
          </p:cNvPicPr>
          <p:nvPr/>
        </p:nvPicPr>
        <p:blipFill>
          <a:blip r:embed="rId2"/>
          <a:srcRect/>
          <a:stretch>
            <a:fillRect/>
          </a:stretch>
        </p:blipFill>
        <p:spPr bwMode="auto">
          <a:xfrm>
            <a:off x="347663" y="2257425"/>
            <a:ext cx="8034337" cy="210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p>
            <a:r>
              <a:rPr lang="en-US" smtClean="0"/>
              <a:t>TCP/IP Protocol Suite</a:t>
            </a:r>
          </a:p>
        </p:txBody>
      </p:sp>
      <p:sp>
        <p:nvSpPr>
          <p:cNvPr id="16387" name="Slide Number Placeholder 2"/>
          <p:cNvSpPr>
            <a:spLocks noGrp="1"/>
          </p:cNvSpPr>
          <p:nvPr>
            <p:ph type="sldNum" sz="quarter" idx="11"/>
          </p:nvPr>
        </p:nvSpPr>
        <p:spPr>
          <a:noFill/>
        </p:spPr>
        <p:txBody>
          <a:bodyPr/>
          <a:lstStyle/>
          <a:p>
            <a:fld id="{F7230857-BDDD-4FC9-92D6-E46FF726370A}" type="slidenum">
              <a:rPr lang="en-US" smtClean="0"/>
              <a:pPr/>
              <a:t>14</a:t>
            </a:fld>
            <a:endParaRPr lang="en-US" smtClean="0"/>
          </a:p>
        </p:txBody>
      </p:sp>
      <p:grpSp>
        <p:nvGrpSpPr>
          <p:cNvPr id="16388" name="Group 2"/>
          <p:cNvGrpSpPr>
            <a:grpSpLocks/>
          </p:cNvGrpSpPr>
          <p:nvPr/>
        </p:nvGrpSpPr>
        <p:grpSpPr bwMode="auto">
          <a:xfrm>
            <a:off x="0" y="0"/>
            <a:ext cx="8686800" cy="6400800"/>
            <a:chOff x="0" y="96"/>
            <a:chExt cx="5472" cy="3840"/>
          </a:xfrm>
        </p:grpSpPr>
        <p:sp>
          <p:nvSpPr>
            <p:cNvPr id="16391"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16392"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6393"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16389" name="Text Box 6"/>
          <p:cNvSpPr txBox="1">
            <a:spLocks noChangeArrowheads="1"/>
          </p:cNvSpPr>
          <p:nvPr/>
        </p:nvSpPr>
        <p:spPr bwMode="auto">
          <a:xfrm>
            <a:off x="228600" y="354013"/>
            <a:ext cx="35115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18.5   OPTIONS</a:t>
            </a:r>
          </a:p>
        </p:txBody>
      </p:sp>
      <p:sp>
        <p:nvSpPr>
          <p:cNvPr id="477191"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TELNET lets the client and server negotiate options before or during the use of the service. Options are extra features available to a user with a more sophisticated terminal.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smtClean="0"/>
              <a:t>TCP/IP Protocol Suite</a:t>
            </a:r>
          </a:p>
        </p:txBody>
      </p:sp>
      <p:sp>
        <p:nvSpPr>
          <p:cNvPr id="17411" name="Slide Number Placeholder 2"/>
          <p:cNvSpPr>
            <a:spLocks noGrp="1"/>
          </p:cNvSpPr>
          <p:nvPr>
            <p:ph type="sldNum" sz="quarter" idx="11"/>
          </p:nvPr>
        </p:nvSpPr>
        <p:spPr>
          <a:noFill/>
        </p:spPr>
        <p:txBody>
          <a:bodyPr/>
          <a:lstStyle/>
          <a:p>
            <a:fld id="{BD97E5ED-F2B0-4C61-B26C-C9E60457371D}" type="slidenum">
              <a:rPr lang="en-US" smtClean="0"/>
              <a:pPr/>
              <a:t>15</a:t>
            </a:fld>
            <a:endParaRPr lang="en-US" smtClean="0"/>
          </a:p>
        </p:txBody>
      </p:sp>
      <p:sp>
        <p:nvSpPr>
          <p:cNvPr id="507907" name="Text Box 3"/>
          <p:cNvSpPr txBox="1">
            <a:spLocks noChangeArrowheads="1"/>
          </p:cNvSpPr>
          <p:nvPr/>
        </p:nvSpPr>
        <p:spPr bwMode="auto">
          <a:xfrm>
            <a:off x="685800" y="990600"/>
            <a:ext cx="2638425" cy="457200"/>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18.2  </a:t>
            </a:r>
            <a:r>
              <a:rPr lang="en-US" sz="2400" i="1">
                <a:effectLst>
                  <a:outerShdw blurRad="38100" dist="38100" dir="2700000" algn="tl">
                    <a:srgbClr val="C0C0C0"/>
                  </a:outerShdw>
                </a:effectLst>
                <a:latin typeface="Times New Roman" pitchFamily="18" charset="0"/>
              </a:rPr>
              <a:t>Options</a:t>
            </a:r>
          </a:p>
        </p:txBody>
      </p:sp>
      <p:pic>
        <p:nvPicPr>
          <p:cNvPr id="17413" name="Picture 41"/>
          <p:cNvPicPr>
            <a:picLocks noChangeAspect="1" noChangeArrowheads="1"/>
          </p:cNvPicPr>
          <p:nvPr/>
        </p:nvPicPr>
        <p:blipFill>
          <a:blip r:embed="rId2"/>
          <a:srcRect/>
          <a:stretch>
            <a:fillRect/>
          </a:stretch>
        </p:blipFill>
        <p:spPr bwMode="auto">
          <a:xfrm>
            <a:off x="449263" y="1371600"/>
            <a:ext cx="8389937" cy="3963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p>
            <a:r>
              <a:rPr lang="en-US" smtClean="0"/>
              <a:t>TCP/IP Protocol Suite</a:t>
            </a:r>
          </a:p>
        </p:txBody>
      </p:sp>
      <p:sp>
        <p:nvSpPr>
          <p:cNvPr id="18435" name="Slide Number Placeholder 2"/>
          <p:cNvSpPr>
            <a:spLocks noGrp="1"/>
          </p:cNvSpPr>
          <p:nvPr>
            <p:ph type="sldNum" sz="quarter" idx="11"/>
          </p:nvPr>
        </p:nvSpPr>
        <p:spPr>
          <a:noFill/>
        </p:spPr>
        <p:txBody>
          <a:bodyPr/>
          <a:lstStyle/>
          <a:p>
            <a:fld id="{3B3E39EA-38BC-45B2-B092-9F91762913EF}" type="slidenum">
              <a:rPr lang="en-US" smtClean="0"/>
              <a:pPr/>
              <a:t>16</a:t>
            </a:fld>
            <a:endParaRPr lang="en-US" smtClean="0"/>
          </a:p>
        </p:txBody>
      </p:sp>
      <p:grpSp>
        <p:nvGrpSpPr>
          <p:cNvPr id="18436" name="Group 2"/>
          <p:cNvGrpSpPr>
            <a:grpSpLocks/>
          </p:cNvGrpSpPr>
          <p:nvPr/>
        </p:nvGrpSpPr>
        <p:grpSpPr bwMode="auto">
          <a:xfrm>
            <a:off x="0" y="0"/>
            <a:ext cx="8686800" cy="6400800"/>
            <a:chOff x="0" y="96"/>
            <a:chExt cx="5472" cy="3840"/>
          </a:xfrm>
        </p:grpSpPr>
        <p:sp>
          <p:nvSpPr>
            <p:cNvPr id="18441"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18442"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8443"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18437" name="Text Box 6"/>
          <p:cNvSpPr txBox="1">
            <a:spLocks noChangeArrowheads="1"/>
          </p:cNvSpPr>
          <p:nvPr/>
        </p:nvSpPr>
        <p:spPr bwMode="auto">
          <a:xfrm>
            <a:off x="228600" y="354013"/>
            <a:ext cx="65087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18.6   OPTION NEGOTIATION</a:t>
            </a:r>
          </a:p>
        </p:txBody>
      </p:sp>
      <p:sp>
        <p:nvSpPr>
          <p:cNvPr id="478215"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To use any of the options first requires option negotiation between the client and the server. Four control characters are used for this purpose.</a:t>
            </a:r>
          </a:p>
        </p:txBody>
      </p:sp>
      <p:sp>
        <p:nvSpPr>
          <p:cNvPr id="478216" name="Rectangle 8"/>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8217" name="Rectangle 9"/>
          <p:cNvSpPr>
            <a:spLocks noChangeArrowheads="1"/>
          </p:cNvSpPr>
          <p:nvPr/>
        </p:nvSpPr>
        <p:spPr bwMode="auto">
          <a:xfrm>
            <a:off x="685800" y="4403725"/>
            <a:ext cx="7315200" cy="10064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Enabling an Option </a:t>
            </a:r>
          </a:p>
          <a:p>
            <a:pPr>
              <a:defRPr/>
            </a:pPr>
            <a:r>
              <a:rPr lang="en-US" sz="2000" i="1">
                <a:effectLst>
                  <a:outerShdw blurRad="38100" dist="38100" dir="2700000" algn="tl">
                    <a:srgbClr val="C0C0C0"/>
                  </a:outerShdw>
                </a:effectLst>
                <a:latin typeface="Times New Roman" pitchFamily="18" charset="0"/>
              </a:rPr>
              <a:t>Disabling an Option </a:t>
            </a:r>
          </a:p>
          <a:p>
            <a:pPr>
              <a:defRPr/>
            </a:pPr>
            <a:r>
              <a:rPr lang="en-US" sz="2000" i="1">
                <a:effectLst>
                  <a:outerShdw blurRad="38100" dist="38100" dir="2700000" algn="tl">
                    <a:srgbClr val="C0C0C0"/>
                  </a:outerShdw>
                </a:effectLst>
                <a:latin typeface="Times New Roman" pitchFamily="18" charset="0"/>
              </a:rPr>
              <a:t>Symmetry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p>
            <a:r>
              <a:rPr lang="en-US" smtClean="0"/>
              <a:t>TCP/IP Protocol Suite</a:t>
            </a:r>
          </a:p>
        </p:txBody>
      </p:sp>
      <p:sp>
        <p:nvSpPr>
          <p:cNvPr id="19459" name="Slide Number Placeholder 2"/>
          <p:cNvSpPr>
            <a:spLocks noGrp="1"/>
          </p:cNvSpPr>
          <p:nvPr>
            <p:ph type="sldNum" sz="quarter" idx="11"/>
          </p:nvPr>
        </p:nvSpPr>
        <p:spPr>
          <a:noFill/>
        </p:spPr>
        <p:txBody>
          <a:bodyPr/>
          <a:lstStyle/>
          <a:p>
            <a:fld id="{E04819A1-5CD3-40D6-9744-794807252CAA}" type="slidenum">
              <a:rPr lang="en-US" smtClean="0"/>
              <a:pPr/>
              <a:t>17</a:t>
            </a:fld>
            <a:endParaRPr lang="en-US" smtClean="0"/>
          </a:p>
        </p:txBody>
      </p:sp>
      <p:sp>
        <p:nvSpPr>
          <p:cNvPr id="508931" name="Text Box 3"/>
          <p:cNvSpPr txBox="1">
            <a:spLocks noChangeArrowheads="1"/>
          </p:cNvSpPr>
          <p:nvPr/>
        </p:nvSpPr>
        <p:spPr bwMode="auto">
          <a:xfrm>
            <a:off x="685800" y="990600"/>
            <a:ext cx="6775450" cy="457200"/>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18.3  </a:t>
            </a:r>
            <a:r>
              <a:rPr lang="en-US" sz="2400" i="1">
                <a:effectLst>
                  <a:outerShdw blurRad="38100" dist="38100" dir="2700000" algn="tl">
                    <a:srgbClr val="C0C0C0"/>
                  </a:outerShdw>
                </a:effectLst>
                <a:latin typeface="Times New Roman" pitchFamily="18" charset="0"/>
              </a:rPr>
              <a:t>NVT character set for option negotiation</a:t>
            </a:r>
          </a:p>
        </p:txBody>
      </p:sp>
      <p:pic>
        <p:nvPicPr>
          <p:cNvPr id="19461" name="Picture 41"/>
          <p:cNvPicPr>
            <a:picLocks noChangeAspect="1" noChangeArrowheads="1"/>
          </p:cNvPicPr>
          <p:nvPr/>
        </p:nvPicPr>
        <p:blipFill>
          <a:blip r:embed="rId2"/>
          <a:srcRect/>
          <a:stretch>
            <a:fillRect/>
          </a:stretch>
        </p:blipFill>
        <p:spPr bwMode="auto">
          <a:xfrm>
            <a:off x="342900" y="1447800"/>
            <a:ext cx="8420100" cy="457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p>
            <a:r>
              <a:rPr lang="en-US" smtClean="0"/>
              <a:t>TCP/IP Protocol Suite</a:t>
            </a:r>
          </a:p>
        </p:txBody>
      </p:sp>
      <p:sp>
        <p:nvSpPr>
          <p:cNvPr id="20483" name="Slide Number Placeholder 2"/>
          <p:cNvSpPr>
            <a:spLocks noGrp="1"/>
          </p:cNvSpPr>
          <p:nvPr>
            <p:ph type="sldNum" sz="quarter" idx="11"/>
          </p:nvPr>
        </p:nvSpPr>
        <p:spPr>
          <a:noFill/>
        </p:spPr>
        <p:txBody>
          <a:bodyPr/>
          <a:lstStyle/>
          <a:p>
            <a:fld id="{EF49CDBB-6247-40E3-8046-35FB02F13717}" type="slidenum">
              <a:rPr lang="en-US" smtClean="0"/>
              <a:pPr/>
              <a:t>18</a:t>
            </a:fld>
            <a:endParaRPr lang="en-US" smtClean="0"/>
          </a:p>
        </p:txBody>
      </p:sp>
      <p:sp>
        <p:nvSpPr>
          <p:cNvPr id="2048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18.7</a:t>
            </a:r>
            <a:r>
              <a:rPr lang="en-US" altLang="en-US">
                <a:solidFill>
                  <a:schemeClr val="accent2"/>
                </a:solidFill>
                <a:latin typeface="Times New Roman" pitchFamily="18" charset="0"/>
              </a:rPr>
              <a:t>    </a:t>
            </a:r>
            <a:r>
              <a:rPr lang="en-US" altLang="en-US" i="1">
                <a:latin typeface="Times New Roman" pitchFamily="18" charset="0"/>
              </a:rPr>
              <a:t>Offer to enable an option</a:t>
            </a:r>
          </a:p>
        </p:txBody>
      </p:sp>
      <p:sp>
        <p:nvSpPr>
          <p:cNvPr id="2048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048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048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048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048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049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049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0492" name="Picture 10"/>
          <p:cNvPicPr>
            <a:picLocks noChangeAspect="1" noChangeArrowheads="1"/>
          </p:cNvPicPr>
          <p:nvPr/>
        </p:nvPicPr>
        <p:blipFill>
          <a:blip r:embed="rId2"/>
          <a:srcRect/>
          <a:stretch>
            <a:fillRect/>
          </a:stretch>
        </p:blipFill>
        <p:spPr bwMode="auto">
          <a:xfrm>
            <a:off x="477838" y="2212975"/>
            <a:ext cx="7751762" cy="194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p>
            <a:r>
              <a:rPr lang="en-US" smtClean="0"/>
              <a:t>TCP/IP Protocol Suite</a:t>
            </a:r>
          </a:p>
        </p:txBody>
      </p:sp>
      <p:sp>
        <p:nvSpPr>
          <p:cNvPr id="21507" name="Slide Number Placeholder 2"/>
          <p:cNvSpPr>
            <a:spLocks noGrp="1"/>
          </p:cNvSpPr>
          <p:nvPr>
            <p:ph type="sldNum" sz="quarter" idx="11"/>
          </p:nvPr>
        </p:nvSpPr>
        <p:spPr>
          <a:noFill/>
        </p:spPr>
        <p:txBody>
          <a:bodyPr/>
          <a:lstStyle/>
          <a:p>
            <a:fld id="{5BABA7B3-7D51-46AC-BA85-4D95989BF56C}" type="slidenum">
              <a:rPr lang="en-US" smtClean="0"/>
              <a:pPr/>
              <a:t>19</a:t>
            </a:fld>
            <a:endParaRPr lang="en-US" smtClean="0"/>
          </a:p>
        </p:txBody>
      </p:sp>
      <p:sp>
        <p:nvSpPr>
          <p:cNvPr id="21508"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18.8</a:t>
            </a:r>
            <a:r>
              <a:rPr lang="en-US" altLang="en-US">
                <a:solidFill>
                  <a:schemeClr val="accent2"/>
                </a:solidFill>
                <a:latin typeface="Times New Roman" pitchFamily="18" charset="0"/>
              </a:rPr>
              <a:t>    </a:t>
            </a:r>
            <a:r>
              <a:rPr lang="en-US" altLang="en-US" i="1">
                <a:latin typeface="Times New Roman" pitchFamily="18" charset="0"/>
              </a:rPr>
              <a:t>Request to enable an option</a:t>
            </a:r>
          </a:p>
        </p:txBody>
      </p:sp>
      <p:sp>
        <p:nvSpPr>
          <p:cNvPr id="2150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151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151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151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151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151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151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1516" name="Picture 10"/>
          <p:cNvPicPr>
            <a:picLocks noChangeAspect="1" noChangeArrowheads="1"/>
          </p:cNvPicPr>
          <p:nvPr/>
        </p:nvPicPr>
        <p:blipFill>
          <a:blip r:embed="rId2"/>
          <a:srcRect/>
          <a:stretch>
            <a:fillRect/>
          </a:stretch>
        </p:blipFill>
        <p:spPr bwMode="auto">
          <a:xfrm>
            <a:off x="912813" y="2794000"/>
            <a:ext cx="6783387" cy="170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3366FF"/>
            </a:gs>
          </a:gsLst>
          <a:path path="shape">
            <a:fillToRect l="50000" t="50000" r="50000" b="50000"/>
          </a:path>
        </a:gradFill>
        <a:effectLst/>
      </p:bgPr>
    </p:bg>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p>
            <a:r>
              <a:rPr lang="en-US" smtClean="0"/>
              <a:t>TCP/IP Protocol Suite</a:t>
            </a:r>
          </a:p>
        </p:txBody>
      </p:sp>
      <p:sp>
        <p:nvSpPr>
          <p:cNvPr id="4099" name="Slide Number Placeholder 2"/>
          <p:cNvSpPr>
            <a:spLocks noGrp="1"/>
          </p:cNvSpPr>
          <p:nvPr>
            <p:ph type="sldNum" sz="quarter" idx="11"/>
          </p:nvPr>
        </p:nvSpPr>
        <p:spPr>
          <a:noFill/>
        </p:spPr>
        <p:txBody>
          <a:bodyPr/>
          <a:lstStyle/>
          <a:p>
            <a:fld id="{973ACF8E-CFE8-4B06-BE5C-FBD04B38BB6B}" type="slidenum">
              <a:rPr lang="en-US" smtClean="0"/>
              <a:pPr/>
              <a:t>2</a:t>
            </a:fld>
            <a:endParaRPr lang="en-US" smtClean="0"/>
          </a:p>
        </p:txBody>
      </p:sp>
      <p:sp>
        <p:nvSpPr>
          <p:cNvPr id="4100" name="Rectangle 2"/>
          <p:cNvSpPr>
            <a:spLocks noChangeArrowheads="1"/>
          </p:cNvSpPr>
          <p:nvPr/>
        </p:nvSpPr>
        <p:spPr bwMode="auto">
          <a:xfrm>
            <a:off x="838200" y="2790825"/>
            <a:ext cx="7543800" cy="1247775"/>
          </a:xfrm>
          <a:prstGeom prst="rect">
            <a:avLst/>
          </a:prstGeom>
          <a:solidFill>
            <a:schemeClr val="bg1"/>
          </a:solidFill>
          <a:ln w="57150">
            <a:solidFill>
              <a:srgbClr val="FF0066"/>
            </a:solidFill>
            <a:miter lim="800000"/>
            <a:headEnd/>
            <a:tailEnd/>
          </a:ln>
        </p:spPr>
        <p:txBody>
          <a:bodyPr>
            <a:spAutoFit/>
          </a:bodyPr>
          <a:lstStyle/>
          <a:p>
            <a:pPr algn="ctr" eaLnBrk="1" hangingPunct="1">
              <a:spcBef>
                <a:spcPts val="1200"/>
              </a:spcBef>
              <a:spcAft>
                <a:spcPts val="1000"/>
              </a:spcAft>
            </a:pPr>
            <a:r>
              <a:rPr lang="en-US" sz="3600" i="1">
                <a:latin typeface="Times New Roman" pitchFamily="18" charset="0"/>
              </a:rPr>
              <a:t>TELNET is a general-purpose </a:t>
            </a:r>
            <a:br>
              <a:rPr lang="en-US" sz="3600" i="1">
                <a:latin typeface="Times New Roman" pitchFamily="18" charset="0"/>
              </a:rPr>
            </a:br>
            <a:r>
              <a:rPr lang="en-US" sz="3600" i="1">
                <a:latin typeface="Times New Roman" pitchFamily="18" charset="0"/>
              </a:rPr>
              <a:t>client-server application program.</a:t>
            </a:r>
          </a:p>
        </p:txBody>
      </p:sp>
      <p:sp>
        <p:nvSpPr>
          <p:cNvPr id="504835" name="PubRRectCallout"/>
          <p:cNvSpPr>
            <a:spLocks noEditPoints="1" noChangeArrowheads="1"/>
          </p:cNvSpPr>
          <p:nvPr/>
        </p:nvSpPr>
        <p:spPr bwMode="auto">
          <a:xfrm>
            <a:off x="838200" y="1585913"/>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pic>
        <p:nvPicPr>
          <p:cNvPr id="4102" name="Picture 4"/>
          <p:cNvPicPr>
            <a:picLocks noChangeAspect="1" noChangeArrowheads="1"/>
          </p:cNvPicPr>
          <p:nvPr/>
        </p:nvPicPr>
        <p:blipFill>
          <a:blip r:embed="rId2"/>
          <a:srcRect/>
          <a:stretch>
            <a:fillRect/>
          </a:stretch>
        </p:blipFill>
        <p:spPr bwMode="auto">
          <a:xfrm>
            <a:off x="914400" y="1585913"/>
            <a:ext cx="782638" cy="914400"/>
          </a:xfrm>
          <a:prstGeom prst="rect">
            <a:avLst/>
          </a:prstGeom>
          <a:noFill/>
          <a:ln w="9525">
            <a:noFill/>
            <a:miter lim="800000"/>
            <a:headEnd/>
            <a:tailEnd/>
          </a:ln>
        </p:spPr>
      </p:pic>
      <p:sp>
        <p:nvSpPr>
          <p:cNvPr id="504837" name="Text Box 5"/>
          <p:cNvSpPr txBox="1">
            <a:spLocks noChangeArrowheads="1"/>
          </p:cNvSpPr>
          <p:nvPr/>
        </p:nvSpPr>
        <p:spPr bwMode="auto">
          <a:xfrm>
            <a:off x="2133600" y="1738313"/>
            <a:ext cx="1200150" cy="641350"/>
          </a:xfrm>
          <a:prstGeom prst="rect">
            <a:avLst/>
          </a:prstGeom>
          <a:noFill/>
          <a:ln w="9525">
            <a:noFill/>
            <a:miter lim="800000"/>
            <a:headEnd/>
            <a:tailEnd/>
          </a:ln>
          <a:effectLst/>
        </p:spPr>
        <p:txBody>
          <a:bodyPr wrap="none">
            <a:spAutoFit/>
          </a:bodyPr>
          <a:lstStyle/>
          <a:p>
            <a:pPr eaLnBrk="1" hangingPunct="1">
              <a:defRPr/>
            </a:pPr>
            <a:r>
              <a:rPr lang="en-US" sz="3600" b="0">
                <a:effectLst>
                  <a:outerShdw blurRad="38100" dist="38100" dir="2700000" algn="tl">
                    <a:srgbClr val="C0C0C0"/>
                  </a:outerShdw>
                </a:effectLst>
                <a:latin typeface="Times New Roman" pitchFamily="18" charset="0"/>
              </a:rPr>
              <a:t>Note: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p>
            <a:r>
              <a:rPr lang="en-US" smtClean="0"/>
              <a:t>TCP/IP Protocol Suite</a:t>
            </a:r>
          </a:p>
        </p:txBody>
      </p:sp>
      <p:sp>
        <p:nvSpPr>
          <p:cNvPr id="22531" name="Slide Number Placeholder 2"/>
          <p:cNvSpPr>
            <a:spLocks noGrp="1"/>
          </p:cNvSpPr>
          <p:nvPr>
            <p:ph type="sldNum" sz="quarter" idx="11"/>
          </p:nvPr>
        </p:nvSpPr>
        <p:spPr>
          <a:noFill/>
        </p:spPr>
        <p:txBody>
          <a:bodyPr/>
          <a:lstStyle/>
          <a:p>
            <a:fld id="{B697B190-D030-4E7E-8ECB-A28ABC11F0D0}" type="slidenum">
              <a:rPr lang="en-US" smtClean="0"/>
              <a:pPr/>
              <a:t>20</a:t>
            </a:fld>
            <a:endParaRPr lang="en-US" smtClean="0"/>
          </a:p>
        </p:txBody>
      </p:sp>
      <p:sp>
        <p:nvSpPr>
          <p:cNvPr id="22532"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18.9</a:t>
            </a:r>
            <a:r>
              <a:rPr lang="en-US" altLang="en-US">
                <a:solidFill>
                  <a:schemeClr val="accent2"/>
                </a:solidFill>
                <a:latin typeface="Times New Roman" pitchFamily="18" charset="0"/>
              </a:rPr>
              <a:t>    </a:t>
            </a:r>
            <a:r>
              <a:rPr lang="en-US" altLang="en-US" i="1">
                <a:latin typeface="Times New Roman" pitchFamily="18" charset="0"/>
              </a:rPr>
              <a:t>Offer to disable an option</a:t>
            </a:r>
          </a:p>
        </p:txBody>
      </p:sp>
      <p:sp>
        <p:nvSpPr>
          <p:cNvPr id="2253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253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253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253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253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253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253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2540" name="Picture 10"/>
          <p:cNvPicPr>
            <a:picLocks noChangeAspect="1" noChangeArrowheads="1"/>
          </p:cNvPicPr>
          <p:nvPr/>
        </p:nvPicPr>
        <p:blipFill>
          <a:blip r:embed="rId2"/>
          <a:srcRect/>
          <a:stretch>
            <a:fillRect/>
          </a:stretch>
        </p:blipFill>
        <p:spPr bwMode="auto">
          <a:xfrm>
            <a:off x="989013" y="2565400"/>
            <a:ext cx="6783387" cy="170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p>
            <a:r>
              <a:rPr lang="en-US" smtClean="0"/>
              <a:t>TCP/IP Protocol Suite</a:t>
            </a:r>
          </a:p>
        </p:txBody>
      </p:sp>
      <p:sp>
        <p:nvSpPr>
          <p:cNvPr id="23555" name="Slide Number Placeholder 2"/>
          <p:cNvSpPr>
            <a:spLocks noGrp="1"/>
          </p:cNvSpPr>
          <p:nvPr>
            <p:ph type="sldNum" sz="quarter" idx="11"/>
          </p:nvPr>
        </p:nvSpPr>
        <p:spPr>
          <a:noFill/>
        </p:spPr>
        <p:txBody>
          <a:bodyPr/>
          <a:lstStyle/>
          <a:p>
            <a:fld id="{264BC028-3677-4CA2-9D69-9CAECEB381D2}" type="slidenum">
              <a:rPr lang="en-US" smtClean="0"/>
              <a:pPr/>
              <a:t>21</a:t>
            </a:fld>
            <a:endParaRPr lang="en-US" smtClean="0"/>
          </a:p>
        </p:txBody>
      </p:sp>
      <p:sp>
        <p:nvSpPr>
          <p:cNvPr id="23556"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18.10</a:t>
            </a:r>
            <a:r>
              <a:rPr lang="en-US" altLang="en-US">
                <a:solidFill>
                  <a:schemeClr val="accent2"/>
                </a:solidFill>
                <a:latin typeface="Times New Roman" pitchFamily="18" charset="0"/>
              </a:rPr>
              <a:t>    </a:t>
            </a:r>
            <a:r>
              <a:rPr lang="en-US" altLang="en-US" i="1">
                <a:latin typeface="Times New Roman" pitchFamily="18" charset="0"/>
              </a:rPr>
              <a:t>Request to disable an option</a:t>
            </a:r>
          </a:p>
        </p:txBody>
      </p:sp>
      <p:sp>
        <p:nvSpPr>
          <p:cNvPr id="2355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355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355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356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356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356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356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3564" name="Picture 10"/>
          <p:cNvPicPr>
            <a:picLocks noChangeAspect="1" noChangeArrowheads="1"/>
          </p:cNvPicPr>
          <p:nvPr/>
        </p:nvPicPr>
        <p:blipFill>
          <a:blip r:embed="rId2"/>
          <a:srcRect/>
          <a:stretch>
            <a:fillRect/>
          </a:stretch>
        </p:blipFill>
        <p:spPr bwMode="auto">
          <a:xfrm>
            <a:off x="989013" y="2794000"/>
            <a:ext cx="6783387" cy="170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p>
            <a:r>
              <a:rPr lang="en-US" smtClean="0"/>
              <a:t>TCP/IP Protocol Suite</a:t>
            </a:r>
          </a:p>
        </p:txBody>
      </p:sp>
      <p:sp>
        <p:nvSpPr>
          <p:cNvPr id="24579" name="Slide Number Placeholder 2"/>
          <p:cNvSpPr>
            <a:spLocks noGrp="1"/>
          </p:cNvSpPr>
          <p:nvPr>
            <p:ph type="sldNum" sz="quarter" idx="11"/>
          </p:nvPr>
        </p:nvSpPr>
        <p:spPr>
          <a:noFill/>
        </p:spPr>
        <p:txBody>
          <a:bodyPr/>
          <a:lstStyle/>
          <a:p>
            <a:fld id="{C275751C-BEAC-446E-B51C-CCECA667AFA5}" type="slidenum">
              <a:rPr lang="en-US" smtClean="0"/>
              <a:pPr/>
              <a:t>22</a:t>
            </a:fld>
            <a:endParaRPr lang="en-US" smtClean="0"/>
          </a:p>
        </p:txBody>
      </p:sp>
      <p:sp>
        <p:nvSpPr>
          <p:cNvPr id="24580" name="Rectangle 2"/>
          <p:cNvSpPr>
            <a:spLocks noChangeArrowheads="1"/>
          </p:cNvSpPr>
          <p:nvPr/>
        </p:nvSpPr>
        <p:spPr bwMode="auto">
          <a:xfrm>
            <a:off x="304800" y="1295400"/>
            <a:ext cx="8153400" cy="4473575"/>
          </a:xfrm>
          <a:prstGeom prst="rect">
            <a:avLst/>
          </a:prstGeom>
          <a:noFill/>
          <a:ln w="9525">
            <a:noFill/>
            <a:miter lim="800000"/>
            <a:headEnd/>
            <a:tailEnd/>
          </a:ln>
        </p:spPr>
        <p:txBody>
          <a:bodyPr>
            <a:spAutoFit/>
          </a:bodyPr>
          <a:lstStyle/>
          <a:p>
            <a:pPr algn="just">
              <a:spcBef>
                <a:spcPct val="50000"/>
              </a:spcBef>
            </a:pPr>
            <a:r>
              <a:rPr lang="en-US" sz="2400" i="1">
                <a:latin typeface="Times New Roman" pitchFamily="18" charset="0"/>
              </a:rPr>
              <a:t>Figure 18.11 shows an example of option negotiation. In this example, the client wants the server to echo each character sent to the server. In other words, when a character is typed at the user keyboard terminal, it goes to the server and is sent back to the screen of the user before being processed. The echo option is enabled by the server because it is the server that sends the characters back to the user terminal. Therefore, the client should request from the server the enabling of the option using DO. The request consists of three characters: IAC, DO, and ECHO. The server accepts the request and enables the option. It informs the client by sending the three character approval: IAC, WILL, and ECHO.</a:t>
            </a:r>
          </a:p>
        </p:txBody>
      </p:sp>
      <p:sp>
        <p:nvSpPr>
          <p:cNvPr id="24581" name="Text Box 3"/>
          <p:cNvSpPr txBox="1">
            <a:spLocks noChangeArrowheads="1"/>
          </p:cNvSpPr>
          <p:nvPr/>
        </p:nvSpPr>
        <p:spPr bwMode="auto">
          <a:xfrm>
            <a:off x="1143000" y="381000"/>
            <a:ext cx="2209800" cy="519113"/>
          </a:xfrm>
          <a:prstGeom prst="rect">
            <a:avLst/>
          </a:prstGeom>
          <a:noFill/>
          <a:ln w="9525">
            <a:noFill/>
            <a:miter lim="800000"/>
            <a:headEnd/>
            <a:tailEnd/>
          </a:ln>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1</a:t>
            </a:r>
          </a:p>
        </p:txBody>
      </p:sp>
      <p:sp>
        <p:nvSpPr>
          <p:cNvPr id="24582" name="Text Box 4"/>
          <p:cNvSpPr txBox="1">
            <a:spLocks noChangeArrowheads="1"/>
          </p:cNvSpPr>
          <p:nvPr/>
        </p:nvSpPr>
        <p:spPr bwMode="auto">
          <a:xfrm>
            <a:off x="3048000" y="5881688"/>
            <a:ext cx="2413000" cy="595312"/>
          </a:xfrm>
          <a:prstGeom prst="rect">
            <a:avLst/>
          </a:prstGeom>
          <a:noFill/>
          <a:ln w="76200">
            <a:solidFill>
              <a:schemeClr val="tx1"/>
            </a:solidFill>
            <a:miter lim="800000"/>
            <a:headEnd/>
            <a:tailEnd/>
          </a:ln>
        </p:spPr>
        <p:txBody>
          <a:bodyPr wrap="none">
            <a:spAutoFit/>
          </a:bodyPr>
          <a:lstStyle/>
          <a:p>
            <a:r>
              <a:rPr lang="en-US" sz="2800">
                <a:solidFill>
                  <a:schemeClr val="hlink"/>
                </a:solidFill>
                <a:latin typeface="Times New Roman" pitchFamily="18" charset="0"/>
              </a:rPr>
              <a:t>See Next Slide</a:t>
            </a:r>
          </a:p>
        </p:txBody>
      </p:sp>
      <p:sp>
        <p:nvSpPr>
          <p:cNvPr id="24583" name="Rectangle 5"/>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p>
            <a:r>
              <a:rPr lang="en-US" smtClean="0"/>
              <a:t>TCP/IP Protocol Suite</a:t>
            </a:r>
          </a:p>
        </p:txBody>
      </p:sp>
      <p:sp>
        <p:nvSpPr>
          <p:cNvPr id="25603" name="Slide Number Placeholder 2"/>
          <p:cNvSpPr>
            <a:spLocks noGrp="1"/>
          </p:cNvSpPr>
          <p:nvPr>
            <p:ph type="sldNum" sz="quarter" idx="11"/>
          </p:nvPr>
        </p:nvSpPr>
        <p:spPr>
          <a:noFill/>
        </p:spPr>
        <p:txBody>
          <a:bodyPr/>
          <a:lstStyle/>
          <a:p>
            <a:fld id="{61411494-64B1-4D4F-A72B-DE53491788B5}" type="slidenum">
              <a:rPr lang="en-US" smtClean="0"/>
              <a:pPr/>
              <a:t>23</a:t>
            </a:fld>
            <a:endParaRPr lang="en-US" smtClean="0"/>
          </a:p>
        </p:txBody>
      </p:sp>
      <p:sp>
        <p:nvSpPr>
          <p:cNvPr id="2560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18.11</a:t>
            </a:r>
            <a:r>
              <a:rPr lang="en-US" altLang="en-US">
                <a:solidFill>
                  <a:schemeClr val="accent2"/>
                </a:solidFill>
                <a:latin typeface="Times New Roman" pitchFamily="18" charset="0"/>
              </a:rPr>
              <a:t>    </a:t>
            </a:r>
            <a:r>
              <a:rPr lang="en-US" altLang="en-US" i="1">
                <a:latin typeface="Times New Roman" pitchFamily="18" charset="0"/>
              </a:rPr>
              <a:t>Example 1: Echo option</a:t>
            </a:r>
          </a:p>
        </p:txBody>
      </p:sp>
      <p:sp>
        <p:nvSpPr>
          <p:cNvPr id="2560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560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560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560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560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561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56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5612" name="Picture 11"/>
          <p:cNvPicPr>
            <a:picLocks noChangeAspect="1" noChangeArrowheads="1"/>
          </p:cNvPicPr>
          <p:nvPr/>
        </p:nvPicPr>
        <p:blipFill>
          <a:blip r:embed="rId2"/>
          <a:srcRect/>
          <a:stretch>
            <a:fillRect/>
          </a:stretch>
        </p:blipFill>
        <p:spPr bwMode="auto">
          <a:xfrm>
            <a:off x="1123950" y="1619250"/>
            <a:ext cx="6896100" cy="3617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p>
            <a:r>
              <a:rPr lang="en-US" smtClean="0"/>
              <a:t>TCP/IP Protocol Suite</a:t>
            </a:r>
          </a:p>
        </p:txBody>
      </p:sp>
      <p:sp>
        <p:nvSpPr>
          <p:cNvPr id="26627" name="Slide Number Placeholder 2"/>
          <p:cNvSpPr>
            <a:spLocks noGrp="1"/>
          </p:cNvSpPr>
          <p:nvPr>
            <p:ph type="sldNum" sz="quarter" idx="11"/>
          </p:nvPr>
        </p:nvSpPr>
        <p:spPr>
          <a:noFill/>
        </p:spPr>
        <p:txBody>
          <a:bodyPr/>
          <a:lstStyle/>
          <a:p>
            <a:fld id="{76AD1165-CCEE-4F8A-8306-8202497D5E2B}" type="slidenum">
              <a:rPr lang="en-US" smtClean="0"/>
              <a:pPr/>
              <a:t>24</a:t>
            </a:fld>
            <a:endParaRPr lang="en-US" smtClean="0"/>
          </a:p>
        </p:txBody>
      </p:sp>
      <p:grpSp>
        <p:nvGrpSpPr>
          <p:cNvPr id="26628" name="Group 2"/>
          <p:cNvGrpSpPr>
            <a:grpSpLocks/>
          </p:cNvGrpSpPr>
          <p:nvPr/>
        </p:nvGrpSpPr>
        <p:grpSpPr bwMode="auto">
          <a:xfrm>
            <a:off x="0" y="0"/>
            <a:ext cx="8686800" cy="6400800"/>
            <a:chOff x="0" y="96"/>
            <a:chExt cx="5472" cy="3840"/>
          </a:xfrm>
        </p:grpSpPr>
        <p:sp>
          <p:nvSpPr>
            <p:cNvPr id="26631"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26632"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6633"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26629" name="Text Box 6"/>
          <p:cNvSpPr txBox="1">
            <a:spLocks noChangeArrowheads="1"/>
          </p:cNvSpPr>
          <p:nvPr/>
        </p:nvSpPr>
        <p:spPr bwMode="auto">
          <a:xfrm>
            <a:off x="228600" y="354013"/>
            <a:ext cx="74739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18.7   SUBOPTION NEGOTIATION</a:t>
            </a:r>
          </a:p>
        </p:txBody>
      </p:sp>
      <p:sp>
        <p:nvSpPr>
          <p:cNvPr id="479239"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Some options require additional information. The client and server agree through a process called suboption negotiation.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p>
            <a:r>
              <a:rPr lang="en-US" smtClean="0"/>
              <a:t>TCP/IP Protocol Suite</a:t>
            </a:r>
          </a:p>
        </p:txBody>
      </p:sp>
      <p:sp>
        <p:nvSpPr>
          <p:cNvPr id="27651" name="Slide Number Placeholder 2"/>
          <p:cNvSpPr>
            <a:spLocks noGrp="1"/>
          </p:cNvSpPr>
          <p:nvPr>
            <p:ph type="sldNum" sz="quarter" idx="11"/>
          </p:nvPr>
        </p:nvSpPr>
        <p:spPr>
          <a:noFill/>
        </p:spPr>
        <p:txBody>
          <a:bodyPr/>
          <a:lstStyle/>
          <a:p>
            <a:fld id="{F27CE3AE-EC42-46B3-9E67-B9A832F522B1}" type="slidenum">
              <a:rPr lang="en-US" smtClean="0"/>
              <a:pPr/>
              <a:t>25</a:t>
            </a:fld>
            <a:endParaRPr lang="en-US" smtClean="0"/>
          </a:p>
        </p:txBody>
      </p:sp>
      <p:sp>
        <p:nvSpPr>
          <p:cNvPr id="509955" name="Text Box 3"/>
          <p:cNvSpPr txBox="1">
            <a:spLocks noChangeArrowheads="1"/>
          </p:cNvSpPr>
          <p:nvPr/>
        </p:nvSpPr>
        <p:spPr bwMode="auto">
          <a:xfrm>
            <a:off x="762000" y="1676400"/>
            <a:ext cx="7216775" cy="457200"/>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18.4  </a:t>
            </a:r>
            <a:r>
              <a:rPr lang="en-US" sz="2400" i="1">
                <a:effectLst>
                  <a:outerShdw blurRad="38100" dist="38100" dir="2700000" algn="tl">
                    <a:srgbClr val="C0C0C0"/>
                  </a:outerShdw>
                </a:effectLst>
                <a:latin typeface="Times New Roman" pitchFamily="18" charset="0"/>
              </a:rPr>
              <a:t>NVT character set for suboption negotiation</a:t>
            </a:r>
          </a:p>
        </p:txBody>
      </p:sp>
      <p:pic>
        <p:nvPicPr>
          <p:cNvPr id="27653" name="Picture 41"/>
          <p:cNvPicPr>
            <a:picLocks noChangeAspect="1" noChangeArrowheads="1"/>
          </p:cNvPicPr>
          <p:nvPr/>
        </p:nvPicPr>
        <p:blipFill>
          <a:blip r:embed="rId2"/>
          <a:srcRect/>
          <a:stretch>
            <a:fillRect/>
          </a:stretch>
        </p:blipFill>
        <p:spPr bwMode="auto">
          <a:xfrm>
            <a:off x="533400" y="2209800"/>
            <a:ext cx="769620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p>
            <a:r>
              <a:rPr lang="en-US" smtClean="0"/>
              <a:t>TCP/IP Protocol Suite</a:t>
            </a:r>
          </a:p>
        </p:txBody>
      </p:sp>
      <p:sp>
        <p:nvSpPr>
          <p:cNvPr id="28675" name="Slide Number Placeholder 2"/>
          <p:cNvSpPr>
            <a:spLocks noGrp="1"/>
          </p:cNvSpPr>
          <p:nvPr>
            <p:ph type="sldNum" sz="quarter" idx="11"/>
          </p:nvPr>
        </p:nvSpPr>
        <p:spPr>
          <a:noFill/>
        </p:spPr>
        <p:txBody>
          <a:bodyPr/>
          <a:lstStyle/>
          <a:p>
            <a:fld id="{D5456B20-3E12-433F-9051-35B5AB170EAC}" type="slidenum">
              <a:rPr lang="en-US" smtClean="0"/>
              <a:pPr/>
              <a:t>26</a:t>
            </a:fld>
            <a:endParaRPr lang="en-US" smtClean="0"/>
          </a:p>
        </p:txBody>
      </p:sp>
      <p:sp>
        <p:nvSpPr>
          <p:cNvPr id="28676"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18.12</a:t>
            </a:r>
            <a:r>
              <a:rPr lang="en-US" altLang="en-US">
                <a:solidFill>
                  <a:schemeClr val="accent2"/>
                </a:solidFill>
                <a:latin typeface="Times New Roman" pitchFamily="18" charset="0"/>
              </a:rPr>
              <a:t>    </a:t>
            </a:r>
            <a:r>
              <a:rPr lang="en-US" altLang="en-US" i="1">
                <a:latin typeface="Times New Roman" pitchFamily="18" charset="0"/>
              </a:rPr>
              <a:t>Example of suboption negotiation</a:t>
            </a:r>
          </a:p>
        </p:txBody>
      </p:sp>
      <p:sp>
        <p:nvSpPr>
          <p:cNvPr id="2867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2867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867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2868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2868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2868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2868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28684" name="Picture 11"/>
          <p:cNvPicPr>
            <a:picLocks noChangeAspect="1" noChangeArrowheads="1"/>
          </p:cNvPicPr>
          <p:nvPr/>
        </p:nvPicPr>
        <p:blipFill>
          <a:blip r:embed="rId2"/>
          <a:srcRect/>
          <a:stretch>
            <a:fillRect/>
          </a:stretch>
        </p:blipFill>
        <p:spPr bwMode="auto">
          <a:xfrm>
            <a:off x="496888" y="1697038"/>
            <a:ext cx="8189912" cy="333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p>
            <a:r>
              <a:rPr lang="en-US" smtClean="0"/>
              <a:t>TCP/IP Protocol Suite</a:t>
            </a:r>
          </a:p>
        </p:txBody>
      </p:sp>
      <p:sp>
        <p:nvSpPr>
          <p:cNvPr id="29699" name="Slide Number Placeholder 2"/>
          <p:cNvSpPr>
            <a:spLocks noGrp="1"/>
          </p:cNvSpPr>
          <p:nvPr>
            <p:ph type="sldNum" sz="quarter" idx="11"/>
          </p:nvPr>
        </p:nvSpPr>
        <p:spPr>
          <a:noFill/>
        </p:spPr>
        <p:txBody>
          <a:bodyPr/>
          <a:lstStyle/>
          <a:p>
            <a:fld id="{7E476D02-766B-4AB5-B95B-5BEBB2F797A6}" type="slidenum">
              <a:rPr lang="en-US" smtClean="0"/>
              <a:pPr/>
              <a:t>27</a:t>
            </a:fld>
            <a:endParaRPr lang="en-US" smtClean="0"/>
          </a:p>
        </p:txBody>
      </p:sp>
      <p:grpSp>
        <p:nvGrpSpPr>
          <p:cNvPr id="29700" name="Group 2"/>
          <p:cNvGrpSpPr>
            <a:grpSpLocks/>
          </p:cNvGrpSpPr>
          <p:nvPr/>
        </p:nvGrpSpPr>
        <p:grpSpPr bwMode="auto">
          <a:xfrm>
            <a:off x="0" y="0"/>
            <a:ext cx="8686800" cy="6400800"/>
            <a:chOff x="0" y="96"/>
            <a:chExt cx="5472" cy="3840"/>
          </a:xfrm>
        </p:grpSpPr>
        <p:sp>
          <p:nvSpPr>
            <p:cNvPr id="2970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29704"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29705"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29701" name="Text Box 6"/>
          <p:cNvSpPr txBox="1">
            <a:spLocks noChangeArrowheads="1"/>
          </p:cNvSpPr>
          <p:nvPr/>
        </p:nvSpPr>
        <p:spPr bwMode="auto">
          <a:xfrm>
            <a:off x="228600" y="354013"/>
            <a:ext cx="78549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18.8   CONTROLLING THE SERVER</a:t>
            </a:r>
          </a:p>
        </p:txBody>
      </p:sp>
      <p:sp>
        <p:nvSpPr>
          <p:cNvPr id="480263" name="Rectangle 7"/>
          <p:cNvSpPr>
            <a:spLocks noChangeArrowheads="1"/>
          </p:cNvSpPr>
          <p:nvPr/>
        </p:nvSpPr>
        <p:spPr bwMode="auto">
          <a:xfrm>
            <a:off x="533400" y="1371600"/>
            <a:ext cx="7848600" cy="3968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Control characters can be used to control the remote server.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p>
            <a:r>
              <a:rPr lang="en-US" smtClean="0"/>
              <a:t>TCP/IP Protocol Suite</a:t>
            </a:r>
          </a:p>
        </p:txBody>
      </p:sp>
      <p:sp>
        <p:nvSpPr>
          <p:cNvPr id="30723" name="Slide Number Placeholder 2"/>
          <p:cNvSpPr>
            <a:spLocks noGrp="1"/>
          </p:cNvSpPr>
          <p:nvPr>
            <p:ph type="sldNum" sz="quarter" idx="11"/>
          </p:nvPr>
        </p:nvSpPr>
        <p:spPr>
          <a:noFill/>
        </p:spPr>
        <p:txBody>
          <a:bodyPr/>
          <a:lstStyle/>
          <a:p>
            <a:fld id="{28FAACB1-498F-46BD-99C5-AFC9CE3DE928}" type="slidenum">
              <a:rPr lang="en-US" smtClean="0"/>
              <a:pPr/>
              <a:t>28</a:t>
            </a:fld>
            <a:endParaRPr lang="en-US" smtClean="0"/>
          </a:p>
        </p:txBody>
      </p:sp>
      <p:sp>
        <p:nvSpPr>
          <p:cNvPr id="510979" name="Text Box 3"/>
          <p:cNvSpPr txBox="1">
            <a:spLocks noChangeArrowheads="1"/>
          </p:cNvSpPr>
          <p:nvPr/>
        </p:nvSpPr>
        <p:spPr bwMode="auto">
          <a:xfrm>
            <a:off x="844550" y="1082675"/>
            <a:ext cx="6927850" cy="822325"/>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18.5  </a:t>
            </a:r>
            <a:r>
              <a:rPr lang="en-US" sz="2400" i="1">
                <a:effectLst>
                  <a:outerShdw blurRad="38100" dist="38100" dir="2700000" algn="tl">
                    <a:srgbClr val="C0C0C0"/>
                  </a:outerShdw>
                </a:effectLst>
                <a:latin typeface="Times New Roman" pitchFamily="18" charset="0"/>
              </a:rPr>
              <a:t>Characters used to control the application</a:t>
            </a:r>
            <a:br>
              <a:rPr lang="en-US" sz="2400" i="1">
                <a:effectLst>
                  <a:outerShdw blurRad="38100" dist="38100" dir="2700000" algn="tl">
                    <a:srgbClr val="C0C0C0"/>
                  </a:outerShdw>
                </a:effectLst>
                <a:latin typeface="Times New Roman" pitchFamily="18" charset="0"/>
              </a:rPr>
            </a:br>
            <a:r>
              <a:rPr lang="en-US" sz="2400" i="1">
                <a:effectLst>
                  <a:outerShdw blurRad="38100" dist="38100" dir="2700000" algn="tl">
                    <a:srgbClr val="C0C0C0"/>
                  </a:outerShdw>
                </a:effectLst>
                <a:latin typeface="Times New Roman" pitchFamily="18" charset="0"/>
              </a:rPr>
              <a:t>                    program running on remote server</a:t>
            </a:r>
          </a:p>
        </p:txBody>
      </p:sp>
      <p:pic>
        <p:nvPicPr>
          <p:cNvPr id="30725" name="Picture 42"/>
          <p:cNvPicPr>
            <a:picLocks noChangeAspect="1" noChangeArrowheads="1"/>
          </p:cNvPicPr>
          <p:nvPr/>
        </p:nvPicPr>
        <p:blipFill>
          <a:blip r:embed="rId2"/>
          <a:srcRect/>
          <a:stretch>
            <a:fillRect/>
          </a:stretch>
        </p:blipFill>
        <p:spPr bwMode="auto">
          <a:xfrm>
            <a:off x="579438" y="2019300"/>
            <a:ext cx="7985125"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p:spPr>
        <p:txBody>
          <a:bodyPr/>
          <a:lstStyle/>
          <a:p>
            <a:r>
              <a:rPr lang="en-US" smtClean="0"/>
              <a:t>TCP/IP Protocol Suite</a:t>
            </a:r>
          </a:p>
        </p:txBody>
      </p:sp>
      <p:sp>
        <p:nvSpPr>
          <p:cNvPr id="31747" name="Slide Number Placeholder 2"/>
          <p:cNvSpPr>
            <a:spLocks noGrp="1"/>
          </p:cNvSpPr>
          <p:nvPr>
            <p:ph type="sldNum" sz="quarter" idx="11"/>
          </p:nvPr>
        </p:nvSpPr>
        <p:spPr>
          <a:noFill/>
        </p:spPr>
        <p:txBody>
          <a:bodyPr/>
          <a:lstStyle/>
          <a:p>
            <a:fld id="{D81DF219-D2CE-45E5-B88F-E32540CFADA6}" type="slidenum">
              <a:rPr lang="en-US" smtClean="0"/>
              <a:pPr/>
              <a:t>29</a:t>
            </a:fld>
            <a:endParaRPr lang="en-US" smtClean="0"/>
          </a:p>
        </p:txBody>
      </p:sp>
      <p:sp>
        <p:nvSpPr>
          <p:cNvPr id="31748" name="Text Box 2"/>
          <p:cNvSpPr txBox="1">
            <a:spLocks noChangeArrowheads="1"/>
          </p:cNvSpPr>
          <p:nvPr/>
        </p:nvSpPr>
        <p:spPr bwMode="auto">
          <a:xfrm>
            <a:off x="990600" y="90488"/>
            <a:ext cx="71628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18.13</a:t>
            </a:r>
            <a:r>
              <a:rPr lang="en-US" altLang="en-US">
                <a:solidFill>
                  <a:schemeClr val="accent2"/>
                </a:solidFill>
                <a:latin typeface="Times New Roman" pitchFamily="18" charset="0"/>
              </a:rPr>
              <a:t>    </a:t>
            </a:r>
            <a:r>
              <a:rPr lang="en-US" altLang="en-US" i="1">
                <a:latin typeface="Times New Roman" pitchFamily="18" charset="0"/>
              </a:rPr>
              <a:t>Example of interrupting an application program</a:t>
            </a:r>
          </a:p>
        </p:txBody>
      </p:sp>
      <p:sp>
        <p:nvSpPr>
          <p:cNvPr id="3174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317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175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317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17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3175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317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31756" name="Picture 10"/>
          <p:cNvPicPr>
            <a:picLocks noChangeAspect="1" noChangeArrowheads="1"/>
          </p:cNvPicPr>
          <p:nvPr/>
        </p:nvPicPr>
        <p:blipFill>
          <a:blip r:embed="rId2"/>
          <a:srcRect/>
          <a:stretch>
            <a:fillRect/>
          </a:stretch>
        </p:blipFill>
        <p:spPr bwMode="auto">
          <a:xfrm>
            <a:off x="76200" y="2373313"/>
            <a:ext cx="8712200" cy="2579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1"/>
          <p:cNvSpPr>
            <a:spLocks noGrp="1"/>
          </p:cNvSpPr>
          <p:nvPr>
            <p:ph type="ftr" sz="quarter" idx="10"/>
          </p:nvPr>
        </p:nvSpPr>
        <p:spPr>
          <a:noFill/>
        </p:spPr>
        <p:txBody>
          <a:bodyPr/>
          <a:lstStyle/>
          <a:p>
            <a:r>
              <a:rPr lang="en-US" smtClean="0"/>
              <a:t>TCP/IP Protocol Suite</a:t>
            </a:r>
          </a:p>
        </p:txBody>
      </p:sp>
      <p:sp>
        <p:nvSpPr>
          <p:cNvPr id="5123" name="Slide Number Placeholder 2"/>
          <p:cNvSpPr>
            <a:spLocks noGrp="1"/>
          </p:cNvSpPr>
          <p:nvPr>
            <p:ph type="sldNum" sz="quarter" idx="11"/>
          </p:nvPr>
        </p:nvSpPr>
        <p:spPr>
          <a:noFill/>
        </p:spPr>
        <p:txBody>
          <a:bodyPr/>
          <a:lstStyle/>
          <a:p>
            <a:fld id="{52899E24-17AE-43A6-AE4C-63FBF0278C73}" type="slidenum">
              <a:rPr lang="en-US" smtClean="0"/>
              <a:pPr/>
              <a:t>3</a:t>
            </a:fld>
            <a:endParaRPr lang="en-US" smtClean="0"/>
          </a:p>
        </p:txBody>
      </p:sp>
      <p:grpSp>
        <p:nvGrpSpPr>
          <p:cNvPr id="5124" name="Group 2"/>
          <p:cNvGrpSpPr>
            <a:grpSpLocks/>
          </p:cNvGrpSpPr>
          <p:nvPr/>
        </p:nvGrpSpPr>
        <p:grpSpPr bwMode="auto">
          <a:xfrm>
            <a:off x="0" y="0"/>
            <a:ext cx="8686800" cy="6400800"/>
            <a:chOff x="0" y="96"/>
            <a:chExt cx="5472" cy="3840"/>
          </a:xfrm>
        </p:grpSpPr>
        <p:sp>
          <p:nvSpPr>
            <p:cNvPr id="512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5130"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5131"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5125" name="Text Box 6"/>
          <p:cNvSpPr txBox="1">
            <a:spLocks noChangeArrowheads="1"/>
          </p:cNvSpPr>
          <p:nvPr/>
        </p:nvSpPr>
        <p:spPr bwMode="auto">
          <a:xfrm>
            <a:off x="228600" y="354013"/>
            <a:ext cx="36893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18.1   CONCEPT</a:t>
            </a:r>
          </a:p>
        </p:txBody>
      </p:sp>
      <p:sp>
        <p:nvSpPr>
          <p:cNvPr id="450568" name="Rectangle 8"/>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TELNET enables the establishment of a connection to a remote system in such a way that the local terminal appears to be a terminal at the remote system.</a:t>
            </a:r>
          </a:p>
        </p:txBody>
      </p:sp>
      <p:sp>
        <p:nvSpPr>
          <p:cNvPr id="450569" name="Rectangle 9"/>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50570" name="Rectangle 10"/>
          <p:cNvSpPr>
            <a:spLocks noChangeArrowheads="1"/>
          </p:cNvSpPr>
          <p:nvPr/>
        </p:nvSpPr>
        <p:spPr bwMode="auto">
          <a:xfrm>
            <a:off x="685800" y="4403725"/>
            <a:ext cx="7315200" cy="7016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Time-Sharing Environment </a:t>
            </a:r>
          </a:p>
          <a:p>
            <a:pPr>
              <a:defRPr/>
            </a:pPr>
            <a:r>
              <a:rPr lang="en-US" sz="2000" i="1">
                <a:effectLst>
                  <a:outerShdw blurRad="38100" dist="38100" dir="2700000" algn="tl">
                    <a:srgbClr val="C0C0C0"/>
                  </a:outerShdw>
                </a:effectLst>
                <a:latin typeface="Times New Roman" pitchFamily="18" charset="0"/>
              </a:rPr>
              <a:t>Login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p>
            <a:r>
              <a:rPr lang="en-US" smtClean="0"/>
              <a:t>TCP/IP Protocol Suite</a:t>
            </a:r>
          </a:p>
        </p:txBody>
      </p:sp>
      <p:sp>
        <p:nvSpPr>
          <p:cNvPr id="32771" name="Slide Number Placeholder 2"/>
          <p:cNvSpPr>
            <a:spLocks noGrp="1"/>
          </p:cNvSpPr>
          <p:nvPr>
            <p:ph type="sldNum" sz="quarter" idx="11"/>
          </p:nvPr>
        </p:nvSpPr>
        <p:spPr>
          <a:noFill/>
        </p:spPr>
        <p:txBody>
          <a:bodyPr/>
          <a:lstStyle/>
          <a:p>
            <a:fld id="{66841955-AED4-47A2-9816-65A9F52FE75D}" type="slidenum">
              <a:rPr lang="en-US" smtClean="0"/>
              <a:pPr/>
              <a:t>30</a:t>
            </a:fld>
            <a:endParaRPr lang="en-US" smtClean="0"/>
          </a:p>
        </p:txBody>
      </p:sp>
      <p:grpSp>
        <p:nvGrpSpPr>
          <p:cNvPr id="32772" name="Group 2"/>
          <p:cNvGrpSpPr>
            <a:grpSpLocks/>
          </p:cNvGrpSpPr>
          <p:nvPr/>
        </p:nvGrpSpPr>
        <p:grpSpPr bwMode="auto">
          <a:xfrm>
            <a:off x="0" y="0"/>
            <a:ext cx="8686800" cy="6400800"/>
            <a:chOff x="0" y="96"/>
            <a:chExt cx="5472" cy="3840"/>
          </a:xfrm>
        </p:grpSpPr>
        <p:sp>
          <p:nvSpPr>
            <p:cNvPr id="32775"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32776"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2777"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32773" name="Text Box 6"/>
          <p:cNvSpPr txBox="1">
            <a:spLocks noChangeArrowheads="1"/>
          </p:cNvSpPr>
          <p:nvPr/>
        </p:nvSpPr>
        <p:spPr bwMode="auto">
          <a:xfrm>
            <a:off x="228600" y="354013"/>
            <a:ext cx="73469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18.9   OUT-OF-BAND SIGNALING</a:t>
            </a:r>
          </a:p>
        </p:txBody>
      </p:sp>
      <p:sp>
        <p:nvSpPr>
          <p:cNvPr id="481287"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To make control characters effective in special situations, TELNET uses out-of-band signaling, a technique in which the control characters are preceded by IAC and are sent out of order to the remote process.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p:spPr>
        <p:txBody>
          <a:bodyPr/>
          <a:lstStyle/>
          <a:p>
            <a:r>
              <a:rPr lang="en-US" smtClean="0"/>
              <a:t>TCP/IP Protocol Suite</a:t>
            </a:r>
          </a:p>
        </p:txBody>
      </p:sp>
      <p:sp>
        <p:nvSpPr>
          <p:cNvPr id="33795" name="Slide Number Placeholder 2"/>
          <p:cNvSpPr>
            <a:spLocks noGrp="1"/>
          </p:cNvSpPr>
          <p:nvPr>
            <p:ph type="sldNum" sz="quarter" idx="11"/>
          </p:nvPr>
        </p:nvSpPr>
        <p:spPr>
          <a:noFill/>
        </p:spPr>
        <p:txBody>
          <a:bodyPr/>
          <a:lstStyle/>
          <a:p>
            <a:fld id="{0A4A0DA4-265F-4481-8142-5C913AFCD492}" type="slidenum">
              <a:rPr lang="en-US" smtClean="0"/>
              <a:pPr/>
              <a:t>31</a:t>
            </a:fld>
            <a:endParaRPr lang="en-US" smtClean="0"/>
          </a:p>
        </p:txBody>
      </p:sp>
      <p:sp>
        <p:nvSpPr>
          <p:cNvPr id="33796"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18.14</a:t>
            </a:r>
            <a:r>
              <a:rPr lang="en-US" altLang="en-US">
                <a:solidFill>
                  <a:schemeClr val="accent2"/>
                </a:solidFill>
                <a:latin typeface="Times New Roman" pitchFamily="18" charset="0"/>
              </a:rPr>
              <a:t>    </a:t>
            </a:r>
            <a:r>
              <a:rPr lang="en-US" altLang="en-US" i="1">
                <a:latin typeface="Times New Roman" pitchFamily="18" charset="0"/>
              </a:rPr>
              <a:t>Out-of-band signaling</a:t>
            </a:r>
          </a:p>
        </p:txBody>
      </p:sp>
      <p:sp>
        <p:nvSpPr>
          <p:cNvPr id="3379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3379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379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3380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380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3380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3380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33804" name="Picture 10"/>
          <p:cNvPicPr>
            <a:picLocks noChangeAspect="1" noChangeArrowheads="1"/>
          </p:cNvPicPr>
          <p:nvPr/>
        </p:nvPicPr>
        <p:blipFill>
          <a:blip r:embed="rId2"/>
          <a:srcRect/>
          <a:stretch>
            <a:fillRect/>
          </a:stretch>
        </p:blipFill>
        <p:spPr bwMode="auto">
          <a:xfrm>
            <a:off x="587375" y="1847850"/>
            <a:ext cx="7870825" cy="221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p>
            <a:r>
              <a:rPr lang="en-US" smtClean="0"/>
              <a:t>TCP/IP Protocol Suite</a:t>
            </a:r>
          </a:p>
        </p:txBody>
      </p:sp>
      <p:sp>
        <p:nvSpPr>
          <p:cNvPr id="34819" name="Slide Number Placeholder 2"/>
          <p:cNvSpPr>
            <a:spLocks noGrp="1"/>
          </p:cNvSpPr>
          <p:nvPr>
            <p:ph type="sldNum" sz="quarter" idx="11"/>
          </p:nvPr>
        </p:nvSpPr>
        <p:spPr>
          <a:noFill/>
        </p:spPr>
        <p:txBody>
          <a:bodyPr/>
          <a:lstStyle/>
          <a:p>
            <a:fld id="{DFCB34C4-14BF-4812-9640-02E28DD9727F}" type="slidenum">
              <a:rPr lang="en-US" smtClean="0"/>
              <a:pPr/>
              <a:t>32</a:t>
            </a:fld>
            <a:endParaRPr lang="en-US" smtClean="0"/>
          </a:p>
        </p:txBody>
      </p:sp>
      <p:grpSp>
        <p:nvGrpSpPr>
          <p:cNvPr id="34820" name="Group 2"/>
          <p:cNvGrpSpPr>
            <a:grpSpLocks/>
          </p:cNvGrpSpPr>
          <p:nvPr/>
        </p:nvGrpSpPr>
        <p:grpSpPr bwMode="auto">
          <a:xfrm>
            <a:off x="0" y="0"/>
            <a:ext cx="8686800" cy="6400800"/>
            <a:chOff x="0" y="96"/>
            <a:chExt cx="5472" cy="3840"/>
          </a:xfrm>
        </p:grpSpPr>
        <p:sp>
          <p:nvSpPr>
            <p:cNvPr id="3482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34824"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4825"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34821" name="Text Box 6"/>
          <p:cNvSpPr txBox="1">
            <a:spLocks noChangeArrowheads="1"/>
          </p:cNvSpPr>
          <p:nvPr/>
        </p:nvSpPr>
        <p:spPr bwMode="auto">
          <a:xfrm>
            <a:off x="228600" y="354013"/>
            <a:ext cx="66103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18.10   ESCAPE CHARACTER</a:t>
            </a:r>
          </a:p>
        </p:txBody>
      </p:sp>
      <p:sp>
        <p:nvSpPr>
          <p:cNvPr id="482311"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When a user wants characters interpreted by the client instead of the server, he can use an escape character, normally Ctrl+] (shown as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p:spPr>
        <p:txBody>
          <a:bodyPr/>
          <a:lstStyle/>
          <a:p>
            <a:r>
              <a:rPr lang="en-US" smtClean="0"/>
              <a:t>TCP/IP Protocol Suite</a:t>
            </a:r>
          </a:p>
        </p:txBody>
      </p:sp>
      <p:sp>
        <p:nvSpPr>
          <p:cNvPr id="35843" name="Slide Number Placeholder 2"/>
          <p:cNvSpPr>
            <a:spLocks noGrp="1"/>
          </p:cNvSpPr>
          <p:nvPr>
            <p:ph type="sldNum" sz="quarter" idx="11"/>
          </p:nvPr>
        </p:nvSpPr>
        <p:spPr>
          <a:noFill/>
        </p:spPr>
        <p:txBody>
          <a:bodyPr/>
          <a:lstStyle/>
          <a:p>
            <a:fld id="{306B1509-77F1-44AB-A632-5FD4CA932D28}" type="slidenum">
              <a:rPr lang="en-US" smtClean="0"/>
              <a:pPr/>
              <a:t>33</a:t>
            </a:fld>
            <a:endParaRPr lang="en-US" smtClean="0"/>
          </a:p>
        </p:txBody>
      </p:sp>
      <p:sp>
        <p:nvSpPr>
          <p:cNvPr id="3584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18.15</a:t>
            </a:r>
            <a:r>
              <a:rPr lang="en-US" altLang="en-US">
                <a:solidFill>
                  <a:schemeClr val="accent2"/>
                </a:solidFill>
                <a:latin typeface="Times New Roman" pitchFamily="18" charset="0"/>
              </a:rPr>
              <a:t>    </a:t>
            </a:r>
            <a:r>
              <a:rPr lang="en-US" altLang="en-US" i="1">
                <a:latin typeface="Times New Roman" pitchFamily="18" charset="0"/>
              </a:rPr>
              <a:t>Two different interruptions</a:t>
            </a:r>
          </a:p>
        </p:txBody>
      </p:sp>
      <p:sp>
        <p:nvSpPr>
          <p:cNvPr id="3584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3584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584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3584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584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3585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3585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35852" name="Picture 10"/>
          <p:cNvPicPr>
            <a:picLocks noChangeAspect="1" noChangeArrowheads="1"/>
          </p:cNvPicPr>
          <p:nvPr/>
        </p:nvPicPr>
        <p:blipFill>
          <a:blip r:embed="rId2"/>
          <a:srcRect/>
          <a:stretch>
            <a:fillRect/>
          </a:stretch>
        </p:blipFill>
        <p:spPr bwMode="auto">
          <a:xfrm>
            <a:off x="1154113" y="1149350"/>
            <a:ext cx="7075487" cy="509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p>
            <a:r>
              <a:rPr lang="en-US" smtClean="0"/>
              <a:t>TCP/IP Protocol Suite</a:t>
            </a:r>
          </a:p>
        </p:txBody>
      </p:sp>
      <p:sp>
        <p:nvSpPr>
          <p:cNvPr id="36867" name="Slide Number Placeholder 2"/>
          <p:cNvSpPr>
            <a:spLocks noGrp="1"/>
          </p:cNvSpPr>
          <p:nvPr>
            <p:ph type="sldNum" sz="quarter" idx="11"/>
          </p:nvPr>
        </p:nvSpPr>
        <p:spPr>
          <a:noFill/>
        </p:spPr>
        <p:txBody>
          <a:bodyPr/>
          <a:lstStyle/>
          <a:p>
            <a:fld id="{9421365E-9230-4148-A320-AB61101C9275}" type="slidenum">
              <a:rPr lang="en-US" smtClean="0"/>
              <a:pPr/>
              <a:t>34</a:t>
            </a:fld>
            <a:endParaRPr lang="en-US" smtClean="0"/>
          </a:p>
        </p:txBody>
      </p:sp>
      <p:grpSp>
        <p:nvGrpSpPr>
          <p:cNvPr id="36868" name="Group 2"/>
          <p:cNvGrpSpPr>
            <a:grpSpLocks/>
          </p:cNvGrpSpPr>
          <p:nvPr/>
        </p:nvGrpSpPr>
        <p:grpSpPr bwMode="auto">
          <a:xfrm>
            <a:off x="0" y="0"/>
            <a:ext cx="8686800" cy="6400800"/>
            <a:chOff x="0" y="96"/>
            <a:chExt cx="5472" cy="3840"/>
          </a:xfrm>
        </p:grpSpPr>
        <p:sp>
          <p:nvSpPr>
            <p:cNvPr id="3687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36874"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36875"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36869" name="Text Box 6"/>
          <p:cNvSpPr txBox="1">
            <a:spLocks noChangeArrowheads="1"/>
          </p:cNvSpPr>
          <p:nvPr/>
        </p:nvSpPr>
        <p:spPr bwMode="auto">
          <a:xfrm>
            <a:off x="228600" y="354013"/>
            <a:ext cx="66865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18.11   MODE OF OPERATION</a:t>
            </a:r>
          </a:p>
        </p:txBody>
      </p:sp>
      <p:sp>
        <p:nvSpPr>
          <p:cNvPr id="483335"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Most TELNET implementations operate in one of three modes: default mode, character mode, or line mode. </a:t>
            </a:r>
          </a:p>
        </p:txBody>
      </p:sp>
      <p:sp>
        <p:nvSpPr>
          <p:cNvPr id="483336" name="Rectangle 8"/>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83337" name="Rectangle 9"/>
          <p:cNvSpPr>
            <a:spLocks noChangeArrowheads="1"/>
          </p:cNvSpPr>
          <p:nvPr/>
        </p:nvSpPr>
        <p:spPr bwMode="auto">
          <a:xfrm>
            <a:off x="685800" y="4403725"/>
            <a:ext cx="7315200" cy="1006475"/>
          </a:xfrm>
          <a:prstGeom prst="rect">
            <a:avLst/>
          </a:prstGeom>
          <a:noFill/>
          <a:ln w="76200">
            <a:noFill/>
            <a:miter lim="800000"/>
            <a:headEnd/>
            <a:tailEnd/>
          </a:ln>
          <a:effectLst/>
        </p:spPr>
        <p:txBody>
          <a:bodyPr>
            <a:spAutoFit/>
          </a:bodyPr>
          <a:lstStyle/>
          <a:p>
            <a:pPr>
              <a:defRPr/>
            </a:pPr>
            <a:r>
              <a:rPr lang="fr-FR" sz="2000" i="1">
                <a:effectLst>
                  <a:outerShdw blurRad="38100" dist="38100" dir="2700000" algn="tl">
                    <a:srgbClr val="C0C0C0"/>
                  </a:outerShdw>
                </a:effectLst>
                <a:latin typeface="Times New Roman" pitchFamily="18" charset="0"/>
              </a:rPr>
              <a:t>Default Mode</a:t>
            </a:r>
          </a:p>
          <a:p>
            <a:pPr>
              <a:defRPr/>
            </a:pPr>
            <a:r>
              <a:rPr lang="fr-FR" sz="2000" i="1">
                <a:effectLst>
                  <a:outerShdw blurRad="38100" dist="38100" dir="2700000" algn="tl">
                    <a:srgbClr val="C0C0C0"/>
                  </a:outerShdw>
                </a:effectLst>
                <a:latin typeface="Times New Roman" pitchFamily="18" charset="0"/>
              </a:rPr>
              <a:t>Character Mode </a:t>
            </a:r>
          </a:p>
          <a:p>
            <a:pPr>
              <a:defRPr/>
            </a:pPr>
            <a:r>
              <a:rPr lang="fr-FR" sz="2000" i="1">
                <a:effectLst>
                  <a:outerShdw blurRad="38100" dist="38100" dir="2700000" algn="tl">
                    <a:srgbClr val="C0C0C0"/>
                  </a:outerShdw>
                </a:effectLst>
                <a:latin typeface="Times New Roman" pitchFamily="18" charset="0"/>
              </a:rPr>
              <a:t>Line Mode </a:t>
            </a:r>
            <a:endParaRPr lang="en-US" sz="2000" i="1">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p:spPr>
        <p:txBody>
          <a:bodyPr/>
          <a:lstStyle/>
          <a:p>
            <a:r>
              <a:rPr lang="en-US" smtClean="0"/>
              <a:t>TCP/IP Protocol Suite</a:t>
            </a:r>
          </a:p>
        </p:txBody>
      </p:sp>
      <p:sp>
        <p:nvSpPr>
          <p:cNvPr id="37891" name="Slide Number Placeholder 2"/>
          <p:cNvSpPr>
            <a:spLocks noGrp="1"/>
          </p:cNvSpPr>
          <p:nvPr>
            <p:ph type="sldNum" sz="quarter" idx="11"/>
          </p:nvPr>
        </p:nvSpPr>
        <p:spPr>
          <a:noFill/>
        </p:spPr>
        <p:txBody>
          <a:bodyPr/>
          <a:lstStyle/>
          <a:p>
            <a:fld id="{0D181940-7A0D-46C6-87FD-D37D94121A93}" type="slidenum">
              <a:rPr lang="en-US" smtClean="0"/>
              <a:pPr/>
              <a:t>35</a:t>
            </a:fld>
            <a:endParaRPr lang="en-US" smtClean="0"/>
          </a:p>
        </p:txBody>
      </p:sp>
      <p:sp>
        <p:nvSpPr>
          <p:cNvPr id="37892" name="Rectangle 2"/>
          <p:cNvSpPr>
            <a:spLocks noChangeArrowheads="1"/>
          </p:cNvSpPr>
          <p:nvPr/>
        </p:nvSpPr>
        <p:spPr bwMode="auto">
          <a:xfrm>
            <a:off x="304800" y="1597025"/>
            <a:ext cx="8153400" cy="1917700"/>
          </a:xfrm>
          <a:prstGeom prst="rect">
            <a:avLst/>
          </a:prstGeom>
          <a:noFill/>
          <a:ln w="9525">
            <a:noFill/>
            <a:miter lim="800000"/>
            <a:headEnd/>
            <a:tailEnd/>
          </a:ln>
        </p:spPr>
        <p:txBody>
          <a:bodyPr>
            <a:spAutoFit/>
          </a:bodyPr>
          <a:lstStyle/>
          <a:p>
            <a:pPr algn="just">
              <a:spcBef>
                <a:spcPct val="50000"/>
              </a:spcBef>
            </a:pPr>
            <a:r>
              <a:rPr lang="en-US" sz="2400" i="1">
                <a:latin typeface="Times New Roman" pitchFamily="18" charset="0"/>
              </a:rPr>
              <a:t>In this example, we use the default mode to show the concept and its deficiencies even though it is almost obsolete today. The client and the server negotiate the terminal type and terminal speed and then the server checks the login and password of the user (see Figure 18.16).</a:t>
            </a:r>
          </a:p>
        </p:txBody>
      </p:sp>
      <p:sp>
        <p:nvSpPr>
          <p:cNvPr id="37893" name="Text Box 3"/>
          <p:cNvSpPr txBox="1">
            <a:spLocks noChangeArrowheads="1"/>
          </p:cNvSpPr>
          <p:nvPr/>
        </p:nvSpPr>
        <p:spPr bwMode="auto">
          <a:xfrm>
            <a:off x="1143000" y="381000"/>
            <a:ext cx="2209800" cy="519113"/>
          </a:xfrm>
          <a:prstGeom prst="rect">
            <a:avLst/>
          </a:prstGeom>
          <a:noFill/>
          <a:ln w="9525">
            <a:noFill/>
            <a:miter lim="800000"/>
            <a:headEnd/>
            <a:tailEnd/>
          </a:ln>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2</a:t>
            </a:r>
          </a:p>
        </p:txBody>
      </p:sp>
      <p:sp>
        <p:nvSpPr>
          <p:cNvPr id="37894" name="Text Box 4"/>
          <p:cNvSpPr txBox="1">
            <a:spLocks noChangeArrowheads="1"/>
          </p:cNvSpPr>
          <p:nvPr/>
        </p:nvSpPr>
        <p:spPr bwMode="auto">
          <a:xfrm>
            <a:off x="3048000" y="3962400"/>
            <a:ext cx="2413000" cy="595313"/>
          </a:xfrm>
          <a:prstGeom prst="rect">
            <a:avLst/>
          </a:prstGeom>
          <a:noFill/>
          <a:ln w="76200">
            <a:solidFill>
              <a:schemeClr val="tx1"/>
            </a:solidFill>
            <a:miter lim="800000"/>
            <a:headEnd/>
            <a:tailEnd/>
          </a:ln>
        </p:spPr>
        <p:txBody>
          <a:bodyPr wrap="none">
            <a:spAutoFit/>
          </a:bodyPr>
          <a:lstStyle/>
          <a:p>
            <a:r>
              <a:rPr lang="en-US" sz="2800">
                <a:solidFill>
                  <a:schemeClr val="hlink"/>
                </a:solidFill>
                <a:latin typeface="Times New Roman" pitchFamily="18" charset="0"/>
              </a:rPr>
              <a:t>See Next Slide</a:t>
            </a:r>
          </a:p>
        </p:txBody>
      </p:sp>
      <p:sp>
        <p:nvSpPr>
          <p:cNvPr id="37895" name="Rectangle 5"/>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p>
            <a:r>
              <a:rPr lang="en-US" smtClean="0"/>
              <a:t>TCP/IP Protocol Suite</a:t>
            </a:r>
          </a:p>
        </p:txBody>
      </p:sp>
      <p:sp>
        <p:nvSpPr>
          <p:cNvPr id="38915" name="Slide Number Placeholder 2"/>
          <p:cNvSpPr>
            <a:spLocks noGrp="1"/>
          </p:cNvSpPr>
          <p:nvPr>
            <p:ph type="sldNum" sz="quarter" idx="11"/>
          </p:nvPr>
        </p:nvSpPr>
        <p:spPr>
          <a:noFill/>
        </p:spPr>
        <p:txBody>
          <a:bodyPr/>
          <a:lstStyle/>
          <a:p>
            <a:fld id="{A2E695DD-8020-4050-A900-1567BDD698DA}" type="slidenum">
              <a:rPr lang="en-US" smtClean="0"/>
              <a:pPr/>
              <a:t>36</a:t>
            </a:fld>
            <a:endParaRPr lang="en-US" smtClean="0"/>
          </a:p>
        </p:txBody>
      </p:sp>
      <p:sp>
        <p:nvSpPr>
          <p:cNvPr id="38916"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18.16</a:t>
            </a:r>
            <a:r>
              <a:rPr lang="en-US" altLang="en-US">
                <a:solidFill>
                  <a:schemeClr val="accent2"/>
                </a:solidFill>
                <a:latin typeface="Times New Roman" pitchFamily="18" charset="0"/>
              </a:rPr>
              <a:t>    </a:t>
            </a:r>
            <a:r>
              <a:rPr lang="en-US" altLang="en-US" i="1">
                <a:latin typeface="Times New Roman" pitchFamily="18" charset="0"/>
              </a:rPr>
              <a:t>Example 2</a:t>
            </a:r>
          </a:p>
        </p:txBody>
      </p:sp>
      <p:sp>
        <p:nvSpPr>
          <p:cNvPr id="3891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3891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891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3892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3892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3892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3892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38924" name="Picture 10"/>
          <p:cNvPicPr>
            <a:picLocks noChangeAspect="1" noChangeArrowheads="1"/>
          </p:cNvPicPr>
          <p:nvPr/>
        </p:nvPicPr>
        <p:blipFill>
          <a:blip r:embed="rId2"/>
          <a:srcRect/>
          <a:stretch>
            <a:fillRect/>
          </a:stretch>
        </p:blipFill>
        <p:spPr bwMode="auto">
          <a:xfrm>
            <a:off x="1773238" y="838200"/>
            <a:ext cx="5694362" cy="553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p:spPr>
        <p:txBody>
          <a:bodyPr/>
          <a:lstStyle/>
          <a:p>
            <a:r>
              <a:rPr lang="en-US" smtClean="0"/>
              <a:t>TCP/IP Protocol Suite</a:t>
            </a:r>
          </a:p>
        </p:txBody>
      </p:sp>
      <p:sp>
        <p:nvSpPr>
          <p:cNvPr id="39939" name="Slide Number Placeholder 2"/>
          <p:cNvSpPr>
            <a:spLocks noGrp="1"/>
          </p:cNvSpPr>
          <p:nvPr>
            <p:ph type="sldNum" sz="quarter" idx="11"/>
          </p:nvPr>
        </p:nvSpPr>
        <p:spPr>
          <a:noFill/>
        </p:spPr>
        <p:txBody>
          <a:bodyPr/>
          <a:lstStyle/>
          <a:p>
            <a:fld id="{AC373C36-441A-4205-B692-FF775E8BD2D3}" type="slidenum">
              <a:rPr lang="en-US" smtClean="0"/>
              <a:pPr/>
              <a:t>37</a:t>
            </a:fld>
            <a:endParaRPr lang="en-US" smtClean="0"/>
          </a:p>
        </p:txBody>
      </p:sp>
      <p:sp>
        <p:nvSpPr>
          <p:cNvPr id="39940" name="Rectangle 2"/>
          <p:cNvSpPr>
            <a:spLocks noChangeArrowheads="1"/>
          </p:cNvSpPr>
          <p:nvPr/>
        </p:nvSpPr>
        <p:spPr bwMode="auto">
          <a:xfrm>
            <a:off x="304800" y="1597025"/>
            <a:ext cx="8153400" cy="1552575"/>
          </a:xfrm>
          <a:prstGeom prst="rect">
            <a:avLst/>
          </a:prstGeom>
          <a:noFill/>
          <a:ln w="9525">
            <a:noFill/>
            <a:miter lim="800000"/>
            <a:headEnd/>
            <a:tailEnd/>
          </a:ln>
        </p:spPr>
        <p:txBody>
          <a:bodyPr>
            <a:spAutoFit/>
          </a:bodyPr>
          <a:lstStyle/>
          <a:p>
            <a:pPr algn="just">
              <a:spcBef>
                <a:spcPct val="50000"/>
              </a:spcBef>
            </a:pPr>
            <a:r>
              <a:rPr lang="en-US" sz="2400" i="1">
                <a:latin typeface="Times New Roman" pitchFamily="18" charset="0"/>
              </a:rPr>
              <a:t>In this example, we show how the client switches to the character mode. This requires that the client request the server to enable the SUPPRESS GO AHEAD and ECHO options (see</a:t>
            </a:r>
            <a:br>
              <a:rPr lang="en-US" sz="2400" i="1">
                <a:latin typeface="Times New Roman" pitchFamily="18" charset="0"/>
              </a:rPr>
            </a:br>
            <a:r>
              <a:rPr lang="en-US" sz="2400" i="1">
                <a:latin typeface="Times New Roman" pitchFamily="18" charset="0"/>
              </a:rPr>
              <a:t>Figure 18.17).</a:t>
            </a:r>
          </a:p>
        </p:txBody>
      </p:sp>
      <p:sp>
        <p:nvSpPr>
          <p:cNvPr id="39941" name="Text Box 3"/>
          <p:cNvSpPr txBox="1">
            <a:spLocks noChangeArrowheads="1"/>
          </p:cNvSpPr>
          <p:nvPr/>
        </p:nvSpPr>
        <p:spPr bwMode="auto">
          <a:xfrm>
            <a:off x="1143000" y="381000"/>
            <a:ext cx="2209800" cy="519113"/>
          </a:xfrm>
          <a:prstGeom prst="rect">
            <a:avLst/>
          </a:prstGeom>
          <a:noFill/>
          <a:ln w="9525">
            <a:noFill/>
            <a:miter lim="800000"/>
            <a:headEnd/>
            <a:tailEnd/>
          </a:ln>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3</a:t>
            </a:r>
          </a:p>
        </p:txBody>
      </p:sp>
      <p:sp>
        <p:nvSpPr>
          <p:cNvPr id="39942" name="Text Box 4"/>
          <p:cNvSpPr txBox="1">
            <a:spLocks noChangeArrowheads="1"/>
          </p:cNvSpPr>
          <p:nvPr/>
        </p:nvSpPr>
        <p:spPr bwMode="auto">
          <a:xfrm>
            <a:off x="3048000" y="3657600"/>
            <a:ext cx="2413000" cy="595313"/>
          </a:xfrm>
          <a:prstGeom prst="rect">
            <a:avLst/>
          </a:prstGeom>
          <a:noFill/>
          <a:ln w="76200">
            <a:solidFill>
              <a:schemeClr val="tx1"/>
            </a:solidFill>
            <a:miter lim="800000"/>
            <a:headEnd/>
            <a:tailEnd/>
          </a:ln>
        </p:spPr>
        <p:txBody>
          <a:bodyPr wrap="none">
            <a:spAutoFit/>
          </a:bodyPr>
          <a:lstStyle/>
          <a:p>
            <a:r>
              <a:rPr lang="en-US" sz="2800">
                <a:solidFill>
                  <a:schemeClr val="hlink"/>
                </a:solidFill>
                <a:latin typeface="Times New Roman" pitchFamily="18" charset="0"/>
              </a:rPr>
              <a:t>See Next Slide</a:t>
            </a:r>
          </a:p>
        </p:txBody>
      </p:sp>
      <p:sp>
        <p:nvSpPr>
          <p:cNvPr id="39943" name="Rectangle 5"/>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p>
            <a:r>
              <a:rPr lang="en-US" smtClean="0"/>
              <a:t>TCP/IP Protocol Suite</a:t>
            </a:r>
          </a:p>
        </p:txBody>
      </p:sp>
      <p:sp>
        <p:nvSpPr>
          <p:cNvPr id="40963" name="Slide Number Placeholder 2"/>
          <p:cNvSpPr>
            <a:spLocks noGrp="1"/>
          </p:cNvSpPr>
          <p:nvPr>
            <p:ph type="sldNum" sz="quarter" idx="11"/>
          </p:nvPr>
        </p:nvSpPr>
        <p:spPr>
          <a:noFill/>
        </p:spPr>
        <p:txBody>
          <a:bodyPr/>
          <a:lstStyle/>
          <a:p>
            <a:fld id="{F2281ED2-7E28-4CC4-8C83-7EE52CF01E3F}" type="slidenum">
              <a:rPr lang="en-US" smtClean="0"/>
              <a:pPr/>
              <a:t>38</a:t>
            </a:fld>
            <a:endParaRPr lang="en-US" smtClean="0"/>
          </a:p>
        </p:txBody>
      </p:sp>
      <p:sp>
        <p:nvSpPr>
          <p:cNvPr id="40964"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18.17</a:t>
            </a:r>
            <a:r>
              <a:rPr lang="en-US" altLang="en-US">
                <a:solidFill>
                  <a:schemeClr val="accent2"/>
                </a:solidFill>
                <a:latin typeface="Times New Roman" pitchFamily="18" charset="0"/>
              </a:rPr>
              <a:t>    </a:t>
            </a:r>
            <a:r>
              <a:rPr lang="en-US" altLang="en-US" i="1">
                <a:latin typeface="Times New Roman" pitchFamily="18" charset="0"/>
              </a:rPr>
              <a:t>Example 3</a:t>
            </a:r>
          </a:p>
        </p:txBody>
      </p:sp>
      <p:sp>
        <p:nvSpPr>
          <p:cNvPr id="4096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4096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4096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4096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4096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4097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4097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40972" name="Picture 10"/>
          <p:cNvPicPr>
            <a:picLocks noChangeAspect="1" noChangeArrowheads="1"/>
          </p:cNvPicPr>
          <p:nvPr/>
        </p:nvPicPr>
        <p:blipFill>
          <a:blip r:embed="rId2"/>
          <a:srcRect/>
          <a:stretch>
            <a:fillRect/>
          </a:stretch>
        </p:blipFill>
        <p:spPr bwMode="auto">
          <a:xfrm>
            <a:off x="1839913" y="812800"/>
            <a:ext cx="5703887" cy="554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p:spPr>
        <p:txBody>
          <a:bodyPr/>
          <a:lstStyle/>
          <a:p>
            <a:r>
              <a:rPr lang="en-US" smtClean="0"/>
              <a:t>TCP/IP Protocol Suite</a:t>
            </a:r>
          </a:p>
        </p:txBody>
      </p:sp>
      <p:sp>
        <p:nvSpPr>
          <p:cNvPr id="41987" name="Slide Number Placeholder 2"/>
          <p:cNvSpPr>
            <a:spLocks noGrp="1"/>
          </p:cNvSpPr>
          <p:nvPr>
            <p:ph type="sldNum" sz="quarter" idx="11"/>
          </p:nvPr>
        </p:nvSpPr>
        <p:spPr>
          <a:noFill/>
        </p:spPr>
        <p:txBody>
          <a:bodyPr/>
          <a:lstStyle/>
          <a:p>
            <a:fld id="{FE9BC9C3-278D-4B5F-89F4-2E8EF0B0905C}" type="slidenum">
              <a:rPr lang="en-US" smtClean="0"/>
              <a:pPr/>
              <a:t>39</a:t>
            </a:fld>
            <a:endParaRPr lang="en-US" smtClean="0"/>
          </a:p>
        </p:txBody>
      </p:sp>
      <p:grpSp>
        <p:nvGrpSpPr>
          <p:cNvPr id="41988" name="Group 2"/>
          <p:cNvGrpSpPr>
            <a:grpSpLocks/>
          </p:cNvGrpSpPr>
          <p:nvPr/>
        </p:nvGrpSpPr>
        <p:grpSpPr bwMode="auto">
          <a:xfrm>
            <a:off x="0" y="0"/>
            <a:ext cx="8686800" cy="6400800"/>
            <a:chOff x="0" y="96"/>
            <a:chExt cx="5472" cy="3840"/>
          </a:xfrm>
        </p:grpSpPr>
        <p:sp>
          <p:nvSpPr>
            <p:cNvPr id="41991"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41992"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1993"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41989" name="Text Box 6"/>
          <p:cNvSpPr txBox="1">
            <a:spLocks noChangeArrowheads="1"/>
          </p:cNvSpPr>
          <p:nvPr/>
        </p:nvSpPr>
        <p:spPr bwMode="auto">
          <a:xfrm>
            <a:off x="228600" y="354013"/>
            <a:ext cx="57213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18.12   USER INTERFACE</a:t>
            </a:r>
          </a:p>
        </p:txBody>
      </p:sp>
      <p:sp>
        <p:nvSpPr>
          <p:cNvPr id="484359"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The operating system (UNIX, for example) defines an interface to TELNET with user-friendly commands. The interface is responsible for translating the user-friendly commands to the TELNET commands.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p:spPr>
        <p:txBody>
          <a:bodyPr/>
          <a:lstStyle/>
          <a:p>
            <a:r>
              <a:rPr lang="en-US" smtClean="0"/>
              <a:t>TCP/IP Protocol Suite</a:t>
            </a:r>
          </a:p>
        </p:txBody>
      </p:sp>
      <p:sp>
        <p:nvSpPr>
          <p:cNvPr id="6147" name="Slide Number Placeholder 2"/>
          <p:cNvSpPr>
            <a:spLocks noGrp="1"/>
          </p:cNvSpPr>
          <p:nvPr>
            <p:ph type="sldNum" sz="quarter" idx="11"/>
          </p:nvPr>
        </p:nvSpPr>
        <p:spPr>
          <a:noFill/>
        </p:spPr>
        <p:txBody>
          <a:bodyPr/>
          <a:lstStyle/>
          <a:p>
            <a:fld id="{56972EBD-CFE3-4CB3-AD9E-3B6AFB12B9C5}" type="slidenum">
              <a:rPr lang="en-US" smtClean="0"/>
              <a:pPr/>
              <a:t>4</a:t>
            </a:fld>
            <a:endParaRPr lang="en-US" smtClean="0"/>
          </a:p>
        </p:txBody>
      </p:sp>
      <p:sp>
        <p:nvSpPr>
          <p:cNvPr id="6148"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18.1</a:t>
            </a:r>
            <a:r>
              <a:rPr lang="en-US" altLang="en-US">
                <a:solidFill>
                  <a:schemeClr val="accent2"/>
                </a:solidFill>
                <a:latin typeface="Times New Roman" pitchFamily="18" charset="0"/>
              </a:rPr>
              <a:t>    </a:t>
            </a:r>
            <a:r>
              <a:rPr lang="en-US" altLang="en-US" i="1">
                <a:latin typeface="Times New Roman" pitchFamily="18" charset="0"/>
              </a:rPr>
              <a:t>Local login</a:t>
            </a:r>
          </a:p>
        </p:txBody>
      </p:sp>
      <p:sp>
        <p:nvSpPr>
          <p:cNvPr id="614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615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615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615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615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615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615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6156" name="Picture 10"/>
          <p:cNvPicPr>
            <a:picLocks noChangeAspect="1" noChangeArrowheads="1"/>
          </p:cNvPicPr>
          <p:nvPr/>
        </p:nvPicPr>
        <p:blipFill>
          <a:blip r:embed="rId2"/>
          <a:srcRect/>
          <a:stretch>
            <a:fillRect/>
          </a:stretch>
        </p:blipFill>
        <p:spPr bwMode="auto">
          <a:xfrm>
            <a:off x="1862138" y="1036638"/>
            <a:ext cx="5419725" cy="478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p>
            <a:r>
              <a:rPr lang="en-US" smtClean="0"/>
              <a:t>TCP/IP Protocol Suite</a:t>
            </a:r>
          </a:p>
        </p:txBody>
      </p:sp>
      <p:sp>
        <p:nvSpPr>
          <p:cNvPr id="43011" name="Slide Number Placeholder 2"/>
          <p:cNvSpPr>
            <a:spLocks noGrp="1"/>
          </p:cNvSpPr>
          <p:nvPr>
            <p:ph type="sldNum" sz="quarter" idx="11"/>
          </p:nvPr>
        </p:nvSpPr>
        <p:spPr>
          <a:noFill/>
        </p:spPr>
        <p:txBody>
          <a:bodyPr/>
          <a:lstStyle/>
          <a:p>
            <a:fld id="{B484CB64-5388-4E5D-9D62-33BA2371F714}" type="slidenum">
              <a:rPr lang="en-US" smtClean="0"/>
              <a:pPr/>
              <a:t>40</a:t>
            </a:fld>
            <a:endParaRPr lang="en-US" smtClean="0"/>
          </a:p>
        </p:txBody>
      </p:sp>
      <p:sp>
        <p:nvSpPr>
          <p:cNvPr id="519170" name="Text Box 2"/>
          <p:cNvSpPr txBox="1">
            <a:spLocks noChangeArrowheads="1"/>
          </p:cNvSpPr>
          <p:nvPr/>
        </p:nvSpPr>
        <p:spPr bwMode="auto">
          <a:xfrm>
            <a:off x="1319213" y="838200"/>
            <a:ext cx="5843587" cy="457200"/>
          </a:xfrm>
          <a:prstGeom prst="rect">
            <a:avLst/>
          </a:prstGeom>
          <a:noFill/>
          <a:ln w="9525">
            <a:noFill/>
            <a:miter lim="800000"/>
            <a:headEnd/>
            <a:tailEnd/>
          </a:ln>
          <a:effectLst/>
        </p:spPr>
        <p:txBody>
          <a:bodyPr wrap="none">
            <a:spAutoFit/>
          </a:bodyPr>
          <a:lstStyle/>
          <a:p>
            <a:pPr eaLnBrk="1" hangingPunct="1">
              <a:defRPr/>
            </a:pPr>
            <a:r>
              <a:rPr lang="en-US" sz="2400" i="1">
                <a:solidFill>
                  <a:srgbClr val="FF0066"/>
                </a:solidFill>
                <a:effectLst>
                  <a:outerShdw blurRad="38100" dist="38100" dir="2700000" algn="tl">
                    <a:srgbClr val="C0C0C0"/>
                  </a:outerShdw>
                </a:effectLst>
                <a:latin typeface="Times New Roman" pitchFamily="18" charset="0"/>
              </a:rPr>
              <a:t>Table 18.6  </a:t>
            </a:r>
            <a:r>
              <a:rPr lang="en-US" sz="2400" i="1">
                <a:effectLst>
                  <a:outerShdw blurRad="38100" dist="38100" dir="2700000" algn="tl">
                    <a:srgbClr val="C0C0C0"/>
                  </a:outerShdw>
                </a:effectLst>
                <a:latin typeface="Times New Roman" pitchFamily="18" charset="0"/>
              </a:rPr>
              <a:t>Examples of interface commands</a:t>
            </a:r>
          </a:p>
        </p:txBody>
      </p:sp>
      <p:pic>
        <p:nvPicPr>
          <p:cNvPr id="43013" name="Picture 4"/>
          <p:cNvPicPr>
            <a:picLocks noChangeAspect="1" noChangeArrowheads="1"/>
          </p:cNvPicPr>
          <p:nvPr/>
        </p:nvPicPr>
        <p:blipFill>
          <a:blip r:embed="rId2"/>
          <a:srcRect/>
          <a:stretch>
            <a:fillRect/>
          </a:stretch>
        </p:blipFill>
        <p:spPr bwMode="auto">
          <a:xfrm>
            <a:off x="1265238" y="1281113"/>
            <a:ext cx="6613525" cy="4297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1"/>
          <p:cNvSpPr>
            <a:spLocks noGrp="1"/>
          </p:cNvSpPr>
          <p:nvPr>
            <p:ph type="ftr" sz="quarter" idx="10"/>
          </p:nvPr>
        </p:nvSpPr>
        <p:spPr>
          <a:noFill/>
        </p:spPr>
        <p:txBody>
          <a:bodyPr/>
          <a:lstStyle/>
          <a:p>
            <a:r>
              <a:rPr lang="en-US" smtClean="0"/>
              <a:t>TCP/IP Protocol Suite</a:t>
            </a:r>
          </a:p>
        </p:txBody>
      </p:sp>
      <p:sp>
        <p:nvSpPr>
          <p:cNvPr id="7171" name="Slide Number Placeholder 2"/>
          <p:cNvSpPr>
            <a:spLocks noGrp="1"/>
          </p:cNvSpPr>
          <p:nvPr>
            <p:ph type="sldNum" sz="quarter" idx="11"/>
          </p:nvPr>
        </p:nvSpPr>
        <p:spPr>
          <a:noFill/>
        </p:spPr>
        <p:txBody>
          <a:bodyPr/>
          <a:lstStyle/>
          <a:p>
            <a:fld id="{0F84FD7E-FC32-4804-90FD-6758A11063C4}" type="slidenum">
              <a:rPr lang="en-US" smtClean="0"/>
              <a:pPr/>
              <a:t>5</a:t>
            </a:fld>
            <a:endParaRPr lang="en-US" smtClean="0"/>
          </a:p>
        </p:txBody>
      </p:sp>
      <p:sp>
        <p:nvSpPr>
          <p:cNvPr id="7172"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18.2</a:t>
            </a:r>
            <a:r>
              <a:rPr lang="en-US" altLang="en-US">
                <a:solidFill>
                  <a:schemeClr val="accent2"/>
                </a:solidFill>
                <a:latin typeface="Times New Roman" pitchFamily="18" charset="0"/>
              </a:rPr>
              <a:t>    </a:t>
            </a:r>
            <a:r>
              <a:rPr lang="en-US" altLang="en-US" i="1">
                <a:latin typeface="Times New Roman" pitchFamily="18" charset="0"/>
              </a:rPr>
              <a:t>Remote login</a:t>
            </a:r>
          </a:p>
        </p:txBody>
      </p:sp>
      <p:sp>
        <p:nvSpPr>
          <p:cNvPr id="717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717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717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717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717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717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717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7180" name="Picture 10"/>
          <p:cNvPicPr>
            <a:picLocks noChangeAspect="1" noChangeArrowheads="1"/>
          </p:cNvPicPr>
          <p:nvPr/>
        </p:nvPicPr>
        <p:blipFill>
          <a:blip r:embed="rId2"/>
          <a:srcRect/>
          <a:stretch>
            <a:fillRect/>
          </a:stretch>
        </p:blipFill>
        <p:spPr bwMode="auto">
          <a:xfrm>
            <a:off x="50800" y="1882775"/>
            <a:ext cx="8940800" cy="367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p:spPr>
        <p:txBody>
          <a:bodyPr/>
          <a:lstStyle/>
          <a:p>
            <a:r>
              <a:rPr lang="en-US" smtClean="0"/>
              <a:t>TCP/IP Protocol Suite</a:t>
            </a:r>
          </a:p>
        </p:txBody>
      </p:sp>
      <p:sp>
        <p:nvSpPr>
          <p:cNvPr id="8195" name="Slide Number Placeholder 2"/>
          <p:cNvSpPr>
            <a:spLocks noGrp="1"/>
          </p:cNvSpPr>
          <p:nvPr>
            <p:ph type="sldNum" sz="quarter" idx="11"/>
          </p:nvPr>
        </p:nvSpPr>
        <p:spPr>
          <a:noFill/>
        </p:spPr>
        <p:txBody>
          <a:bodyPr/>
          <a:lstStyle/>
          <a:p>
            <a:fld id="{A8BCB582-A11B-46B7-A0A0-7F9D3EE07302}" type="slidenum">
              <a:rPr lang="en-US" smtClean="0"/>
              <a:pPr/>
              <a:t>6</a:t>
            </a:fld>
            <a:endParaRPr lang="en-US" smtClean="0"/>
          </a:p>
        </p:txBody>
      </p:sp>
      <p:grpSp>
        <p:nvGrpSpPr>
          <p:cNvPr id="8196" name="Group 2"/>
          <p:cNvGrpSpPr>
            <a:grpSpLocks/>
          </p:cNvGrpSpPr>
          <p:nvPr/>
        </p:nvGrpSpPr>
        <p:grpSpPr bwMode="auto">
          <a:xfrm>
            <a:off x="0" y="0"/>
            <a:ext cx="8686800" cy="6400800"/>
            <a:chOff x="0" y="96"/>
            <a:chExt cx="5472" cy="3840"/>
          </a:xfrm>
        </p:grpSpPr>
        <p:sp>
          <p:nvSpPr>
            <p:cNvPr id="819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8200"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8201"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8197" name="Text Box 6"/>
          <p:cNvSpPr txBox="1">
            <a:spLocks noChangeArrowheads="1"/>
          </p:cNvSpPr>
          <p:nvPr/>
        </p:nvSpPr>
        <p:spPr bwMode="auto">
          <a:xfrm>
            <a:off x="228600" y="-76200"/>
            <a:ext cx="6051550" cy="1190625"/>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18.2   NETWORK VIRTUAL </a:t>
            </a:r>
            <a:br>
              <a:rPr lang="en-US" sz="3600">
                <a:solidFill>
                  <a:schemeClr val="bg1"/>
                </a:solidFill>
                <a:latin typeface="Arial" pitchFamily="34" charset="0"/>
              </a:rPr>
            </a:br>
            <a:r>
              <a:rPr lang="en-US" sz="3600">
                <a:solidFill>
                  <a:schemeClr val="bg1"/>
                </a:solidFill>
                <a:latin typeface="Arial" pitchFamily="34" charset="0"/>
              </a:rPr>
              <a:t>          TERMINAL (NVT)</a:t>
            </a:r>
          </a:p>
        </p:txBody>
      </p:sp>
      <p:sp>
        <p:nvSpPr>
          <p:cNvPr id="474119" name="Rectangle 7"/>
          <p:cNvSpPr>
            <a:spLocks noChangeArrowheads="1"/>
          </p:cNvSpPr>
          <p:nvPr/>
        </p:nvSpPr>
        <p:spPr bwMode="auto">
          <a:xfrm>
            <a:off x="533400" y="1371600"/>
            <a:ext cx="7848600" cy="19208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Via a universal interface called the Network Virtual Terminal (NVT) character set, the TELNET client translates characters (data or commands) that come from the local terminal into NVT form and delivers them to the network. The TELNET server translates data and commands from NVT form into the form acceptable by the remote computer.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p:spPr>
        <p:txBody>
          <a:bodyPr/>
          <a:lstStyle/>
          <a:p>
            <a:r>
              <a:rPr lang="en-US" smtClean="0"/>
              <a:t>TCP/IP Protocol Suite</a:t>
            </a:r>
          </a:p>
        </p:txBody>
      </p:sp>
      <p:sp>
        <p:nvSpPr>
          <p:cNvPr id="9219" name="Slide Number Placeholder 2"/>
          <p:cNvSpPr>
            <a:spLocks noGrp="1"/>
          </p:cNvSpPr>
          <p:nvPr>
            <p:ph type="sldNum" sz="quarter" idx="11"/>
          </p:nvPr>
        </p:nvSpPr>
        <p:spPr>
          <a:noFill/>
        </p:spPr>
        <p:txBody>
          <a:bodyPr/>
          <a:lstStyle/>
          <a:p>
            <a:fld id="{ADF7B55C-8CDA-42E1-B3FE-B2D30393C7FA}" type="slidenum">
              <a:rPr lang="en-US" smtClean="0"/>
              <a:pPr/>
              <a:t>7</a:t>
            </a:fld>
            <a:endParaRPr lang="en-US" smtClean="0"/>
          </a:p>
        </p:txBody>
      </p:sp>
      <p:sp>
        <p:nvSpPr>
          <p:cNvPr id="9220"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18.3</a:t>
            </a:r>
            <a:r>
              <a:rPr lang="en-US" altLang="en-US">
                <a:solidFill>
                  <a:schemeClr val="accent2"/>
                </a:solidFill>
                <a:latin typeface="Times New Roman" pitchFamily="18" charset="0"/>
              </a:rPr>
              <a:t>    </a:t>
            </a:r>
            <a:r>
              <a:rPr lang="en-US" altLang="en-US" i="1">
                <a:latin typeface="Times New Roman" pitchFamily="18" charset="0"/>
              </a:rPr>
              <a:t>Concept of NVT</a:t>
            </a:r>
          </a:p>
        </p:txBody>
      </p:sp>
      <p:sp>
        <p:nvSpPr>
          <p:cNvPr id="922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922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922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922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922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922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922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9228" name="Picture 10"/>
          <p:cNvPicPr>
            <a:picLocks noChangeAspect="1" noChangeArrowheads="1"/>
          </p:cNvPicPr>
          <p:nvPr/>
        </p:nvPicPr>
        <p:blipFill>
          <a:blip r:embed="rId2"/>
          <a:srcRect/>
          <a:stretch>
            <a:fillRect/>
          </a:stretch>
        </p:blipFill>
        <p:spPr bwMode="auto">
          <a:xfrm>
            <a:off x="295275" y="2205038"/>
            <a:ext cx="8391525" cy="2519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p>
            <a:r>
              <a:rPr lang="en-US" smtClean="0"/>
              <a:t>TCP/IP Protocol Suite</a:t>
            </a:r>
          </a:p>
        </p:txBody>
      </p:sp>
      <p:sp>
        <p:nvSpPr>
          <p:cNvPr id="10243" name="Slide Number Placeholder 2"/>
          <p:cNvSpPr>
            <a:spLocks noGrp="1"/>
          </p:cNvSpPr>
          <p:nvPr>
            <p:ph type="sldNum" sz="quarter" idx="11"/>
          </p:nvPr>
        </p:nvSpPr>
        <p:spPr>
          <a:noFill/>
        </p:spPr>
        <p:txBody>
          <a:bodyPr/>
          <a:lstStyle/>
          <a:p>
            <a:fld id="{00CFDF14-C894-4077-89AA-9BB38759BCCC}" type="slidenum">
              <a:rPr lang="en-US" smtClean="0"/>
              <a:pPr/>
              <a:t>8</a:t>
            </a:fld>
            <a:endParaRPr lang="en-US" smtClean="0"/>
          </a:p>
        </p:txBody>
      </p:sp>
      <p:grpSp>
        <p:nvGrpSpPr>
          <p:cNvPr id="10244" name="Group 2"/>
          <p:cNvGrpSpPr>
            <a:grpSpLocks/>
          </p:cNvGrpSpPr>
          <p:nvPr/>
        </p:nvGrpSpPr>
        <p:grpSpPr bwMode="auto">
          <a:xfrm>
            <a:off x="0" y="0"/>
            <a:ext cx="8686800" cy="6400800"/>
            <a:chOff x="0" y="96"/>
            <a:chExt cx="5472" cy="3840"/>
          </a:xfrm>
        </p:grpSpPr>
        <p:sp>
          <p:nvSpPr>
            <p:cNvPr id="1024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p:spPr>
          <p:txBody>
            <a:bodyPr wrap="none" anchor="ctr"/>
            <a:lstStyle/>
            <a:p>
              <a:pPr algn="ctr" eaLnBrk="1" hangingPunct="1"/>
              <a:endParaRPr lang="en-US" sz="2400">
                <a:latin typeface="Times New Roman" pitchFamily="18" charset="0"/>
              </a:endParaRPr>
            </a:p>
          </p:txBody>
        </p:sp>
        <p:sp>
          <p:nvSpPr>
            <p:cNvPr id="10250" name="AutoShape 4"/>
            <p:cNvSpPr>
              <a:spLocks noChangeArrowheads="1"/>
            </p:cNvSpPr>
            <p:nvPr/>
          </p:nvSpPr>
          <p:spPr bwMode="blackWhite">
            <a:xfrm>
              <a:off x="0" y="96"/>
              <a:ext cx="5376" cy="768"/>
            </a:xfrm>
            <a:custGeom>
              <a:avLst/>
              <a:gdLst>
                <a:gd name="T0" fmla="*/ 0 w 7000"/>
                <a:gd name="T1" fmla="*/ 0 h 1000"/>
                <a:gd name="T2" fmla="*/ 4738 w 7000"/>
                <a:gd name="T3" fmla="*/ 0 h 1000"/>
                <a:gd name="T4" fmla="*/ 5123 w 7000"/>
                <a:gd name="T5" fmla="*/ 384 h 1000"/>
                <a:gd name="T6" fmla="*/ 4739 w 7000"/>
                <a:gd name="T7" fmla="*/ 768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0251" name="Line 5"/>
            <p:cNvSpPr>
              <a:spLocks noChangeShapeType="1"/>
            </p:cNvSpPr>
            <p:nvPr/>
          </p:nvSpPr>
          <p:spPr bwMode="auto">
            <a:xfrm>
              <a:off x="0" y="768"/>
              <a:ext cx="5088" cy="0"/>
            </a:xfrm>
            <a:prstGeom prst="line">
              <a:avLst/>
            </a:prstGeom>
            <a:noFill/>
            <a:ln w="38100">
              <a:solidFill>
                <a:schemeClr val="bg1"/>
              </a:solidFill>
              <a:round/>
              <a:headEnd/>
              <a:tailEnd/>
            </a:ln>
          </p:spPr>
          <p:txBody>
            <a:bodyPr/>
            <a:lstStyle/>
            <a:p>
              <a:endParaRPr lang="en-IN"/>
            </a:p>
          </p:txBody>
        </p:sp>
      </p:grpSp>
      <p:sp>
        <p:nvSpPr>
          <p:cNvPr id="10245" name="Text Box 6"/>
          <p:cNvSpPr txBox="1">
            <a:spLocks noChangeArrowheads="1"/>
          </p:cNvSpPr>
          <p:nvPr/>
        </p:nvSpPr>
        <p:spPr bwMode="auto">
          <a:xfrm>
            <a:off x="228600" y="354013"/>
            <a:ext cx="6407150" cy="641350"/>
          </a:xfrm>
          <a:prstGeom prst="rect">
            <a:avLst/>
          </a:prstGeom>
          <a:noFill/>
          <a:ln w="9525">
            <a:noFill/>
            <a:miter lim="800000"/>
            <a:headEnd/>
            <a:tailEnd/>
          </a:ln>
        </p:spPr>
        <p:txBody>
          <a:bodyPr wrap="none">
            <a:spAutoFit/>
          </a:bodyPr>
          <a:lstStyle/>
          <a:p>
            <a:r>
              <a:rPr lang="en-US" sz="3600">
                <a:solidFill>
                  <a:schemeClr val="bg1"/>
                </a:solidFill>
                <a:latin typeface="Arial" pitchFamily="34" charset="0"/>
              </a:rPr>
              <a:t>18.3   NVT CHARACTER SET</a:t>
            </a:r>
          </a:p>
        </p:txBody>
      </p:sp>
      <p:sp>
        <p:nvSpPr>
          <p:cNvPr id="475143"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defRPr/>
            </a:pPr>
            <a:r>
              <a:rPr lang="en-US" sz="2000" i="1">
                <a:effectLst>
                  <a:outerShdw blurRad="38100" dist="38100" dir="2700000" algn="tl">
                    <a:srgbClr val="C0C0C0"/>
                  </a:outerShdw>
                </a:effectLst>
                <a:latin typeface="Times New Roman" pitchFamily="18" charset="0"/>
              </a:rPr>
              <a:t>NVT uses two sets of characters, one for data and one for control. Both are 8-bit bytes. </a:t>
            </a:r>
          </a:p>
        </p:txBody>
      </p:sp>
      <p:sp>
        <p:nvSpPr>
          <p:cNvPr id="475144" name="Rectangle 8"/>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pPr>
              <a:defRPr/>
            </a:pPr>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5145" name="Rectangle 9"/>
          <p:cNvSpPr>
            <a:spLocks noChangeArrowheads="1"/>
          </p:cNvSpPr>
          <p:nvPr/>
        </p:nvSpPr>
        <p:spPr bwMode="auto">
          <a:xfrm>
            <a:off x="685800" y="4403725"/>
            <a:ext cx="7315200" cy="701675"/>
          </a:xfrm>
          <a:prstGeom prst="rect">
            <a:avLst/>
          </a:prstGeom>
          <a:noFill/>
          <a:ln w="76200">
            <a:noFill/>
            <a:miter lim="800000"/>
            <a:headEnd/>
            <a:tailEnd/>
          </a:ln>
          <a:effectLst/>
        </p:spPr>
        <p:txBody>
          <a:bodyPr>
            <a:spAutoFit/>
          </a:bodyPr>
          <a:lstStyle/>
          <a:p>
            <a:pPr>
              <a:defRPr/>
            </a:pPr>
            <a:r>
              <a:rPr lang="en-US" sz="2000" i="1">
                <a:effectLst>
                  <a:outerShdw blurRad="38100" dist="38100" dir="2700000" algn="tl">
                    <a:srgbClr val="C0C0C0"/>
                  </a:outerShdw>
                </a:effectLst>
                <a:latin typeface="Times New Roman" pitchFamily="18" charset="0"/>
              </a:rPr>
              <a:t>Data Characters </a:t>
            </a:r>
          </a:p>
          <a:p>
            <a:pPr>
              <a:defRPr/>
            </a:pPr>
            <a:r>
              <a:rPr lang="en-US" sz="2000" i="1">
                <a:effectLst>
                  <a:outerShdw blurRad="38100" dist="38100" dir="2700000" algn="tl">
                    <a:srgbClr val="C0C0C0"/>
                  </a:outerShdw>
                </a:effectLst>
                <a:latin typeface="Times New Roman" pitchFamily="18" charset="0"/>
              </a:rPr>
              <a:t>Control Characters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p:spPr>
        <p:txBody>
          <a:bodyPr/>
          <a:lstStyle/>
          <a:p>
            <a:r>
              <a:rPr lang="en-US" smtClean="0"/>
              <a:t>TCP/IP Protocol Suite</a:t>
            </a:r>
          </a:p>
        </p:txBody>
      </p:sp>
      <p:sp>
        <p:nvSpPr>
          <p:cNvPr id="11267" name="Slide Number Placeholder 2"/>
          <p:cNvSpPr>
            <a:spLocks noGrp="1"/>
          </p:cNvSpPr>
          <p:nvPr>
            <p:ph type="sldNum" sz="quarter" idx="11"/>
          </p:nvPr>
        </p:nvSpPr>
        <p:spPr>
          <a:noFill/>
        </p:spPr>
        <p:txBody>
          <a:bodyPr/>
          <a:lstStyle/>
          <a:p>
            <a:fld id="{D0C2FB37-BB18-49B8-B4FF-69B7BB968500}" type="slidenum">
              <a:rPr lang="en-US" smtClean="0"/>
              <a:pPr/>
              <a:t>9</a:t>
            </a:fld>
            <a:endParaRPr lang="en-US" smtClean="0"/>
          </a:p>
        </p:txBody>
      </p:sp>
      <p:sp>
        <p:nvSpPr>
          <p:cNvPr id="11268" name="Text Box 2"/>
          <p:cNvSpPr txBox="1">
            <a:spLocks noChangeArrowheads="1"/>
          </p:cNvSpPr>
          <p:nvPr/>
        </p:nvSpPr>
        <p:spPr bwMode="auto">
          <a:xfrm>
            <a:off x="990600" y="90488"/>
            <a:ext cx="5715000" cy="366712"/>
          </a:xfrm>
          <a:prstGeom prst="rect">
            <a:avLst/>
          </a:prstGeom>
          <a:noFill/>
          <a:ln w="9525">
            <a:noFill/>
            <a:miter lim="800000"/>
            <a:headEnd/>
            <a:tailEnd/>
          </a:ln>
        </p:spPr>
        <p:txBody>
          <a:bodyPr>
            <a:spAutoFit/>
          </a:bodyPr>
          <a:lstStyle/>
          <a:p>
            <a:r>
              <a:rPr lang="en-US" altLang="en-US">
                <a:solidFill>
                  <a:srgbClr val="0000FF"/>
                </a:solidFill>
                <a:latin typeface="Times New Roman" pitchFamily="18" charset="0"/>
              </a:rPr>
              <a:t>Figure 18.4</a:t>
            </a:r>
            <a:r>
              <a:rPr lang="en-US" altLang="en-US">
                <a:solidFill>
                  <a:schemeClr val="accent2"/>
                </a:solidFill>
                <a:latin typeface="Times New Roman" pitchFamily="18" charset="0"/>
              </a:rPr>
              <a:t>    </a:t>
            </a:r>
            <a:r>
              <a:rPr lang="en-US" altLang="en-US" i="1">
                <a:latin typeface="Times New Roman" pitchFamily="18" charset="0"/>
              </a:rPr>
              <a:t>Format of data characters</a:t>
            </a:r>
          </a:p>
        </p:txBody>
      </p:sp>
      <p:sp>
        <p:nvSpPr>
          <p:cNvPr id="1126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p>
        </p:txBody>
      </p:sp>
      <p:sp>
        <p:nvSpPr>
          <p:cNvPr id="1127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127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p>
        </p:txBody>
      </p:sp>
      <p:sp>
        <p:nvSpPr>
          <p:cNvPr id="1127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sp>
        <p:nvSpPr>
          <p:cNvPr id="1127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p>
        </p:txBody>
      </p:sp>
      <p:sp>
        <p:nvSpPr>
          <p:cNvPr id="1127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p>
        </p:txBody>
      </p:sp>
      <p:sp>
        <p:nvSpPr>
          <p:cNvPr id="1127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p>
        </p:txBody>
      </p:sp>
      <p:pic>
        <p:nvPicPr>
          <p:cNvPr id="11276" name="Picture 10"/>
          <p:cNvPicPr>
            <a:picLocks noChangeAspect="1" noChangeArrowheads="1"/>
          </p:cNvPicPr>
          <p:nvPr/>
        </p:nvPicPr>
        <p:blipFill>
          <a:blip r:embed="rId2"/>
          <a:srcRect/>
          <a:stretch>
            <a:fillRect/>
          </a:stretch>
        </p:blipFill>
        <p:spPr bwMode="auto">
          <a:xfrm>
            <a:off x="1279525" y="2786063"/>
            <a:ext cx="65849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1505</TotalTime>
  <Words>1025</Words>
  <Application>Microsoft PowerPoint</Application>
  <PresentationFormat>On-screen Show (4:3)</PresentationFormat>
  <Paragraphs>162</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Tahoma</vt:lpstr>
      <vt:lpstr>Arial</vt:lpstr>
      <vt:lpstr>Wingdings</vt:lpstr>
      <vt:lpstr>Times New Roman</vt:lpstr>
      <vt:lpstr>McGrawHill-Italic</vt:lpstr>
      <vt:lpstr>Baskerville Old Face</vt:lpstr>
      <vt:lpstr>Algerian</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SAMSUNG</cp:lastModifiedBy>
  <cp:revision>104</cp:revision>
  <dcterms:created xsi:type="dcterms:W3CDTF">2000-01-15T04:50:39Z</dcterms:created>
  <dcterms:modified xsi:type="dcterms:W3CDTF">2020-12-03T06:04:17Z</dcterms:modified>
</cp:coreProperties>
</file>