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08A0A-A5D9-49A1-B379-08C52486AB29}" v="1" dt="2025-08-04T16:48:44.790"/>
    <p1510:client id="{E1169C4B-35AF-43FE-AEE2-4D260FA0E8F6}" v="20" dt="2025-08-04T09:52:57.181"/>
    <p1510:client id="{FBC12C3A-A822-4274-AFD2-9E299C05F2A1}" v="211" dt="2025-08-03T19:29:13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it Das" userId="7ace505130e49588" providerId="LiveId" clId="{64B08A0A-A5D9-49A1-B379-08C52486AB29}"/>
    <pc:docChg chg="modSld">
      <pc:chgData name="Ronit Das" userId="7ace505130e49588" providerId="LiveId" clId="{64B08A0A-A5D9-49A1-B379-08C52486AB29}" dt="2025-08-04T16:50:32.555" v="12" actId="207"/>
      <pc:docMkLst>
        <pc:docMk/>
      </pc:docMkLst>
      <pc:sldChg chg="addSp modSp mod">
        <pc:chgData name="Ronit Das" userId="7ace505130e49588" providerId="LiveId" clId="{64B08A0A-A5D9-49A1-B379-08C52486AB29}" dt="2025-08-04T16:50:32.555" v="12" actId="207"/>
        <pc:sldMkLst>
          <pc:docMk/>
          <pc:sldMk cId="3197018055" sldId="279"/>
        </pc:sldMkLst>
        <pc:spChg chg="add mod">
          <ac:chgData name="Ronit Das" userId="7ace505130e49588" providerId="LiveId" clId="{64B08A0A-A5D9-49A1-B379-08C52486AB29}" dt="2025-08-04T16:50:32.555" v="12" actId="207"/>
          <ac:spMkLst>
            <pc:docMk/>
            <pc:sldMk cId="3197018055" sldId="279"/>
            <ac:spMk id="2" creationId="{0F5DF24B-C7B2-7612-CC85-84A913F9AE65}"/>
          </ac:spMkLst>
        </pc:spChg>
        <pc:spChg chg="mod">
          <ac:chgData name="Ronit Das" userId="7ace505130e49588" providerId="LiveId" clId="{64B08A0A-A5D9-49A1-B379-08C52486AB29}" dt="2025-08-04T16:49:54.596" v="10" actId="20577"/>
          <ac:spMkLst>
            <pc:docMk/>
            <pc:sldMk cId="3197018055" sldId="279"/>
            <ac:spMk id="3" creationId="{DAFE4BD5-5F76-BA44-26F4-8B026A9E69E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Web</a:t>
            </a:r>
            <a:r>
              <a:rPr lang="en-US" baseline="0" dirty="0"/>
              <a:t> S</a:t>
            </a:r>
            <a:r>
              <a:rPr lang="en-US" dirty="0"/>
              <a:t>erver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Vulnerblity</c:v>
                </c:pt>
              </c:strCache>
            </c:strRef>
          </c:tx>
          <c:spPr>
            <a:solidFill>
              <a:srgbClr val="CC0000"/>
            </a:solidFill>
          </c:spPr>
          <c:dPt>
            <c:idx val="0"/>
            <c:bubble3D val="0"/>
            <c:spPr>
              <a:solidFill>
                <a:srgbClr val="CC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F0-4B87-8428-971CEA5B6CF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7F0-4B87-8428-971CEA5B6CF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F0-4B87-8428-971CEA5B6CF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7F0-4B87-8428-971CEA5B6C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0-4B87-8428-971CEA5B6CF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Local</a:t>
            </a:r>
            <a:r>
              <a:rPr lang="en-US" baseline="0" dirty="0"/>
              <a:t> Host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693808160343591"/>
          <c:y val="0.15856950212270648"/>
          <c:w val="0.44612383679312811"/>
          <c:h val="0.6877900156003370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Vulnerblity</c:v>
                </c:pt>
              </c:strCache>
            </c:strRef>
          </c:tx>
          <c:spPr>
            <a:solidFill>
              <a:srgbClr val="CC0000"/>
            </a:solidFill>
          </c:spPr>
          <c:dPt>
            <c:idx val="0"/>
            <c:bubble3D val="0"/>
            <c:spPr>
              <a:solidFill>
                <a:srgbClr val="CC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53-4C02-943E-33543010CFA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53-4C02-943E-33543010CFAD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53-4C02-943E-33543010CFAD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53-4C02-943E-33543010CF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53-4C02-943E-33543010CFA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9F896-13C1-4AF6-8A15-53AC535646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FBB1BD-DADC-4C62-8A2D-E6A362990C27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Bell MT" panose="02020503060305020303" pitchFamily="18" charset="0"/>
            </a:rPr>
            <a:t>PHP Unsupported Version Detection</a:t>
          </a:r>
        </a:p>
      </dgm:t>
    </dgm:pt>
    <dgm:pt modelId="{95EB1F8A-1C87-4CA8-A9A8-D9458FF7659F}" type="parTrans" cxnId="{3FA68671-43B1-46B4-82BD-1DFFA9D50DE0}">
      <dgm:prSet/>
      <dgm:spPr/>
      <dgm:t>
        <a:bodyPr/>
        <a:lstStyle/>
        <a:p>
          <a:endParaRPr lang="en-IN"/>
        </a:p>
      </dgm:t>
    </dgm:pt>
    <dgm:pt modelId="{103F27FA-E657-47D6-97E1-7815FFD7DBAD}" type="sibTrans" cxnId="{3FA68671-43B1-46B4-82BD-1DFFA9D50DE0}">
      <dgm:prSet/>
      <dgm:spPr/>
      <dgm:t>
        <a:bodyPr/>
        <a:lstStyle/>
        <a:p>
          <a:endParaRPr lang="en-IN"/>
        </a:p>
      </dgm:t>
    </dgm:pt>
    <dgm:pt modelId="{BD1F06F7-C066-40F7-83D7-6D53A59E39F7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latin typeface="Bell MT" panose="02020503060305020303" pitchFamily="18" charset="0"/>
            </a:rPr>
            <a:t>Exposed Sensitive Directories and Files</a:t>
          </a:r>
        </a:p>
      </dgm:t>
    </dgm:pt>
    <dgm:pt modelId="{C842C807-FFAB-4207-9C37-04BF05E8FF40}" type="parTrans" cxnId="{45017432-3071-479C-BAF6-981694CBE4B0}">
      <dgm:prSet/>
      <dgm:spPr/>
      <dgm:t>
        <a:bodyPr/>
        <a:lstStyle/>
        <a:p>
          <a:endParaRPr lang="en-IN"/>
        </a:p>
      </dgm:t>
    </dgm:pt>
    <dgm:pt modelId="{BA1FD450-6D06-4B8A-A80A-DCCF2AD21016}" type="sibTrans" cxnId="{45017432-3071-479C-BAF6-981694CBE4B0}">
      <dgm:prSet/>
      <dgm:spPr/>
      <dgm:t>
        <a:bodyPr/>
        <a:lstStyle/>
        <a:p>
          <a:endParaRPr lang="en-IN"/>
        </a:p>
      </dgm:t>
    </dgm:pt>
    <dgm:pt modelId="{4293D34E-DD94-4567-B426-66DB1B5EBCFB}">
      <dgm:prSet/>
      <dgm:spPr>
        <a:solidFill>
          <a:srgbClr val="C00000"/>
        </a:solidFill>
      </dgm:spPr>
      <dgm:t>
        <a:bodyPr/>
        <a:lstStyle/>
        <a:p>
          <a:r>
            <a:rPr lang="en-US" dirty="0">
              <a:latin typeface="Bell MT" panose="02020503060305020303" pitchFamily="18" charset="0"/>
            </a:rPr>
            <a:t>Insecure Storage of User Credentials</a:t>
          </a:r>
        </a:p>
      </dgm:t>
    </dgm:pt>
    <dgm:pt modelId="{99C23347-8892-45E8-A43A-70CBAAE27BFA}" type="parTrans" cxnId="{66DC708C-51DC-4B25-BA90-53E385A0F9C4}">
      <dgm:prSet/>
      <dgm:spPr/>
      <dgm:t>
        <a:bodyPr/>
        <a:lstStyle/>
        <a:p>
          <a:endParaRPr lang="en-IN"/>
        </a:p>
      </dgm:t>
    </dgm:pt>
    <dgm:pt modelId="{DC421BDA-9AF8-4CB4-A12C-D691FD7AC23F}" type="sibTrans" cxnId="{66DC708C-51DC-4B25-BA90-53E385A0F9C4}">
      <dgm:prSet/>
      <dgm:spPr/>
      <dgm:t>
        <a:bodyPr/>
        <a:lstStyle/>
        <a:p>
          <a:endParaRPr lang="en-IN"/>
        </a:p>
      </dgm:t>
    </dgm:pt>
    <dgm:pt modelId="{E02880A2-7B32-4F99-91D8-287C873D4DC5}">
      <dgm:prSet/>
      <dgm:spPr>
        <a:solidFill>
          <a:srgbClr val="800000"/>
        </a:solidFill>
      </dgm:spPr>
      <dgm:t>
        <a:bodyPr/>
        <a:lstStyle/>
        <a:p>
          <a:r>
            <a:rPr lang="en-IN" dirty="0">
              <a:latin typeface="Bell MT" panose="02020503060305020303" pitchFamily="18" charset="0"/>
            </a:rPr>
            <a:t>Over-Privileged Database User</a:t>
          </a:r>
        </a:p>
      </dgm:t>
    </dgm:pt>
    <dgm:pt modelId="{21E0495F-5CBF-4866-8368-D8324DA62CE3}" type="parTrans" cxnId="{4845EEE0-8F00-4BFF-86D3-14F042AFA5B8}">
      <dgm:prSet/>
      <dgm:spPr/>
      <dgm:t>
        <a:bodyPr/>
        <a:lstStyle/>
        <a:p>
          <a:endParaRPr lang="en-IN"/>
        </a:p>
      </dgm:t>
    </dgm:pt>
    <dgm:pt modelId="{404B0197-ACD0-4A4D-A760-C9F7697F40C4}" type="sibTrans" cxnId="{4845EEE0-8F00-4BFF-86D3-14F042AFA5B8}">
      <dgm:prSet/>
      <dgm:spPr/>
      <dgm:t>
        <a:bodyPr/>
        <a:lstStyle/>
        <a:p>
          <a:endParaRPr lang="en-IN"/>
        </a:p>
      </dgm:t>
    </dgm:pt>
    <dgm:pt modelId="{C127EDDE-FE2D-4A3F-8B40-90E1532A3341}">
      <dgm:prSet/>
      <dgm:spPr>
        <a:solidFill>
          <a:srgbClr val="FFC000"/>
        </a:solidFill>
      </dgm:spPr>
      <dgm:t>
        <a:bodyPr/>
        <a:lstStyle/>
        <a:p>
          <a:r>
            <a:rPr lang="en-IN" b="1" dirty="0">
              <a:latin typeface="Bell MT" panose="02020503060305020303" pitchFamily="18" charset="0"/>
            </a:rPr>
            <a:t>Insecure Cross-Domain Policies Vulnerable Stored Routines</a:t>
          </a:r>
          <a:endParaRPr lang="en-IN" dirty="0">
            <a:latin typeface="Bell MT" panose="02020503060305020303" pitchFamily="18" charset="0"/>
          </a:endParaRPr>
        </a:p>
      </dgm:t>
    </dgm:pt>
    <dgm:pt modelId="{5C334DF4-D600-467F-B269-8D924A570177}" type="parTrans" cxnId="{BBF84AC9-EA31-4664-BF6F-F523B9D2ABF6}">
      <dgm:prSet/>
      <dgm:spPr/>
      <dgm:t>
        <a:bodyPr/>
        <a:lstStyle/>
        <a:p>
          <a:endParaRPr lang="en-IN"/>
        </a:p>
      </dgm:t>
    </dgm:pt>
    <dgm:pt modelId="{1258F22B-6A51-4220-9494-14468A6BF365}" type="sibTrans" cxnId="{BBF84AC9-EA31-4664-BF6F-F523B9D2ABF6}">
      <dgm:prSet/>
      <dgm:spPr/>
      <dgm:t>
        <a:bodyPr/>
        <a:lstStyle/>
        <a:p>
          <a:endParaRPr lang="en-IN"/>
        </a:p>
      </dgm:t>
    </dgm:pt>
    <dgm:pt modelId="{AB83CD64-BEEB-4CF3-B70B-C15C6CCE55B4}">
      <dgm:prSet/>
      <dgm:spPr>
        <a:solidFill>
          <a:srgbClr val="FFC000"/>
        </a:solidFill>
      </dgm:spPr>
      <dgm:t>
        <a:bodyPr/>
        <a:lstStyle/>
        <a:p>
          <a:r>
            <a:rPr lang="en-IN" b="1" dirty="0">
              <a:latin typeface="Bell MT" panose="02020503060305020303" pitchFamily="18" charset="0"/>
            </a:rPr>
            <a:t>Missing HTTP Security Headers</a:t>
          </a:r>
          <a:endParaRPr lang="en-IN" dirty="0">
            <a:latin typeface="Bell MT" panose="02020503060305020303" pitchFamily="18" charset="0"/>
          </a:endParaRPr>
        </a:p>
      </dgm:t>
    </dgm:pt>
    <dgm:pt modelId="{D506503F-9904-4CAE-A0F3-8FE56B137781}" type="parTrans" cxnId="{45A781A3-967E-4CD5-9E0C-8F70A853ED7F}">
      <dgm:prSet/>
      <dgm:spPr/>
      <dgm:t>
        <a:bodyPr/>
        <a:lstStyle/>
        <a:p>
          <a:endParaRPr lang="en-IN"/>
        </a:p>
      </dgm:t>
    </dgm:pt>
    <dgm:pt modelId="{1482D448-334E-4E82-9CBA-7E5A7D9C41A2}" type="sibTrans" cxnId="{45A781A3-967E-4CD5-9E0C-8F70A853ED7F}">
      <dgm:prSet/>
      <dgm:spPr/>
      <dgm:t>
        <a:bodyPr/>
        <a:lstStyle/>
        <a:p>
          <a:endParaRPr lang="en-IN"/>
        </a:p>
      </dgm:t>
    </dgm:pt>
    <dgm:pt modelId="{6EF02BE0-F921-4405-8657-495CA3652680}">
      <dgm:prSet/>
      <dgm:spPr>
        <a:solidFill>
          <a:srgbClr val="FFC000"/>
        </a:solidFill>
      </dgm:spPr>
      <dgm:t>
        <a:bodyPr/>
        <a:lstStyle/>
        <a:p>
          <a:r>
            <a:rPr lang="en-IN" b="1" dirty="0">
              <a:latin typeface="Bell MT" panose="02020503060305020303" pitchFamily="18" charset="0"/>
            </a:rPr>
            <a:t>SMB Protocol Version 1 Enabled</a:t>
          </a:r>
          <a:endParaRPr lang="en-IN" dirty="0">
            <a:latin typeface="Bell MT" panose="02020503060305020303" pitchFamily="18" charset="0"/>
          </a:endParaRPr>
        </a:p>
      </dgm:t>
    </dgm:pt>
    <dgm:pt modelId="{38CC3863-DC78-4C46-AC1C-D714A8F29A7D}" type="parTrans" cxnId="{51C8AE7B-96DF-41CA-9E6A-783AE126D0DE}">
      <dgm:prSet/>
      <dgm:spPr/>
      <dgm:t>
        <a:bodyPr/>
        <a:lstStyle/>
        <a:p>
          <a:endParaRPr lang="en-IN"/>
        </a:p>
      </dgm:t>
    </dgm:pt>
    <dgm:pt modelId="{49656E78-559E-44F9-A7F9-88196924C0A6}" type="sibTrans" cxnId="{51C8AE7B-96DF-41CA-9E6A-783AE126D0DE}">
      <dgm:prSet/>
      <dgm:spPr/>
      <dgm:t>
        <a:bodyPr/>
        <a:lstStyle/>
        <a:p>
          <a:endParaRPr lang="en-IN"/>
        </a:p>
      </dgm:t>
    </dgm:pt>
    <dgm:pt modelId="{CDC7F1AA-4759-4A6D-B732-B5D199C40EB0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latin typeface="Bell MT" panose="02020503060305020303" pitchFamily="18" charset="0"/>
            </a:rPr>
            <a:t>SQL  Injection</a:t>
          </a:r>
          <a:endParaRPr lang="en-IN" dirty="0">
            <a:latin typeface="Bell MT" panose="02020503060305020303" pitchFamily="18" charset="0"/>
          </a:endParaRPr>
        </a:p>
      </dgm:t>
    </dgm:pt>
    <dgm:pt modelId="{FDC813F8-C65C-4FB5-9304-1CF37F9C46BA}" type="parTrans" cxnId="{9EBA08B8-A5D8-426E-B930-BF5DCA3482EE}">
      <dgm:prSet/>
      <dgm:spPr/>
      <dgm:t>
        <a:bodyPr/>
        <a:lstStyle/>
        <a:p>
          <a:endParaRPr lang="en-IN"/>
        </a:p>
      </dgm:t>
    </dgm:pt>
    <dgm:pt modelId="{321E311E-10B5-4924-B697-250C81A72642}" type="sibTrans" cxnId="{9EBA08B8-A5D8-426E-B930-BF5DCA3482EE}">
      <dgm:prSet/>
      <dgm:spPr/>
      <dgm:t>
        <a:bodyPr/>
        <a:lstStyle/>
        <a:p>
          <a:endParaRPr lang="en-IN"/>
        </a:p>
      </dgm:t>
    </dgm:pt>
    <dgm:pt modelId="{EFE4D3AB-E50D-4240-A190-9740D74E143F}">
      <dgm:prSet/>
      <dgm:spPr>
        <a:solidFill>
          <a:srgbClr val="FFC000"/>
        </a:solidFill>
      </dgm:spPr>
      <dgm:t>
        <a:bodyPr/>
        <a:lstStyle/>
        <a:p>
          <a:r>
            <a:rPr lang="en-IN" dirty="0">
              <a:latin typeface="Bell MT" panose="02020503060305020303" pitchFamily="18" charset="0"/>
            </a:rPr>
            <a:t>Exposed Database Structures</a:t>
          </a:r>
        </a:p>
      </dgm:t>
    </dgm:pt>
    <dgm:pt modelId="{414C9A2E-6604-4A47-952F-F8DF1DA114EC}" type="parTrans" cxnId="{02B4EC65-029D-4F4E-9DC7-124220A4E9EB}">
      <dgm:prSet/>
      <dgm:spPr/>
      <dgm:t>
        <a:bodyPr/>
        <a:lstStyle/>
        <a:p>
          <a:endParaRPr lang="en-IN"/>
        </a:p>
      </dgm:t>
    </dgm:pt>
    <dgm:pt modelId="{E623676A-6C96-48FF-ACD9-47FF8BFD97FA}" type="sibTrans" cxnId="{02B4EC65-029D-4F4E-9DC7-124220A4E9EB}">
      <dgm:prSet/>
      <dgm:spPr/>
      <dgm:t>
        <a:bodyPr/>
        <a:lstStyle/>
        <a:p>
          <a:endParaRPr lang="en-IN"/>
        </a:p>
      </dgm:t>
    </dgm:pt>
    <dgm:pt modelId="{7E87B60F-898F-4136-991B-84D7E2E69B3A}" type="pres">
      <dgm:prSet presAssocID="{0D49F896-13C1-4AF6-8A15-53AC535646F5}" presName="linear" presStyleCnt="0">
        <dgm:presLayoutVars>
          <dgm:animLvl val="lvl"/>
          <dgm:resizeHandles val="exact"/>
        </dgm:presLayoutVars>
      </dgm:prSet>
      <dgm:spPr/>
    </dgm:pt>
    <dgm:pt modelId="{F4D15CC7-70BF-491D-848C-F0DF618D292C}" type="pres">
      <dgm:prSet presAssocID="{CEFBB1BD-DADC-4C62-8A2D-E6A362990C27}" presName="parentText" presStyleLbl="node1" presStyleIdx="0" presStyleCnt="9" custScaleX="68540" custScaleY="55737" custLinFactNeighborX="14255" custLinFactNeighborY="-15345">
        <dgm:presLayoutVars>
          <dgm:chMax val="0"/>
          <dgm:bulletEnabled val="1"/>
        </dgm:presLayoutVars>
      </dgm:prSet>
      <dgm:spPr/>
    </dgm:pt>
    <dgm:pt modelId="{3FC0353C-CA75-49CB-A3D2-FF0A8EB1FDB1}" type="pres">
      <dgm:prSet presAssocID="{103F27FA-E657-47D6-97E1-7815FFD7DBAD}" presName="spacer" presStyleCnt="0"/>
      <dgm:spPr/>
    </dgm:pt>
    <dgm:pt modelId="{CEFBAD8C-7665-473F-98AB-ABDD1AA0C087}" type="pres">
      <dgm:prSet presAssocID="{BD1F06F7-C066-40F7-83D7-6D53A59E39F7}" presName="parentText" presStyleLbl="node1" presStyleIdx="1" presStyleCnt="9" custScaleX="56775" custScaleY="58151" custLinFactNeighborX="-18746" custLinFactNeighborY="20629">
        <dgm:presLayoutVars>
          <dgm:chMax val="0"/>
          <dgm:bulletEnabled val="1"/>
        </dgm:presLayoutVars>
      </dgm:prSet>
      <dgm:spPr/>
    </dgm:pt>
    <dgm:pt modelId="{857A4223-5E44-4092-8D67-96F03EC77D1A}" type="pres">
      <dgm:prSet presAssocID="{BA1FD450-6D06-4B8A-A80A-DCCF2AD21016}" presName="spacer" presStyleCnt="0"/>
      <dgm:spPr/>
    </dgm:pt>
    <dgm:pt modelId="{5B1AC175-8A92-472B-8D30-4942E12DD976}" type="pres">
      <dgm:prSet presAssocID="{4293D34E-DD94-4567-B426-66DB1B5EBCFB}" presName="parentText" presStyleLbl="node1" presStyleIdx="2" presStyleCnt="9" custScaleX="68720" custScaleY="56991" custLinFactNeighborX="14460" custLinFactNeighborY="23025">
        <dgm:presLayoutVars>
          <dgm:chMax val="0"/>
          <dgm:bulletEnabled val="1"/>
        </dgm:presLayoutVars>
      </dgm:prSet>
      <dgm:spPr/>
    </dgm:pt>
    <dgm:pt modelId="{75AE5DB5-8237-4F1A-A750-7862875BA440}" type="pres">
      <dgm:prSet presAssocID="{DC421BDA-9AF8-4CB4-A12C-D691FD7AC23F}" presName="spacer" presStyleCnt="0"/>
      <dgm:spPr/>
    </dgm:pt>
    <dgm:pt modelId="{E54340E9-78FA-4EB5-BD93-BE53DC4C3A0C}" type="pres">
      <dgm:prSet presAssocID="{E02880A2-7B32-4F99-91D8-287C873D4DC5}" presName="parentText" presStyleLbl="node1" presStyleIdx="3" presStyleCnt="9" custScaleX="68571" custScaleY="58706" custLinFactY="66289" custLinFactNeighborX="14589" custLinFactNeighborY="100000">
        <dgm:presLayoutVars>
          <dgm:chMax val="0"/>
          <dgm:bulletEnabled val="1"/>
        </dgm:presLayoutVars>
      </dgm:prSet>
      <dgm:spPr/>
    </dgm:pt>
    <dgm:pt modelId="{AE6AFA17-F6C8-443C-8E24-77E5F57E3D98}" type="pres">
      <dgm:prSet presAssocID="{404B0197-ACD0-4A4D-A760-C9F7697F40C4}" presName="spacer" presStyleCnt="0"/>
      <dgm:spPr/>
    </dgm:pt>
    <dgm:pt modelId="{A2A41237-A204-434C-B1D6-32F4EFAAABF0}" type="pres">
      <dgm:prSet presAssocID="{EFE4D3AB-E50D-4240-A190-9740D74E143F}" presName="parentText" presStyleLbl="node1" presStyleIdx="4" presStyleCnt="9" custScaleX="68571" custScaleY="58706" custLinFactY="127458" custLinFactNeighborX="14916" custLinFactNeighborY="200000">
        <dgm:presLayoutVars>
          <dgm:chMax val="0"/>
          <dgm:bulletEnabled val="1"/>
        </dgm:presLayoutVars>
      </dgm:prSet>
      <dgm:spPr/>
    </dgm:pt>
    <dgm:pt modelId="{B6CBB045-F7F1-423B-91FE-9FD033A9B1D1}" type="pres">
      <dgm:prSet presAssocID="{E623676A-6C96-48FF-ACD9-47FF8BFD97FA}" presName="spacer" presStyleCnt="0"/>
      <dgm:spPr/>
    </dgm:pt>
    <dgm:pt modelId="{4B5ED0A3-D375-4F19-84A6-C991DDF576CB}" type="pres">
      <dgm:prSet presAssocID="{C127EDDE-FE2D-4A3F-8B40-90E1532A3341}" presName="parentText" presStyleLbl="node1" presStyleIdx="5" presStyleCnt="9" custScaleX="56555" custScaleY="60322" custLinFactNeighborX="-18575" custLinFactNeighborY="68266">
        <dgm:presLayoutVars>
          <dgm:chMax val="0"/>
          <dgm:bulletEnabled val="1"/>
        </dgm:presLayoutVars>
      </dgm:prSet>
      <dgm:spPr/>
    </dgm:pt>
    <dgm:pt modelId="{50308CFA-50EC-4F3A-ADF8-8B2C508E25C5}" type="pres">
      <dgm:prSet presAssocID="{1258F22B-6A51-4220-9494-14468A6BF365}" presName="spacer" presStyleCnt="0"/>
      <dgm:spPr/>
    </dgm:pt>
    <dgm:pt modelId="{25482C79-DB3D-4095-91A0-F927FBB4C15F}" type="pres">
      <dgm:prSet presAssocID="{CDC7F1AA-4759-4A6D-B732-B5D199C40EB0}" presName="parentText" presStyleLbl="node1" presStyleIdx="6" presStyleCnt="9" custScaleX="56555" custScaleY="60322" custLinFactY="-185294" custLinFactNeighborX="-18820" custLinFactNeighborY="-200000">
        <dgm:presLayoutVars>
          <dgm:chMax val="0"/>
          <dgm:bulletEnabled val="1"/>
        </dgm:presLayoutVars>
      </dgm:prSet>
      <dgm:spPr/>
    </dgm:pt>
    <dgm:pt modelId="{2B6AF1FB-6856-458C-B553-25308FC38110}" type="pres">
      <dgm:prSet presAssocID="{321E311E-10B5-4924-B697-250C81A72642}" presName="spacer" presStyleCnt="0"/>
      <dgm:spPr/>
    </dgm:pt>
    <dgm:pt modelId="{B020BBF1-DBE2-4071-885D-3AAE641DA183}" type="pres">
      <dgm:prSet presAssocID="{AB83CD64-BEEB-4CF3-B70B-C15C6CCE55B4}" presName="parentText" presStyleLbl="node1" presStyleIdx="7" presStyleCnt="9" custScaleX="56808" custScaleY="56003" custLinFactNeighborX="-18620" custLinFactNeighborY="-8143">
        <dgm:presLayoutVars>
          <dgm:chMax val="0"/>
          <dgm:bulletEnabled val="1"/>
        </dgm:presLayoutVars>
      </dgm:prSet>
      <dgm:spPr/>
    </dgm:pt>
    <dgm:pt modelId="{661AEEB8-EC59-4066-8109-7D8A11FBFD85}" type="pres">
      <dgm:prSet presAssocID="{1482D448-334E-4E82-9CBA-7E5A7D9C41A2}" presName="spacer" presStyleCnt="0"/>
      <dgm:spPr/>
    </dgm:pt>
    <dgm:pt modelId="{48C78D40-3D13-4B45-AF16-526EA3003AB6}" type="pres">
      <dgm:prSet presAssocID="{6EF02BE0-F921-4405-8657-495CA3652680}" presName="parentText" presStyleLbl="node1" presStyleIdx="8" presStyleCnt="9" custScaleX="67588" custScaleY="62587" custLinFactNeighborX="15026" custLinFactNeighborY="-73378">
        <dgm:presLayoutVars>
          <dgm:chMax val="0"/>
          <dgm:bulletEnabled val="1"/>
        </dgm:presLayoutVars>
      </dgm:prSet>
      <dgm:spPr/>
    </dgm:pt>
  </dgm:ptLst>
  <dgm:cxnLst>
    <dgm:cxn modelId="{75A3EF02-19E8-48DB-BBE5-E65A345E3C07}" type="presOf" srcId="{CEFBB1BD-DADC-4C62-8A2D-E6A362990C27}" destId="{F4D15CC7-70BF-491D-848C-F0DF618D292C}" srcOrd="0" destOrd="0" presId="urn:microsoft.com/office/officeart/2005/8/layout/vList2"/>
    <dgm:cxn modelId="{DB2DB809-0517-4D78-8A1A-FF9307D8F607}" type="presOf" srcId="{0D49F896-13C1-4AF6-8A15-53AC535646F5}" destId="{7E87B60F-898F-4136-991B-84D7E2E69B3A}" srcOrd="0" destOrd="0" presId="urn:microsoft.com/office/officeart/2005/8/layout/vList2"/>
    <dgm:cxn modelId="{45017432-3071-479C-BAF6-981694CBE4B0}" srcId="{0D49F896-13C1-4AF6-8A15-53AC535646F5}" destId="{BD1F06F7-C066-40F7-83D7-6D53A59E39F7}" srcOrd="1" destOrd="0" parTransId="{C842C807-FFAB-4207-9C37-04BF05E8FF40}" sibTransId="{BA1FD450-6D06-4B8A-A80A-DCCF2AD21016}"/>
    <dgm:cxn modelId="{2490D039-FC66-4492-9F63-7123C8EF3077}" type="presOf" srcId="{C127EDDE-FE2D-4A3F-8B40-90E1532A3341}" destId="{4B5ED0A3-D375-4F19-84A6-C991DDF576CB}" srcOrd="0" destOrd="0" presId="urn:microsoft.com/office/officeart/2005/8/layout/vList2"/>
    <dgm:cxn modelId="{09938A3D-0226-4F34-A8C8-2BD75150F341}" type="presOf" srcId="{E02880A2-7B32-4F99-91D8-287C873D4DC5}" destId="{E54340E9-78FA-4EB5-BD93-BE53DC4C3A0C}" srcOrd="0" destOrd="0" presId="urn:microsoft.com/office/officeart/2005/8/layout/vList2"/>
    <dgm:cxn modelId="{B02B475F-4477-4A7F-862F-4B4C7C9A9BA1}" type="presOf" srcId="{BD1F06F7-C066-40F7-83D7-6D53A59E39F7}" destId="{CEFBAD8C-7665-473F-98AB-ABDD1AA0C087}" srcOrd="0" destOrd="0" presId="urn:microsoft.com/office/officeart/2005/8/layout/vList2"/>
    <dgm:cxn modelId="{02B4EC65-029D-4F4E-9DC7-124220A4E9EB}" srcId="{0D49F896-13C1-4AF6-8A15-53AC535646F5}" destId="{EFE4D3AB-E50D-4240-A190-9740D74E143F}" srcOrd="4" destOrd="0" parTransId="{414C9A2E-6604-4A47-952F-F8DF1DA114EC}" sibTransId="{E623676A-6C96-48FF-ACD9-47FF8BFD97FA}"/>
    <dgm:cxn modelId="{1518B86D-0CFE-454B-9669-6A8DF0150CAE}" type="presOf" srcId="{EFE4D3AB-E50D-4240-A190-9740D74E143F}" destId="{A2A41237-A204-434C-B1D6-32F4EFAAABF0}" srcOrd="0" destOrd="0" presId="urn:microsoft.com/office/officeart/2005/8/layout/vList2"/>
    <dgm:cxn modelId="{3FA68671-43B1-46B4-82BD-1DFFA9D50DE0}" srcId="{0D49F896-13C1-4AF6-8A15-53AC535646F5}" destId="{CEFBB1BD-DADC-4C62-8A2D-E6A362990C27}" srcOrd="0" destOrd="0" parTransId="{95EB1F8A-1C87-4CA8-A9A8-D9458FF7659F}" sibTransId="{103F27FA-E657-47D6-97E1-7815FFD7DBAD}"/>
    <dgm:cxn modelId="{51C8AE7B-96DF-41CA-9E6A-783AE126D0DE}" srcId="{0D49F896-13C1-4AF6-8A15-53AC535646F5}" destId="{6EF02BE0-F921-4405-8657-495CA3652680}" srcOrd="8" destOrd="0" parTransId="{38CC3863-DC78-4C46-AC1C-D714A8F29A7D}" sibTransId="{49656E78-559E-44F9-A7F9-88196924C0A6}"/>
    <dgm:cxn modelId="{66DC708C-51DC-4B25-BA90-53E385A0F9C4}" srcId="{0D49F896-13C1-4AF6-8A15-53AC535646F5}" destId="{4293D34E-DD94-4567-B426-66DB1B5EBCFB}" srcOrd="2" destOrd="0" parTransId="{99C23347-8892-45E8-A43A-70CBAAE27BFA}" sibTransId="{DC421BDA-9AF8-4CB4-A12C-D691FD7AC23F}"/>
    <dgm:cxn modelId="{AE2C589C-8AAF-4B0F-A82D-888314A80F91}" type="presOf" srcId="{AB83CD64-BEEB-4CF3-B70B-C15C6CCE55B4}" destId="{B020BBF1-DBE2-4071-885D-3AAE641DA183}" srcOrd="0" destOrd="0" presId="urn:microsoft.com/office/officeart/2005/8/layout/vList2"/>
    <dgm:cxn modelId="{45A781A3-967E-4CD5-9E0C-8F70A853ED7F}" srcId="{0D49F896-13C1-4AF6-8A15-53AC535646F5}" destId="{AB83CD64-BEEB-4CF3-B70B-C15C6CCE55B4}" srcOrd="7" destOrd="0" parTransId="{D506503F-9904-4CAE-A0F3-8FE56B137781}" sibTransId="{1482D448-334E-4E82-9CBA-7E5A7D9C41A2}"/>
    <dgm:cxn modelId="{E20330AD-EAF6-4AB1-8226-E422C1AE8462}" type="presOf" srcId="{4293D34E-DD94-4567-B426-66DB1B5EBCFB}" destId="{5B1AC175-8A92-472B-8D30-4942E12DD976}" srcOrd="0" destOrd="0" presId="urn:microsoft.com/office/officeart/2005/8/layout/vList2"/>
    <dgm:cxn modelId="{9EBA08B8-A5D8-426E-B930-BF5DCA3482EE}" srcId="{0D49F896-13C1-4AF6-8A15-53AC535646F5}" destId="{CDC7F1AA-4759-4A6D-B732-B5D199C40EB0}" srcOrd="6" destOrd="0" parTransId="{FDC813F8-C65C-4FB5-9304-1CF37F9C46BA}" sibTransId="{321E311E-10B5-4924-B697-250C81A72642}"/>
    <dgm:cxn modelId="{BBF84AC9-EA31-4664-BF6F-F523B9D2ABF6}" srcId="{0D49F896-13C1-4AF6-8A15-53AC535646F5}" destId="{C127EDDE-FE2D-4A3F-8B40-90E1532A3341}" srcOrd="5" destOrd="0" parTransId="{5C334DF4-D600-467F-B269-8D924A570177}" sibTransId="{1258F22B-6A51-4220-9494-14468A6BF365}"/>
    <dgm:cxn modelId="{4845EEE0-8F00-4BFF-86D3-14F042AFA5B8}" srcId="{0D49F896-13C1-4AF6-8A15-53AC535646F5}" destId="{E02880A2-7B32-4F99-91D8-287C873D4DC5}" srcOrd="3" destOrd="0" parTransId="{21E0495F-5CBF-4866-8368-D8324DA62CE3}" sibTransId="{404B0197-ACD0-4A4D-A760-C9F7697F40C4}"/>
    <dgm:cxn modelId="{FF4964E9-B9BA-43AC-B44F-773B5C2A29FC}" type="presOf" srcId="{6EF02BE0-F921-4405-8657-495CA3652680}" destId="{48C78D40-3D13-4B45-AF16-526EA3003AB6}" srcOrd="0" destOrd="0" presId="urn:microsoft.com/office/officeart/2005/8/layout/vList2"/>
    <dgm:cxn modelId="{9A55A6F1-5AFB-40D0-A1FD-237187BEC1AB}" type="presOf" srcId="{CDC7F1AA-4759-4A6D-B732-B5D199C40EB0}" destId="{25482C79-DB3D-4095-91A0-F927FBB4C15F}" srcOrd="0" destOrd="0" presId="urn:microsoft.com/office/officeart/2005/8/layout/vList2"/>
    <dgm:cxn modelId="{A29B48B5-6720-49E0-82FB-7B74A566255E}" type="presParOf" srcId="{7E87B60F-898F-4136-991B-84D7E2E69B3A}" destId="{F4D15CC7-70BF-491D-848C-F0DF618D292C}" srcOrd="0" destOrd="0" presId="urn:microsoft.com/office/officeart/2005/8/layout/vList2"/>
    <dgm:cxn modelId="{32F8BC83-2D4C-4985-A515-3C398BEBE6CA}" type="presParOf" srcId="{7E87B60F-898F-4136-991B-84D7E2E69B3A}" destId="{3FC0353C-CA75-49CB-A3D2-FF0A8EB1FDB1}" srcOrd="1" destOrd="0" presId="urn:microsoft.com/office/officeart/2005/8/layout/vList2"/>
    <dgm:cxn modelId="{BCCB4F25-E38C-488A-88F1-436BEB38E346}" type="presParOf" srcId="{7E87B60F-898F-4136-991B-84D7E2E69B3A}" destId="{CEFBAD8C-7665-473F-98AB-ABDD1AA0C087}" srcOrd="2" destOrd="0" presId="urn:microsoft.com/office/officeart/2005/8/layout/vList2"/>
    <dgm:cxn modelId="{1282C87B-F768-4C52-9AFC-0B4A8C6A3503}" type="presParOf" srcId="{7E87B60F-898F-4136-991B-84D7E2E69B3A}" destId="{857A4223-5E44-4092-8D67-96F03EC77D1A}" srcOrd="3" destOrd="0" presId="urn:microsoft.com/office/officeart/2005/8/layout/vList2"/>
    <dgm:cxn modelId="{9089371E-0B57-4DCF-AFB0-EA8B3003FAF0}" type="presParOf" srcId="{7E87B60F-898F-4136-991B-84D7E2E69B3A}" destId="{5B1AC175-8A92-472B-8D30-4942E12DD976}" srcOrd="4" destOrd="0" presId="urn:microsoft.com/office/officeart/2005/8/layout/vList2"/>
    <dgm:cxn modelId="{F0912045-DEAF-4560-BCEE-75B30B632818}" type="presParOf" srcId="{7E87B60F-898F-4136-991B-84D7E2E69B3A}" destId="{75AE5DB5-8237-4F1A-A750-7862875BA440}" srcOrd="5" destOrd="0" presId="urn:microsoft.com/office/officeart/2005/8/layout/vList2"/>
    <dgm:cxn modelId="{23AE36D0-1CCA-476E-B66E-DEDF3B1D5740}" type="presParOf" srcId="{7E87B60F-898F-4136-991B-84D7E2E69B3A}" destId="{E54340E9-78FA-4EB5-BD93-BE53DC4C3A0C}" srcOrd="6" destOrd="0" presId="urn:microsoft.com/office/officeart/2005/8/layout/vList2"/>
    <dgm:cxn modelId="{8608A4E8-705E-482A-855B-2B46C193732F}" type="presParOf" srcId="{7E87B60F-898F-4136-991B-84D7E2E69B3A}" destId="{AE6AFA17-F6C8-443C-8E24-77E5F57E3D98}" srcOrd="7" destOrd="0" presId="urn:microsoft.com/office/officeart/2005/8/layout/vList2"/>
    <dgm:cxn modelId="{5EFFD95D-51EF-4DB3-A39E-47AF0A92C49C}" type="presParOf" srcId="{7E87B60F-898F-4136-991B-84D7E2E69B3A}" destId="{A2A41237-A204-434C-B1D6-32F4EFAAABF0}" srcOrd="8" destOrd="0" presId="urn:microsoft.com/office/officeart/2005/8/layout/vList2"/>
    <dgm:cxn modelId="{C064B97E-9CBB-48E7-BBC9-6C3EDCA1CDB7}" type="presParOf" srcId="{7E87B60F-898F-4136-991B-84D7E2E69B3A}" destId="{B6CBB045-F7F1-423B-91FE-9FD033A9B1D1}" srcOrd="9" destOrd="0" presId="urn:microsoft.com/office/officeart/2005/8/layout/vList2"/>
    <dgm:cxn modelId="{1E2DA51F-BA66-463E-8737-0C04E1DC8A7D}" type="presParOf" srcId="{7E87B60F-898F-4136-991B-84D7E2E69B3A}" destId="{4B5ED0A3-D375-4F19-84A6-C991DDF576CB}" srcOrd="10" destOrd="0" presId="urn:microsoft.com/office/officeart/2005/8/layout/vList2"/>
    <dgm:cxn modelId="{ED3FB862-7934-4A5D-B4E1-68E534F0D179}" type="presParOf" srcId="{7E87B60F-898F-4136-991B-84D7E2E69B3A}" destId="{50308CFA-50EC-4F3A-ADF8-8B2C508E25C5}" srcOrd="11" destOrd="0" presId="urn:microsoft.com/office/officeart/2005/8/layout/vList2"/>
    <dgm:cxn modelId="{26D977B5-3B07-4523-846E-5E387355289F}" type="presParOf" srcId="{7E87B60F-898F-4136-991B-84D7E2E69B3A}" destId="{25482C79-DB3D-4095-91A0-F927FBB4C15F}" srcOrd="12" destOrd="0" presId="urn:microsoft.com/office/officeart/2005/8/layout/vList2"/>
    <dgm:cxn modelId="{A7C3F6B0-1A12-4CE6-99E7-8587A4B5999D}" type="presParOf" srcId="{7E87B60F-898F-4136-991B-84D7E2E69B3A}" destId="{2B6AF1FB-6856-458C-B553-25308FC38110}" srcOrd="13" destOrd="0" presId="urn:microsoft.com/office/officeart/2005/8/layout/vList2"/>
    <dgm:cxn modelId="{1890E086-5B8F-44BD-BFD8-BCA31B535360}" type="presParOf" srcId="{7E87B60F-898F-4136-991B-84D7E2E69B3A}" destId="{B020BBF1-DBE2-4071-885D-3AAE641DA183}" srcOrd="14" destOrd="0" presId="urn:microsoft.com/office/officeart/2005/8/layout/vList2"/>
    <dgm:cxn modelId="{102BB6CD-E099-4A54-8A00-13178C57B911}" type="presParOf" srcId="{7E87B60F-898F-4136-991B-84D7E2E69B3A}" destId="{661AEEB8-EC59-4066-8109-7D8A11FBFD85}" srcOrd="15" destOrd="0" presId="urn:microsoft.com/office/officeart/2005/8/layout/vList2"/>
    <dgm:cxn modelId="{CA4761CC-C0D7-4E30-A330-F2D50A71B1B1}" type="presParOf" srcId="{7E87B60F-898F-4136-991B-84D7E2E69B3A}" destId="{48C78D40-3D13-4B45-AF16-526EA3003AB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15CC7-70BF-491D-848C-F0DF618D292C}">
      <dsp:nvSpPr>
        <dsp:cNvPr id="0" name=""/>
        <dsp:cNvSpPr/>
      </dsp:nvSpPr>
      <dsp:spPr>
        <a:xfrm>
          <a:off x="2797844" y="20503"/>
          <a:ext cx="6395339" cy="34095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400" kern="1200" dirty="0">
              <a:latin typeface="Bell MT" panose="02020503060305020303" pitchFamily="18" charset="0"/>
            </a:rPr>
            <a:t>PHP Unsupported Version Detection</a:t>
          </a:r>
        </a:p>
      </dsp:txBody>
      <dsp:txXfrm>
        <a:off x="2814488" y="37147"/>
        <a:ext cx="6362051" cy="307670"/>
      </dsp:txXfrm>
    </dsp:sp>
    <dsp:sp modelId="{CEFBAD8C-7665-473F-98AB-ABDD1AA0C087}">
      <dsp:nvSpPr>
        <dsp:cNvPr id="0" name=""/>
        <dsp:cNvSpPr/>
      </dsp:nvSpPr>
      <dsp:spPr>
        <a:xfrm>
          <a:off x="267467" y="463278"/>
          <a:ext cx="5297569" cy="355725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ell MT" panose="02020503060305020303" pitchFamily="18" charset="0"/>
            </a:rPr>
            <a:t>Exposed Sensitive Directories and Files</a:t>
          </a:r>
        </a:p>
      </dsp:txBody>
      <dsp:txXfrm>
        <a:off x="284832" y="480643"/>
        <a:ext cx="5262839" cy="320995"/>
      </dsp:txXfrm>
    </dsp:sp>
    <dsp:sp modelId="{5B1AC175-8A92-472B-8D30-4942E12DD976}">
      <dsp:nvSpPr>
        <dsp:cNvPr id="0" name=""/>
        <dsp:cNvSpPr/>
      </dsp:nvSpPr>
      <dsp:spPr>
        <a:xfrm>
          <a:off x="2808574" y="895678"/>
          <a:ext cx="6412134" cy="348629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ell MT" panose="02020503060305020303" pitchFamily="18" charset="0"/>
            </a:rPr>
            <a:t>Insecure Storage of User Credentials</a:t>
          </a:r>
        </a:p>
      </dsp:txBody>
      <dsp:txXfrm>
        <a:off x="2825593" y="912697"/>
        <a:ext cx="6378096" cy="314591"/>
      </dsp:txXfrm>
    </dsp:sp>
    <dsp:sp modelId="{E54340E9-78FA-4EB5-BD93-BE53DC4C3A0C}">
      <dsp:nvSpPr>
        <dsp:cNvPr id="0" name=""/>
        <dsp:cNvSpPr/>
      </dsp:nvSpPr>
      <dsp:spPr>
        <a:xfrm>
          <a:off x="2827562" y="1782334"/>
          <a:ext cx="6398231" cy="359120"/>
        </a:xfrm>
        <a:prstGeom prst="roundRect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ell MT" panose="02020503060305020303" pitchFamily="18" charset="0"/>
            </a:rPr>
            <a:t>Over-Privileged Database User</a:t>
          </a:r>
        </a:p>
      </dsp:txBody>
      <dsp:txXfrm>
        <a:off x="2845093" y="1799865"/>
        <a:ext cx="6363169" cy="324058"/>
      </dsp:txXfrm>
    </dsp:sp>
    <dsp:sp modelId="{A2A41237-A204-434C-B1D6-32F4EFAAABF0}">
      <dsp:nvSpPr>
        <dsp:cNvPr id="0" name=""/>
        <dsp:cNvSpPr/>
      </dsp:nvSpPr>
      <dsp:spPr>
        <a:xfrm>
          <a:off x="2858074" y="2665402"/>
          <a:ext cx="6398231" cy="3591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ell MT" panose="02020503060305020303" pitchFamily="18" charset="0"/>
            </a:rPr>
            <a:t>Exposed Database Structures</a:t>
          </a:r>
        </a:p>
      </dsp:txBody>
      <dsp:txXfrm>
        <a:off x="2875605" y="2682933"/>
        <a:ext cx="6363169" cy="324058"/>
      </dsp:txXfrm>
    </dsp:sp>
    <dsp:sp modelId="{4B5ED0A3-D375-4F19-84A6-C991DDF576CB}">
      <dsp:nvSpPr>
        <dsp:cNvPr id="0" name=""/>
        <dsp:cNvSpPr/>
      </dsp:nvSpPr>
      <dsp:spPr>
        <a:xfrm>
          <a:off x="293687" y="2221065"/>
          <a:ext cx="5277041" cy="36900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ell MT" panose="02020503060305020303" pitchFamily="18" charset="0"/>
            </a:rPr>
            <a:t>Insecure Cross-Domain Policies Vulnerable Stored Routines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311700" y="2239078"/>
        <a:ext cx="5241015" cy="332980"/>
      </dsp:txXfrm>
    </dsp:sp>
    <dsp:sp modelId="{25482C79-DB3D-4095-91A0-F927FBB4C15F}">
      <dsp:nvSpPr>
        <dsp:cNvPr id="0" name=""/>
        <dsp:cNvSpPr/>
      </dsp:nvSpPr>
      <dsp:spPr>
        <a:xfrm>
          <a:off x="270826" y="1330580"/>
          <a:ext cx="5277041" cy="36900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ell MT" panose="02020503060305020303" pitchFamily="18" charset="0"/>
            </a:rPr>
            <a:t>SQL  Injection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288839" y="1348593"/>
        <a:ext cx="5241015" cy="332980"/>
      </dsp:txXfrm>
    </dsp:sp>
    <dsp:sp modelId="{B020BBF1-DBE2-4071-885D-3AAE641DA183}">
      <dsp:nvSpPr>
        <dsp:cNvPr id="0" name=""/>
        <dsp:cNvSpPr/>
      </dsp:nvSpPr>
      <dsp:spPr>
        <a:xfrm>
          <a:off x="277684" y="3051622"/>
          <a:ext cx="5300648" cy="34258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ell MT" panose="02020503060305020303" pitchFamily="18" charset="0"/>
            </a:rPr>
            <a:t>Missing HTTP Security Headers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294408" y="3068346"/>
        <a:ext cx="5267200" cy="309137"/>
      </dsp:txXfrm>
    </dsp:sp>
    <dsp:sp modelId="{48C78D40-3D13-4B45-AF16-526EA3003AB6}">
      <dsp:nvSpPr>
        <dsp:cNvPr id="0" name=""/>
        <dsp:cNvSpPr/>
      </dsp:nvSpPr>
      <dsp:spPr>
        <a:xfrm>
          <a:off x="2914199" y="3420240"/>
          <a:ext cx="6306509" cy="3828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ell MT" panose="02020503060305020303" pitchFamily="18" charset="0"/>
            </a:rPr>
            <a:t>SMB Protocol Version 1 Enabled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2932889" y="3438930"/>
        <a:ext cx="6269129" cy="345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577F-5C66-6F8E-FE8A-78B336C71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6CD90-9689-1DA6-976B-94142C49A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C863-0BE9-6461-1E63-915E6E23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15C6-7838-10BB-9AE0-769307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7EB2-3179-AFDB-7D75-3C22F27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1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828A-F229-50DC-41F7-79BE0C37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040A9-E949-4948-C959-A280385A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474A-088D-EB67-9881-0FE76216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CD4A-E94F-FEE7-C005-5D79C0BE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B9E2-3D76-E917-3FDF-260CE56A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1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37666-DA33-4CFC-25C4-CD6780365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72F20-4C0E-17B2-F6BC-1224546A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96EE-8FAF-D188-DD27-DFC7657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FF75-2E8E-8112-E145-E60101CB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30DE-2CE5-8890-3A5A-01C54023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1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C30-4F7D-132F-8D97-BC81DBD8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8006-3535-EE76-6DD1-62396C74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D820-0CE0-9FC9-E6AE-C4135703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4D9B-8C13-6EA2-2647-9E890420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5E5F-BA19-0D6E-4EEC-C5E51AE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3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8287-B652-91CE-50BB-9A2A755D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7C98-F8DE-8FAE-6B63-612BCA7B3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CE54-D27C-F719-9C96-3FF3CDCB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78D0-5AC1-CD12-9A51-627F57D7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8512-98AA-75F9-2469-75E9BE76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30C-F4DF-7776-496E-EE9B0BCC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DAA7-CEAB-2CF4-4271-BD37A160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328B-CD53-CB96-DA35-68DE540D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C79B-4624-4136-0AE4-96D1B571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351D-50B5-ECC3-2E5B-B2A462CA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41F1C-3805-4D1C-CAEC-8D7575AB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0650-CEA7-B286-71C5-8B4EC49F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1EBC-C03D-ECC6-88B1-13ADA959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BD9C-50B0-B442-47F0-5286D01A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F9BE-6DA8-3D0B-0F6E-04926A2E3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0E75B-3E2D-1317-74D3-F02A3EB39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FA7A4-873B-5600-CDB5-E4C186D8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ECD3E-8F98-6CB1-68EA-B3ABA78C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5527F-D795-6F7E-B53E-F4B863E0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7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E40D-E660-364A-A6F8-65736B9C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E8724-B5F9-51A7-5F54-270339BD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FBC2C-3B03-A406-8768-0D996CF6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E6619-4D14-F2B4-A0F0-E2D8766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9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6CBF6-0EE8-C594-B444-267F00C5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C6667-9B02-FD87-CD89-5541BF17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92CA-AEA5-B5D2-F23B-53228D2E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3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1DE4-0ADE-65C5-1140-3E7DD68E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FF25-6CE4-2AC5-F564-58C3E050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29AA-6C96-7197-FE85-9D532964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469EB-A30B-3021-264A-2703C8CD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71AB-E482-CF09-6910-359EB9D1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FE4A-5DA7-5D81-98A4-1A9C4073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8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A700-D348-5C27-D59C-CEDDA73D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D45F1-AA73-DA8B-E07E-2D77BD51A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B8F0-5C4F-C22E-A6AE-C29650F5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2436-A9A1-286B-FA99-62F9D1DE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29F1-3D31-BBBD-B3E9-5DFC8420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B183-2CC7-29DE-D870-1012CE1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DB54B-BB41-820E-E5F3-E74E7645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DA40-D0C7-7343-A936-8DFC2CE6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C4D6-99EC-3756-89E4-F9D5516C8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0207-873E-C5E2-D42F-D5B5953CE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65C1-2BB2-C76C-CF3F-A7D4FB87E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rnavdas15/CEHv13-MajorProject.github.io/tree/main/Findings/nessusresul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navdas15/CEHv13-MajorProject.github.io/tree/main/Findings/malteg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navdas15/CEHv13-MajorProject.github.io/tree/main/Findings/dirbresult" TargetMode="External"/><Relationship Id="rId7" Type="http://schemas.openxmlformats.org/officeDocument/2006/relationships/hyperlink" Target="https://github.com/swarnavdas15/CEHv13-MajorProject.github.io/tree/main/Findings/nmapResult" TargetMode="External"/><Relationship Id="rId2" Type="http://schemas.openxmlformats.org/officeDocument/2006/relationships/hyperlink" Target="https://github.com/swarnavdas15/CEHv13-MajorProject.github.io/tree/main/Findings/Sqlmapres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warnavdas15/CEHv13-MajorProject.github.io/tree/main/Findings/niktoresult" TargetMode="External"/><Relationship Id="rId5" Type="http://schemas.openxmlformats.org/officeDocument/2006/relationships/hyperlink" Target="https://github.com/swarnavdas15/CEHv13-MajorProject.github.io/tree/main/Findings/nessusresult" TargetMode="External"/><Relationship Id="rId4" Type="http://schemas.openxmlformats.org/officeDocument/2006/relationships/hyperlink" Target="https://github.com/swarnavdas15/CEHv13-MajorProject.github.io/tree/main/Findings/malteg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warnavdas15/CEHv13-MajorProject.github.io/tree/main/Findings/nmapResult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rnavdas15/CEHv13-MajorProject.github.io/tree/main/Findings/dirbresul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rnavdas15/CEHv13-MajorProject.github.io/tree/main/Findings/niktores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2184-76D6-2652-40AE-94653BBCF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831" y="625641"/>
            <a:ext cx="9272337" cy="3031959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 </a:t>
            </a:r>
            <a:r>
              <a:rPr lang="en-US" sz="8000" dirty="0">
                <a:latin typeface="Aptos Narrow" panose="020B0004020202020204" pitchFamily="34" charset="0"/>
              </a:rPr>
              <a:t>C</a:t>
            </a:r>
            <a:r>
              <a:rPr lang="en-US" sz="4800" dirty="0">
                <a:latin typeface="Aptos Narrow" panose="020B0004020202020204" pitchFamily="34" charset="0"/>
              </a:rPr>
              <a:t>omprehensive Security Assessment of IT Services Company Network Infrastructure</a:t>
            </a:r>
            <a:endParaRPr lang="en-IN" sz="4800" dirty="0">
              <a:latin typeface="Aptos Narrow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08E24-5FA3-4935-54FE-767C00649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26" y="4539916"/>
            <a:ext cx="3705726" cy="1038726"/>
          </a:xfrm>
        </p:spPr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Penetration Test Report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46768E-8315-8FA2-9ED1-14D2415C0A77}"/>
              </a:ext>
            </a:extLst>
          </p:cNvPr>
          <p:cNvSpPr txBox="1">
            <a:spLocks/>
          </p:cNvSpPr>
          <p:nvPr/>
        </p:nvSpPr>
        <p:spPr>
          <a:xfrm>
            <a:off x="1381262" y="5712996"/>
            <a:ext cx="10668000" cy="103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Date- 04/08/25					Prepared by – </a:t>
            </a:r>
            <a:r>
              <a:rPr lang="en-US" b="1" dirty="0"/>
              <a:t>Swarnav Das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812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2C593-4C10-DFCE-37E9-F244F1DE4C4B}"/>
              </a:ext>
            </a:extLst>
          </p:cNvPr>
          <p:cNvSpPr txBox="1"/>
          <p:nvPr/>
        </p:nvSpPr>
        <p:spPr>
          <a:xfrm>
            <a:off x="514925" y="907019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ell MT" panose="02020503060305020303" pitchFamily="18" charset="0"/>
              </a:rPr>
              <a:t> </a:t>
            </a:r>
            <a:r>
              <a:rPr lang="en-US" sz="2800" dirty="0" err="1">
                <a:latin typeface="Bell MT" panose="02020503060305020303" pitchFamily="18" charset="0"/>
              </a:rPr>
              <a:t>nessus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C0D5-17A0-0BEE-E975-1531B506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4" y="1687062"/>
            <a:ext cx="5872020" cy="4100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7A27F-7C9D-22F9-E0FB-E4F35931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/>
          <a:stretch>
            <a:fillRect/>
          </a:stretch>
        </p:blipFill>
        <p:spPr>
          <a:xfrm>
            <a:off x="6096000" y="1832534"/>
            <a:ext cx="5500255" cy="41006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5C0B70-4ABE-DA59-C1C1-37124C41533A}"/>
              </a:ext>
            </a:extLst>
          </p:cNvPr>
          <p:cNvSpPr txBox="1"/>
          <p:nvPr/>
        </p:nvSpPr>
        <p:spPr>
          <a:xfrm>
            <a:off x="514924" y="6278528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 </a:t>
            </a:r>
            <a:r>
              <a:rPr lang="en-US" dirty="0" err="1">
                <a:latin typeface="Bookman Old Style" panose="02050604050505020204" pitchFamily="18" charset="0"/>
                <a:hlinkClick r:id="rId4"/>
              </a:rPr>
              <a:t>nessus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0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004795-862C-79F9-EC5D-94AD4BF6E244}"/>
              </a:ext>
            </a:extLst>
          </p:cNvPr>
          <p:cNvSpPr txBox="1"/>
          <p:nvPr/>
        </p:nvSpPr>
        <p:spPr>
          <a:xfrm>
            <a:off x="550488" y="667389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ell MT" panose="02020503060305020303" pitchFamily="18" charset="0"/>
              </a:rPr>
              <a:t> </a:t>
            </a:r>
            <a:r>
              <a:rPr lang="en-US" sz="2800" dirty="0" err="1">
                <a:latin typeface="Bell MT" panose="02020503060305020303" pitchFamily="18" charset="0"/>
              </a:rPr>
              <a:t>maltego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2CA1D-A756-6282-8390-0B9E5C1C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5" y="1276353"/>
            <a:ext cx="10793178" cy="4729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B1902-DD17-3566-F4E7-3C8CCFA8F01D}"/>
              </a:ext>
            </a:extLst>
          </p:cNvPr>
          <p:cNvSpPr txBox="1"/>
          <p:nvPr/>
        </p:nvSpPr>
        <p:spPr>
          <a:xfrm>
            <a:off x="550488" y="6203422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</a:t>
            </a:r>
            <a:r>
              <a:rPr lang="en-US" dirty="0" err="1">
                <a:latin typeface="Bookman Old Style" panose="02050604050505020204" pitchFamily="18" charset="0"/>
                <a:hlinkClick r:id="rId3"/>
              </a:rPr>
              <a:t>maltego</a:t>
            </a:r>
            <a:r>
              <a:rPr lang="en-US" dirty="0">
                <a:latin typeface="Bookman Old Style" panose="02050604050505020204" pitchFamily="18" charset="0"/>
                <a:hlinkClick r:id="rId3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7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1A35D8-987E-EACC-D59C-1172F48B14C6}"/>
              </a:ext>
            </a:extLst>
          </p:cNvPr>
          <p:cNvSpPr txBox="1">
            <a:spLocks/>
          </p:cNvSpPr>
          <p:nvPr/>
        </p:nvSpPr>
        <p:spPr>
          <a:xfrm>
            <a:off x="523589" y="417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90FFB-23AF-EDC9-9574-CD6D2F497EB1}"/>
              </a:ext>
            </a:extLst>
          </p:cNvPr>
          <p:cNvSpPr txBox="1"/>
          <p:nvPr/>
        </p:nvSpPr>
        <p:spPr>
          <a:xfrm>
            <a:off x="675408" y="1953490"/>
            <a:ext cx="1071302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</a:rPr>
              <a:t>This penetration test of the web server and localhost environment has revealed several </a:t>
            </a:r>
            <a:r>
              <a:rPr lang="en-US" b="1" dirty="0">
                <a:solidFill>
                  <a:srgbClr val="800000"/>
                </a:solidFill>
                <a:latin typeface="Bell MT" panose="02020503060305020303" pitchFamily="18" charset="0"/>
              </a:rPr>
              <a:t>critical</a:t>
            </a:r>
            <a:r>
              <a:rPr lang="en-US" dirty="0">
                <a:latin typeface="Bell MT" panose="02020503060305020303" pitchFamily="18" charset="0"/>
              </a:rPr>
              <a:t> and high-severity vulnerabilities. While some foundational security controls are in place, the presence of </a:t>
            </a:r>
            <a:r>
              <a:rPr lang="en-US" b="1" dirty="0">
                <a:solidFill>
                  <a:srgbClr val="800000"/>
                </a:solidFill>
                <a:latin typeface="Bell MT" panose="02020503060305020303" pitchFamily="18" charset="0"/>
              </a:rPr>
              <a:t>exploitable flaws</a:t>
            </a:r>
            <a:r>
              <a:rPr lang="en-US" dirty="0">
                <a:latin typeface="Bell MT" panose="02020503060305020303" pitchFamily="18" charset="0"/>
              </a:rPr>
              <a:t>, such as those related to </a:t>
            </a:r>
            <a:r>
              <a:rPr lang="en-US" dirty="0">
                <a:highlight>
                  <a:srgbClr val="FFFF00"/>
                </a:highlight>
                <a:latin typeface="Bell MT" panose="02020503060305020303" pitchFamily="18" charset="0"/>
              </a:rPr>
              <a:t>SQL injection, weak authentication, and unpatched software</a:t>
            </a:r>
            <a:r>
              <a:rPr lang="en-US" dirty="0">
                <a:latin typeface="Bell MT" panose="02020503060305020303" pitchFamily="18" charset="0"/>
              </a:rPr>
              <a:t>, indicates a need for immediate remediation.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</a:rPr>
              <a:t>                           The key findings highlight that attackers could </a:t>
            </a:r>
            <a:r>
              <a:rPr lang="en-US" dirty="0">
                <a:highlight>
                  <a:srgbClr val="FFFF00"/>
                </a:highlight>
                <a:latin typeface="Bell MT" panose="02020503060305020303" pitchFamily="18" charset="0"/>
              </a:rPr>
              <a:t>potentially gain unauthorized access, exfiltrate sensitive data, and disrupt services</a:t>
            </a:r>
            <a:r>
              <a:rPr lang="en-US" dirty="0">
                <a:latin typeface="Bell MT" panose="02020503060305020303" pitchFamily="18" charset="0"/>
              </a:rPr>
              <a:t>. The identified vulnerabilities are not theoretical; they represent real and present risks to the integrity and availability of the system and services.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13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DBAD12B-237F-ED69-CBF8-107D8CBF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68" y="1465843"/>
            <a:ext cx="9526458" cy="417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effectLst/>
                <a:latin typeface="Bell MT" panose="02020503060305020303" pitchFamily="18" charset="0"/>
              </a:rPr>
              <a:t>Upgrade PHP Version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Restrict Sensitive Directory Access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Secure Cross-Domain Policies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 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Secure Database Metadata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Implement HTTP Security Headers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Filter ICMP Timestamp Requests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latin typeface="Bell MT" panose="02020503060305020303" pitchFamily="18" charset="0"/>
              </a:rPr>
              <a:t>   Enable the latest IDS and Firewall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86B4A7-E006-DDE0-5BDB-B178A410765E}"/>
              </a:ext>
            </a:extLst>
          </p:cNvPr>
          <p:cNvSpPr txBox="1">
            <a:spLocks/>
          </p:cNvSpPr>
          <p:nvPr/>
        </p:nvSpPr>
        <p:spPr>
          <a:xfrm>
            <a:off x="523589" y="417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Recommendations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7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7B1AE9-C76F-F98B-5D59-79FD70EA4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9991" y="693809"/>
            <a:ext cx="10515600" cy="110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References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35976-5D2E-FC69-5DC2-D315308469BE}"/>
              </a:ext>
            </a:extLst>
          </p:cNvPr>
          <p:cNvSpPr txBox="1"/>
          <p:nvPr/>
        </p:nvSpPr>
        <p:spPr>
          <a:xfrm>
            <a:off x="619990" y="2127379"/>
            <a:ext cx="10248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2"/>
              </a:rPr>
              <a:t>https://github.com/swarnavdas15/CEHv13-MajorProject.github.io/tree/main/Findings/Sqlmapresult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3"/>
              </a:rPr>
              <a:t>https://github.com/swarnavdas15/CEHv13-MajorProject.github.io/tree/main/Findings/dirbresult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4"/>
              </a:rPr>
              <a:t>https://github.com/swarnavdas15/CEHv13-MajorProject.github.io/tree/main/Findings/maltego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5"/>
              </a:rPr>
              <a:t>https://github.com/swarnavdas15/CEHv13-MajorProject.github.io/tree/main/Findings/nessusresult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6"/>
              </a:rPr>
              <a:t>https://github.com/swarnavdas15/CEHv13-MajorProject.github.io/tree/main/Findings/niktoresult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7"/>
              </a:rPr>
              <a:t>https://github.com/swarnavdas15/CEHv13-MajorProject.github.io/tree/main/Findings/nmapResult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4BD5-5F76-BA44-26F4-8B026A9E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31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Bell MT" panose="02020503060305020303" pitchFamily="18" charset="0"/>
              </a:rPr>
              <a:t>Thank </a:t>
            </a:r>
          </a:p>
          <a:p>
            <a:pPr marL="0" indent="0">
              <a:buNone/>
            </a:pPr>
            <a:r>
              <a:rPr lang="en-US" sz="9600" dirty="0">
                <a:latin typeface="Bell MT" panose="02020503060305020303" pitchFamily="18" charset="0"/>
              </a:rPr>
              <a:t>             You ...</a:t>
            </a:r>
            <a:endParaRPr lang="en-IN" sz="9600" dirty="0">
              <a:latin typeface="Bell MT" panose="02020503060305020303" pitchFamily="18" charset="0"/>
            </a:endParaRP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0F5DF24B-C7B2-7612-CC85-84A913F9AE65}"/>
              </a:ext>
            </a:extLst>
          </p:cNvPr>
          <p:cNvSpPr/>
          <p:nvPr/>
        </p:nvSpPr>
        <p:spPr>
          <a:xfrm>
            <a:off x="8131278" y="1513104"/>
            <a:ext cx="2571135" cy="1737852"/>
          </a:xfrm>
          <a:prstGeom prst="cloudCallout">
            <a:avLst>
              <a:gd name="adj1" fmla="val -38424"/>
              <a:gd name="adj2" fmla="val 80039"/>
            </a:avLst>
          </a:prstGeom>
          <a:solidFill>
            <a:schemeClr val="bg1">
              <a:lumMod val="95000"/>
            </a:schemeClr>
          </a:solidFill>
          <a:ln>
            <a:solidFill>
              <a:srgbClr val="8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i-IN" dirty="0"/>
              <a:t>जागृतं श्रेयः, </a:t>
            </a:r>
            <a:endParaRPr lang="en-US" dirty="0"/>
          </a:p>
          <a:p>
            <a:pPr algn="ctr"/>
            <a:r>
              <a:rPr lang="hi-IN" dirty="0"/>
              <a:t>न तु पराजयः।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0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2CE-B976-F496-E0E8-10FC1BAB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10" y="323561"/>
            <a:ext cx="10515600" cy="1325563"/>
          </a:xfrm>
        </p:spPr>
        <p:txBody>
          <a:bodyPr/>
          <a:lstStyle/>
          <a:p>
            <a:r>
              <a:rPr lang="en-IN" b="1" u="sng" dirty="0"/>
              <a:t>Agenda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73DF-E295-08CD-2C39-D5F9677D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1. Introduction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2. </a:t>
            </a:r>
            <a:r>
              <a:rPr lang="en-IN" dirty="0">
                <a:latin typeface="Bell MT" panose="02020503060305020303" pitchFamily="18" charset="0"/>
              </a:rPr>
              <a:t>Executive Summary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3. Key Findings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4. Proof of Findings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5. Conclusion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6. Recommendation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82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DC84-387A-1D4E-4D53-4EEEDA4C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43" y="296147"/>
            <a:ext cx="10515600" cy="1325563"/>
          </a:xfrm>
        </p:spPr>
        <p:txBody>
          <a:bodyPr/>
          <a:lstStyle/>
          <a:p>
            <a:r>
              <a:rPr lang="en-IN" b="1" dirty="0"/>
              <a:t> </a:t>
            </a:r>
            <a:r>
              <a:rPr lang="en-IN" b="1" u="sng" dirty="0"/>
              <a:t>Introduction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1A4B-577E-BFC0-ADDC-30DE7C66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2506662"/>
            <a:ext cx="748284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Key Points:</a:t>
            </a:r>
            <a:br>
              <a:rPr lang="en-US" dirty="0"/>
            </a:br>
            <a:r>
              <a:rPr lang="en-US" dirty="0">
                <a:latin typeface="Bell MT" panose="02020503060305020303" pitchFamily="18" charset="0"/>
              </a:rPr>
              <a:t>• </a:t>
            </a:r>
            <a:r>
              <a:rPr lang="en-US" b="1" dirty="0">
                <a:latin typeface="Bell MT" panose="02020503060305020303" pitchFamily="18" charset="0"/>
              </a:rPr>
              <a:t>Objective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sz="2000" dirty="0">
                <a:latin typeface="Bell MT" panose="02020503060305020303" pitchFamily="18" charset="0"/>
              </a:rPr>
              <a:t>Evaluate security posture of critical systems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• </a:t>
            </a:r>
            <a:r>
              <a:rPr lang="en-US" b="1" dirty="0">
                <a:latin typeface="Bell MT" panose="02020503060305020303" pitchFamily="18" charset="0"/>
              </a:rPr>
              <a:t>Scope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sz="2000" dirty="0">
                <a:latin typeface="Bell MT" panose="02020503060305020303" pitchFamily="18" charset="0"/>
              </a:rPr>
              <a:t>Test conducted on webserver(</a:t>
            </a:r>
            <a:r>
              <a:rPr lang="en-US" sz="2000" b="1" dirty="0">
                <a:latin typeface="Bell MT" panose="02020503060305020303" pitchFamily="18" charset="0"/>
              </a:rPr>
              <a:t>testphp.vulnweb.com</a:t>
            </a:r>
            <a:r>
              <a:rPr lang="en-US" sz="2000" dirty="0">
                <a:latin typeface="Bell MT" panose="02020503060305020303" pitchFamily="18" charset="0"/>
              </a:rPr>
              <a:t>) and localhost system (</a:t>
            </a:r>
            <a:r>
              <a:rPr lang="en-IN" sz="2000" b="1" dirty="0">
                <a:latin typeface="Bell MT" panose="02020503060305020303" pitchFamily="18" charset="0"/>
              </a:rPr>
              <a:t>DESKTOP-3RRTG48</a:t>
            </a:r>
            <a:r>
              <a:rPr lang="en-IN" sz="2000" dirty="0">
                <a:latin typeface="Bell MT" panose="02020503060305020303" pitchFamily="18" charset="0"/>
              </a:rPr>
              <a:t>)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• </a:t>
            </a:r>
            <a:r>
              <a:rPr lang="en-US" b="1" dirty="0">
                <a:latin typeface="Bell MT" panose="02020503060305020303" pitchFamily="18" charset="0"/>
              </a:rPr>
              <a:t>Methodology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sz="2000" dirty="0">
                <a:latin typeface="Bell MT" panose="02020503060305020303" pitchFamily="18" charset="0"/>
              </a:rPr>
              <a:t>Combination of automated scanning and manual testing</a:t>
            </a:r>
            <a:br>
              <a:rPr lang="en-US" dirty="0">
                <a:latin typeface="Bell MT" panose="02020503060305020303" pitchFamily="18" charset="0"/>
              </a:rPr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F1D550-4507-DF00-521D-D0247558486C}"/>
              </a:ext>
            </a:extLst>
          </p:cNvPr>
          <p:cNvSpPr txBox="1">
            <a:spLocks/>
          </p:cNvSpPr>
          <p:nvPr/>
        </p:nvSpPr>
        <p:spPr>
          <a:xfrm>
            <a:off x="2077720" y="1368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F25C35-A41C-497E-F937-B7D402E0B330}"/>
              </a:ext>
            </a:extLst>
          </p:cNvPr>
          <p:cNvSpPr txBox="1">
            <a:spLocks/>
          </p:cNvSpPr>
          <p:nvPr/>
        </p:nvSpPr>
        <p:spPr>
          <a:xfrm>
            <a:off x="8028940" y="4021412"/>
            <a:ext cx="4170680" cy="1698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Bell MT" panose="02020503060305020303" pitchFamily="18" charset="0"/>
              </a:rPr>
              <a:t> </a:t>
            </a:r>
            <a:r>
              <a:rPr lang="en-US" sz="2400" b="1" dirty="0">
                <a:latin typeface="Bell MT" panose="02020503060305020303" pitchFamily="18" charset="0"/>
              </a:rPr>
              <a:t>Prepared for: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1800" dirty="0">
                <a:latin typeface="Bell MT" panose="02020503060305020303" pitchFamily="18" charset="0"/>
              </a:rPr>
              <a:t>   </a:t>
            </a:r>
            <a:r>
              <a:rPr lang="en-US" sz="1600" dirty="0"/>
              <a:t>ECITA- Kanpur </a:t>
            </a:r>
            <a:br>
              <a:rPr lang="en-US" sz="1600" dirty="0"/>
            </a:br>
            <a:r>
              <a:rPr lang="en-US" sz="1600" dirty="0"/>
              <a:t>    Cybersecurity Ethical hacker-25</a:t>
            </a:r>
            <a:br>
              <a:rPr lang="en-US" sz="1600" dirty="0"/>
            </a:br>
            <a:r>
              <a:rPr lang="en-US" sz="1600" dirty="0"/>
              <a:t>    4</a:t>
            </a:r>
            <a:r>
              <a:rPr lang="en-US" sz="1600" baseline="30000" dirty="0"/>
              <a:t>th</a:t>
            </a:r>
            <a:r>
              <a:rPr lang="en-US" sz="1600" dirty="0"/>
              <a:t>  August 2025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B2D453-2251-9E71-0C20-D829788F28B9}"/>
              </a:ext>
            </a:extLst>
          </p:cNvPr>
          <p:cNvSpPr txBox="1">
            <a:spLocks/>
          </p:cNvSpPr>
          <p:nvPr/>
        </p:nvSpPr>
        <p:spPr>
          <a:xfrm>
            <a:off x="8028940" y="2738279"/>
            <a:ext cx="4170680" cy="1093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Bell MT" panose="02020503060305020303" pitchFamily="18" charset="0"/>
              </a:rPr>
              <a:t> </a:t>
            </a:r>
            <a:r>
              <a:rPr lang="en-US" sz="2400" b="1" dirty="0">
                <a:latin typeface="Bell MT" panose="02020503060305020303" pitchFamily="18" charset="0"/>
              </a:rPr>
              <a:t>Conducted by: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1800" dirty="0">
                <a:latin typeface="Bell MT" panose="02020503060305020303" pitchFamily="18" charset="0"/>
              </a:rPr>
              <a:t>    </a:t>
            </a:r>
            <a:r>
              <a:rPr lang="en-US" sz="2000" dirty="0"/>
              <a:t>Swarnav Das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95C258-20F3-4604-87E2-EBAF30B1CE74}"/>
              </a:ext>
            </a:extLst>
          </p:cNvPr>
          <p:cNvSpPr txBox="1">
            <a:spLocks/>
          </p:cNvSpPr>
          <p:nvPr/>
        </p:nvSpPr>
        <p:spPr>
          <a:xfrm>
            <a:off x="538480" y="1412716"/>
            <a:ext cx="8228676" cy="109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 Penetration Testing Report</a:t>
            </a:r>
            <a:br>
              <a:rPr lang="en-US" sz="1800" dirty="0"/>
            </a:b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Comprehensive Security Assessment of Network Infrastructure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97AF-3482-91DB-9358-34AEAD8C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1998"/>
            <a:ext cx="10515600" cy="1325563"/>
          </a:xfrm>
        </p:spPr>
        <p:txBody>
          <a:bodyPr/>
          <a:lstStyle/>
          <a:p>
            <a:r>
              <a:rPr lang="en-IN" b="1" dirty="0"/>
              <a:t> </a:t>
            </a:r>
            <a:r>
              <a:rPr lang="en-IN" b="1" u="sng" dirty="0"/>
              <a:t>Executive Summary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9DF2-90EF-07F8-13FC-3D2341F7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72" y="196085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 </a:t>
            </a:r>
            <a:r>
              <a:rPr lang="en-IN" sz="3200" b="1" dirty="0">
                <a:latin typeface="Bell MT" panose="02020503060305020303" pitchFamily="18" charset="0"/>
              </a:rPr>
              <a:t>Security Assessment Overview</a:t>
            </a:r>
          </a:p>
          <a:p>
            <a:endParaRPr lang="en-IN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sz="2400" dirty="0">
                <a:latin typeface="Bell MT" panose="02020503060305020303" pitchFamily="18" charset="0"/>
              </a:rPr>
              <a:t>Test Duration: </a:t>
            </a:r>
            <a:r>
              <a:rPr lang="en-IN" sz="2400" dirty="0">
                <a:ea typeface="Calibri" panose="020F0502020204030204" pitchFamily="34" charset="0"/>
                <a:cs typeface="Calibri" panose="020F0502020204030204" pitchFamily="34" charset="0"/>
              </a:rPr>
              <a:t>25 Jul 2025 - 04 Aug 2025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Bell MT" panose="02020503060305020303" pitchFamily="18" charset="0"/>
              </a:rPr>
              <a:t> Testing Methodology: Grey Box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Bell MT" panose="02020503060305020303" pitchFamily="18" charset="0"/>
              </a:rPr>
              <a:t> Vulnerability scanning + manual penetration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Bell MT" panose="02020503060305020303" pitchFamily="18" charset="0"/>
              </a:rPr>
              <a:t> OWASP Top 10 &amp; MITRE ATT&amp;CK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01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8DD1-AAE2-C48B-ECB3-78ABCB67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26" y="323561"/>
            <a:ext cx="10515600" cy="1325563"/>
          </a:xfrm>
        </p:spPr>
        <p:txBody>
          <a:bodyPr/>
          <a:lstStyle/>
          <a:p>
            <a:r>
              <a:rPr lang="en-US" b="1" u="sng" dirty="0"/>
              <a:t>Key Findings</a:t>
            </a:r>
            <a:endParaRPr lang="en-IN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6235-5993-1BFB-00F5-584B54AB5203}"/>
              </a:ext>
            </a:extLst>
          </p:cNvPr>
          <p:cNvGrpSpPr/>
          <p:nvPr/>
        </p:nvGrpSpPr>
        <p:grpSpPr>
          <a:xfrm>
            <a:off x="942914" y="2628980"/>
            <a:ext cx="9940412" cy="3367386"/>
            <a:chOff x="973394" y="2060020"/>
            <a:chExt cx="9940412" cy="336738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76708505-0E5D-EDA4-34FA-F97DD04575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9249651"/>
                </p:ext>
              </p:extLst>
            </p:nvPr>
          </p:nvGraphicFramePr>
          <p:xfrm>
            <a:off x="973394" y="2060020"/>
            <a:ext cx="4911212" cy="33673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06B36295-ABCC-86AD-4137-DE92FD7FCA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4657973"/>
                </p:ext>
              </p:extLst>
            </p:nvPr>
          </p:nvGraphicFramePr>
          <p:xfrm>
            <a:off x="5884606" y="2060020"/>
            <a:ext cx="5029200" cy="33673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43C215-F150-93EF-5D8D-E83F40C56860}"/>
              </a:ext>
            </a:extLst>
          </p:cNvPr>
          <p:cNvSpPr txBox="1"/>
          <p:nvPr/>
        </p:nvSpPr>
        <p:spPr>
          <a:xfrm>
            <a:off x="942914" y="1790502"/>
            <a:ext cx="29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Vulnerability Summary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6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9B0-1607-E86B-D4A2-B175EE1B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308715"/>
            <a:ext cx="10515600" cy="1325563"/>
          </a:xfrm>
        </p:spPr>
        <p:txBody>
          <a:bodyPr/>
          <a:lstStyle/>
          <a:p>
            <a:r>
              <a:rPr lang="en-US" b="1" dirty="0"/>
              <a:t>Key Findings </a:t>
            </a:r>
            <a:r>
              <a:rPr lang="en-US" dirty="0"/>
              <a:t>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7049-1D5F-89F6-8732-1C18EC97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921"/>
            <a:ext cx="10515600" cy="389004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7E8372-62D5-BFAC-C17A-2A2A60DC2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999287"/>
              </p:ext>
            </p:extLst>
          </p:nvPr>
        </p:nvGraphicFramePr>
        <p:xfrm>
          <a:off x="1030749" y="2511393"/>
          <a:ext cx="9330813" cy="389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95D5E8-2B38-BB4A-B446-A62CBA1BBFEB}"/>
              </a:ext>
            </a:extLst>
          </p:cNvPr>
          <p:cNvSpPr txBox="1"/>
          <p:nvPr/>
        </p:nvSpPr>
        <p:spPr>
          <a:xfrm>
            <a:off x="1030748" y="1579035"/>
            <a:ext cx="344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Bell MT" panose="02020503060305020303" pitchFamily="18" charset="0"/>
              </a:rPr>
              <a:t>Exploitable Vulnerability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610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C96575-93BB-C792-A892-80AB53A6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10" y="305068"/>
            <a:ext cx="10515600" cy="1325563"/>
          </a:xfrm>
        </p:spPr>
        <p:txBody>
          <a:bodyPr/>
          <a:lstStyle/>
          <a:p>
            <a:r>
              <a:rPr lang="en-US" b="1" u="sng" dirty="0"/>
              <a:t>Proof of Findings</a:t>
            </a:r>
            <a:endParaRPr lang="en-IN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997B4-8830-1006-BAA9-0589BDD585BE}"/>
              </a:ext>
            </a:extLst>
          </p:cNvPr>
          <p:cNvSpPr txBox="1"/>
          <p:nvPr/>
        </p:nvSpPr>
        <p:spPr>
          <a:xfrm>
            <a:off x="470717" y="169068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ell MT" panose="02020503060305020303" pitchFamily="18" charset="0"/>
              </a:rPr>
              <a:t>Nmap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11A26-9C1C-452B-A88F-E6080D31F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7" y="2513509"/>
            <a:ext cx="5175654" cy="3444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1107D-93E3-CA49-CF2F-65662D8E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55" y="1357051"/>
            <a:ext cx="5818435" cy="191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88075-63F7-5D24-215C-D43927BCD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48" y="3429001"/>
            <a:ext cx="5818435" cy="2528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F56124-FD6F-F9D9-3C06-A18A8FD851CB}"/>
              </a:ext>
            </a:extLst>
          </p:cNvPr>
          <p:cNvSpPr txBox="1"/>
          <p:nvPr/>
        </p:nvSpPr>
        <p:spPr>
          <a:xfrm>
            <a:off x="352030" y="6226573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 </a:t>
            </a:r>
            <a:r>
              <a:rPr lang="en-US" dirty="0" err="1">
                <a:latin typeface="Bookman Old Style" panose="02050604050505020204" pitchFamily="18" charset="0"/>
                <a:hlinkClick r:id="rId5"/>
              </a:rPr>
              <a:t>nmap</a:t>
            </a:r>
            <a:r>
              <a:rPr lang="en-US" dirty="0">
                <a:latin typeface="Bookman Old Style" panose="02050604050505020204" pitchFamily="18" charset="0"/>
                <a:hlinkClick r:id="rId5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2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A3156-8C48-C328-5857-44F67D3C5697}"/>
              </a:ext>
            </a:extLst>
          </p:cNvPr>
          <p:cNvSpPr txBox="1"/>
          <p:nvPr/>
        </p:nvSpPr>
        <p:spPr>
          <a:xfrm>
            <a:off x="606518" y="110444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>
                <a:latin typeface="Bell MT" panose="02020503060305020303" pitchFamily="18" charset="0"/>
              </a:rPr>
              <a:t>dirbuster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69DEE-6E2A-F4A9-EF5D-E6236B69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3"/>
          <a:stretch>
            <a:fillRect/>
          </a:stretch>
        </p:blipFill>
        <p:spPr>
          <a:xfrm>
            <a:off x="606518" y="2118581"/>
            <a:ext cx="5258030" cy="321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28C925-F6CC-8DCB-DC40-B169F2EC2094}"/>
              </a:ext>
            </a:extLst>
          </p:cNvPr>
          <p:cNvSpPr txBox="1"/>
          <p:nvPr/>
        </p:nvSpPr>
        <p:spPr>
          <a:xfrm>
            <a:off x="6327454" y="110444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latin typeface="Bell MT" panose="02020503060305020303" pitchFamily="18" charset="0"/>
              </a:rPr>
              <a:t>enum4linux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19C87-E84B-B2AF-272A-3FB1EEDA0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54" y="1993890"/>
            <a:ext cx="5351928" cy="368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2A226-2943-ADB1-5D20-9B5CCEE1BF38}"/>
              </a:ext>
            </a:extLst>
          </p:cNvPr>
          <p:cNvSpPr txBox="1"/>
          <p:nvPr/>
        </p:nvSpPr>
        <p:spPr>
          <a:xfrm>
            <a:off x="487831" y="6151342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 </a:t>
            </a:r>
            <a:r>
              <a:rPr lang="en-US" dirty="0" err="1">
                <a:latin typeface="Bookman Old Style" panose="02050604050505020204" pitchFamily="18" charset="0"/>
                <a:hlinkClick r:id="rId4"/>
              </a:rPr>
              <a:t>durb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dirty="0" err="1">
                <a:latin typeface="Bookman Old Style" panose="02050604050505020204" pitchFamily="18" charset="0"/>
                <a:hlinkClick r:id="rId4"/>
              </a:rPr>
              <a:t>enum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4F0BED0-2138-E142-5D8C-0AF7732C3FF9}"/>
              </a:ext>
            </a:extLst>
          </p:cNvPr>
          <p:cNvGrpSpPr/>
          <p:nvPr/>
        </p:nvGrpSpPr>
        <p:grpSpPr>
          <a:xfrm>
            <a:off x="630382" y="669623"/>
            <a:ext cx="10931236" cy="5290154"/>
            <a:chOff x="630382" y="1010930"/>
            <a:chExt cx="10931236" cy="52901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28364-EF76-E11B-E086-05F9E1395D7E}"/>
                </a:ext>
              </a:extLst>
            </p:cNvPr>
            <p:cNvSpPr txBox="1"/>
            <p:nvPr/>
          </p:nvSpPr>
          <p:spPr>
            <a:xfrm>
              <a:off x="630382" y="1010930"/>
              <a:ext cx="270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Bell MT" panose="02020503060305020303" pitchFamily="18" charset="0"/>
                </a:rPr>
                <a:t> </a:t>
              </a:r>
              <a:r>
                <a:rPr lang="en-US" sz="2800" dirty="0" err="1">
                  <a:latin typeface="Bell MT" panose="02020503060305020303" pitchFamily="18" charset="0"/>
                </a:rPr>
                <a:t>nikto</a:t>
              </a:r>
              <a:endParaRPr lang="en-IN" sz="2800" dirty="0">
                <a:latin typeface="Bell MT" panose="02020503060305020303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778CD3-EF29-D421-13D7-D00E5D982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82" y="1631373"/>
              <a:ext cx="10931236" cy="22699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3E5218-8BDD-AF47-BCED-8D553E1098AB}"/>
                </a:ext>
              </a:extLst>
            </p:cNvPr>
            <p:cNvSpPr txBox="1"/>
            <p:nvPr/>
          </p:nvSpPr>
          <p:spPr>
            <a:xfrm>
              <a:off x="630382" y="4152443"/>
              <a:ext cx="270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Bell MT" panose="02020503060305020303" pitchFamily="18" charset="0"/>
                </a:rPr>
                <a:t> msfconsole</a:t>
              </a:r>
              <a:endParaRPr lang="en-IN" sz="2800" dirty="0">
                <a:latin typeface="Bell MT" panose="02020503060305020303" pitchFamily="18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0BD84B-5755-A95C-802E-ED173BD24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82" y="4772886"/>
              <a:ext cx="10931236" cy="152819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96B3AD-3E61-EBCD-DF4F-5440344ADF9E}"/>
              </a:ext>
            </a:extLst>
          </p:cNvPr>
          <p:cNvSpPr txBox="1"/>
          <p:nvPr/>
        </p:nvSpPr>
        <p:spPr>
          <a:xfrm>
            <a:off x="630382" y="6304406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8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Narrow</vt:lpstr>
      <vt:lpstr>Arial</vt:lpstr>
      <vt:lpstr>Bell MT</vt:lpstr>
      <vt:lpstr>Bookman Old Style</vt:lpstr>
      <vt:lpstr>Calibri</vt:lpstr>
      <vt:lpstr>Calibri Light</vt:lpstr>
      <vt:lpstr>Wingdings</vt:lpstr>
      <vt:lpstr>Office Theme</vt:lpstr>
      <vt:lpstr> Comprehensive Security Assessment of IT Services Company Network Infrastructure</vt:lpstr>
      <vt:lpstr>Agenda</vt:lpstr>
      <vt:lpstr> Introduction</vt:lpstr>
      <vt:lpstr> Executive Summary</vt:lpstr>
      <vt:lpstr>Key Findings</vt:lpstr>
      <vt:lpstr>Key Findings (cont’d)</vt:lpstr>
      <vt:lpstr>Proof of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Ronit Das</dc:creator>
  <cp:lastModifiedBy>Ronit Das</cp:lastModifiedBy>
  <cp:revision>3</cp:revision>
  <dcterms:created xsi:type="dcterms:W3CDTF">2025-08-03T17:46:28Z</dcterms:created>
  <dcterms:modified xsi:type="dcterms:W3CDTF">2025-08-04T16:50:41Z</dcterms:modified>
</cp:coreProperties>
</file>