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85">
          <p15:clr>
            <a:srgbClr val="A4A3A4"/>
          </p15:clr>
        </p15:guide>
        <p15:guide id="2" pos="39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85" orient="horz"/>
        <p:guide pos="3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ec5c8caff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6ec5c8caf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f23f0b3b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f23f0b3b0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6f23f0b3b0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23f0b3b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23f0b3b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6f23f0b3b0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1_Title page">
    <p:bg>
      <p:bgPr>
        <a:solidFill>
          <a:srgbClr val="262626"/>
        </a:solidFill>
      </p:bgPr>
    </p:bg>
    <p:spTree>
      <p:nvGrpSpPr>
        <p:cNvPr id="13" name="Shape 13"/>
        <p:cNvGrpSpPr/>
        <p:nvPr/>
      </p:nvGrpSpPr>
      <p:grpSpPr>
        <a:xfrm>
          <a:off x="0" y="0"/>
          <a:ext cx="0" cy="0"/>
          <a:chOff x="0" y="0"/>
          <a:chExt cx="0" cy="0"/>
        </a:xfrm>
      </p:grpSpPr>
      <p:grpSp>
        <p:nvGrpSpPr>
          <p:cNvPr id="14" name="Google Shape;14;p2"/>
          <p:cNvGrpSpPr/>
          <p:nvPr/>
        </p:nvGrpSpPr>
        <p:grpSpPr>
          <a:xfrm>
            <a:off x="633304" y="-648376"/>
            <a:ext cx="733465" cy="2367520"/>
            <a:chOff x="685136" y="-246616"/>
            <a:chExt cx="733465" cy="2367520"/>
          </a:xfrm>
        </p:grpSpPr>
        <p:sp>
          <p:nvSpPr>
            <p:cNvPr id="15" name="Google Shape;15;p2"/>
            <p:cNvSpPr/>
            <p:nvPr/>
          </p:nvSpPr>
          <p:spPr>
            <a:xfrm>
              <a:off x="685136" y="-246616"/>
              <a:ext cx="733465" cy="236752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16" name="Google Shape;16;p2"/>
            <p:cNvPicPr preferRelativeResize="0"/>
            <p:nvPr/>
          </p:nvPicPr>
          <p:blipFill rotWithShape="1">
            <a:blip r:embed="rId2">
              <a:alphaModFix/>
            </a:blip>
            <a:srcRect b="0" l="0" r="0" t="0"/>
            <a:stretch/>
          </p:blipFill>
          <p:spPr>
            <a:xfrm>
              <a:off x="807308" y="1380149"/>
              <a:ext cx="489120" cy="620806"/>
            </a:xfrm>
            <a:prstGeom prst="rect">
              <a:avLst/>
            </a:prstGeom>
            <a:noFill/>
            <a:ln>
              <a:noFill/>
            </a:ln>
          </p:spPr>
        </p:pic>
      </p:grpSp>
      <p:sp>
        <p:nvSpPr>
          <p:cNvPr id="17" name="Google Shape;17;p2"/>
          <p:cNvSpPr txBox="1"/>
          <p:nvPr>
            <p:ph type="title"/>
          </p:nvPr>
        </p:nvSpPr>
        <p:spPr>
          <a:xfrm>
            <a:off x="502903" y="2766523"/>
            <a:ext cx="7734221" cy="111449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100"/>
              <a:buNone/>
              <a:defRPr b="1"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2"/>
          <p:cNvSpPr txBox="1"/>
          <p:nvPr>
            <p:ph idx="2" type="body"/>
          </p:nvPr>
        </p:nvSpPr>
        <p:spPr>
          <a:xfrm>
            <a:off x="530694" y="2443859"/>
            <a:ext cx="773422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b="0" sz="18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p:cSld name="Content only: white">
    <p:spTree>
      <p:nvGrpSpPr>
        <p:cNvPr id="21" name="Shape 21"/>
        <p:cNvGrpSpPr/>
        <p:nvPr/>
      </p:nvGrpSpPr>
      <p:grpSpPr>
        <a:xfrm>
          <a:off x="0" y="0"/>
          <a:ext cx="0" cy="0"/>
          <a:chOff x="0" y="0"/>
          <a:chExt cx="0" cy="0"/>
        </a:xfrm>
      </p:grpSpPr>
      <p:sp>
        <p:nvSpPr>
          <p:cNvPr id="22" name="Google Shape;22;p3"/>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404041"/>
              </a:buClr>
              <a:buSzPts val="3000"/>
              <a:buFont typeface="Arial"/>
              <a:buNone/>
              <a:defRPr b="1" i="0" sz="3000" cap="none">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3"/>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
          <p:cNvSpPr txBox="1"/>
          <p:nvPr/>
        </p:nvSpPr>
        <p:spPr>
          <a:xfrm>
            <a:off x="3556000" y="354105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3"/>
          <p:cNvSpPr txBox="1"/>
          <p:nvPr>
            <p:ph idx="2" type="body"/>
          </p:nvPr>
        </p:nvSpPr>
        <p:spPr>
          <a:xfrm>
            <a:off x="518824" y="1629404"/>
            <a:ext cx="8015594" cy="2810633"/>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7" name="Google Shape;27;p3"/>
          <p:cNvGrpSpPr/>
          <p:nvPr/>
        </p:nvGrpSpPr>
        <p:grpSpPr>
          <a:xfrm>
            <a:off x="-30788" y="4661517"/>
            <a:ext cx="9228667" cy="528963"/>
            <a:chOff x="-30788" y="4661517"/>
            <a:chExt cx="9228667" cy="528963"/>
          </a:xfrm>
        </p:grpSpPr>
        <p:sp>
          <p:nvSpPr>
            <p:cNvPr id="28" name="Google Shape;28;p3"/>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3"/>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30" name="Google Shape;30;p3"/>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31" name="Google Shape;31;p3"/>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INDIANA UNIVERSITY BLOOMINGTON</a:t>
              </a:r>
              <a:endParaRPr b="0" i="0" sz="1400" u="none" cap="none" strike="noStrike">
                <a:solidFill>
                  <a:srgbClr val="000000"/>
                </a:solidFill>
                <a:latin typeface="Arial"/>
                <a:ea typeface="Arial"/>
                <a:cs typeface="Arial"/>
                <a:sym typeface="Arial"/>
              </a:endParaRPr>
            </a:p>
          </p:txBody>
        </p:sp>
      </p:grpSp>
      <p:sp>
        <p:nvSpPr>
          <p:cNvPr id="32" name="Google Shape;32;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with IUPUI lockup">
  <p:cSld name="Closing slide with IUPUI lockup">
    <p:bg>
      <p:bgPr>
        <a:solidFill>
          <a:srgbClr val="690304"/>
        </a:solidFill>
      </p:bgPr>
    </p:bg>
    <p:spTree>
      <p:nvGrpSpPr>
        <p:cNvPr id="33" name="Shape 33"/>
        <p:cNvGrpSpPr/>
        <p:nvPr/>
      </p:nvGrpSpPr>
      <p:grpSpPr>
        <a:xfrm>
          <a:off x="0" y="0"/>
          <a:ext cx="0" cy="0"/>
          <a:chOff x="0" y="0"/>
          <a:chExt cx="0" cy="0"/>
        </a:xfrm>
      </p:grpSpPr>
      <p:sp>
        <p:nvSpPr>
          <p:cNvPr id="34" name="Google Shape;34;p4"/>
          <p:cNvSpPr txBox="1"/>
          <p:nvPr>
            <p:ph idx="1" type="body"/>
          </p:nvPr>
        </p:nvSpPr>
        <p:spPr>
          <a:xfrm>
            <a:off x="536602" y="680397"/>
            <a:ext cx="7859185" cy="272166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indent="-228600" lvl="2" marL="1371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indent="-330200" lvl="4" marL="22860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4"/>
          <p:cNvSpPr/>
          <p:nvPr/>
        </p:nvSpPr>
        <p:spPr>
          <a:xfrm>
            <a:off x="-15847" y="680397"/>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4"/>
          <p:cNvSpPr/>
          <p:nvPr/>
        </p:nvSpPr>
        <p:spPr>
          <a:xfrm>
            <a:off x="631042" y="4235585"/>
            <a:ext cx="536130" cy="922081"/>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7" name="Google Shape;37;p4"/>
          <p:cNvPicPr preferRelativeResize="0"/>
          <p:nvPr/>
        </p:nvPicPr>
        <p:blipFill rotWithShape="1">
          <a:blip r:embed="rId2">
            <a:alphaModFix/>
          </a:blip>
          <a:srcRect b="28717" l="11083" r="-1556" t="-147"/>
          <a:stretch/>
        </p:blipFill>
        <p:spPr>
          <a:xfrm>
            <a:off x="1240484" y="4147274"/>
            <a:ext cx="4622227" cy="457200"/>
          </a:xfrm>
          <a:prstGeom prst="rect">
            <a:avLst/>
          </a:prstGeom>
          <a:noFill/>
          <a:ln>
            <a:noFill/>
          </a:ln>
        </p:spPr>
      </p:pic>
      <p:pic>
        <p:nvPicPr>
          <p:cNvPr descr="tab-rgb.eps" id="38" name="Google Shape;38;p4"/>
          <p:cNvPicPr preferRelativeResize="0"/>
          <p:nvPr/>
        </p:nvPicPr>
        <p:blipFill rotWithShape="1">
          <a:blip r:embed="rId3">
            <a:alphaModFix/>
          </a:blip>
          <a:srcRect b="0" l="0" r="0" t="0"/>
          <a:stretch/>
        </p:blipFill>
        <p:spPr>
          <a:xfrm>
            <a:off x="720345" y="4326066"/>
            <a:ext cx="357525" cy="453783"/>
          </a:xfrm>
          <a:prstGeom prst="rect">
            <a:avLst/>
          </a:prstGeom>
          <a:noFill/>
          <a:ln>
            <a:noFill/>
          </a:ln>
        </p:spPr>
      </p:pic>
      <p:sp>
        <p:nvSpPr>
          <p:cNvPr id="39" name="Google Shape;39;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black">
  <p:cSld name="1_Content only: black">
    <p:bg>
      <p:bgPr>
        <a:solidFill>
          <a:srgbClr val="262626"/>
        </a:solidFill>
      </p:bgPr>
    </p:bg>
    <p:spTree>
      <p:nvGrpSpPr>
        <p:cNvPr id="40" name="Shape 40"/>
        <p:cNvGrpSpPr/>
        <p:nvPr/>
      </p:nvGrpSpPr>
      <p:grpSpPr>
        <a:xfrm>
          <a:off x="0" y="0"/>
          <a:ext cx="0" cy="0"/>
          <a:chOff x="0" y="0"/>
          <a:chExt cx="0" cy="0"/>
        </a:xfrm>
      </p:grpSpPr>
      <p:sp>
        <p:nvSpPr>
          <p:cNvPr id="41" name="Google Shape;41;p5"/>
          <p:cNvSpPr txBox="1"/>
          <p:nvPr>
            <p:ph type="ctrTitle"/>
          </p:nvPr>
        </p:nvSpPr>
        <p:spPr>
          <a:xfrm>
            <a:off x="523348" y="759070"/>
            <a:ext cx="8004409" cy="69906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Arial"/>
              <a:buNone/>
              <a:defRPr b="1" i="0" sz="3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subTitle"/>
          </p:nvPr>
        </p:nvSpPr>
        <p:spPr>
          <a:xfrm>
            <a:off x="523348" y="1630404"/>
            <a:ext cx="8011069" cy="281876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lnSpc>
                <a:spcPct val="100000"/>
              </a:lnSpc>
              <a:spcBef>
                <a:spcPts val="18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3" name="Google Shape;43;p5"/>
          <p:cNvSpPr txBox="1"/>
          <p:nvPr>
            <p:ph idx="2"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5"/>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5" name="Google Shape;45;p5"/>
          <p:cNvGrpSpPr/>
          <p:nvPr/>
        </p:nvGrpSpPr>
        <p:grpSpPr>
          <a:xfrm>
            <a:off x="-30788" y="4661517"/>
            <a:ext cx="9228667" cy="528963"/>
            <a:chOff x="-30788" y="4661517"/>
            <a:chExt cx="9228667" cy="528963"/>
          </a:xfrm>
        </p:grpSpPr>
        <p:sp>
          <p:nvSpPr>
            <p:cNvPr id="46" name="Google Shape;46;p5"/>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5"/>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48" name="Google Shape;48;p5"/>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49" name="Google Shape;49;p5"/>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INDIANA UNIVERSITY BLOOMINGTON</a:t>
              </a:r>
              <a:endParaRPr b="0" i="0" sz="1800" u="none" cap="none" strike="noStrike">
                <a:solidFill>
                  <a:schemeClr val="dk1"/>
                </a:solidFill>
                <a:latin typeface="Arial"/>
                <a:ea typeface="Arial"/>
                <a:cs typeface="Arial"/>
                <a:sym typeface="Arial"/>
              </a:endParaRPr>
            </a:p>
          </p:txBody>
        </p:sp>
      </p:grpSp>
      <p:sp>
        <p:nvSpPr>
          <p:cNvPr id="50" name="Google Shape;50;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660B13"/>
        </a:solidFill>
      </p:bgPr>
    </p:bg>
    <p:spTree>
      <p:nvGrpSpPr>
        <p:cNvPr id="51" name="Shape 51"/>
        <p:cNvGrpSpPr/>
        <p:nvPr/>
      </p:nvGrpSpPr>
      <p:grpSpPr>
        <a:xfrm>
          <a:off x="0" y="0"/>
          <a:ext cx="0" cy="0"/>
          <a:chOff x="0" y="0"/>
          <a:chExt cx="0" cy="0"/>
        </a:xfrm>
      </p:grpSpPr>
      <p:sp>
        <p:nvSpPr>
          <p:cNvPr id="52" name="Google Shape;52;p6"/>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6"/>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6"/>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6"/>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4000"/>
              <a:buFont typeface="Arial"/>
              <a:buNone/>
              <a:defRPr b="1" i="0" sz="40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 type="body"/>
          </p:nvPr>
        </p:nvSpPr>
        <p:spPr>
          <a:xfrm>
            <a:off x="526131" y="2031339"/>
            <a:ext cx="370046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400"/>
              <a:buNone/>
              <a:defRPr b="1" i="0" sz="14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6"/>
          <p:cNvSpPr/>
          <p:nvPr/>
        </p:nvSpPr>
        <p:spPr>
          <a:xfrm>
            <a:off x="-14942" y="2032000"/>
            <a:ext cx="148614" cy="836706"/>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A6A6A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p:cSld name="Content and photo: white">
    <p:spTree>
      <p:nvGrpSpPr>
        <p:cNvPr id="59" name="Shape 59"/>
        <p:cNvGrpSpPr/>
        <p:nvPr/>
      </p:nvGrpSpPr>
      <p:grpSpPr>
        <a:xfrm>
          <a:off x="0" y="0"/>
          <a:ext cx="0" cy="0"/>
          <a:chOff x="0" y="0"/>
          <a:chExt cx="0" cy="0"/>
        </a:xfrm>
      </p:grpSpPr>
      <p:sp>
        <p:nvSpPr>
          <p:cNvPr id="60" name="Google Shape;60;p7"/>
          <p:cNvSpPr txBox="1"/>
          <p:nvPr>
            <p:ph type="title"/>
          </p:nvPr>
        </p:nvSpPr>
        <p:spPr>
          <a:xfrm>
            <a:off x="525303" y="464386"/>
            <a:ext cx="4560579" cy="77931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404041"/>
              </a:buClr>
              <a:buSzPts val="3000"/>
              <a:buFont typeface="Arial"/>
              <a:buNone/>
              <a:defRPr b="1" i="0" sz="3000">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 type="body"/>
          </p:nvPr>
        </p:nvSpPr>
        <p:spPr>
          <a:xfrm>
            <a:off x="525303" y="1629405"/>
            <a:ext cx="4560579" cy="279236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indent="-342900" lvl="1" marL="9144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indent="-342900" lvl="2" marL="13716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indent="-342900" lvl="3" marL="18288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indent="-342900" lvl="4" marL="22860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 name="Google Shape;62;p7"/>
          <p:cNvSpPr/>
          <p:nvPr>
            <p:ph idx="2" type="pic"/>
          </p:nvPr>
        </p:nvSpPr>
        <p:spPr>
          <a:xfrm>
            <a:off x="5573058" y="0"/>
            <a:ext cx="3570941" cy="5143500"/>
          </a:xfrm>
          <a:prstGeom prst="rect">
            <a:avLst/>
          </a:prstGeom>
          <a:noFill/>
          <a:ln>
            <a:noFill/>
          </a:ln>
        </p:spPr>
      </p:sp>
      <p:sp>
        <p:nvSpPr>
          <p:cNvPr id="63" name="Google Shape;63;p7"/>
          <p:cNvSpPr/>
          <p:nvPr/>
        </p:nvSpPr>
        <p:spPr>
          <a:xfrm>
            <a:off x="0"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4" name="Google Shape;64;p7"/>
          <p:cNvGrpSpPr/>
          <p:nvPr/>
        </p:nvGrpSpPr>
        <p:grpSpPr>
          <a:xfrm>
            <a:off x="635303" y="4661517"/>
            <a:ext cx="387197" cy="528963"/>
            <a:chOff x="635303" y="4661517"/>
            <a:chExt cx="387197" cy="528963"/>
          </a:xfrm>
        </p:grpSpPr>
        <p:sp>
          <p:nvSpPr>
            <p:cNvPr id="65" name="Google Shape;65;p7"/>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66" name="Google Shape;66;p7"/>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grpSp>
      <p:sp>
        <p:nvSpPr>
          <p:cNvPr id="67" name="Google Shape;6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4040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black">
  <p:cSld name="Content and photo: black">
    <p:bg>
      <p:bgPr>
        <a:solidFill>
          <a:srgbClr val="252626"/>
        </a:solid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530124" y="464386"/>
            <a:ext cx="4560579" cy="77931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000"/>
              <a:buFont typeface="Arial"/>
              <a:buNone/>
              <a:defRPr b="1" i="0"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 type="body"/>
          </p:nvPr>
        </p:nvSpPr>
        <p:spPr>
          <a:xfrm>
            <a:off x="530124" y="1629404"/>
            <a:ext cx="4560579" cy="28014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chemeClr val="lt1"/>
                </a:solidFill>
                <a:latin typeface="Arial"/>
                <a:ea typeface="Arial"/>
                <a:cs typeface="Arial"/>
                <a:sym typeface="Arial"/>
              </a:defRPr>
            </a:lvl1pPr>
            <a:lvl2pPr indent="-342900" lvl="1" marL="9144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2pPr>
            <a:lvl3pPr indent="-342900" lvl="2" marL="13716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3pPr>
            <a:lvl4pPr indent="-342900" lvl="3" marL="18288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4pPr>
            <a:lvl5pPr indent="-342900" lvl="4" marL="22860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8"/>
          <p:cNvSpPr/>
          <p:nvPr>
            <p:ph idx="2" type="pic"/>
          </p:nvPr>
        </p:nvSpPr>
        <p:spPr>
          <a:xfrm>
            <a:off x="5564909" y="0"/>
            <a:ext cx="3570941" cy="5143500"/>
          </a:xfrm>
          <a:prstGeom prst="rect">
            <a:avLst/>
          </a:prstGeom>
          <a:noFill/>
          <a:ln>
            <a:noFill/>
          </a:ln>
        </p:spPr>
      </p:sp>
      <p:sp>
        <p:nvSpPr>
          <p:cNvPr id="72" name="Google Shape;72;p8"/>
          <p:cNvSpPr/>
          <p:nvPr/>
        </p:nvSpPr>
        <p:spPr>
          <a:xfrm>
            <a:off x="-15847"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73" name="Google Shape;73;p8"/>
          <p:cNvGrpSpPr/>
          <p:nvPr/>
        </p:nvGrpSpPr>
        <p:grpSpPr>
          <a:xfrm>
            <a:off x="635303" y="4661517"/>
            <a:ext cx="387197" cy="528963"/>
            <a:chOff x="635303" y="4661517"/>
            <a:chExt cx="387197" cy="528963"/>
          </a:xfrm>
        </p:grpSpPr>
        <p:sp>
          <p:nvSpPr>
            <p:cNvPr id="74" name="Google Shape;74;p8"/>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75" name="Google Shape;75;p8"/>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grpSp>
      <p:sp>
        <p:nvSpPr>
          <p:cNvPr id="76" name="Google Shape;76;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black">
  <p:cSld name="Blank with footer: black">
    <p:bg>
      <p:bgPr>
        <a:solidFill>
          <a:srgbClr val="252626"/>
        </a:solidFill>
      </p:bgPr>
    </p:bg>
    <p:spTree>
      <p:nvGrpSpPr>
        <p:cNvPr id="77" name="Shape 77"/>
        <p:cNvGrpSpPr/>
        <p:nvPr/>
      </p:nvGrpSpPr>
      <p:grpSpPr>
        <a:xfrm>
          <a:off x="0" y="0"/>
          <a:ext cx="0" cy="0"/>
          <a:chOff x="0" y="0"/>
          <a:chExt cx="0" cy="0"/>
        </a:xfrm>
      </p:grpSpPr>
      <p:grpSp>
        <p:nvGrpSpPr>
          <p:cNvPr id="78" name="Google Shape;78;p9"/>
          <p:cNvGrpSpPr/>
          <p:nvPr/>
        </p:nvGrpSpPr>
        <p:grpSpPr>
          <a:xfrm>
            <a:off x="-30788" y="4661517"/>
            <a:ext cx="9228667" cy="528963"/>
            <a:chOff x="-30788" y="4661517"/>
            <a:chExt cx="9228667" cy="528963"/>
          </a:xfrm>
        </p:grpSpPr>
        <p:sp>
          <p:nvSpPr>
            <p:cNvPr id="79" name="Google Shape;79;p9"/>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9"/>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ab-rgb.eps" id="81" name="Google Shape;81;p9"/>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82" name="Google Shape;82;p9"/>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INDIANA UNIVERSITY BLOOMINGTON</a:t>
              </a:r>
              <a:endParaRPr b="0" i="0" sz="1400" u="none" cap="none" strike="noStrike">
                <a:solidFill>
                  <a:srgbClr val="000000"/>
                </a:solidFill>
                <a:latin typeface="Arial"/>
                <a:ea typeface="Arial"/>
                <a:cs typeface="Arial"/>
                <a:sym typeface="Arial"/>
              </a:endParaRPr>
            </a:p>
          </p:txBody>
        </p:sp>
      </p:grpSp>
      <p:sp>
        <p:nvSpPr>
          <p:cNvPr id="83" name="Google Shape;83;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1892" y="634604"/>
            <a:ext cx="6802482" cy="85725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161892" y="1589938"/>
            <a:ext cx="6802482" cy="321528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iscoverease.streamlit.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txBox="1"/>
          <p:nvPr>
            <p:ph idx="1" type="body"/>
          </p:nvPr>
        </p:nvSpPr>
        <p:spPr>
          <a:xfrm>
            <a:off x="467474" y="4822015"/>
            <a:ext cx="7734300" cy="277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lang="en-US"/>
              <a:t>INDIANA UNIVERSITY BLOOMINGTON</a:t>
            </a:r>
            <a:endParaRPr/>
          </a:p>
        </p:txBody>
      </p:sp>
      <p:sp>
        <p:nvSpPr>
          <p:cNvPr id="89" name="Google Shape;89;p10"/>
          <p:cNvSpPr txBox="1"/>
          <p:nvPr/>
        </p:nvSpPr>
        <p:spPr>
          <a:xfrm>
            <a:off x="1229319" y="109108"/>
            <a:ext cx="8082600" cy="2385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262626"/>
              </a:buClr>
              <a:buSzPts val="4500"/>
              <a:buFont typeface="Cambria"/>
              <a:buNone/>
            </a:pPr>
            <a:r>
              <a:rPr b="1" lang="en-US" sz="3000">
                <a:solidFill>
                  <a:schemeClr val="lt1"/>
                </a:solidFill>
                <a:latin typeface="Calibri"/>
                <a:ea typeface="Calibri"/>
                <a:cs typeface="Calibri"/>
                <a:sym typeface="Calibri"/>
              </a:rPr>
              <a:t>DSCI-D 532: APPLIED DATABASE TECHNOLOGIES</a:t>
            </a:r>
            <a:endParaRPr b="1" sz="3000">
              <a:solidFill>
                <a:schemeClr val="lt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rPr b="1" lang="en-US" sz="3000">
                <a:solidFill>
                  <a:schemeClr val="lt1"/>
                </a:solidFill>
                <a:latin typeface="Calibri"/>
                <a:ea typeface="Calibri"/>
                <a:cs typeface="Calibri"/>
                <a:sym typeface="Calibri"/>
              </a:rPr>
              <a:t>Final Project: DiscoverEase: Tailored App Recommendations at Your Fingertips</a:t>
            </a:r>
            <a:endParaRPr b="1" sz="3000">
              <a:solidFill>
                <a:schemeClr val="lt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b="1" sz="3000">
              <a:solidFill>
                <a:schemeClr val="lt1"/>
              </a:solidFill>
              <a:latin typeface="Calibri"/>
              <a:ea typeface="Calibri"/>
              <a:cs typeface="Calibri"/>
              <a:sym typeface="Calibri"/>
            </a:endParaRPr>
          </a:p>
        </p:txBody>
      </p:sp>
      <p:sp>
        <p:nvSpPr>
          <p:cNvPr id="90" name="Google Shape;90;p10"/>
          <p:cNvSpPr txBox="1"/>
          <p:nvPr/>
        </p:nvSpPr>
        <p:spPr>
          <a:xfrm>
            <a:off x="1665225" y="1817975"/>
            <a:ext cx="6898200" cy="248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lt1"/>
                </a:solidFill>
                <a:latin typeface="Calibri"/>
                <a:ea typeface="Calibri"/>
                <a:cs typeface="Calibri"/>
                <a:sym typeface="Calibri"/>
              </a:rPr>
              <a:t>BY</a:t>
            </a:r>
            <a:endParaRPr b="1" sz="1900">
              <a:solidFill>
                <a:schemeClr val="lt1"/>
              </a:solidFill>
              <a:latin typeface="Calibri"/>
              <a:ea typeface="Calibri"/>
              <a:cs typeface="Calibri"/>
              <a:sym typeface="Calibri"/>
            </a:endParaRPr>
          </a:p>
          <a:p>
            <a:pPr indent="0" lvl="0" marL="0" rtl="0" algn="ctr">
              <a:spcBef>
                <a:spcPts val="0"/>
              </a:spcBef>
              <a:spcAft>
                <a:spcPts val="0"/>
              </a:spcAft>
              <a:buNone/>
            </a:pPr>
            <a:r>
              <a:t/>
            </a:r>
            <a:endParaRPr b="1" sz="1900">
              <a:solidFill>
                <a:schemeClr val="lt1"/>
              </a:solidFill>
              <a:latin typeface="Calibri"/>
              <a:ea typeface="Calibri"/>
              <a:cs typeface="Calibri"/>
              <a:sym typeface="Calibri"/>
            </a:endParaRPr>
          </a:p>
          <a:p>
            <a:pPr indent="0" lvl="0" marL="0" rtl="0" algn="ctr">
              <a:spcBef>
                <a:spcPts val="0"/>
              </a:spcBef>
              <a:spcAft>
                <a:spcPts val="0"/>
              </a:spcAft>
              <a:buNone/>
            </a:pPr>
            <a:r>
              <a:rPr b="1" lang="en-US" sz="1900">
                <a:solidFill>
                  <a:schemeClr val="lt1"/>
                </a:solidFill>
                <a:latin typeface="Calibri"/>
                <a:ea typeface="Calibri"/>
                <a:cs typeface="Calibri"/>
                <a:sym typeface="Calibri"/>
              </a:rPr>
              <a:t>Group 13</a:t>
            </a:r>
            <a:endParaRPr b="1" sz="1900">
              <a:solidFill>
                <a:schemeClr val="lt1"/>
              </a:solidFill>
              <a:latin typeface="Calibri"/>
              <a:ea typeface="Calibri"/>
              <a:cs typeface="Calibri"/>
              <a:sym typeface="Calibri"/>
            </a:endParaRPr>
          </a:p>
          <a:p>
            <a:pPr indent="0" lvl="0" marL="0" rtl="0" algn="ctr">
              <a:lnSpc>
                <a:spcPct val="115000"/>
              </a:lnSpc>
              <a:spcBef>
                <a:spcPts val="1200"/>
              </a:spcBef>
              <a:spcAft>
                <a:spcPts val="0"/>
              </a:spcAft>
              <a:buNone/>
            </a:pPr>
            <a:r>
              <a:rPr b="1" lang="en-US" sz="1900">
                <a:solidFill>
                  <a:schemeClr val="lt1"/>
                </a:solidFill>
                <a:latin typeface="Calibri"/>
                <a:ea typeface="Calibri"/>
                <a:cs typeface="Calibri"/>
                <a:sym typeface="Calibri"/>
              </a:rPr>
              <a:t>Team Lead - Swarn Gaba (sgaba)</a:t>
            </a:r>
            <a:endParaRPr b="1" sz="1900">
              <a:solidFill>
                <a:schemeClr val="lt1"/>
              </a:solidFill>
              <a:latin typeface="Calibri"/>
              <a:ea typeface="Calibri"/>
              <a:cs typeface="Calibri"/>
              <a:sym typeface="Calibri"/>
            </a:endParaRPr>
          </a:p>
          <a:p>
            <a:pPr indent="0" lvl="0" marL="0" rtl="0" algn="ctr">
              <a:lnSpc>
                <a:spcPct val="115000"/>
              </a:lnSpc>
              <a:spcBef>
                <a:spcPts val="1200"/>
              </a:spcBef>
              <a:spcAft>
                <a:spcPts val="0"/>
              </a:spcAft>
              <a:buNone/>
            </a:pPr>
            <a:r>
              <a:rPr b="1" lang="en-US" sz="1900">
                <a:solidFill>
                  <a:schemeClr val="lt1"/>
                </a:solidFill>
                <a:latin typeface="Calibri"/>
                <a:ea typeface="Calibri"/>
                <a:cs typeface="Calibri"/>
                <a:sym typeface="Calibri"/>
              </a:rPr>
              <a:t>Chaithra Lal Nair (cnair)</a:t>
            </a:r>
            <a:endParaRPr b="1" sz="1900">
              <a:solidFill>
                <a:schemeClr val="lt1"/>
              </a:solidFill>
              <a:latin typeface="Calibri"/>
              <a:ea typeface="Calibri"/>
              <a:cs typeface="Calibri"/>
              <a:sym typeface="Calibri"/>
            </a:endParaRPr>
          </a:p>
          <a:p>
            <a:pPr indent="0" lvl="0" marL="0" rtl="0" algn="ctr">
              <a:lnSpc>
                <a:spcPct val="115000"/>
              </a:lnSpc>
              <a:spcBef>
                <a:spcPts val="1200"/>
              </a:spcBef>
              <a:spcAft>
                <a:spcPts val="0"/>
              </a:spcAft>
              <a:buNone/>
            </a:pPr>
            <a:r>
              <a:rPr b="1" lang="en-US" sz="1900">
                <a:solidFill>
                  <a:schemeClr val="lt1"/>
                </a:solidFill>
                <a:latin typeface="Calibri"/>
                <a:ea typeface="Calibri"/>
                <a:cs typeface="Calibri"/>
                <a:sym typeface="Calibri"/>
              </a:rPr>
              <a:t>Gandhar Ravindra Pansare (gpansar)</a:t>
            </a:r>
            <a:endParaRPr b="1" sz="19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ctrTitle"/>
          </p:nvPr>
        </p:nvSpPr>
        <p:spPr>
          <a:xfrm>
            <a:off x="569844" y="227718"/>
            <a:ext cx="8004300" cy="69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entury Gothic"/>
              <a:buNone/>
            </a:pPr>
            <a:r>
              <a:rPr lang="en-US">
                <a:solidFill>
                  <a:srgbClr val="2D3B45"/>
                </a:solidFill>
                <a:highlight>
                  <a:srgbClr val="FFFFFF"/>
                </a:highlight>
                <a:latin typeface="Calibri"/>
                <a:ea typeface="Calibri"/>
                <a:cs typeface="Calibri"/>
                <a:sym typeface="Calibri"/>
              </a:rPr>
              <a:t>SCOPE OF OUR PROJECT</a:t>
            </a:r>
            <a:endParaRPr>
              <a:latin typeface="Calibri"/>
              <a:ea typeface="Calibri"/>
              <a:cs typeface="Calibri"/>
              <a:sym typeface="Calibri"/>
            </a:endParaRPr>
          </a:p>
        </p:txBody>
      </p:sp>
      <p:sp>
        <p:nvSpPr>
          <p:cNvPr id="96" name="Google Shape;96;p11"/>
          <p:cNvSpPr txBox="1"/>
          <p:nvPr>
            <p:ph idx="2" type="body"/>
          </p:nvPr>
        </p:nvSpPr>
        <p:spPr>
          <a:xfrm>
            <a:off x="1638600" y="1105200"/>
            <a:ext cx="5866800" cy="2933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lang="en-US">
                <a:solidFill>
                  <a:schemeClr val="dk1"/>
                </a:solidFill>
                <a:latin typeface="Calibri"/>
                <a:ea typeface="Calibri"/>
                <a:cs typeface="Calibri"/>
                <a:sym typeface="Calibri"/>
              </a:rPr>
              <a:t>Our project, 'DiscoverEase,' is set to transform the app discovery journey into a personalized and engaging experience. Our goal is to deliver app recommendations that not only match user preferences but also truly connect with their needs. By carefully crafting our database to include detailed information on apps, developers, and pricing, we're laying the groundwork for precise SQL queries. These will power recommendations that are customized for each user, elevating the way they find and interact with apps.</a:t>
            </a:r>
            <a:endParaRPr>
              <a:solidFill>
                <a:schemeClr val="dk1"/>
              </a:solidFill>
              <a:latin typeface="Calibri"/>
              <a:ea typeface="Calibri"/>
              <a:cs typeface="Calibri"/>
              <a:sym typeface="Calibri"/>
            </a:endParaRPr>
          </a:p>
        </p:txBody>
      </p:sp>
      <p:sp>
        <p:nvSpPr>
          <p:cNvPr id="97" name="Google Shape;97;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524525" y="174125"/>
            <a:ext cx="8004300" cy="87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TECHNOLOGY STACK</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a:solidFill>
                <a:schemeClr val="dk1"/>
              </a:solidFill>
              <a:latin typeface="Calibri"/>
              <a:ea typeface="Calibri"/>
              <a:cs typeface="Calibri"/>
              <a:sym typeface="Calibri"/>
            </a:endParaRPr>
          </a:p>
        </p:txBody>
      </p:sp>
      <p:sp>
        <p:nvSpPr>
          <p:cNvPr id="104" name="Google Shape;104;p12"/>
          <p:cNvSpPr txBox="1"/>
          <p:nvPr>
            <p:ph idx="2" type="body"/>
          </p:nvPr>
        </p:nvSpPr>
        <p:spPr>
          <a:xfrm>
            <a:off x="622300" y="2775400"/>
            <a:ext cx="2799600" cy="1569900"/>
          </a:xfrm>
          <a:prstGeom prst="rect">
            <a:avLst/>
          </a:prstGeom>
        </p:spPr>
        <p:txBody>
          <a:bodyPr anchorCtr="0" anchor="ctr" bIns="45700" lIns="91425" spcFirstLastPara="1" rIns="91425" wrap="square" tIns="45700">
            <a:noAutofit/>
          </a:bodyPr>
          <a:lstStyle/>
          <a:p>
            <a:pPr indent="0" lvl="0" marL="0" rtl="0" algn="l">
              <a:lnSpc>
                <a:spcPct val="200000"/>
              </a:lnSpc>
              <a:spcBef>
                <a:spcPts val="0"/>
              </a:spcBef>
              <a:spcAft>
                <a:spcPts val="0"/>
              </a:spcAft>
              <a:buNone/>
            </a:pPr>
            <a:r>
              <a:rPr b="1" lang="en-US">
                <a:latin typeface="Calibri"/>
                <a:ea typeface="Calibri"/>
                <a:cs typeface="Calibri"/>
                <a:sym typeface="Calibri"/>
              </a:rPr>
              <a:t>Front End: </a:t>
            </a:r>
            <a:r>
              <a:rPr lang="en-US">
                <a:latin typeface="Calibri"/>
                <a:ea typeface="Calibri"/>
                <a:cs typeface="Calibri"/>
                <a:sym typeface="Calibri"/>
              </a:rPr>
              <a:t>Streamlit</a:t>
            </a:r>
            <a:endParaRPr>
              <a:latin typeface="Calibri"/>
              <a:ea typeface="Calibri"/>
              <a:cs typeface="Calibri"/>
              <a:sym typeface="Calibri"/>
            </a:endParaRPr>
          </a:p>
          <a:p>
            <a:pPr indent="0" lvl="0" marL="0" rtl="0" algn="l">
              <a:lnSpc>
                <a:spcPct val="200000"/>
              </a:lnSpc>
              <a:spcBef>
                <a:spcPts val="0"/>
              </a:spcBef>
              <a:spcAft>
                <a:spcPts val="0"/>
              </a:spcAft>
              <a:buNone/>
            </a:pPr>
            <a:r>
              <a:rPr b="1" lang="en-US">
                <a:latin typeface="Calibri"/>
                <a:ea typeface="Calibri"/>
                <a:cs typeface="Calibri"/>
                <a:sym typeface="Calibri"/>
              </a:rPr>
              <a:t>Backend:</a:t>
            </a:r>
            <a:r>
              <a:rPr lang="en-US">
                <a:latin typeface="Calibri"/>
                <a:ea typeface="Calibri"/>
                <a:cs typeface="Calibri"/>
                <a:sym typeface="Calibri"/>
              </a:rPr>
              <a:t> Python</a:t>
            </a:r>
            <a:endParaRPr>
              <a:latin typeface="Calibri"/>
              <a:ea typeface="Calibri"/>
              <a:cs typeface="Calibri"/>
              <a:sym typeface="Calibri"/>
            </a:endParaRPr>
          </a:p>
          <a:p>
            <a:pPr indent="0" lvl="0" marL="0" rtl="0" algn="l">
              <a:lnSpc>
                <a:spcPct val="200000"/>
              </a:lnSpc>
              <a:spcBef>
                <a:spcPts val="0"/>
              </a:spcBef>
              <a:spcAft>
                <a:spcPts val="0"/>
              </a:spcAft>
              <a:buNone/>
            </a:pPr>
            <a:r>
              <a:rPr b="1" lang="en-US">
                <a:latin typeface="Calibri"/>
                <a:ea typeface="Calibri"/>
                <a:cs typeface="Calibri"/>
                <a:sym typeface="Calibri"/>
              </a:rPr>
              <a:t>Database:</a:t>
            </a:r>
            <a:r>
              <a:rPr lang="en-US">
                <a:latin typeface="Calibri"/>
                <a:ea typeface="Calibri"/>
                <a:cs typeface="Calibri"/>
                <a:sym typeface="Calibri"/>
              </a:rPr>
              <a:t> SQLite</a:t>
            </a:r>
            <a:endParaRPr>
              <a:latin typeface="Calibri"/>
              <a:ea typeface="Calibri"/>
              <a:cs typeface="Calibri"/>
              <a:sym typeface="Calibri"/>
            </a:endParaRPr>
          </a:p>
        </p:txBody>
      </p:sp>
      <p:sp>
        <p:nvSpPr>
          <p:cNvPr id="105" name="Google Shape;10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06" name="Google Shape;106;p12"/>
          <p:cNvSpPr txBox="1"/>
          <p:nvPr/>
        </p:nvSpPr>
        <p:spPr>
          <a:xfrm>
            <a:off x="524525" y="1053713"/>
            <a:ext cx="82221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In the development of DiscoverEase, our tailored app recommendation system, we have carefully selected a technology stack that optimizes performance, facilitates efficient data management, and ensures a seamless user experience.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Our chosen technologies are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13" name="Google Shape;113;p13"/>
          <p:cNvSpPr txBox="1"/>
          <p:nvPr/>
        </p:nvSpPr>
        <p:spPr>
          <a:xfrm>
            <a:off x="660750" y="281275"/>
            <a:ext cx="78225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3000" u="sng">
                <a:solidFill>
                  <a:schemeClr val="dk1"/>
                </a:solidFill>
                <a:latin typeface="Calibri"/>
                <a:ea typeface="Calibri"/>
                <a:cs typeface="Calibri"/>
                <a:sym typeface="Calibri"/>
              </a:rPr>
              <a:t>DiscoverEase: Tailored App Recommendations at Your Fingertips</a:t>
            </a:r>
            <a:endParaRPr b="1" sz="3000">
              <a:solidFill>
                <a:schemeClr val="dk1"/>
              </a:solidFill>
              <a:latin typeface="Calibri"/>
              <a:ea typeface="Calibri"/>
              <a:cs typeface="Calibri"/>
              <a:sym typeface="Calibri"/>
            </a:endParaRPr>
          </a:p>
        </p:txBody>
      </p:sp>
      <p:sp>
        <p:nvSpPr>
          <p:cNvPr id="114" name="Google Shape;114;p13"/>
          <p:cNvSpPr txBox="1"/>
          <p:nvPr/>
        </p:nvSpPr>
        <p:spPr>
          <a:xfrm>
            <a:off x="414150" y="1848425"/>
            <a:ext cx="83157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0D0D0D"/>
                </a:solidFill>
                <a:highlight>
                  <a:srgbClr val="FFFFFF"/>
                </a:highlight>
                <a:latin typeface="Calibri"/>
                <a:ea typeface="Calibri"/>
                <a:cs typeface="Calibri"/>
                <a:sym typeface="Calibri"/>
              </a:rPr>
              <a:t>Enhance your digital experience with smart, tailored solutions at your fingertips. It's just a click away - explore to discover with DiscoverEase on Streamlit Community Cloud.</a:t>
            </a:r>
            <a:endParaRPr sz="1800">
              <a:latin typeface="Calibri"/>
              <a:ea typeface="Calibri"/>
              <a:cs typeface="Calibri"/>
              <a:sym typeface="Calibri"/>
            </a:endParaRPr>
          </a:p>
        </p:txBody>
      </p:sp>
      <p:sp>
        <p:nvSpPr>
          <p:cNvPr id="115" name="Google Shape;115;p13"/>
          <p:cNvSpPr txBox="1"/>
          <p:nvPr/>
        </p:nvSpPr>
        <p:spPr>
          <a:xfrm>
            <a:off x="1886400" y="3160125"/>
            <a:ext cx="537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3"/>
              </a:rPr>
              <a:t>https://discoverease.streamlit.app/</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idx="1" type="body"/>
          </p:nvPr>
        </p:nvSpPr>
        <p:spPr>
          <a:xfrm>
            <a:off x="642443" y="1999919"/>
            <a:ext cx="7859100" cy="2721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sz="40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