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4" r:id="rId9"/>
    <p:sldId id="263" r:id="rId10"/>
    <p:sldId id="271" r:id="rId11"/>
    <p:sldId id="270" r:id="rId12"/>
    <p:sldId id="265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7" autoAdjust="0"/>
  </p:normalViewPr>
  <p:slideViewPr>
    <p:cSldViewPr snapToGrid="0" snapToObjects="1">
      <p:cViewPr>
        <p:scale>
          <a:sx n="101" d="100"/>
          <a:sy n="101" d="100"/>
        </p:scale>
        <p:origin x="-112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B4B2752-CB03-C345-8111-B5A1B0C11D36}" type="datetimeFigureOut">
              <a:rPr lang="en-US" smtClean="0"/>
              <a:t>27/04/18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62AA4B6-3BC9-B242-98FC-C321D4D71B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89090"/>
            <a:ext cx="7315200" cy="1880493"/>
          </a:xfrm>
        </p:spPr>
        <p:txBody>
          <a:bodyPr>
            <a:normAutofit/>
          </a:bodyPr>
          <a:lstStyle/>
          <a:p>
            <a:r>
              <a:rPr lang="en-US" dirty="0" smtClean="0"/>
              <a:t>Robust Cost Sensitive 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119" y="5264218"/>
            <a:ext cx="3993441" cy="11446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Aditya</a:t>
            </a:r>
            <a:r>
              <a:rPr lang="en-US" dirty="0" smtClean="0"/>
              <a:t> Singh </a:t>
            </a:r>
            <a:r>
              <a:rPr lang="en-US" dirty="0" err="1" smtClean="0"/>
              <a:t>Bisht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Shubhika</a:t>
            </a:r>
            <a:r>
              <a:rPr lang="en-US" dirty="0" smtClean="0"/>
              <a:t> Jain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Swarnika</a:t>
            </a:r>
            <a:r>
              <a:rPr lang="en-US" dirty="0" smtClean="0"/>
              <a:t>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4390" b="-34390"/>
          <a:stretch>
            <a:fillRect/>
          </a:stretch>
        </p:blipFill>
        <p:spPr>
          <a:xfrm>
            <a:off x="914400" y="3318473"/>
            <a:ext cx="7315200" cy="353952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6057" b="-6057"/>
          <a:stretch>
            <a:fillRect/>
          </a:stretch>
        </p:blipFill>
        <p:spPr>
          <a:xfrm>
            <a:off x="914400" y="385043"/>
            <a:ext cx="7315200" cy="3540125"/>
          </a:xfrm>
        </p:spPr>
      </p:pic>
    </p:spTree>
    <p:extLst>
      <p:ext uri="{BB962C8B-B14F-4D97-AF65-F5344CB8AC3E}">
        <p14:creationId xmlns:p14="http://schemas.microsoft.com/office/powerpoint/2010/main" val="99637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153"/>
            <a:ext cx="7315200" cy="1154097"/>
          </a:xfrm>
        </p:spPr>
        <p:txBody>
          <a:bodyPr/>
          <a:lstStyle/>
          <a:p>
            <a:r>
              <a:rPr lang="en-US" dirty="0" smtClean="0"/>
              <a:t>Proposition 1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9119" b="-59119"/>
          <a:stretch>
            <a:fillRect/>
          </a:stretch>
        </p:blipFill>
        <p:spPr>
          <a:xfrm>
            <a:off x="914400" y="1273749"/>
            <a:ext cx="7315200" cy="3538537"/>
          </a:xfrm>
        </p:spPr>
      </p:pic>
      <p:sp>
        <p:nvSpPr>
          <p:cNvPr id="5" name="TextBox 4"/>
          <p:cNvSpPr txBox="1"/>
          <p:nvPr/>
        </p:nvSpPr>
        <p:spPr>
          <a:xfrm>
            <a:off x="914400" y="4237719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Solution to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KKT condition</a:t>
            </a:r>
          </a:p>
          <a:p>
            <a:r>
              <a:rPr lang="en-US" sz="2000" dirty="0" smtClean="0"/>
              <a:t>Similarly we proved for all KKT conditions and hence proved robust classifier is equivalent to </a:t>
            </a:r>
            <a:r>
              <a:rPr lang="en-US" sz="2000" dirty="0" err="1" smtClean="0"/>
              <a:t>regularizer</a:t>
            </a:r>
            <a:r>
              <a:rPr lang="en-US" sz="2000" dirty="0" smtClean="0"/>
              <a:t> classifier.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5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39" y="563878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Connections to existing classification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39" y="1877020"/>
            <a:ext cx="7315200" cy="3539527"/>
          </a:xfrm>
        </p:spPr>
        <p:txBody>
          <a:bodyPr/>
          <a:lstStyle/>
          <a:p>
            <a:r>
              <a:rPr lang="en-US" b="1" dirty="0" smtClean="0"/>
              <a:t>1) </a:t>
            </a:r>
            <a:r>
              <a:rPr lang="en-US" dirty="0" smtClean="0"/>
              <a:t>Robust classification of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 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03" y="2345495"/>
            <a:ext cx="5746039" cy="3262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8739" y="5784423"/>
            <a:ext cx="704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sublinear</a:t>
            </a:r>
            <a:r>
              <a:rPr lang="en-US" dirty="0" smtClean="0"/>
              <a:t> aggregated </a:t>
            </a:r>
            <a:r>
              <a:rPr lang="en-US" dirty="0" err="1" smtClean="0"/>
              <a:t>uncertainity</a:t>
            </a:r>
            <a:r>
              <a:rPr lang="en-US" dirty="0" smtClean="0"/>
              <a:t> set is replicated by a constraint wise </a:t>
            </a:r>
            <a:r>
              <a:rPr lang="en-US" dirty="0" err="1" smtClean="0"/>
              <a:t>uncertainity</a:t>
            </a:r>
            <a:r>
              <a:rPr lang="en-US" dirty="0" smtClean="0"/>
              <a:t> set where perturbation on each data are smaller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smtClean="0">
                <a:latin typeface="Apple Chancery"/>
                <a:cs typeface="Apple Chancery"/>
              </a:rPr>
              <a:t>Y </a:t>
            </a:r>
            <a:r>
              <a:rPr lang="en-US" sz="1600" dirty="0">
                <a:cs typeface="Apple Chancery"/>
              </a:rPr>
              <a:t>’ &lt; </a:t>
            </a:r>
            <a:r>
              <a:rPr lang="en-US" dirty="0" smtClean="0">
                <a:latin typeface="Apple Chancery"/>
                <a:cs typeface="Apple Chancery"/>
              </a:rPr>
              <a:t>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8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1603"/>
            <a:ext cx="7315200" cy="1154097"/>
          </a:xfrm>
        </p:spPr>
        <p:txBody>
          <a:bodyPr/>
          <a:lstStyle/>
          <a:p>
            <a:r>
              <a:rPr lang="en-US" dirty="0" smtClean="0"/>
              <a:t>Proposed Algorithm RCSSVM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86225"/>
            <a:ext cx="7315200" cy="4423135"/>
          </a:xfrm>
        </p:spPr>
        <p:txBody>
          <a:bodyPr/>
          <a:lstStyle/>
          <a:p>
            <a:r>
              <a:rPr lang="en-US" dirty="0" smtClean="0"/>
              <a:t>2 non regularized robust cost sensitive SVMs where </a:t>
            </a:r>
            <a:r>
              <a:rPr lang="en-US" dirty="0" err="1" smtClean="0"/>
              <a:t>uncertainity</a:t>
            </a:r>
            <a:r>
              <a:rPr lang="en-US" dirty="0" smtClean="0"/>
              <a:t> sets are given as L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Norm and L</a:t>
            </a:r>
            <a:r>
              <a:rPr lang="en-US" baseline="-25000" dirty="0" smtClean="0"/>
              <a:t>inf</a:t>
            </a:r>
            <a:r>
              <a:rPr lang="en-US" dirty="0" smtClean="0"/>
              <a:t> Norm.</a:t>
            </a:r>
          </a:p>
          <a:p>
            <a:r>
              <a:rPr lang="en-US" dirty="0" smtClean="0"/>
              <a:t>Objective function – </a:t>
            </a:r>
          </a:p>
          <a:p>
            <a:endParaRPr lang="en-US" dirty="0" smtClean="0"/>
          </a:p>
          <a:p>
            <a:r>
              <a:rPr lang="en-US" dirty="0" smtClean="0"/>
              <a:t>Set C</a:t>
            </a:r>
            <a:r>
              <a:rPr lang="en-US" baseline="30000" dirty="0" smtClean="0"/>
              <a:t>-</a:t>
            </a:r>
            <a:r>
              <a:rPr lang="en-US" dirty="0" smtClean="0"/>
              <a:t> = 1, assign 2 different </a:t>
            </a:r>
            <a:r>
              <a:rPr lang="en-US" dirty="0" err="1" smtClean="0"/>
              <a:t>uncertainity</a:t>
            </a:r>
            <a:r>
              <a:rPr lang="en-US" dirty="0" smtClean="0"/>
              <a:t> sets for minority and majority class.</a:t>
            </a:r>
          </a:p>
          <a:p>
            <a:r>
              <a:rPr lang="en-US" dirty="0" smtClean="0"/>
              <a:t>RCSSVM L</a:t>
            </a:r>
            <a:r>
              <a:rPr lang="en-US" baseline="-25000" dirty="0" smtClean="0"/>
              <a:t>inf</a:t>
            </a:r>
            <a:r>
              <a:rPr lang="en-US" dirty="0" smtClean="0"/>
              <a:t>  is equivalent to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52" y="2665866"/>
            <a:ext cx="1935661" cy="452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59" y="4585885"/>
            <a:ext cx="3111500" cy="104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5903" y="4677838"/>
            <a:ext cx="335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2 </a:t>
            </a:r>
            <a:r>
              <a:rPr lang="en-US" dirty="0" err="1" smtClean="0"/>
              <a:t>uncertainity</a:t>
            </a:r>
            <a:r>
              <a:rPr lang="en-US" dirty="0" smtClean="0"/>
              <a:t> sets </a:t>
            </a:r>
            <a:r>
              <a:rPr lang="en-US" dirty="0" smtClean="0">
                <a:latin typeface="Apple Chancery"/>
                <a:cs typeface="Apple Chancery"/>
              </a:rPr>
              <a:t>U</a:t>
            </a:r>
            <a:r>
              <a:rPr lang="en-US" baseline="30000" dirty="0" smtClean="0">
                <a:latin typeface="Apple Chancery"/>
                <a:cs typeface="Apple Chancery"/>
              </a:rPr>
              <a:t>+</a:t>
            </a:r>
            <a:r>
              <a:rPr lang="en-US" dirty="0" smtClean="0">
                <a:cs typeface="Apple Chancery"/>
              </a:rPr>
              <a:t> and</a:t>
            </a:r>
            <a:r>
              <a:rPr lang="en-US" baseline="30000" dirty="0" smtClean="0">
                <a:latin typeface="Apple Chancery"/>
                <a:cs typeface="Apple Chancery"/>
              </a:rPr>
              <a:t>  </a:t>
            </a:r>
            <a:r>
              <a:rPr lang="en-US" dirty="0" smtClean="0">
                <a:latin typeface="Apple Chancery"/>
                <a:cs typeface="Apple Chancery"/>
              </a:rPr>
              <a:t>U</a:t>
            </a:r>
            <a:r>
              <a:rPr lang="en-US" baseline="30000" dirty="0" smtClean="0">
                <a:latin typeface="Apple Chancery"/>
                <a:cs typeface="Apple Chancery"/>
              </a:rPr>
              <a:t>-.</a:t>
            </a:r>
            <a:endParaRPr lang="en-US" dirty="0" smtClean="0"/>
          </a:p>
          <a:p>
            <a:endParaRPr lang="en-US" baseline="30000" dirty="0">
              <a:latin typeface="Apple Chancery"/>
              <a:cs typeface="Apple Chance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834723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Intuition behind this is – since minority class has less data compared to majority class, we consider minority class to be less credible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err="1" smtClean="0"/>
              <a:t>Constarints</a:t>
            </a:r>
            <a:r>
              <a:rPr lang="en-US" dirty="0"/>
              <a:t>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42887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 was [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,10</a:t>
            </a:r>
            <a:r>
              <a:rPr lang="en-US" baseline="30000" dirty="0" smtClean="0"/>
              <a:t>5</a:t>
            </a:r>
            <a:r>
              <a:rPr lang="en-US" dirty="0" smtClean="0"/>
              <a:t>] and C- =1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Gamma was [10</a:t>
            </a:r>
            <a:r>
              <a:rPr lang="en-US" baseline="30000" dirty="0" smtClean="0"/>
              <a:t>-3</a:t>
            </a:r>
            <a:r>
              <a:rPr lang="en-US" dirty="0" smtClean="0"/>
              <a:t>,10</a:t>
            </a:r>
            <a:r>
              <a:rPr lang="en-US" baseline="30000" dirty="0" smtClean="0"/>
              <a:t>-1</a:t>
            </a:r>
            <a:r>
              <a:rPr lang="en-US" dirty="0" smtClean="0"/>
              <a:t>] and gamma</a:t>
            </a:r>
            <a:r>
              <a:rPr lang="en-US" baseline="30000" dirty="0" smtClean="0"/>
              <a:t>+ </a:t>
            </a:r>
            <a:r>
              <a:rPr lang="en-US" dirty="0" smtClean="0"/>
              <a:t>&gt; gamma</a:t>
            </a:r>
            <a:r>
              <a:rPr lang="en-US" baseline="30000" dirty="0" smtClean="0"/>
              <a:t>-</a:t>
            </a:r>
          </a:p>
          <a:p>
            <a:pPr marL="45720" indent="0">
              <a:buNone/>
            </a:pPr>
            <a:endParaRPr lang="en-US" baseline="30000" dirty="0"/>
          </a:p>
          <a:p>
            <a:pPr marL="45720" indent="0">
              <a:buNone/>
            </a:pPr>
            <a:r>
              <a:rPr lang="en-US" dirty="0" smtClean="0"/>
              <a:t>Accuracy measurement is </a:t>
            </a:r>
            <a:r>
              <a:rPr lang="en-US" dirty="0" err="1" smtClean="0"/>
              <a:t>donr</a:t>
            </a:r>
            <a:r>
              <a:rPr lang="en-US" dirty="0" smtClean="0"/>
              <a:t> used f-measure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5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604"/>
            <a:ext cx="7315200" cy="1154097"/>
          </a:xfrm>
        </p:spPr>
        <p:txBody>
          <a:bodyPr/>
          <a:lstStyle/>
          <a:p>
            <a:r>
              <a:rPr lang="en-US" dirty="0" smtClean="0"/>
              <a:t>		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13547"/>
            <a:ext cx="7315200" cy="41086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Investigated relationship between robust and regularized SVM </a:t>
            </a:r>
            <a:r>
              <a:rPr lang="en-US" dirty="0" err="1" smtClean="0"/>
              <a:t>classfication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proves equivalence between robust C-SVM, non regularized SVM.</a:t>
            </a:r>
          </a:p>
          <a:p>
            <a:r>
              <a:rPr lang="en-US" dirty="0" smtClean="0"/>
              <a:t>Robust classification models could be applied to cost sensitive learning and imbalanced data learning.</a:t>
            </a:r>
          </a:p>
          <a:p>
            <a:r>
              <a:rPr lang="en-US" dirty="0" smtClean="0"/>
              <a:t>We used L</a:t>
            </a:r>
            <a:r>
              <a:rPr lang="en-US" baseline="-25000" dirty="0" smtClean="0"/>
              <a:t>2</a:t>
            </a:r>
            <a:r>
              <a:rPr lang="en-US" dirty="0" smtClean="0"/>
              <a:t> and L</a:t>
            </a:r>
            <a:r>
              <a:rPr lang="en-US" baseline="-25000" dirty="0" smtClean="0"/>
              <a:t>inf</a:t>
            </a:r>
            <a:r>
              <a:rPr lang="en-US" dirty="0" smtClean="0"/>
              <a:t> Norm in our model and L</a:t>
            </a:r>
            <a:r>
              <a:rPr lang="en-US" baseline="-25000" dirty="0" smtClean="0"/>
              <a:t>inf</a:t>
            </a:r>
            <a:r>
              <a:rPr lang="en-US" dirty="0" smtClean="0"/>
              <a:t> norm </a:t>
            </a:r>
            <a:r>
              <a:rPr lang="en-US" dirty="0" err="1" smtClean="0"/>
              <a:t>uncertainity</a:t>
            </a:r>
            <a:r>
              <a:rPr lang="en-US" dirty="0" smtClean="0"/>
              <a:t> set achieve automatic feature </a:t>
            </a:r>
            <a:r>
              <a:rPr lang="en-US" dirty="0" smtClean="0"/>
              <a:t>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link - </a:t>
            </a:r>
            <a:r>
              <a:rPr lang="pl-PL" dirty="0"/>
              <a:t>https://github.com/swarnikasharma/rcssvm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125"/>
            <a:ext cx="9144000" cy="8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4469"/>
            <a:ext cx="7315200" cy="1154097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8127"/>
            <a:ext cx="7315200" cy="3539527"/>
          </a:xfrm>
        </p:spPr>
        <p:txBody>
          <a:bodyPr/>
          <a:lstStyle/>
          <a:p>
            <a:r>
              <a:rPr lang="en-US" dirty="0" smtClean="0"/>
              <a:t>Outline of paper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Norm and </a:t>
            </a:r>
            <a:r>
              <a:rPr lang="en-US" dirty="0" err="1"/>
              <a:t>L</a:t>
            </a:r>
            <a:r>
              <a:rPr lang="en-US" baseline="-25000" dirty="0" err="1"/>
              <a:t>inf</a:t>
            </a:r>
            <a:r>
              <a:rPr lang="en-US" dirty="0"/>
              <a:t> </a:t>
            </a:r>
            <a:r>
              <a:rPr lang="en-US" dirty="0" smtClean="0"/>
              <a:t>Norm</a:t>
            </a:r>
          </a:p>
          <a:p>
            <a:r>
              <a:rPr lang="en-US" dirty="0"/>
              <a:t>Robust Classification And </a:t>
            </a:r>
            <a:r>
              <a:rPr lang="en-US" dirty="0" smtClean="0"/>
              <a:t>Regularization</a:t>
            </a:r>
          </a:p>
          <a:p>
            <a:r>
              <a:rPr lang="en-US" dirty="0"/>
              <a:t>Proposed Algorithm </a:t>
            </a:r>
            <a:r>
              <a:rPr lang="en-US" dirty="0" smtClean="0"/>
              <a:t>RCSSVM</a:t>
            </a:r>
          </a:p>
          <a:p>
            <a:r>
              <a:rPr lang="en-US" dirty="0"/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5625"/>
            <a:ext cx="7315200" cy="1154097"/>
          </a:xfrm>
        </p:spPr>
        <p:txBody>
          <a:bodyPr/>
          <a:lstStyle/>
          <a:p>
            <a:r>
              <a:rPr lang="en-US" dirty="0" smtClean="0"/>
              <a:t>	OUTLINE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2650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provide basic background information on robust optimization.</a:t>
            </a:r>
          </a:p>
          <a:p>
            <a:r>
              <a:rPr lang="en-US" dirty="0" smtClean="0"/>
              <a:t>Show equivalence between robust SVM and regularized SVM.</a:t>
            </a:r>
          </a:p>
          <a:p>
            <a:r>
              <a:rPr lang="en-US" dirty="0" smtClean="0"/>
              <a:t>Discuss specific regularized SVMs </a:t>
            </a:r>
            <a:r>
              <a:rPr lang="en-US" dirty="0" err="1" smtClean="0"/>
              <a:t>i.e</a:t>
            </a:r>
            <a:r>
              <a:rPr lang="en-US" dirty="0" smtClean="0"/>
              <a:t> Standard non-robust SVM, elastic net SVM and provide </a:t>
            </a:r>
            <a:r>
              <a:rPr lang="en-US" dirty="0" err="1" smtClean="0"/>
              <a:t>explainations</a:t>
            </a:r>
            <a:r>
              <a:rPr lang="en-US" dirty="0" smtClean="0"/>
              <a:t> on the properties of each classifier from robust classification perspective.</a:t>
            </a:r>
          </a:p>
          <a:p>
            <a:r>
              <a:rPr lang="en-US" dirty="0" smtClean="0"/>
              <a:t>Then </a:t>
            </a:r>
            <a:r>
              <a:rPr lang="en-US" dirty="0"/>
              <a:t>m</a:t>
            </a:r>
            <a:r>
              <a:rPr lang="en-US" dirty="0" smtClean="0"/>
              <a:t>ake robust cost sensitive support vector machine for imbalanced learning(data corrupted with noise) and provide computational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7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39" y="409093"/>
            <a:ext cx="7315200" cy="1154097"/>
          </a:xfrm>
        </p:spPr>
        <p:txBody>
          <a:bodyPr/>
          <a:lstStyle/>
          <a:p>
            <a:r>
              <a:rPr lang="en-US" dirty="0" smtClean="0"/>
              <a:t>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5063"/>
            <a:ext cx="7315200" cy="4605608"/>
          </a:xfrm>
        </p:spPr>
        <p:txBody>
          <a:bodyPr>
            <a:normAutofit/>
          </a:bodyPr>
          <a:lstStyle/>
          <a:p>
            <a:r>
              <a:rPr lang="en-US" dirty="0" smtClean="0"/>
              <a:t>Our project was to make a support vector machine robust and cost sensitive </a:t>
            </a:r>
            <a:r>
              <a:rPr lang="en-US" dirty="0" err="1" smtClean="0"/>
              <a:t>i.e</a:t>
            </a:r>
            <a:r>
              <a:rPr lang="en-US" dirty="0" smtClean="0"/>
              <a:t> we are taking into account the </a:t>
            </a:r>
            <a:r>
              <a:rPr lang="en-US" dirty="0" err="1" smtClean="0"/>
              <a:t>uncertainity</a:t>
            </a:r>
            <a:r>
              <a:rPr lang="en-US" dirty="0" smtClean="0"/>
              <a:t> in data and then training our machine.</a:t>
            </a:r>
          </a:p>
          <a:p>
            <a:r>
              <a:rPr lang="en-US" dirty="0" smtClean="0"/>
              <a:t>This helps mainly in Imbalanced Data Learning.</a:t>
            </a:r>
          </a:p>
          <a:p>
            <a:r>
              <a:rPr lang="en-US" dirty="0" smtClean="0"/>
              <a:t>In real life problems, data is always corrupted with some error or measurement noise, so we are characterizing data by </a:t>
            </a:r>
            <a:r>
              <a:rPr lang="en-US" dirty="0" err="1" smtClean="0"/>
              <a:t>uncertainity</a:t>
            </a:r>
            <a:r>
              <a:rPr lang="en-US" dirty="0" smtClean="0"/>
              <a:t> set.</a:t>
            </a:r>
          </a:p>
          <a:p>
            <a:r>
              <a:rPr lang="en-US" dirty="0" smtClean="0"/>
              <a:t>Intuitively, robust optimization takes in account for all points within </a:t>
            </a:r>
            <a:r>
              <a:rPr lang="en-US" dirty="0" err="1" smtClean="0"/>
              <a:t>uncertainity</a:t>
            </a:r>
            <a:r>
              <a:rPr lang="en-US" dirty="0" smtClean="0"/>
              <a:t> set and solves for worst possible case, thus creating a solution robust to </a:t>
            </a:r>
            <a:r>
              <a:rPr lang="en-US" dirty="0" err="1" smtClean="0"/>
              <a:t>uncertainity</a:t>
            </a:r>
            <a:r>
              <a:rPr lang="en-US" dirty="0" smtClean="0"/>
              <a:t> of data. (HOW?)</a:t>
            </a:r>
          </a:p>
          <a:p>
            <a:r>
              <a:rPr lang="en-US" dirty="0" smtClean="0"/>
              <a:t>Cost sensitive SVM</a:t>
            </a:r>
          </a:p>
          <a:p>
            <a:r>
              <a:rPr lang="en-US" dirty="0" smtClean="0"/>
              <a:t>Regularized SVM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41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003"/>
            <a:ext cx="7315200" cy="1154097"/>
          </a:xfrm>
        </p:spPr>
        <p:txBody>
          <a:bodyPr/>
          <a:lstStyle/>
          <a:p>
            <a:r>
              <a:rPr lang="en-US" dirty="0" smtClean="0"/>
              <a:t>	L</a:t>
            </a:r>
            <a:r>
              <a:rPr lang="en-US" baseline="-25000" dirty="0" smtClean="0"/>
              <a:t>2</a:t>
            </a:r>
            <a:r>
              <a:rPr lang="en-US" dirty="0" smtClean="0"/>
              <a:t> Norm and L</a:t>
            </a:r>
            <a:r>
              <a:rPr lang="en-US" baseline="-25000" dirty="0" smtClean="0"/>
              <a:t>inf</a:t>
            </a:r>
            <a:r>
              <a:rPr lang="en-US" dirty="0" smtClean="0"/>
              <a:t> Norm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966" r="-16966"/>
          <a:stretch>
            <a:fillRect/>
          </a:stretch>
        </p:blipFill>
        <p:spPr>
          <a:xfrm>
            <a:off x="914400" y="2341563"/>
            <a:ext cx="7315200" cy="3540125"/>
          </a:xfrm>
        </p:spPr>
      </p:pic>
    </p:spTree>
    <p:extLst>
      <p:ext uri="{BB962C8B-B14F-4D97-AF65-F5344CB8AC3E}">
        <p14:creationId xmlns:p14="http://schemas.microsoft.com/office/powerpoint/2010/main" val="292339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047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Robust Classification And Regularization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96" b="-72243"/>
          <a:stretch/>
        </p:blipFill>
        <p:spPr>
          <a:xfrm>
            <a:off x="914401" y="1986824"/>
            <a:ext cx="4228118" cy="2401793"/>
          </a:xfrm>
        </p:spPr>
      </p:pic>
      <p:sp>
        <p:nvSpPr>
          <p:cNvPr id="11" name="TextBox 10"/>
          <p:cNvSpPr txBox="1"/>
          <p:nvPr/>
        </p:nvSpPr>
        <p:spPr>
          <a:xfrm>
            <a:off x="914400" y="3659278"/>
            <a:ext cx="706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data lie within </a:t>
            </a:r>
            <a:r>
              <a:rPr lang="en-US" dirty="0" err="1" smtClean="0"/>
              <a:t>uncertainity</a:t>
            </a:r>
            <a:r>
              <a:rPr lang="en-US" dirty="0" smtClean="0"/>
              <a:t> set, so equations can be written into following robust classification form -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615348"/>
            <a:ext cx="5422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9807"/>
            <a:ext cx="7315200" cy="1154097"/>
          </a:xfrm>
        </p:spPr>
        <p:txBody>
          <a:bodyPr/>
          <a:lstStyle/>
          <a:p>
            <a:r>
              <a:rPr lang="en-US" dirty="0" smtClean="0"/>
              <a:t>		Proposition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48" r="-28648"/>
          <a:stretch>
            <a:fillRect/>
          </a:stretch>
        </p:blipFill>
        <p:spPr>
          <a:xfrm>
            <a:off x="213748" y="1584429"/>
            <a:ext cx="8813948" cy="3596403"/>
          </a:xfrm>
        </p:spPr>
      </p:pic>
      <p:sp>
        <p:nvSpPr>
          <p:cNvPr id="5" name="TextBox 4"/>
          <p:cNvSpPr txBox="1"/>
          <p:nvPr/>
        </p:nvSpPr>
        <p:spPr>
          <a:xfrm>
            <a:off x="666390" y="5558077"/>
            <a:ext cx="756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classification problem equal and so it tells robust classification problem with different </a:t>
            </a:r>
            <a:r>
              <a:rPr lang="en-US" dirty="0" err="1" smtClean="0"/>
              <a:t>uncertainity</a:t>
            </a:r>
            <a:r>
              <a:rPr lang="en-US" dirty="0" smtClean="0"/>
              <a:t> set sizes are equivalent to a regularized classification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8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1303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Corollary for better understanding proposition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335" r="-11335"/>
          <a:stretch>
            <a:fillRect/>
          </a:stretch>
        </p:blipFill>
        <p:spPr>
          <a:xfrm>
            <a:off x="914400" y="1914744"/>
            <a:ext cx="7315200" cy="3539527"/>
          </a:xfrm>
        </p:spPr>
      </p:pic>
    </p:spTree>
    <p:extLst>
      <p:ext uri="{BB962C8B-B14F-4D97-AF65-F5344CB8AC3E}">
        <p14:creationId xmlns:p14="http://schemas.microsoft.com/office/powerpoint/2010/main" val="250945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154"/>
            <a:ext cx="7315200" cy="11540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057" b="-6057"/>
          <a:stretch>
            <a:fillRect/>
          </a:stretch>
        </p:blipFill>
        <p:spPr>
          <a:xfrm>
            <a:off x="914400" y="385043"/>
            <a:ext cx="7315200" cy="35401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8853"/>
            <a:ext cx="9144000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277</TotalTime>
  <Words>507</Words>
  <Application>Microsoft Macintosh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Robust Cost Sensitive Support Vector Machine</vt:lpstr>
      <vt:lpstr>TOPICS</vt:lpstr>
      <vt:lpstr> OUTLINE OF PAPER</vt:lpstr>
      <vt:lpstr>  INTRODUCTION</vt:lpstr>
      <vt:lpstr> L2 Norm and Linf Norm</vt:lpstr>
      <vt:lpstr>Robust Classification And Regularization</vt:lpstr>
      <vt:lpstr>  Proposition 1</vt:lpstr>
      <vt:lpstr>Corollary for better understanding proposition 1</vt:lpstr>
      <vt:lpstr>PowerPoint Presentation</vt:lpstr>
      <vt:lpstr>PowerPoint Presentation</vt:lpstr>
      <vt:lpstr>Proposition 1 (continued)</vt:lpstr>
      <vt:lpstr>Connections to existing classification</vt:lpstr>
      <vt:lpstr>Proposed Algorithm RCSSVM</vt:lpstr>
      <vt:lpstr>Constarints Used</vt:lpstr>
      <vt:lpstr>  Conclusion</vt:lpstr>
    </vt:vector>
  </TitlesOfParts>
  <Company>Jayant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Cost Sensitive Support Vector Machine</dc:title>
  <dc:creator>Ritesh Vohra</dc:creator>
  <cp:lastModifiedBy>Ritesh Vohra</cp:lastModifiedBy>
  <cp:revision>16</cp:revision>
  <dcterms:created xsi:type="dcterms:W3CDTF">2018-04-21T19:02:50Z</dcterms:created>
  <dcterms:modified xsi:type="dcterms:W3CDTF">2018-04-27T10:39:38Z</dcterms:modified>
</cp:coreProperties>
</file>