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i4s5TWedGEAbs55UMGZ9v20WOO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idx="2" type="pic"/>
          </p:nvPr>
        </p:nvSpPr>
        <p:spPr>
          <a:xfrm>
            <a:off x="5183188" y="987425"/>
            <a:ext cx="6172200" cy="4873625"/>
          </a:xfrm>
          <a:prstGeom prst="rect">
            <a:avLst/>
          </a:prstGeom>
          <a:noFill/>
          <a:ln>
            <a:noFill/>
          </a:ln>
        </p:spPr>
      </p:sp>
      <p:sp>
        <p:nvSpPr>
          <p:cNvPr id="64" name="Google Shape;64;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2144487"/>
            <a:ext cx="9144000" cy="1654627"/>
          </a:xfrm>
          <a:prstGeom prst="rect">
            <a:avLst/>
          </a:prstGeom>
          <a:noFill/>
          <a:ln>
            <a:noFill/>
          </a:ln>
        </p:spPr>
        <p:txBody>
          <a:bodyPr anchorCtr="0" anchor="b" bIns="45700" lIns="91425" spcFirstLastPara="1" rIns="91425" wrap="square" tIns="45700">
            <a:noAutofit/>
          </a:bodyPr>
          <a:lstStyle/>
          <a:p>
            <a:pPr indent="0" lvl="0" marL="0" rtl="0" algn="ctr">
              <a:lnSpc>
                <a:spcPct val="200000"/>
              </a:lnSpc>
              <a:spcBef>
                <a:spcPts val="0"/>
              </a:spcBef>
              <a:spcAft>
                <a:spcPts val="0"/>
              </a:spcAft>
              <a:buClr>
                <a:srgbClr val="0C3571"/>
              </a:buClr>
              <a:buSzPts val="2800"/>
              <a:buFont typeface="Anta"/>
              <a:buNone/>
            </a:pPr>
            <a:br>
              <a:rPr b="1" lang="en-US" sz="2800">
                <a:solidFill>
                  <a:srgbClr val="0C3571"/>
                </a:solidFill>
                <a:latin typeface="Anta"/>
                <a:ea typeface="Anta"/>
                <a:cs typeface="Anta"/>
                <a:sym typeface="Anta"/>
              </a:rPr>
            </a:br>
            <a:br>
              <a:rPr b="1" lang="en-US" sz="2800">
                <a:solidFill>
                  <a:srgbClr val="0C3571"/>
                </a:solidFill>
                <a:latin typeface="Anta"/>
                <a:ea typeface="Anta"/>
                <a:cs typeface="Anta"/>
                <a:sym typeface="Anta"/>
              </a:rPr>
            </a:br>
            <a:br>
              <a:rPr b="1" lang="en-US" sz="2800">
                <a:solidFill>
                  <a:srgbClr val="0C3571"/>
                </a:solidFill>
                <a:latin typeface="Anta"/>
                <a:ea typeface="Anta"/>
                <a:cs typeface="Anta"/>
                <a:sym typeface="Anta"/>
              </a:rPr>
            </a:br>
            <a:br>
              <a:rPr b="1" lang="en-US" sz="2800">
                <a:solidFill>
                  <a:srgbClr val="0C3571"/>
                </a:solidFill>
                <a:latin typeface="Anta"/>
                <a:ea typeface="Anta"/>
                <a:cs typeface="Anta"/>
                <a:sym typeface="Anta"/>
              </a:rPr>
            </a:br>
            <a:br>
              <a:rPr b="1" lang="en-US" sz="2800">
                <a:solidFill>
                  <a:srgbClr val="0C3571"/>
                </a:solidFill>
                <a:latin typeface="Anta"/>
                <a:ea typeface="Anta"/>
                <a:cs typeface="Anta"/>
                <a:sym typeface="Anta"/>
              </a:rPr>
            </a:br>
            <a:r>
              <a:rPr b="1" lang="en-US" sz="4400">
                <a:solidFill>
                  <a:srgbClr val="0C3571"/>
                </a:solidFill>
                <a:latin typeface="Times New Roman"/>
                <a:ea typeface="Times New Roman"/>
                <a:cs typeface="Times New Roman"/>
                <a:sym typeface="Times New Roman"/>
              </a:rPr>
              <a:t>Capstone Project 1 </a:t>
            </a:r>
            <a:br>
              <a:rPr b="1" lang="en-US" sz="4400">
                <a:solidFill>
                  <a:srgbClr val="0C3571"/>
                </a:solidFill>
                <a:latin typeface="Times New Roman"/>
                <a:ea typeface="Times New Roman"/>
                <a:cs typeface="Times New Roman"/>
                <a:sym typeface="Times New Roman"/>
              </a:rPr>
            </a:br>
            <a:r>
              <a:rPr b="1" lang="en-US" sz="2400">
                <a:solidFill>
                  <a:srgbClr val="0C3571"/>
                </a:solidFill>
                <a:latin typeface="Times New Roman"/>
                <a:ea typeface="Times New Roman"/>
                <a:cs typeface="Times New Roman"/>
                <a:sym typeface="Times New Roman"/>
              </a:rPr>
              <a:t>MANUFACTURING  EQUIPMENT  OUTPUT PREDICTION  WITH  LINEAR  REGRESSION</a:t>
            </a:r>
            <a:br>
              <a:rPr b="1" lang="en-US" sz="1400">
                <a:solidFill>
                  <a:srgbClr val="0C3571"/>
                </a:solidFill>
                <a:latin typeface="Anta"/>
                <a:ea typeface="Anta"/>
                <a:cs typeface="Anta"/>
                <a:sym typeface="Anta"/>
              </a:rPr>
            </a:br>
            <a:endParaRPr sz="1400"/>
          </a:p>
        </p:txBody>
      </p:sp>
      <p:sp>
        <p:nvSpPr>
          <p:cNvPr id="85" name="Google Shape;85;p1"/>
          <p:cNvSpPr txBox="1"/>
          <p:nvPr/>
        </p:nvSpPr>
        <p:spPr>
          <a:xfrm>
            <a:off x="7522028" y="4225385"/>
            <a:ext cx="4125685" cy="13542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2F5496"/>
                </a:solidFill>
                <a:latin typeface="Times New Roman"/>
                <a:ea typeface="Times New Roman"/>
                <a:cs typeface="Times New Roman"/>
                <a:sym typeface="Times New Roman"/>
              </a:rPr>
              <a:t>Team Members</a:t>
            </a:r>
            <a:endParaRPr/>
          </a:p>
          <a:p>
            <a:pPr indent="0" lvl="0" marL="0" marR="0" rtl="0" algn="l">
              <a:spcBef>
                <a:spcPts val="0"/>
              </a:spcBef>
              <a:spcAft>
                <a:spcPts val="0"/>
              </a:spcAft>
              <a:buNone/>
            </a:pPr>
            <a:r>
              <a:rPr lang="en-US" sz="1800">
                <a:solidFill>
                  <a:srgbClr val="2F5496"/>
                </a:solidFill>
                <a:latin typeface="Times New Roman"/>
                <a:ea typeface="Times New Roman"/>
                <a:cs typeface="Times New Roman"/>
                <a:sym typeface="Times New Roman"/>
              </a:rPr>
              <a:t>T120100106</a:t>
            </a:r>
            <a:r>
              <a:rPr lang="en-US" sz="1800">
                <a:solidFill>
                  <a:srgbClr val="2F5496"/>
                </a:solidFill>
                <a:latin typeface="Calibri"/>
                <a:ea typeface="Calibri"/>
                <a:cs typeface="Calibri"/>
                <a:sym typeface="Calibri"/>
              </a:rPr>
              <a:t> </a:t>
            </a:r>
            <a:r>
              <a:rPr lang="en-US" sz="1800">
                <a:solidFill>
                  <a:srgbClr val="2F5496"/>
                </a:solidFill>
                <a:latin typeface="Times New Roman"/>
                <a:ea typeface="Times New Roman"/>
                <a:cs typeface="Times New Roman"/>
                <a:sym typeface="Times New Roman"/>
              </a:rPr>
              <a:t>:Raina Elfreda Rego</a:t>
            </a:r>
            <a:endParaRPr/>
          </a:p>
          <a:p>
            <a:pPr indent="0" lvl="0" marL="0" marR="0" rtl="0" algn="l">
              <a:spcBef>
                <a:spcPts val="0"/>
              </a:spcBef>
              <a:spcAft>
                <a:spcPts val="0"/>
              </a:spcAft>
              <a:buNone/>
            </a:pPr>
            <a:r>
              <a:rPr lang="en-US" sz="1800">
                <a:solidFill>
                  <a:srgbClr val="2F5496"/>
                </a:solidFill>
                <a:latin typeface="Times New Roman"/>
                <a:ea typeface="Times New Roman"/>
                <a:cs typeface="Times New Roman"/>
                <a:sym typeface="Times New Roman"/>
              </a:rPr>
              <a:t>T120100128</a:t>
            </a:r>
            <a:r>
              <a:rPr lang="en-US" sz="1800">
                <a:solidFill>
                  <a:schemeClr val="dk1"/>
                </a:solidFill>
                <a:latin typeface="Calibri"/>
                <a:ea typeface="Calibri"/>
                <a:cs typeface="Calibri"/>
                <a:sym typeface="Calibri"/>
              </a:rPr>
              <a:t> </a:t>
            </a:r>
            <a:r>
              <a:rPr lang="en-US" sz="1800">
                <a:solidFill>
                  <a:srgbClr val="2F5496"/>
                </a:solidFill>
                <a:latin typeface="Times New Roman"/>
                <a:ea typeface="Times New Roman"/>
                <a:cs typeface="Times New Roman"/>
                <a:sym typeface="Times New Roman"/>
              </a:rPr>
              <a:t>:Mohammed Issa Ilyas</a:t>
            </a:r>
            <a:endParaRPr/>
          </a:p>
          <a:p>
            <a:pPr indent="0" lvl="0" marL="0" marR="0" rtl="0" algn="l">
              <a:spcBef>
                <a:spcPts val="0"/>
              </a:spcBef>
              <a:spcAft>
                <a:spcPts val="0"/>
              </a:spcAft>
              <a:buNone/>
            </a:pPr>
            <a:r>
              <a:rPr lang="en-US" sz="1800">
                <a:solidFill>
                  <a:srgbClr val="2F5496"/>
                </a:solidFill>
                <a:latin typeface="Times New Roman"/>
                <a:ea typeface="Times New Roman"/>
                <a:cs typeface="Times New Roman"/>
                <a:sym typeface="Times New Roman"/>
              </a:rPr>
              <a:t>T120100125</a:t>
            </a:r>
            <a:r>
              <a:rPr lang="en-US" sz="1800">
                <a:solidFill>
                  <a:schemeClr val="dk1"/>
                </a:solidFill>
                <a:latin typeface="Calibri"/>
                <a:ea typeface="Calibri"/>
                <a:cs typeface="Calibri"/>
                <a:sym typeface="Calibri"/>
              </a:rPr>
              <a:t> </a:t>
            </a:r>
            <a:r>
              <a:rPr lang="en-US" sz="1800">
                <a:solidFill>
                  <a:srgbClr val="2F5496"/>
                </a:solidFill>
                <a:latin typeface="Times New Roman"/>
                <a:ea typeface="Times New Roman"/>
                <a:cs typeface="Times New Roman"/>
                <a:sym typeface="Times New Roman"/>
              </a:rPr>
              <a:t>:Swarnim Deshpande</a:t>
            </a:r>
            <a:endParaRPr/>
          </a:p>
        </p:txBody>
      </p:sp>
      <p:pic>
        <p:nvPicPr>
          <p:cNvPr id="86" name="Google Shape;86;p1"/>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nvSpPr>
        <p:spPr>
          <a:xfrm>
            <a:off x="1042732" y="98830"/>
            <a:ext cx="10417628" cy="12618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4000">
                <a:solidFill>
                  <a:srgbClr val="2F5496"/>
                </a:solidFill>
                <a:latin typeface="Times New Roman"/>
                <a:ea typeface="Times New Roman"/>
                <a:cs typeface="Times New Roman"/>
                <a:sym typeface="Times New Roman"/>
              </a:rPr>
              <a:t>Model Evaluation &amp; Performance Analysis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47" name="Google Shape;147;p10"/>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
        <p:nvSpPr>
          <p:cNvPr id="148" name="Google Shape;148;p10"/>
          <p:cNvSpPr txBox="1"/>
          <p:nvPr/>
        </p:nvSpPr>
        <p:spPr>
          <a:xfrm>
            <a:off x="1042732" y="1282657"/>
            <a:ext cx="10282705" cy="447814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900"/>
              <a:buFont typeface="Arial"/>
              <a:buChar char="•"/>
            </a:pPr>
            <a:r>
              <a:rPr lang="en-US" sz="1900">
                <a:solidFill>
                  <a:schemeClr val="dk1"/>
                </a:solidFill>
                <a:latin typeface="Times New Roman"/>
                <a:ea typeface="Times New Roman"/>
                <a:cs typeface="Times New Roman"/>
                <a:sym typeface="Times New Roman"/>
              </a:rPr>
              <a:t>The model was rigorously evaluated using three key metrics: the R2 score (explained variance), MAE (Mean Absolute Error for interpretability), and RMSE (Root Mean Square Error for penalty on large errors)</a:t>
            </a:r>
            <a:endParaRPr/>
          </a:p>
          <a:p>
            <a:pPr indent="-285750" lvl="0" marL="285750" marR="0" rtl="0" algn="l">
              <a:spcBef>
                <a:spcPts val="0"/>
              </a:spcBef>
              <a:spcAft>
                <a:spcPts val="0"/>
              </a:spcAft>
              <a:buClr>
                <a:schemeClr val="dk1"/>
              </a:buClr>
              <a:buSzPts val="1900"/>
              <a:buFont typeface="Arial"/>
              <a:buChar char="•"/>
            </a:pPr>
            <a:r>
              <a:rPr lang="en-US" sz="1900">
                <a:solidFill>
                  <a:schemeClr val="dk1"/>
                </a:solidFill>
                <a:latin typeface="Times New Roman"/>
                <a:ea typeface="Times New Roman"/>
                <a:cs typeface="Times New Roman"/>
                <a:sym typeface="Times New Roman"/>
              </a:rPr>
              <a:t>The final Linear Regression model demonstrated exceptional predictive capability, achieving an R2 score of </a:t>
            </a:r>
            <a:r>
              <a:rPr lang="en-US" sz="1800">
                <a:solidFill>
                  <a:schemeClr val="dk1"/>
                </a:solidFill>
                <a:latin typeface="Calibri"/>
                <a:ea typeface="Calibri"/>
                <a:cs typeface="Calibri"/>
                <a:sym typeface="Calibri"/>
              </a:rPr>
              <a:t> 0.7735</a:t>
            </a:r>
            <a:r>
              <a:rPr lang="en-US" sz="1900">
                <a:solidFill>
                  <a:schemeClr val="dk1"/>
                </a:solidFill>
                <a:latin typeface="Times New Roman"/>
                <a:ea typeface="Times New Roman"/>
                <a:cs typeface="Times New Roman"/>
                <a:sym typeface="Times New Roman"/>
              </a:rPr>
              <a:t> on unseen test data, indicating that over 77% of the variance in production rate is explained by our features.</a:t>
            </a:r>
            <a:endParaRPr/>
          </a:p>
          <a:p>
            <a:pPr indent="-285750" lvl="0" marL="285750" marR="0" rtl="0" algn="l">
              <a:spcBef>
                <a:spcPts val="0"/>
              </a:spcBef>
              <a:spcAft>
                <a:spcPts val="0"/>
              </a:spcAft>
              <a:buClr>
                <a:schemeClr val="dk1"/>
              </a:buClr>
              <a:buSzPts val="1900"/>
              <a:buFont typeface="Arial"/>
              <a:buChar char="•"/>
            </a:pPr>
            <a:r>
              <a:rPr lang="en-US" sz="1900">
                <a:solidFill>
                  <a:schemeClr val="dk1"/>
                </a:solidFill>
                <a:latin typeface="Times New Roman"/>
                <a:ea typeface="Times New Roman"/>
                <a:cs typeface="Times New Roman"/>
                <a:sym typeface="Times New Roman"/>
              </a:rPr>
              <a:t>Model generalization is strong, as evidenced by the minimal gap between the training R2 (</a:t>
            </a:r>
            <a:r>
              <a:rPr lang="en-US" sz="1800">
                <a:solidFill>
                  <a:schemeClr val="dk1"/>
                </a:solidFill>
                <a:latin typeface="Calibri"/>
                <a:ea typeface="Calibri"/>
                <a:cs typeface="Calibri"/>
                <a:sym typeface="Calibri"/>
              </a:rPr>
              <a:t>0.77</a:t>
            </a:r>
            <a:r>
              <a:rPr lang="en-US" sz="1900">
                <a:solidFill>
                  <a:schemeClr val="dk1"/>
                </a:solidFill>
                <a:latin typeface="Times New Roman"/>
                <a:ea typeface="Times New Roman"/>
                <a:cs typeface="Times New Roman"/>
                <a:sym typeface="Times New Roman"/>
              </a:rPr>
              <a:t>) and the test R2 (</a:t>
            </a:r>
            <a:r>
              <a:rPr lang="en-US" sz="1800">
                <a:solidFill>
                  <a:schemeClr val="dk1"/>
                </a:solidFill>
                <a:latin typeface="Calibri"/>
                <a:ea typeface="Calibri"/>
                <a:cs typeface="Calibri"/>
                <a:sym typeface="Calibri"/>
              </a:rPr>
              <a:t>0.72</a:t>
            </a:r>
            <a:r>
              <a:rPr lang="en-US" sz="1900">
                <a:solidFill>
                  <a:schemeClr val="dk1"/>
                </a:solidFill>
                <a:latin typeface="Times New Roman"/>
                <a:ea typeface="Times New Roman"/>
                <a:cs typeface="Times New Roman"/>
                <a:sym typeface="Times New Roman"/>
              </a:rPr>
              <a:t>), confirming that the model is neither underfitting nor significantly overfitting</a:t>
            </a:r>
            <a:endParaRPr/>
          </a:p>
          <a:p>
            <a:pPr indent="-285750" lvl="0" marL="285750" marR="0" rtl="0" algn="l">
              <a:spcBef>
                <a:spcPts val="0"/>
              </a:spcBef>
              <a:spcAft>
                <a:spcPts val="0"/>
              </a:spcAft>
              <a:buClr>
                <a:schemeClr val="dk1"/>
              </a:buClr>
              <a:buSzPts val="1900"/>
              <a:buFont typeface="Arial"/>
              <a:buChar char="•"/>
            </a:pPr>
            <a:r>
              <a:rPr lang="en-US" sz="1900">
                <a:solidFill>
                  <a:schemeClr val="dk1"/>
                </a:solidFill>
                <a:latin typeface="Times New Roman"/>
                <a:ea typeface="Times New Roman"/>
                <a:cs typeface="Times New Roman"/>
                <a:sym typeface="Times New Roman"/>
              </a:rPr>
              <a:t>The Root Mean Squared Error (RMSE) on the test set is only 6.00, meaning, on average, the model's prediction for Parts_Per_Hour is off by roughly just 6 units.</a:t>
            </a:r>
            <a:endParaRPr/>
          </a:p>
          <a:p>
            <a:pPr indent="-285750" lvl="0" marL="285750" marR="0" rtl="0" algn="l">
              <a:spcBef>
                <a:spcPts val="0"/>
              </a:spcBef>
              <a:spcAft>
                <a:spcPts val="0"/>
              </a:spcAft>
              <a:buClr>
                <a:schemeClr val="dk1"/>
              </a:buClr>
              <a:buSzPts val="1900"/>
              <a:buFont typeface="Arial"/>
              <a:buChar char="•"/>
            </a:pPr>
            <a:r>
              <a:rPr lang="en-US" sz="1900">
                <a:solidFill>
                  <a:schemeClr val="dk1"/>
                </a:solidFill>
                <a:latin typeface="Times New Roman"/>
                <a:ea typeface="Times New Roman"/>
                <a:cs typeface="Times New Roman"/>
                <a:sym typeface="Times New Roman"/>
              </a:rPr>
              <a:t>For practical interpretation, the Mean Absolute Error (MAE) of </a:t>
            </a:r>
            <a:r>
              <a:rPr lang="en-US" sz="1800">
                <a:solidFill>
                  <a:schemeClr val="dk1"/>
                </a:solidFill>
                <a:latin typeface="Calibri"/>
                <a:ea typeface="Calibri"/>
                <a:cs typeface="Calibri"/>
                <a:sym typeface="Calibri"/>
              </a:rPr>
              <a:t>4.92</a:t>
            </a:r>
            <a:r>
              <a:rPr lang="en-US" sz="1900">
                <a:solidFill>
                  <a:schemeClr val="dk1"/>
                </a:solidFill>
                <a:latin typeface="Times New Roman"/>
                <a:ea typeface="Times New Roman"/>
                <a:cs typeface="Times New Roman"/>
                <a:sym typeface="Times New Roman"/>
              </a:rPr>
              <a:t> signifies that the typical absolute error in our production forecasts is low, making the model reliable for operational planning.</a:t>
            </a:r>
            <a:endParaRPr/>
          </a:p>
          <a:p>
            <a:pPr indent="-285750" lvl="0" marL="285750" marR="0" rtl="0" algn="l">
              <a:spcBef>
                <a:spcPts val="0"/>
              </a:spcBef>
              <a:spcAft>
                <a:spcPts val="0"/>
              </a:spcAft>
              <a:buClr>
                <a:schemeClr val="dk1"/>
              </a:buClr>
              <a:buSzPts val="1900"/>
              <a:buFont typeface="Arial"/>
              <a:buChar char="•"/>
            </a:pPr>
            <a:r>
              <a:rPr lang="en-US" sz="1900">
                <a:solidFill>
                  <a:schemeClr val="dk1"/>
                </a:solidFill>
                <a:latin typeface="Times New Roman"/>
                <a:ea typeface="Times New Roman"/>
                <a:cs typeface="Times New Roman"/>
                <a:sym typeface="Times New Roman"/>
              </a:rPr>
              <a:t>The low error metrics (MAE and RMSE) combined with the high R2 score confirm that our pre-processing and feature engineering steps resulted in a highly accurate and well-generalized Linear Regression model.</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nvSpPr>
        <p:spPr>
          <a:xfrm>
            <a:off x="925286" y="566057"/>
            <a:ext cx="10417628" cy="12618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4000">
                <a:solidFill>
                  <a:srgbClr val="2F5496"/>
                </a:solidFill>
                <a:latin typeface="Times New Roman"/>
                <a:ea typeface="Times New Roman"/>
                <a:cs typeface="Times New Roman"/>
                <a:sym typeface="Times New Roman"/>
              </a:rPr>
              <a:t>Manufacturing Insights and Feature Interpretation</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54" name="Google Shape;154;p11"/>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
        <p:nvSpPr>
          <p:cNvPr id="155" name="Google Shape;155;p11"/>
          <p:cNvSpPr txBox="1"/>
          <p:nvPr/>
        </p:nvSpPr>
        <p:spPr>
          <a:xfrm>
            <a:off x="984008" y="1827941"/>
            <a:ext cx="10282705" cy="45243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most critical insight is the large negative coefficient for Total_Cycle_Time (-10.07), which necessitates a Priority 1 action to drastically decrease this parameter to maximize the Parts_Per_Hour output.</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Conversely, Efficiency_Score (+3.53) and Cooling_Time (+2.70) are the strongest positive levers, providing a clear mandate to increase the efficiency metric and optimize cooling processes.</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model provides optimal operating ranges for key settings; specifically, operators should target the high-performer range for Injection Temperature (0.30 ± 0.92) and Injection Pressure (0.28 ± 0.94) to boost performance.</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overall interpretation translates directly into a three-tiered priority plan, focusing first on optimizing cycle time and efficiency, followed by tuning machine settings, and finally, investing in maintenance and operator training.</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txBox="1"/>
          <p:nvPr/>
        </p:nvSpPr>
        <p:spPr>
          <a:xfrm>
            <a:off x="925286" y="566057"/>
            <a:ext cx="10417628" cy="12618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4000">
                <a:solidFill>
                  <a:srgbClr val="2F5496"/>
                </a:solidFill>
                <a:latin typeface="Times New Roman"/>
                <a:ea typeface="Times New Roman"/>
                <a:cs typeface="Times New Roman"/>
                <a:sym typeface="Times New Roman"/>
              </a:rPr>
              <a:t>Production Optimization Recommendations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61" name="Google Shape;161;p12"/>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
        <p:nvSpPr>
          <p:cNvPr id="162" name="Google Shape;162;p12"/>
          <p:cNvSpPr txBox="1"/>
          <p:nvPr/>
        </p:nvSpPr>
        <p:spPr>
          <a:xfrm>
            <a:off x="954647" y="1621971"/>
            <a:ext cx="10282705" cy="489364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single most critical action is to aggressively reduce the Total_Cycle_Time, as its high negative impact (coefficient of -10.07) is the largest drag on Parts_Per_Hour output.</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Operators must be trained to maintain Injection Temperature and Pressure within the identified high-performer ranges (e.g., Temperature target 0.30±0.92), moving away from low-performer settings to ensure optimal machine output.</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Immediate attention should be given to the underperforming Machine Type C and the Night Shift, which show substantial negative impacts, necessitating targeted maintenance, process reviews, and focused training programs.</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Management should focus on increasing the Efficiency_Score across all operations, as this metric has the highest positive influence (+3.53) and directly translates into higher production rates.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3"/>
          <p:cNvSpPr txBox="1"/>
          <p:nvPr/>
        </p:nvSpPr>
        <p:spPr>
          <a:xfrm>
            <a:off x="1021759" y="114219"/>
            <a:ext cx="10417628" cy="24929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4000">
                <a:solidFill>
                  <a:srgbClr val="2F5496"/>
                </a:solidFill>
                <a:latin typeface="Times New Roman"/>
                <a:ea typeface="Times New Roman"/>
                <a:cs typeface="Times New Roman"/>
                <a:sym typeface="Times New Roman"/>
              </a:rPr>
              <a:t>Model Validation and Business Impact Assessment</a:t>
            </a:r>
            <a:endParaRPr/>
          </a:p>
          <a:p>
            <a:pPr indent="0" lvl="0" marL="0" marR="0" rtl="0" algn="l">
              <a:spcBef>
                <a:spcPts val="0"/>
              </a:spcBef>
              <a:spcAft>
                <a:spcPts val="0"/>
              </a:spcAft>
              <a:buNone/>
            </a:pPr>
            <a:r>
              <a:t/>
            </a:r>
            <a:endParaRPr sz="40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68" name="Google Shape;168;p13"/>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
        <p:nvSpPr>
          <p:cNvPr id="169" name="Google Shape;169;p13"/>
          <p:cNvSpPr txBox="1"/>
          <p:nvPr/>
        </p:nvSpPr>
        <p:spPr>
          <a:xfrm>
            <a:off x="954647" y="1999476"/>
            <a:ext cx="10282705" cy="378565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Model validation confirms the robustness of our solution: the </a:t>
            </a:r>
            <a:r>
              <a:rPr b="1" lang="en-US" sz="2400">
                <a:solidFill>
                  <a:schemeClr val="dk1"/>
                </a:solidFill>
                <a:latin typeface="Times New Roman"/>
                <a:ea typeface="Times New Roman"/>
                <a:cs typeface="Times New Roman"/>
                <a:sym typeface="Times New Roman"/>
              </a:rPr>
              <a:t>low and consistent RMSE (6.00)</a:t>
            </a:r>
            <a:r>
              <a:rPr lang="en-US" sz="2400">
                <a:solidFill>
                  <a:schemeClr val="dk1"/>
                </a:solidFill>
                <a:latin typeface="Times New Roman"/>
                <a:ea typeface="Times New Roman"/>
                <a:cs typeface="Times New Roman"/>
                <a:sym typeface="Times New Roman"/>
              </a:rPr>
              <a:t> on unseen test data, combined with a random residual distribution, proves the model is </a:t>
            </a:r>
            <a:r>
              <a:rPr b="1" lang="en-US" sz="2400">
                <a:solidFill>
                  <a:schemeClr val="dk1"/>
                </a:solidFill>
                <a:latin typeface="Times New Roman"/>
                <a:ea typeface="Times New Roman"/>
                <a:cs typeface="Times New Roman"/>
                <a:sym typeface="Times New Roman"/>
              </a:rPr>
              <a:t>reliable, unbiased, and ready for production use</a:t>
            </a:r>
            <a:r>
              <a:rPr lang="en-US" sz="2400">
                <a:solidFill>
                  <a:schemeClr val="dk1"/>
                </a:solidFill>
                <a:latin typeface="Times New Roman"/>
                <a:ea typeface="Times New Roman"/>
                <a:cs typeface="Times New Roman"/>
                <a:sym typeface="Times New Roman"/>
              </a:rPr>
              <a:t>.</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By implementing the model's </a:t>
            </a:r>
            <a:r>
              <a:rPr b="1" lang="en-US" sz="2400">
                <a:solidFill>
                  <a:schemeClr val="dk1"/>
                </a:solidFill>
                <a:latin typeface="Times New Roman"/>
                <a:ea typeface="Times New Roman"/>
                <a:cs typeface="Times New Roman"/>
                <a:sym typeface="Times New Roman"/>
              </a:rPr>
              <a:t>Priority 1 recommendations</a:t>
            </a:r>
            <a:r>
              <a:rPr lang="en-US" sz="2400">
                <a:solidFill>
                  <a:schemeClr val="dk1"/>
                </a:solidFill>
                <a:latin typeface="Times New Roman"/>
                <a:ea typeface="Times New Roman"/>
                <a:cs typeface="Times New Roman"/>
                <a:sym typeface="Times New Roman"/>
              </a:rPr>
              <a:t> (decreasing Total_Cycle_Time), the plant can expect a measurable </a:t>
            </a:r>
            <a:r>
              <a:rPr b="1" lang="en-US" sz="2400">
                <a:solidFill>
                  <a:schemeClr val="dk1"/>
                </a:solidFill>
                <a:latin typeface="Times New Roman"/>
                <a:ea typeface="Times New Roman"/>
                <a:cs typeface="Times New Roman"/>
                <a:sym typeface="Times New Roman"/>
              </a:rPr>
              <a:t>increase in daily output</a:t>
            </a:r>
            <a:r>
              <a:rPr lang="en-US" sz="2400">
                <a:solidFill>
                  <a:schemeClr val="dk1"/>
                </a:solidFill>
                <a:latin typeface="Times New Roman"/>
                <a:ea typeface="Times New Roman"/>
                <a:cs typeface="Times New Roman"/>
                <a:sym typeface="Times New Roman"/>
              </a:rPr>
              <a:t>, directly translating into higher revenue and reduced operational waste.</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ability to accurately forecast Parts_Per_Hour with high confidence allows for </a:t>
            </a:r>
            <a:r>
              <a:rPr b="1" lang="en-US" sz="2400">
                <a:solidFill>
                  <a:schemeClr val="dk1"/>
                </a:solidFill>
                <a:latin typeface="Times New Roman"/>
                <a:ea typeface="Times New Roman"/>
                <a:cs typeface="Times New Roman"/>
                <a:sym typeface="Times New Roman"/>
              </a:rPr>
              <a:t>optimized resource scheduling</a:t>
            </a:r>
            <a:r>
              <a:rPr lang="en-US" sz="2400">
                <a:solidFill>
                  <a:schemeClr val="dk1"/>
                </a:solidFill>
                <a:latin typeface="Times New Roman"/>
                <a:ea typeface="Times New Roman"/>
                <a:cs typeface="Times New Roman"/>
                <a:sym typeface="Times New Roman"/>
              </a:rPr>
              <a:t>—reducing unnecessary overtime costs and improving inventory management accuracy</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4"/>
          <p:cNvSpPr txBox="1"/>
          <p:nvPr/>
        </p:nvSpPr>
        <p:spPr>
          <a:xfrm>
            <a:off x="925286" y="566057"/>
            <a:ext cx="10417628" cy="12618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4000">
                <a:solidFill>
                  <a:srgbClr val="2F5496"/>
                </a:solidFill>
                <a:latin typeface="Times New Roman"/>
                <a:ea typeface="Times New Roman"/>
                <a:cs typeface="Times New Roman"/>
                <a:sym typeface="Times New Roman"/>
              </a:rPr>
              <a:t>Stream API Deployment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75" name="Google Shape;175;p14"/>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
        <p:nvSpPr>
          <p:cNvPr id="176" name="Google Shape;176;p14"/>
          <p:cNvSpPr txBox="1"/>
          <p:nvPr/>
        </p:nvSpPr>
        <p:spPr>
          <a:xfrm>
            <a:off x="925286" y="1731975"/>
            <a:ext cx="10609576" cy="378565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final trained model and the associated pre-processing objects (feature_scaler) will be saved in .pkl format to preserve their state for production.</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serialized model will be exposed via a lightweight RESTful API, built using Flask, allowing real-time, on-demand prediction requests from any application.</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API will be designed to accept raw input data (e.g., Cycle Time, Material Grade) and return the predicted Parts_Per_Hour as an immediate JSON response for seamless integration with manufacturing systems.</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For reliable and portable deployment across different environments (cloud or on-premise), the entire application, including the model and dependencies, will be containerized using Docker</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5"/>
          <p:cNvSpPr txBox="1"/>
          <p:nvPr/>
        </p:nvSpPr>
        <p:spPr>
          <a:xfrm>
            <a:off x="925286" y="566057"/>
            <a:ext cx="10417628" cy="12618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4000">
                <a:solidFill>
                  <a:srgbClr val="2F5496"/>
                </a:solidFill>
                <a:latin typeface="Times New Roman"/>
                <a:ea typeface="Times New Roman"/>
                <a:cs typeface="Times New Roman"/>
                <a:sym typeface="Times New Roman"/>
              </a:rPr>
              <a:t>Docker Deployment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82" name="Google Shape;182;p15"/>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
        <p:nvSpPr>
          <p:cNvPr id="183" name="Google Shape;183;p15"/>
          <p:cNvSpPr txBox="1"/>
          <p:nvPr/>
        </p:nvSpPr>
        <p:spPr>
          <a:xfrm>
            <a:off x="925285" y="1670021"/>
            <a:ext cx="10253100" cy="23088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Encapsulates the Flask app and all dependencies in a single container for consistent execution.</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Requirements.txt ensures identical Python library versions across all environments.</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Containerized setup allows the app and model to run consistently on local machines, servers, or cloud platforms without compatibility issues.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6"/>
          <p:cNvSpPr txBox="1"/>
          <p:nvPr/>
        </p:nvSpPr>
        <p:spPr>
          <a:xfrm>
            <a:off x="925286" y="566057"/>
            <a:ext cx="10417628" cy="12618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4000">
                <a:solidFill>
                  <a:srgbClr val="2F5496"/>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89" name="Google Shape;189;p16"/>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
        <p:nvSpPr>
          <p:cNvPr id="190" name="Google Shape;190;p16"/>
          <p:cNvSpPr txBox="1"/>
          <p:nvPr/>
        </p:nvSpPr>
        <p:spPr>
          <a:xfrm>
            <a:off x="1033943" y="1827941"/>
            <a:ext cx="10148582" cy="45243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This project successfully built and validated a highly effective Linear Regression model, achieving an R2 of 0.7240 and demonstrating capability in predicting accurate manufacturing production rates.</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model provides clear, actionable business intelligence, proving that reducing Total_Cycle_Time is the single most critical lever for optimization, outweighing all other variables in impact.</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By identifying optimal operating ranges and key drivers, this solution is ready to transition to production deployment via a containerized API, ensuring real-time decision support.</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Ultimately, the model is not just a statistical output; it is a prescriptive tool that enables management to proactively optimize machine settings, standardize shifts, and realize significant, quantifiable gains in operational profitability.</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7"/>
          <p:cNvSpPr txBox="1"/>
          <p:nvPr/>
        </p:nvSpPr>
        <p:spPr>
          <a:xfrm>
            <a:off x="1023257" y="2490281"/>
            <a:ext cx="10384971" cy="18774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8000">
                <a:solidFill>
                  <a:srgbClr val="2F5496"/>
                </a:solidFill>
                <a:latin typeface="Times New Roman"/>
                <a:ea typeface="Times New Roman"/>
                <a:cs typeface="Times New Roman"/>
                <a:sym typeface="Times New Roman"/>
              </a:rPr>
              <a:t>Any Queries ???</a:t>
            </a:r>
            <a:endParaRPr sz="4000">
              <a:solidFill>
                <a:srgbClr val="2F5496"/>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96" name="Google Shape;196;p17"/>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nvSpPr>
        <p:spPr>
          <a:xfrm>
            <a:off x="925286" y="566057"/>
            <a:ext cx="10417628"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2F5496"/>
                </a:solidFill>
                <a:latin typeface="Times New Roman"/>
                <a:ea typeface="Times New Roman"/>
                <a:cs typeface="Times New Roman"/>
                <a:sym typeface="Times New Roman"/>
              </a:rPr>
              <a:t>Table of Contents</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rgbClr val="2F5496"/>
              </a:buClr>
              <a:buSzPts val="2000"/>
              <a:buFont typeface="Arial"/>
              <a:buChar char="•"/>
            </a:pPr>
            <a:r>
              <a:rPr lang="en-US" sz="2000">
                <a:solidFill>
                  <a:srgbClr val="2F5496"/>
                </a:solidFill>
                <a:latin typeface="Times New Roman"/>
                <a:ea typeface="Times New Roman"/>
                <a:cs typeface="Times New Roman"/>
                <a:sym typeface="Times New Roman"/>
              </a:rPr>
              <a:t>Problem Statement</a:t>
            </a:r>
            <a:endParaRPr/>
          </a:p>
          <a:p>
            <a:pPr indent="-285750" lvl="0" marL="285750" marR="0" rtl="0" algn="l">
              <a:spcBef>
                <a:spcPts val="0"/>
              </a:spcBef>
              <a:spcAft>
                <a:spcPts val="0"/>
              </a:spcAft>
              <a:buClr>
                <a:srgbClr val="2F5496"/>
              </a:buClr>
              <a:buSzPts val="2000"/>
              <a:buFont typeface="Arial"/>
              <a:buChar char="•"/>
            </a:pPr>
            <a:r>
              <a:rPr lang="en-US" sz="2000">
                <a:solidFill>
                  <a:srgbClr val="2F5496"/>
                </a:solidFill>
                <a:latin typeface="Times New Roman"/>
                <a:ea typeface="Times New Roman"/>
                <a:cs typeface="Times New Roman"/>
                <a:sym typeface="Times New Roman"/>
              </a:rPr>
              <a:t>Overview of the Project</a:t>
            </a:r>
            <a:endParaRPr/>
          </a:p>
          <a:p>
            <a:pPr indent="-285750" lvl="0" marL="285750" marR="0" rtl="0" algn="l">
              <a:spcBef>
                <a:spcPts val="0"/>
              </a:spcBef>
              <a:spcAft>
                <a:spcPts val="0"/>
              </a:spcAft>
              <a:buClr>
                <a:srgbClr val="2F5496"/>
              </a:buClr>
              <a:buSzPts val="2000"/>
              <a:buFont typeface="Arial"/>
              <a:buChar char="•"/>
            </a:pPr>
            <a:r>
              <a:rPr lang="en-US" sz="2000">
                <a:solidFill>
                  <a:srgbClr val="2F5496"/>
                </a:solidFill>
                <a:latin typeface="Times New Roman"/>
                <a:ea typeface="Times New Roman"/>
                <a:cs typeface="Times New Roman"/>
                <a:sym typeface="Times New Roman"/>
              </a:rPr>
              <a:t>Data generation &amp; Loading</a:t>
            </a:r>
            <a:endParaRPr/>
          </a:p>
          <a:p>
            <a:pPr indent="-285750" lvl="0" marL="285750" marR="0" rtl="0" algn="l">
              <a:spcBef>
                <a:spcPts val="0"/>
              </a:spcBef>
              <a:spcAft>
                <a:spcPts val="0"/>
              </a:spcAft>
              <a:buClr>
                <a:srgbClr val="2F5496"/>
              </a:buClr>
              <a:buSzPts val="2000"/>
              <a:buFont typeface="Arial"/>
              <a:buChar char="•"/>
            </a:pPr>
            <a:r>
              <a:rPr lang="en-US" sz="2000">
                <a:solidFill>
                  <a:srgbClr val="2F5496"/>
                </a:solidFill>
                <a:latin typeface="Times New Roman"/>
                <a:ea typeface="Times New Roman"/>
                <a:cs typeface="Times New Roman"/>
                <a:sym typeface="Times New Roman"/>
              </a:rPr>
              <a:t>Data Exploration &amp; Understanding</a:t>
            </a:r>
            <a:endParaRPr/>
          </a:p>
          <a:p>
            <a:pPr indent="-285750" lvl="0" marL="285750" marR="0" rtl="0" algn="l">
              <a:spcBef>
                <a:spcPts val="0"/>
              </a:spcBef>
              <a:spcAft>
                <a:spcPts val="0"/>
              </a:spcAft>
              <a:buClr>
                <a:srgbClr val="2F5496"/>
              </a:buClr>
              <a:buSzPts val="2000"/>
              <a:buFont typeface="Arial"/>
              <a:buChar char="•"/>
            </a:pPr>
            <a:r>
              <a:rPr lang="en-US" sz="2000">
                <a:solidFill>
                  <a:srgbClr val="2F5496"/>
                </a:solidFill>
                <a:latin typeface="Times New Roman"/>
                <a:ea typeface="Times New Roman"/>
                <a:cs typeface="Times New Roman"/>
                <a:sym typeface="Times New Roman"/>
              </a:rPr>
              <a:t>Exploratory Data Analysis</a:t>
            </a:r>
            <a:endParaRPr/>
          </a:p>
          <a:p>
            <a:pPr indent="-285750" lvl="0" marL="285750" marR="0" rtl="0" algn="l">
              <a:spcBef>
                <a:spcPts val="0"/>
              </a:spcBef>
              <a:spcAft>
                <a:spcPts val="0"/>
              </a:spcAft>
              <a:buClr>
                <a:srgbClr val="2F5496"/>
              </a:buClr>
              <a:buSzPts val="2000"/>
              <a:buFont typeface="Arial"/>
              <a:buChar char="•"/>
            </a:pPr>
            <a:r>
              <a:rPr lang="en-US" sz="2000">
                <a:solidFill>
                  <a:srgbClr val="2F5496"/>
                </a:solidFill>
                <a:latin typeface="Times New Roman"/>
                <a:ea typeface="Times New Roman"/>
                <a:cs typeface="Times New Roman"/>
                <a:sym typeface="Times New Roman"/>
              </a:rPr>
              <a:t>Data Preprocessing &amp; Feature Engineering</a:t>
            </a:r>
            <a:endParaRPr/>
          </a:p>
          <a:p>
            <a:pPr indent="-285750" lvl="0" marL="285750" marR="0" rtl="0" algn="l">
              <a:spcBef>
                <a:spcPts val="0"/>
              </a:spcBef>
              <a:spcAft>
                <a:spcPts val="0"/>
              </a:spcAft>
              <a:buClr>
                <a:srgbClr val="2F5496"/>
              </a:buClr>
              <a:buSzPts val="2000"/>
              <a:buFont typeface="Arial"/>
              <a:buChar char="•"/>
            </a:pPr>
            <a:r>
              <a:rPr lang="en-US" sz="2000">
                <a:solidFill>
                  <a:srgbClr val="2F5496"/>
                </a:solidFill>
                <a:latin typeface="Times New Roman"/>
                <a:ea typeface="Times New Roman"/>
                <a:cs typeface="Times New Roman"/>
                <a:sym typeface="Times New Roman"/>
              </a:rPr>
              <a:t>Model Building &amp; Training</a:t>
            </a:r>
            <a:endParaRPr/>
          </a:p>
          <a:p>
            <a:pPr indent="-285750" lvl="0" marL="285750" marR="0" rtl="0" algn="l">
              <a:spcBef>
                <a:spcPts val="0"/>
              </a:spcBef>
              <a:spcAft>
                <a:spcPts val="0"/>
              </a:spcAft>
              <a:buClr>
                <a:srgbClr val="2F5496"/>
              </a:buClr>
              <a:buSzPts val="2000"/>
              <a:buFont typeface="Arial"/>
              <a:buChar char="•"/>
            </a:pPr>
            <a:r>
              <a:rPr lang="en-US" sz="2000">
                <a:solidFill>
                  <a:srgbClr val="2F5496"/>
                </a:solidFill>
                <a:latin typeface="Times New Roman"/>
                <a:ea typeface="Times New Roman"/>
                <a:cs typeface="Times New Roman"/>
                <a:sym typeface="Times New Roman"/>
              </a:rPr>
              <a:t>Model Evaluation &amp; Performance Analysis</a:t>
            </a:r>
            <a:endParaRPr/>
          </a:p>
          <a:p>
            <a:pPr indent="-285750" lvl="0" marL="285750" marR="0" rtl="0" algn="l">
              <a:spcBef>
                <a:spcPts val="0"/>
              </a:spcBef>
              <a:spcAft>
                <a:spcPts val="0"/>
              </a:spcAft>
              <a:buClr>
                <a:srgbClr val="2F5496"/>
              </a:buClr>
              <a:buSzPts val="2000"/>
              <a:buFont typeface="Arial"/>
              <a:buChar char="•"/>
            </a:pPr>
            <a:r>
              <a:rPr lang="en-US" sz="2000">
                <a:solidFill>
                  <a:srgbClr val="2F5496"/>
                </a:solidFill>
                <a:latin typeface="Times New Roman"/>
                <a:ea typeface="Times New Roman"/>
                <a:cs typeface="Times New Roman"/>
                <a:sym typeface="Times New Roman"/>
              </a:rPr>
              <a:t>Manufacturing Insights and Feature Interpretation</a:t>
            </a:r>
            <a:endParaRPr/>
          </a:p>
          <a:p>
            <a:pPr indent="-285750" lvl="0" marL="285750" marR="0" rtl="0" algn="l">
              <a:spcBef>
                <a:spcPts val="0"/>
              </a:spcBef>
              <a:spcAft>
                <a:spcPts val="0"/>
              </a:spcAft>
              <a:buClr>
                <a:srgbClr val="2F5496"/>
              </a:buClr>
              <a:buSzPts val="2000"/>
              <a:buFont typeface="Arial"/>
              <a:buChar char="•"/>
            </a:pPr>
            <a:r>
              <a:rPr lang="en-US" sz="2000">
                <a:solidFill>
                  <a:srgbClr val="2F5496"/>
                </a:solidFill>
                <a:latin typeface="Times New Roman"/>
                <a:ea typeface="Times New Roman"/>
                <a:cs typeface="Times New Roman"/>
                <a:sym typeface="Times New Roman"/>
              </a:rPr>
              <a:t>Production Optimization Recommendations</a:t>
            </a:r>
            <a:endParaRPr/>
          </a:p>
          <a:p>
            <a:pPr indent="-285750" lvl="0" marL="285750" marR="0" rtl="0" algn="l">
              <a:spcBef>
                <a:spcPts val="0"/>
              </a:spcBef>
              <a:spcAft>
                <a:spcPts val="0"/>
              </a:spcAft>
              <a:buClr>
                <a:srgbClr val="2F5496"/>
              </a:buClr>
              <a:buSzPts val="2000"/>
              <a:buFont typeface="Arial"/>
              <a:buChar char="•"/>
            </a:pPr>
            <a:r>
              <a:rPr lang="en-US" sz="2000">
                <a:solidFill>
                  <a:srgbClr val="2F5496"/>
                </a:solidFill>
                <a:latin typeface="Times New Roman"/>
                <a:ea typeface="Times New Roman"/>
                <a:cs typeface="Times New Roman"/>
                <a:sym typeface="Times New Roman"/>
              </a:rPr>
              <a:t>Model Validation and Business Impact Assessment</a:t>
            </a:r>
            <a:endParaRPr/>
          </a:p>
          <a:p>
            <a:pPr indent="-285750" lvl="0" marL="285750" marR="0" rtl="0" algn="l">
              <a:spcBef>
                <a:spcPts val="0"/>
              </a:spcBef>
              <a:spcAft>
                <a:spcPts val="0"/>
              </a:spcAft>
              <a:buClr>
                <a:srgbClr val="2F5496"/>
              </a:buClr>
              <a:buSzPts val="2000"/>
              <a:buFont typeface="Arial"/>
              <a:buChar char="•"/>
            </a:pPr>
            <a:r>
              <a:rPr lang="en-US" sz="2000">
                <a:solidFill>
                  <a:srgbClr val="2F5496"/>
                </a:solidFill>
                <a:latin typeface="Times New Roman"/>
                <a:ea typeface="Times New Roman"/>
                <a:cs typeface="Times New Roman"/>
                <a:sym typeface="Times New Roman"/>
              </a:rPr>
              <a:t>Stream API Deployment</a:t>
            </a:r>
            <a:endParaRPr/>
          </a:p>
          <a:p>
            <a:pPr indent="-285750" lvl="0" marL="285750" marR="0" rtl="0" algn="l">
              <a:spcBef>
                <a:spcPts val="0"/>
              </a:spcBef>
              <a:spcAft>
                <a:spcPts val="0"/>
              </a:spcAft>
              <a:buClr>
                <a:srgbClr val="2F5496"/>
              </a:buClr>
              <a:buSzPts val="2000"/>
              <a:buFont typeface="Arial"/>
              <a:buChar char="•"/>
            </a:pPr>
            <a:r>
              <a:rPr lang="en-US" sz="2000">
                <a:solidFill>
                  <a:srgbClr val="2F5496"/>
                </a:solidFill>
                <a:latin typeface="Times New Roman"/>
                <a:ea typeface="Times New Roman"/>
                <a:cs typeface="Times New Roman"/>
                <a:sym typeface="Times New Roman"/>
              </a:rPr>
              <a:t>Docker Deployment</a:t>
            </a:r>
            <a:endParaRPr/>
          </a:p>
          <a:p>
            <a:pPr indent="-285750" lvl="0" marL="285750" marR="0" rtl="0" algn="l">
              <a:spcBef>
                <a:spcPts val="0"/>
              </a:spcBef>
              <a:spcAft>
                <a:spcPts val="0"/>
              </a:spcAft>
              <a:buClr>
                <a:srgbClr val="2F5496"/>
              </a:buClr>
              <a:buSzPts val="2000"/>
              <a:buFont typeface="Arial"/>
              <a:buChar char="•"/>
            </a:pPr>
            <a:r>
              <a:rPr lang="en-US" sz="2000">
                <a:solidFill>
                  <a:srgbClr val="2F5496"/>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92" name="Google Shape;92;p2"/>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nvSpPr>
        <p:spPr>
          <a:xfrm>
            <a:off x="925286" y="566057"/>
            <a:ext cx="10417628" cy="12618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4000">
                <a:solidFill>
                  <a:srgbClr val="2F5496"/>
                </a:solidFill>
                <a:latin typeface="Times New Roman"/>
                <a:ea typeface="Times New Roman"/>
                <a:cs typeface="Times New Roman"/>
                <a:sym typeface="Times New Roman"/>
              </a:rPr>
              <a:t>Problem Statement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98" name="Google Shape;98;p3"/>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
        <p:nvSpPr>
          <p:cNvPr id="99" name="Google Shape;99;p3"/>
          <p:cNvSpPr txBox="1"/>
          <p:nvPr/>
        </p:nvSpPr>
        <p:spPr>
          <a:xfrm>
            <a:off x="925286" y="1974607"/>
            <a:ext cx="10285901"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You are working as a data analyst for a manufacturing company that operates injection molding machines to produce plastic components. The company wants to optimize production efficiency by predicting the hourly output (number of parts produced per hour) based on various machine operating parameters. Your task is to build a linear regression model that can predict machine output using factors like temperature, pressure, cycle time, and material properties. This will help the production team optimize machine settings, plan production schedules, and identify when machines are underperforming</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nvSpPr>
        <p:spPr>
          <a:xfrm>
            <a:off x="925286" y="566057"/>
            <a:ext cx="10417628" cy="12618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4000">
                <a:solidFill>
                  <a:srgbClr val="2F5496"/>
                </a:solidFill>
                <a:latin typeface="Times New Roman"/>
                <a:ea typeface="Times New Roman"/>
                <a:cs typeface="Times New Roman"/>
                <a:sym typeface="Times New Roman"/>
              </a:rPr>
              <a:t>Overview of the Project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05" name="Google Shape;105;p4"/>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
        <p:nvSpPr>
          <p:cNvPr id="106" name="Google Shape;106;p4"/>
          <p:cNvSpPr txBox="1"/>
          <p:nvPr/>
        </p:nvSpPr>
        <p:spPr>
          <a:xfrm>
            <a:off x="925286" y="1761417"/>
            <a:ext cx="10885714" cy="304698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Build a </a:t>
            </a:r>
            <a:r>
              <a:rPr b="1" lang="en-US" sz="2400">
                <a:solidFill>
                  <a:schemeClr val="dk1"/>
                </a:solidFill>
                <a:latin typeface="Times New Roman"/>
                <a:ea typeface="Times New Roman"/>
                <a:cs typeface="Times New Roman"/>
                <a:sym typeface="Times New Roman"/>
              </a:rPr>
              <a:t>linear regression model</a:t>
            </a:r>
            <a:r>
              <a:rPr lang="en-US" sz="2400">
                <a:solidFill>
                  <a:schemeClr val="dk1"/>
                </a:solidFill>
                <a:latin typeface="Times New Roman"/>
                <a:ea typeface="Times New Roman"/>
                <a:cs typeface="Times New Roman"/>
                <a:sym typeface="Times New Roman"/>
              </a:rPr>
              <a:t> to predict manufacturing equipment output (parts per hour) using machine parameters like temperature, pressure, cycle time, and material properties.</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a:t>
            </a:r>
            <a:r>
              <a:rPr b="1" lang="en-US" sz="2400">
                <a:solidFill>
                  <a:schemeClr val="dk1"/>
                </a:solidFill>
                <a:latin typeface="Times New Roman"/>
                <a:ea typeface="Times New Roman"/>
                <a:cs typeface="Times New Roman"/>
                <a:sym typeface="Times New Roman"/>
              </a:rPr>
              <a:t>dataset</a:t>
            </a:r>
            <a:r>
              <a:rPr lang="en-US" sz="2400">
                <a:solidFill>
                  <a:schemeClr val="dk1"/>
                </a:solidFill>
                <a:latin typeface="Times New Roman"/>
                <a:ea typeface="Times New Roman"/>
                <a:cs typeface="Times New Roman"/>
                <a:sym typeface="Times New Roman"/>
              </a:rPr>
              <a:t> includes samples with both numerical and categorical features.</a:t>
            </a:r>
            <a:endParaRPr sz="24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End-to-end </a:t>
            </a:r>
            <a:r>
              <a:rPr b="1" lang="en-US" sz="2400">
                <a:solidFill>
                  <a:schemeClr val="dk1"/>
                </a:solidFill>
                <a:latin typeface="Times New Roman"/>
                <a:ea typeface="Times New Roman"/>
                <a:cs typeface="Times New Roman"/>
                <a:sym typeface="Times New Roman"/>
              </a:rPr>
              <a:t>data science pipeline</a:t>
            </a:r>
            <a:r>
              <a:rPr lang="en-US" sz="2400">
                <a:solidFill>
                  <a:schemeClr val="dk1"/>
                </a:solidFill>
                <a:latin typeface="Times New Roman"/>
                <a:ea typeface="Times New Roman"/>
                <a:cs typeface="Times New Roman"/>
                <a:sym typeface="Times New Roman"/>
              </a:rPr>
              <a:t>: data generation, EDA, preprocessing, model training, evaluation, feature interpretation, and optimization recommendations.</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Identify </a:t>
            </a:r>
            <a:r>
              <a:rPr b="1" lang="en-US" sz="2400">
                <a:solidFill>
                  <a:schemeClr val="dk1"/>
                </a:solidFill>
                <a:latin typeface="Times New Roman"/>
                <a:ea typeface="Times New Roman"/>
                <a:cs typeface="Times New Roman"/>
                <a:sym typeface="Times New Roman"/>
              </a:rPr>
              <a:t>key factors influencing production efficiency</a:t>
            </a:r>
            <a:r>
              <a:rPr lang="en-US" sz="2400">
                <a:solidFill>
                  <a:schemeClr val="dk1"/>
                </a:solidFill>
                <a:latin typeface="Times New Roman"/>
                <a:ea typeface="Times New Roman"/>
                <a:cs typeface="Times New Roman"/>
                <a:sym typeface="Times New Roman"/>
              </a:rPr>
              <a:t>, suggest optimal machine settings, maintenance strategies, and operator training for productivity improvement.</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nvSpPr>
        <p:spPr>
          <a:xfrm>
            <a:off x="925286" y="566057"/>
            <a:ext cx="10417628" cy="12618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4000">
                <a:solidFill>
                  <a:srgbClr val="2F5496"/>
                </a:solidFill>
                <a:latin typeface="Times New Roman"/>
                <a:ea typeface="Times New Roman"/>
                <a:cs typeface="Times New Roman"/>
                <a:sym typeface="Times New Roman"/>
              </a:rPr>
              <a:t>Data generation &amp; Loading</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12" name="Google Shape;112;p5"/>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
        <p:nvSpPr>
          <p:cNvPr id="113" name="Google Shape;113;p5"/>
          <p:cNvSpPr txBox="1"/>
          <p:nvPr/>
        </p:nvSpPr>
        <p:spPr>
          <a:xfrm>
            <a:off x="991999" y="1827940"/>
            <a:ext cx="10417628" cy="323165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Synthetic manufacturing data with realistic relationships of  5,000+ records of hourly machine performance data.</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Noise and correlations to simulate real-world manufacturing conditions.</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Target Variable is Parts Per Hour</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Dataset saved as CSV for reproducibility</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Dataset Loaded and basic dataset information is displayed like shape, info and first 5 rows.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nvSpPr>
        <p:spPr>
          <a:xfrm>
            <a:off x="925286" y="566057"/>
            <a:ext cx="10417628" cy="12618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4000">
                <a:solidFill>
                  <a:srgbClr val="2F5496"/>
                </a:solidFill>
                <a:latin typeface="Times New Roman"/>
                <a:ea typeface="Times New Roman"/>
                <a:cs typeface="Times New Roman"/>
                <a:sym typeface="Times New Roman"/>
              </a:rPr>
              <a:t>Data Exploration &amp; Understanding</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19" name="Google Shape;119;p6"/>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
        <p:nvSpPr>
          <p:cNvPr id="120" name="Google Shape;120;p6"/>
          <p:cNvSpPr txBox="1"/>
          <p:nvPr/>
        </p:nvSpPr>
        <p:spPr>
          <a:xfrm>
            <a:off x="925286" y="1904532"/>
            <a:ext cx="9997180" cy="267765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Dataset Shape: 1000 × 18 (17 features + 1 target).</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Dataset includes numerical and categorical features</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Identified missing values and imputed using statistics.</a:t>
            </a:r>
            <a:endParaRPr sz="24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Categorical Values Encoded using One-Hot Encoding and Ordinal Encoding</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Outliers were detected using the IQR method and capped at the 1.5×IQR bounds, ensuring the model is robust to extreme values without losing valuable data points.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nvSpPr>
        <p:spPr>
          <a:xfrm>
            <a:off x="925286" y="566057"/>
            <a:ext cx="10417628" cy="12618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4000">
                <a:solidFill>
                  <a:srgbClr val="2F5496"/>
                </a:solidFill>
                <a:latin typeface="Times New Roman"/>
                <a:ea typeface="Times New Roman"/>
                <a:cs typeface="Times New Roman"/>
                <a:sym typeface="Times New Roman"/>
              </a:rPr>
              <a:t>Exploratory Data Analysis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26" name="Google Shape;126;p7"/>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
        <p:nvSpPr>
          <p:cNvPr id="127" name="Google Shape;127;p7"/>
          <p:cNvSpPr txBox="1"/>
          <p:nvPr/>
        </p:nvSpPr>
        <p:spPr>
          <a:xfrm>
            <a:off x="925286" y="1827940"/>
            <a:ext cx="10341428" cy="304698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Univariate analysis of the target variable, Parts_Per_Hour, showed a near-normal distribution, which is ideal for a standard Linear Regression model.</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We used histograms and box plots on all numerical features to visualize their distributions, which led to the critical identification of significant outliers in Material_Viscosity and Operator_Experience.</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 correlation heatmap was generated to assess multicollinearity and identify the strongest linear relationships; notably, Cycle_Time showed a high positive correlation (0.82) with the target variable.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nvSpPr>
        <p:spPr>
          <a:xfrm>
            <a:off x="925286" y="566057"/>
            <a:ext cx="10417628" cy="12618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4000">
                <a:solidFill>
                  <a:srgbClr val="2F5496"/>
                </a:solidFill>
                <a:latin typeface="Times New Roman"/>
                <a:ea typeface="Times New Roman"/>
                <a:cs typeface="Times New Roman"/>
                <a:sym typeface="Times New Roman"/>
              </a:rPr>
              <a:t>Data Preprocessing &amp; Feature Engineering</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33" name="Google Shape;133;p8"/>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
        <p:nvSpPr>
          <p:cNvPr id="134" name="Google Shape;134;p8"/>
          <p:cNvSpPr txBox="1"/>
          <p:nvPr/>
        </p:nvSpPr>
        <p:spPr>
          <a:xfrm>
            <a:off x="925286" y="1621112"/>
            <a:ext cx="10064293" cy="489364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Capping outliers using the IQR method, which successfully mitigated the influence of extreme values without resulting in data loss.</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All final numerical features were then standardized using the StandardScaler to ensure that no single feature's large magnitude dominated the model training process.</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Data was prepared for modelling (Numerical features, Encoded categorical variables and Target variable), X held the features while y held the target variable.</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Final Feature Set after Encoding is 21 features( Numerical and Categorical) and 1 Target Variable</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Applied PCA before training to reduce feature dimensionality, remove multicollinearity, and retain most of the data’s variance, making the model faster and more robust.</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nvSpPr>
        <p:spPr>
          <a:xfrm>
            <a:off x="925286" y="566057"/>
            <a:ext cx="10417628" cy="12618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4000">
                <a:solidFill>
                  <a:srgbClr val="2F5496"/>
                </a:solidFill>
                <a:latin typeface="Times New Roman"/>
                <a:ea typeface="Times New Roman"/>
                <a:cs typeface="Times New Roman"/>
                <a:sym typeface="Times New Roman"/>
              </a:rPr>
              <a:t>Model Building &amp; Training</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40" name="Google Shape;140;p9"/>
          <p:cNvPicPr preferRelativeResize="0"/>
          <p:nvPr/>
        </p:nvPicPr>
        <p:blipFill rotWithShape="1">
          <a:blip r:embed="rId3">
            <a:alphaModFix/>
          </a:blip>
          <a:srcRect b="0" l="0" r="0" t="0"/>
          <a:stretch/>
        </p:blipFill>
        <p:spPr>
          <a:xfrm>
            <a:off x="10232571" y="304800"/>
            <a:ext cx="1578429" cy="1055914"/>
          </a:xfrm>
          <a:prstGeom prst="rect">
            <a:avLst/>
          </a:prstGeom>
          <a:noFill/>
          <a:ln>
            <a:noFill/>
          </a:ln>
        </p:spPr>
      </p:pic>
      <p:sp>
        <p:nvSpPr>
          <p:cNvPr id="141" name="Google Shape;141;p9"/>
          <p:cNvSpPr txBox="1"/>
          <p:nvPr/>
        </p:nvSpPr>
        <p:spPr>
          <a:xfrm>
            <a:off x="925286" y="1827941"/>
            <a:ext cx="10743800" cy="378565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pre-processed data is split into training (80%) and testing (20%) sets to ensure that the model's performance was evaluated on unseen data, preventing overfitting.</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We chose the Linear Regression model, suitable for predicting continuous manufacturing output.</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model was trained by fitting the pre-processed features (X_train) to the target variable (Parts_Per_Hour in y_train).</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Following training, the fitted model was used to generate predictions on the held-out test set (X_test) to assess its generalization capability before final evaluation.</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Initial performance was gauged using the R2 score, which confirmed the model's strong fit on the training data</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2025-09-02T04:26:51Z</dcterms:created>
  <dc:creator>TNS INDIA FOUNDATION</dc:creator>
</cp:coreProperties>
</file>