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8" r:id="rId8"/>
    <p:sldId id="269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0" autoAdjust="0"/>
    <p:restoredTop sz="94660"/>
  </p:normalViewPr>
  <p:slideViewPr>
    <p:cSldViewPr snapToGrid="0">
      <p:cViewPr>
        <p:scale>
          <a:sx n="124" d="100"/>
          <a:sy n="124" d="100"/>
        </p:scale>
        <p:origin x="24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31/01/21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31/01/21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31/01/21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31/01/21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31/01/21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31/01/21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31/01/21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31/01/21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31/01/21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31/01/21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31/01/21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31/01/21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 err="1"/>
              <a:t>Swarnim</a:t>
            </a:r>
            <a:r>
              <a:rPr lang="en-IN" sz="1800" dirty="0"/>
              <a:t> Suman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Objective</a:t>
            </a:r>
          </a:p>
          <a:p>
            <a:pPr lvl="1">
              <a:buFont typeface="Wingdings" pitchFamily="2" charset="2"/>
              <a:buChar char="Ø"/>
            </a:pPr>
            <a:r>
              <a:rPr lang="en-IN" sz="1600" dirty="0"/>
              <a:t>Spark Funds wants to invest where most other investors are investing.</a:t>
            </a:r>
          </a:p>
          <a:p>
            <a:pPr lvl="1">
              <a:buFont typeface="Wingdings" pitchFamily="2" charset="2"/>
              <a:buChar char="Ø"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Constraints:</a:t>
            </a:r>
          </a:p>
          <a:p>
            <a:pPr lvl="1">
              <a:buFont typeface="Wingdings" pitchFamily="2" charset="2"/>
              <a:buChar char="Ø"/>
            </a:pPr>
            <a:r>
              <a:rPr lang="en-IN" sz="1600" dirty="0"/>
              <a:t>Spark Funds wants to invest between 5 to 15 million USD per round of investment.</a:t>
            </a:r>
          </a:p>
          <a:p>
            <a:pPr lvl="1">
              <a:buFont typeface="Wingdings" pitchFamily="2" charset="2"/>
              <a:buChar char="Ø"/>
            </a:pPr>
            <a:r>
              <a:rPr lang="en-IN" sz="1600" dirty="0"/>
              <a:t>Spark Funds wants to invest only in English-speaking countries.</a:t>
            </a:r>
          </a:p>
          <a:p>
            <a:pPr>
              <a:buFont typeface="Wingdings" pitchFamily="2" charset="2"/>
              <a:buChar char="Ø"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Identify:</a:t>
            </a:r>
          </a:p>
          <a:p>
            <a:pPr lvl="1">
              <a:buFont typeface="Wingdings" pitchFamily="2" charset="2"/>
              <a:buChar char="Ø"/>
            </a:pPr>
            <a:r>
              <a:rPr lang="en-IN" sz="1600" dirty="0"/>
              <a:t>Spark Funds wants to identify best suited fund among the 4 major types – Venture, Seed, Angel and Private equity</a:t>
            </a:r>
          </a:p>
          <a:p>
            <a:pPr lvl="1">
              <a:buFont typeface="Wingdings" pitchFamily="2" charset="2"/>
              <a:buChar char="Ø"/>
            </a:pPr>
            <a:r>
              <a:rPr lang="en-IN" sz="1600" dirty="0"/>
              <a:t>Spark Funds wants to identify the English speaking countries for the ease of communication.</a:t>
            </a:r>
          </a:p>
          <a:p>
            <a:pPr lvl="1">
              <a:buFont typeface="Wingdings" pitchFamily="2" charset="2"/>
              <a:buChar char="Ø"/>
            </a:pPr>
            <a:r>
              <a:rPr lang="en-IN" sz="1600" dirty="0"/>
              <a:t>Spark Funds wants to identify the sector where other investors are investing</a:t>
            </a:r>
          </a:p>
          <a:p>
            <a:pPr marL="457200" lvl="1" indent="0">
              <a:buNone/>
            </a:pPr>
            <a:endParaRPr lang="en-IN" sz="1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Spark funds Investment Case Study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52226" y="0"/>
            <a:ext cx="9313817" cy="856138"/>
          </a:xfrm>
        </p:spPr>
        <p:txBody>
          <a:bodyPr/>
          <a:lstStyle/>
          <a:p>
            <a:r>
              <a:rPr lang="en-IN" sz="2800" dirty="0"/>
              <a:t>Methodology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9D768DF-3977-EB40-8AB2-E9957877B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621" y="708918"/>
            <a:ext cx="7222733" cy="614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479502"/>
            <a:ext cx="9313817" cy="856138"/>
          </a:xfrm>
        </p:spPr>
        <p:txBody>
          <a:bodyPr>
            <a:normAutofit/>
          </a:bodyPr>
          <a:lstStyle/>
          <a:p>
            <a:r>
              <a:rPr lang="en-IN" sz="2400" b="1" dirty="0"/>
              <a:t> Frequency of Funding Types</a:t>
            </a:r>
            <a:endParaRPr lang="en-IN" sz="2400" dirty="0"/>
          </a:p>
        </p:txBody>
      </p:sp>
      <p:pic>
        <p:nvPicPr>
          <p:cNvPr id="13" name="Content Placeholder 12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9B2328D5-D83E-B44A-A54E-F023B8673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737" y="1335640"/>
            <a:ext cx="9313817" cy="5522360"/>
          </a:xfr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6CD0657-934A-AD4C-B7F5-2B63CEA3B070}"/>
              </a:ext>
            </a:extLst>
          </p:cNvPr>
          <p:cNvSpPr txBox="1"/>
          <p:nvPr/>
        </p:nvSpPr>
        <p:spPr>
          <a:xfrm>
            <a:off x="6924783" y="4345969"/>
            <a:ext cx="3636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 number of Funding: </a:t>
            </a:r>
            <a:br>
              <a:rPr lang="en-US" dirty="0"/>
            </a:br>
            <a:r>
              <a:rPr lang="en-US" dirty="0"/>
              <a:t>		Venture Capitalist</a:t>
            </a:r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083" y="383226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b="1" dirty="0"/>
              <a:t>Country wise investment</a:t>
            </a:r>
            <a:endParaRPr lang="en-IN" sz="2800" dirty="0"/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98469561-34CC-B947-B14E-C0A26F6DF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83" y="1058239"/>
            <a:ext cx="10561834" cy="557886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F38022-B766-6045-AB18-20B5EC88600F}"/>
              </a:ext>
            </a:extLst>
          </p:cNvPr>
          <p:cNvSpPr txBox="1"/>
          <p:nvPr/>
        </p:nvSpPr>
        <p:spPr>
          <a:xfrm>
            <a:off x="6873412" y="3429000"/>
            <a:ext cx="3842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3 English speaking Countries with most investment in Venture Type:</a:t>
            </a:r>
          </a:p>
          <a:p>
            <a:r>
              <a:rPr lang="en-US" dirty="0"/>
              <a:t>	1. USA</a:t>
            </a:r>
          </a:p>
          <a:p>
            <a:r>
              <a:rPr lang="en-US" dirty="0"/>
              <a:t>	2. Great Britain</a:t>
            </a:r>
          </a:p>
          <a:p>
            <a:r>
              <a:rPr lang="en-US" dirty="0"/>
              <a:t>	3. Canada</a:t>
            </a:r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D2B8E5EF-ED98-6D4C-952D-C834523A7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19" y="1339536"/>
            <a:ext cx="4916737" cy="5518464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7839" y="483398"/>
            <a:ext cx="9313817" cy="856138"/>
          </a:xfrm>
        </p:spPr>
        <p:txBody>
          <a:bodyPr>
            <a:normAutofit/>
          </a:bodyPr>
          <a:lstStyle/>
          <a:p>
            <a:r>
              <a:rPr lang="en-IN" sz="2400" b="1" dirty="0"/>
              <a:t>The representative amount of investment in each funding type</a:t>
            </a:r>
            <a:endParaRPr lang="en-IN" sz="2400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CB69685-E1D0-9F41-81FD-D6205E1AA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702" y="1140431"/>
            <a:ext cx="5441771" cy="571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, bar chart, histogram&#10;&#10;Description automatically generated">
            <a:extLst>
              <a:ext uri="{FF2B5EF4-FFF2-40B4-BE49-F238E27FC236}">
                <a16:creationId xmlns:a16="http://schemas.microsoft.com/office/drawing/2014/main" id="{F4C6CAAC-1B0F-FE4C-8FC9-B805036D3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72" y="1047964"/>
            <a:ext cx="10638230" cy="5810036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67291" y="474080"/>
            <a:ext cx="9313817" cy="856138"/>
          </a:xfrm>
        </p:spPr>
        <p:txBody>
          <a:bodyPr>
            <a:normAutofit/>
          </a:bodyPr>
          <a:lstStyle/>
          <a:p>
            <a:r>
              <a:rPr lang="en-IN" sz="2400" b="1" dirty="0"/>
              <a:t>Top 9 countries with total amount of investment of Venture Capitalist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AD2D46C4-E7EA-2A47-8227-5AA20C254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6" y="1222625"/>
            <a:ext cx="11661168" cy="5635375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sz="2400" b="1" dirty="0"/>
              <a:t>Top 3 Sector of Top 3 Countries for Venture Investment Type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FFFFFF"/>
                </a:solidFill>
              </a:rPr>
              <a:t> </a:t>
            </a:r>
            <a:r>
              <a:rPr lang="en-IN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065106"/>
            <a:ext cx="9724031" cy="3936449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IN" sz="2000" dirty="0"/>
              <a:t>Based on the analysis of Investment data, we can conclude the following:</a:t>
            </a:r>
          </a:p>
          <a:p>
            <a:pPr>
              <a:buFont typeface="Wingdings" pitchFamily="2" charset="2"/>
              <a:buChar char="Ø"/>
            </a:pPr>
            <a:r>
              <a:rPr lang="en-IN" sz="2000" b="1" i="1" u="sng" dirty="0"/>
              <a:t>Venture capitalist </a:t>
            </a:r>
            <a:r>
              <a:rPr lang="en-IN" sz="2000" dirty="0"/>
              <a:t>is the most suitable funding type for Spark Funds to invest which meets the constraint of spending 5-15M per investment round.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Top 3 English speaking countries with most investment in venture type funding: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b="1" i="1" u="sng" dirty="0"/>
              <a:t>USA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b="1" i="1" u="sng" dirty="0"/>
              <a:t>Great Britain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b="1" i="1" u="sng" dirty="0"/>
              <a:t>Canada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Top 3 Sectors most suitable sector for funding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b="1" i="1" u="sng" dirty="0"/>
              <a:t>Others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b="1" i="1" u="sng" dirty="0"/>
              <a:t>Cleantech / Semiconductors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b="1" i="1" u="sng" dirty="0"/>
              <a:t>Social, Finance, Analytics and Advertising</a:t>
            </a:r>
            <a:endParaRPr lang="en-IN" sz="1600" b="1" i="1" u="sng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263</Words>
  <Application>Microsoft Macintosh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Office Theme</vt:lpstr>
      <vt:lpstr>INVESTMENT ASSIGNMENT  SUBMISSION </vt:lpstr>
      <vt:lpstr> Spark funds Investment Case Study</vt:lpstr>
      <vt:lpstr>Methodology</vt:lpstr>
      <vt:lpstr> Frequency of Funding Types</vt:lpstr>
      <vt:lpstr> Country wise investment</vt:lpstr>
      <vt:lpstr>The representative amount of investment in each funding type</vt:lpstr>
      <vt:lpstr>Top 9 countries with total amount of investment of Venture Capitalist</vt:lpstr>
      <vt:lpstr>Top 3 Sector of Top 3 Countries for Venture Investment Type</vt:lpstr>
      <vt:lpstr>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ASSIGNMENT  SUBMISSION </dc:title>
  <dc:creator>Suman, Swarnim</dc:creator>
  <cp:lastModifiedBy>Suman, Swarnim</cp:lastModifiedBy>
  <cp:revision>3</cp:revision>
  <dcterms:created xsi:type="dcterms:W3CDTF">2021-01-31T23:23:15Z</dcterms:created>
  <dcterms:modified xsi:type="dcterms:W3CDTF">2021-02-01T00:21:14Z</dcterms:modified>
</cp:coreProperties>
</file>