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22/02/21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LOAN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err="1"/>
              <a:t>Swarnim</a:t>
            </a:r>
            <a:r>
              <a:rPr lang="en-IN" sz="1800" dirty="0"/>
              <a:t> Suman</a:t>
            </a:r>
          </a:p>
          <a:p>
            <a:pPr algn="l"/>
            <a:r>
              <a:rPr lang="en-IN" sz="1800" dirty="0" err="1"/>
              <a:t>Mythraye</a:t>
            </a:r>
            <a:r>
              <a:rPr lang="en-IN" sz="1800" dirty="0"/>
              <a:t> Subramanian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Objective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Finance company wants to identify driving factor behind loan default.</a:t>
            </a:r>
          </a:p>
          <a:p>
            <a:pPr lvl="1">
              <a:buFont typeface="Wingdings" pitchFamily="2" charset="2"/>
              <a:buChar char="Ø"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Risks: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If the applicant is likely to repay the loan, then not approving the loan results in a loss of business to the company.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If the applicant is not likely to repay the loan, i.e. he/she is likely to default, then approving the loan may lead to a financial loss for the company.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Identify: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Identification of traits of Loan applicant that tends to “Credited Off”.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Understand driving factors behind loan default.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Lending Loan Case Study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2226" y="0"/>
            <a:ext cx="9313817" cy="856138"/>
          </a:xfrm>
        </p:spPr>
        <p:txBody>
          <a:bodyPr/>
          <a:lstStyle/>
          <a:p>
            <a:r>
              <a:rPr lang="en-IN" sz="2800" dirty="0"/>
              <a:t>Methodology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4EE483-F6E7-B24D-9C22-94B04C6ECFDA}"/>
              </a:ext>
            </a:extLst>
          </p:cNvPr>
          <p:cNvSpPr/>
          <p:nvPr/>
        </p:nvSpPr>
        <p:spPr>
          <a:xfrm>
            <a:off x="1500808" y="1510750"/>
            <a:ext cx="2144917" cy="1096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Understanding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1B2A7-BB1A-CB4D-BB86-310886ED268D}"/>
              </a:ext>
            </a:extLst>
          </p:cNvPr>
          <p:cNvSpPr/>
          <p:nvPr/>
        </p:nvSpPr>
        <p:spPr>
          <a:xfrm>
            <a:off x="4552208" y="1510750"/>
            <a:ext cx="2727366" cy="1096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  <a:p>
            <a:pPr algn="ctr"/>
            <a:r>
              <a:rPr lang="en-US" sz="1100" dirty="0"/>
              <a:t>Remove Null/NA values</a:t>
            </a:r>
          </a:p>
          <a:p>
            <a:pPr algn="ctr"/>
            <a:r>
              <a:rPr lang="en-US" sz="1100" dirty="0"/>
              <a:t>Remove columns which are not relevant</a:t>
            </a:r>
          </a:p>
          <a:p>
            <a:pPr algn="ctr"/>
            <a:r>
              <a:rPr lang="en-US" sz="1100" dirty="0"/>
              <a:t>Remove irrelevant rows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3E598D-01E4-AE42-A6F1-E599D275D363}"/>
              </a:ext>
            </a:extLst>
          </p:cNvPr>
          <p:cNvSpPr/>
          <p:nvPr/>
        </p:nvSpPr>
        <p:spPr>
          <a:xfrm>
            <a:off x="8211809" y="1536225"/>
            <a:ext cx="2727366" cy="1096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Univariate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67EAF94-2FF6-A941-BE60-74E8FF15244D}"/>
              </a:ext>
            </a:extLst>
          </p:cNvPr>
          <p:cNvSpPr/>
          <p:nvPr/>
        </p:nvSpPr>
        <p:spPr>
          <a:xfrm>
            <a:off x="8401814" y="3882391"/>
            <a:ext cx="2264229" cy="1096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Bivariate Analysis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B8C48D-14FB-5449-B8F4-02D1E1C01966}"/>
              </a:ext>
            </a:extLst>
          </p:cNvPr>
          <p:cNvSpPr/>
          <p:nvPr/>
        </p:nvSpPr>
        <p:spPr>
          <a:xfrm>
            <a:off x="4552209" y="3882391"/>
            <a:ext cx="2727366" cy="1096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Summarize result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89B483-3744-CE4D-B4B2-637EEFF7F0D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645725" y="2059112"/>
            <a:ext cx="90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5AB0FD-9AFD-FE4E-A586-C62FE1EBBC76}"/>
              </a:ext>
            </a:extLst>
          </p:cNvPr>
          <p:cNvCxnSpPr/>
          <p:nvPr/>
        </p:nvCxnSpPr>
        <p:spPr>
          <a:xfrm>
            <a:off x="7279574" y="2084587"/>
            <a:ext cx="90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99ED9-0CE5-1F49-8E5E-F0EE6B04C2B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533929" y="2632949"/>
            <a:ext cx="0" cy="124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815F41-2A76-3944-B03E-3439CDE6F4F2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7279575" y="4430753"/>
            <a:ext cx="1122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479502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 How this analysis is helpful?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83E3-62AB-764D-A690-2426E4D3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9" y="1335640"/>
            <a:ext cx="8394700" cy="48768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B277E-400F-A54F-AA09-ABDC09F58169}"/>
              </a:ext>
            </a:extLst>
          </p:cNvPr>
          <p:cNvSpPr txBox="1"/>
          <p:nvPr/>
        </p:nvSpPr>
        <p:spPr>
          <a:xfrm>
            <a:off x="7469182" y="3354779"/>
            <a:ext cx="385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loan is fully paid, lending company makes 17% profit whereas loss of ~47% is incurred when applicant defaults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kern="1200" dirty="0">
                <a:latin typeface="+mj-lt"/>
                <a:ea typeface="+mj-ea"/>
                <a:cs typeface="+mj-cs"/>
              </a:rPr>
              <a:t>Loan Status vs Loan Amount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09B18-2E8D-3944-9382-F174C9BE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11" y="2747159"/>
            <a:ext cx="3605571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~20% and </a:t>
            </a:r>
            <a:r>
              <a:rPr lang="en-US" sz="2000" dirty="0">
                <a:latin typeface="+mn-lt"/>
                <a:cs typeface="+mn-cs"/>
              </a:rPr>
              <a:t>~24% applicant defaulted in loan is between 25-30k and 30-35k respectively.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7659B63-F611-FC4E-A172-ADF9C9937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70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7839" y="483398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/>
              <a:t>Loan Status vs Grade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064AD-F187-FC4C-B412-A6343519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" y="1202899"/>
            <a:ext cx="5153977" cy="4406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6E014-5D6C-D146-852A-C0DF15FA4582}"/>
              </a:ext>
            </a:extLst>
          </p:cNvPr>
          <p:cNvSpPr txBox="1"/>
          <p:nvPr/>
        </p:nvSpPr>
        <p:spPr>
          <a:xfrm>
            <a:off x="3030295" y="1867403"/>
            <a:ext cx="281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~32% of applicant Charged Off in Grade D and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14C4-4972-7E40-8A75-99373BB500F0}"/>
              </a:ext>
            </a:extLst>
          </p:cNvPr>
          <p:cNvSpPr txBox="1"/>
          <p:nvPr/>
        </p:nvSpPr>
        <p:spPr>
          <a:xfrm>
            <a:off x="2955483" y="2586904"/>
            <a:ext cx="281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&gt;20% of applicant Charged Off in Grade E and 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A579-110D-B143-B0A7-D6321F56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40228"/>
            <a:ext cx="5940286" cy="4531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38591-2E96-724D-8AEF-7B549419BD6B}"/>
              </a:ext>
            </a:extLst>
          </p:cNvPr>
          <p:cNvSpPr txBox="1"/>
          <p:nvPr/>
        </p:nvSpPr>
        <p:spPr>
          <a:xfrm>
            <a:off x="6549887" y="1673200"/>
            <a:ext cx="31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applicants default the loan as interest rate increases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67291" y="474080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Loan status vs Term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CB5A0-0ADA-FA40-8017-5BB6BA69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" y="1186273"/>
            <a:ext cx="7498754" cy="5197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D467D-E6E9-1745-8FEC-C7A89F8F97C4}"/>
              </a:ext>
            </a:extLst>
          </p:cNvPr>
          <p:cNvSpPr txBox="1"/>
          <p:nvPr/>
        </p:nvSpPr>
        <p:spPr>
          <a:xfrm>
            <a:off x="4451073" y="1878496"/>
            <a:ext cx="3289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~25% of applicants who took loan for 60 months terms are defaulter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B32D3-129D-3D4A-AD6C-FAFD75FAE201}"/>
              </a:ext>
            </a:extLst>
          </p:cNvPr>
          <p:cNvSpPr txBox="1"/>
          <p:nvPr/>
        </p:nvSpPr>
        <p:spPr>
          <a:xfrm>
            <a:off x="4451073" y="3052354"/>
            <a:ext cx="3289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~11% of applicant who took loan for 36 Months terms are defaulter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Annual Income vs Charged off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5E15C-5DD0-5144-ABA2-227F2509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3" y="1172816"/>
            <a:ext cx="11201400" cy="56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 </a:t>
            </a:r>
            <a:r>
              <a:rPr lang="en-IN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065106"/>
            <a:ext cx="9724031" cy="393644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Based on the analysis of Lending data, we can conclude the following: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More applicant default if the amount is higher than 25k.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Applicant with lower grade have higher tendency of defaulting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Higher the interest rate, more applicant tends to default the loan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Higher the term value(60 Months), more people Charged off the loan</a:t>
            </a:r>
            <a:endParaRPr lang="en-IN" sz="1600" b="1" i="1" u="sng" dirty="0"/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328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LENDING LOAN CASE STUDY  SUBMISSION </vt:lpstr>
      <vt:lpstr> Lending Loan Case Study</vt:lpstr>
      <vt:lpstr>Methodology</vt:lpstr>
      <vt:lpstr> How this analysis is helpful?</vt:lpstr>
      <vt:lpstr>Loan Status vs Loan Amount</vt:lpstr>
      <vt:lpstr>Loan Status vs Grade</vt:lpstr>
      <vt:lpstr>Loan status vs Term</vt:lpstr>
      <vt:lpstr>Annual Income vs Charged off</vt:lpstr>
      <vt:lpstr>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ASSIGNMENT  SUBMISSION </dc:title>
  <dc:creator>Suman, Swarnim</dc:creator>
  <cp:lastModifiedBy>Suman, Swarnim</cp:lastModifiedBy>
  <cp:revision>14</cp:revision>
  <dcterms:created xsi:type="dcterms:W3CDTF">2021-01-31T23:23:15Z</dcterms:created>
  <dcterms:modified xsi:type="dcterms:W3CDTF">2021-02-22T16:50:53Z</dcterms:modified>
</cp:coreProperties>
</file>