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73" r:id="rId6"/>
    <p:sldId id="268" r:id="rId7"/>
    <p:sldId id="274" r:id="rId8"/>
    <p:sldId id="275" r:id="rId9"/>
    <p:sldId id="276" r:id="rId10"/>
    <p:sldId id="292" r:id="rId11"/>
    <p:sldId id="261"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62" r:id="rId26"/>
    <p:sldId id="263" r:id="rId27"/>
    <p:sldId id="264" r:id="rId28"/>
    <p:sldId id="265" r:id="rId29"/>
    <p:sldId id="266" r:id="rId30"/>
    <p:sldId id="267" r:id="rId31"/>
    <p:sldId id="290" r:id="rId32"/>
    <p:sldId id="291" r:id="rId33"/>
    <p:sldId id="293" r:id="rId34"/>
    <p:sldId id="29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73" autoAdjust="0"/>
  </p:normalViewPr>
  <p:slideViewPr>
    <p:cSldViewPr snapToGrid="0" snapToObjects="1">
      <p:cViewPr>
        <p:scale>
          <a:sx n="51" d="100"/>
          <a:sy n="51" d="100"/>
        </p:scale>
        <p:origin x="1786" y="494"/>
      </p:cViewPr>
      <p:guideLst>
        <p:guide orient="horz" pos="2160"/>
        <p:guide pos="2880"/>
      </p:guideLst>
    </p:cSldViewPr>
  </p:slideViewPr>
  <p:outlineViewPr>
    <p:cViewPr>
      <p:scale>
        <a:sx n="33" d="100"/>
        <a:sy n="33" d="100"/>
      </p:scale>
      <p:origin x="0" y="-6509"/>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BCAD085-E8A6-8845-BD4E-CB4CCA059FC4}" type="datetimeFigureOut">
              <a:rPr lang="en-US" smtClean="0"/>
              <a:t>11/5/2024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swaroop-13/EDA-Analysis-on-Netflix-Movies-and-Shows-using-Python"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529" y="4507149"/>
            <a:ext cx="4869712" cy="2294017"/>
          </a:xfrm>
        </p:spPr>
        <p:txBody>
          <a:bodyPr anchor="t">
            <a:normAutofit fontScale="90000"/>
          </a:bodyPr>
          <a:lstStyle/>
          <a:p>
            <a:pPr marL="0" indent="0" algn="l">
              <a:lnSpc>
                <a:spcPct val="90000"/>
              </a:lnSpc>
              <a:buNone/>
            </a:pPr>
            <a:r>
              <a:rPr lang="en-US" sz="3600" u="sng" dirty="0"/>
              <a:t>Group 2</a:t>
            </a:r>
            <a:r>
              <a:rPr lang="en-US" sz="3600" dirty="0"/>
              <a:t>:</a:t>
            </a:r>
            <a:br>
              <a:rPr lang="en-US" sz="3600" dirty="0"/>
            </a:br>
            <a:r>
              <a:rPr lang="en-US" sz="3600" dirty="0" err="1"/>
              <a:t>Sireesha</a:t>
            </a:r>
            <a:r>
              <a:rPr lang="en-US" sz="3600" dirty="0"/>
              <a:t> </a:t>
            </a:r>
            <a:r>
              <a:rPr lang="en-US" sz="3600" dirty="0" err="1"/>
              <a:t>Gangarapu</a:t>
            </a:r>
            <a:br>
              <a:rPr lang="en-US" sz="3600" dirty="0"/>
            </a:br>
            <a:r>
              <a:rPr lang="en-US" sz="3600" dirty="0"/>
              <a:t>Sai Swaroop Manne</a:t>
            </a:r>
            <a:br>
              <a:rPr lang="en-US" sz="3600" dirty="0"/>
            </a:br>
            <a:r>
              <a:rPr lang="en-US" sz="3600" dirty="0"/>
              <a:t>Kavya Sri </a:t>
            </a:r>
            <a:r>
              <a:rPr lang="en-US" sz="3600" dirty="0" err="1"/>
              <a:t>Myakala</a:t>
            </a:r>
            <a:br>
              <a:rPr lang="en-US" sz="3600" dirty="0"/>
            </a:br>
            <a:r>
              <a:rPr lang="en-US" sz="3600" dirty="0"/>
              <a:t>Vinay </a:t>
            </a:r>
            <a:r>
              <a:rPr lang="en-US" sz="3600" dirty="0" err="1"/>
              <a:t>Suhaas</a:t>
            </a:r>
            <a:r>
              <a:rPr lang="en-US" sz="3600" dirty="0"/>
              <a:t> Gandi</a:t>
            </a:r>
            <a:br>
              <a:rPr lang="en-US" sz="3600" dirty="0"/>
            </a:br>
            <a:br>
              <a:rPr lang="en-US" sz="3600" dirty="0"/>
            </a:br>
            <a:br>
              <a:rPr lang="en-US" sz="3600" dirty="0"/>
            </a:br>
            <a:br>
              <a:rPr lang="en-US" sz="3600" dirty="0"/>
            </a:br>
            <a:br>
              <a:rPr lang="en-US" sz="3600" dirty="0"/>
            </a:br>
            <a:endParaRPr lang="en-US" sz="3600" dirty="0"/>
          </a:p>
        </p:txBody>
      </p:sp>
      <p:pic>
        <p:nvPicPr>
          <p:cNvPr id="4" name="Picture 3" descr="Stock numbers on a digital display">
            <a:extLst>
              <a:ext uri="{FF2B5EF4-FFF2-40B4-BE49-F238E27FC236}">
                <a16:creationId xmlns:a16="http://schemas.microsoft.com/office/drawing/2014/main" id="{328F4614-AA45-27E9-DA82-9E0552C4FA6F}"/>
              </a:ext>
            </a:extLst>
          </p:cNvPr>
          <p:cNvPicPr>
            <a:picLocks noChangeAspect="1"/>
          </p:cNvPicPr>
          <p:nvPr/>
        </p:nvPicPr>
        <p:blipFill>
          <a:blip r:embed="rId2"/>
          <a:srcRect b="6806"/>
          <a:stretch/>
        </p:blipFill>
        <p:spPr>
          <a:xfrm>
            <a:off x="3437988" y="297340"/>
            <a:ext cx="5466526" cy="2967543"/>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7" name="Title 1">
            <a:extLst>
              <a:ext uri="{FF2B5EF4-FFF2-40B4-BE49-F238E27FC236}">
                <a16:creationId xmlns:a16="http://schemas.microsoft.com/office/drawing/2014/main" id="{A9D7104D-8A62-DEFE-D7E2-FB2CE2FCAEB9}"/>
              </a:ext>
            </a:extLst>
          </p:cNvPr>
          <p:cNvSpPr txBox="1">
            <a:spLocks/>
          </p:cNvSpPr>
          <p:nvPr/>
        </p:nvSpPr>
        <p:spPr>
          <a:xfrm>
            <a:off x="59871" y="3257707"/>
            <a:ext cx="11722270" cy="1442357"/>
          </a:xfrm>
          <a:prstGeom prst="rect">
            <a:avLst/>
          </a:prstGeom>
          <a:effectLst/>
        </p:spPr>
        <p:txBody>
          <a:bodyPr vert="horz" lIns="91440" tIns="45720" rIns="91440" bIns="45720" rtlCol="0" anchor="t" anchorCtr="0">
            <a:normAutofit fontScale="975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latin typeface="Times New Roman" panose="02020603050405020304" pitchFamily="18" charset="0"/>
                <a:cs typeface="Times New Roman" panose="02020603050405020304" pitchFamily="18" charset="0"/>
              </a:rPr>
              <a:t>Exploratory Data Analysis of</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Netflix Movies and Shows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2E29-59EA-0FC9-32C8-1FFE86197B05}"/>
              </a:ext>
            </a:extLst>
          </p:cNvPr>
          <p:cNvSpPr>
            <a:spLocks noGrp="1"/>
          </p:cNvSpPr>
          <p:nvPr>
            <p:ph type="title"/>
          </p:nvPr>
        </p:nvSpPr>
        <p:spPr>
          <a:xfrm>
            <a:off x="2117582" y="4829368"/>
            <a:ext cx="6512511" cy="1143000"/>
          </a:xfrm>
        </p:spPr>
        <p:txBody>
          <a:bodyPr/>
          <a:lstStyle/>
          <a:p>
            <a:r>
              <a:rPr lang="en-US" dirty="0"/>
              <a:t>Literature Review</a:t>
            </a:r>
          </a:p>
        </p:txBody>
      </p:sp>
      <p:sp>
        <p:nvSpPr>
          <p:cNvPr id="3" name="Content Placeholder 2">
            <a:extLst>
              <a:ext uri="{FF2B5EF4-FFF2-40B4-BE49-F238E27FC236}">
                <a16:creationId xmlns:a16="http://schemas.microsoft.com/office/drawing/2014/main" id="{3E53EE74-F4E6-7406-706C-7916F33A4A75}"/>
              </a:ext>
            </a:extLst>
          </p:cNvPr>
          <p:cNvSpPr>
            <a:spLocks noGrp="1"/>
          </p:cNvSpPr>
          <p:nvPr>
            <p:ph sz="quarter" idx="13"/>
          </p:nvPr>
        </p:nvSpPr>
        <p:spPr>
          <a:xfrm>
            <a:off x="903766" y="885631"/>
            <a:ext cx="7868093" cy="4085089"/>
          </a:xfrm>
        </p:spPr>
        <p:txBody>
          <a:bodyPr>
            <a:normAutofit/>
          </a:bodyPr>
          <a:lstStyle/>
          <a:p>
            <a:r>
              <a:rPr lang="en-US" sz="2400" dirty="0"/>
              <a:t>The emergence of digital streaming services, like Netflix, has completely changed how people watch entertainment by enabling on-demand access to a wide variety of content. Studies have examined the changing patterns within streaming libraries to comprehend changes in material availability, viewer preferences, and content generation dynamics as streaming becomes a more and more popular way to consume media.</a:t>
            </a:r>
          </a:p>
        </p:txBody>
      </p:sp>
    </p:spTree>
    <p:extLst>
      <p:ext uri="{BB962C8B-B14F-4D97-AF65-F5344CB8AC3E}">
        <p14:creationId xmlns:p14="http://schemas.microsoft.com/office/powerpoint/2010/main" val="117809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a:t>
            </a:r>
          </a:p>
        </p:txBody>
      </p:sp>
      <p:sp>
        <p:nvSpPr>
          <p:cNvPr id="3" name="Content Placeholder 2"/>
          <p:cNvSpPr>
            <a:spLocks noGrp="1"/>
          </p:cNvSpPr>
          <p:nvPr>
            <p:ph sz="quarter" idx="13"/>
          </p:nvPr>
        </p:nvSpPr>
        <p:spPr/>
        <p:txBody>
          <a:bodyPr>
            <a:normAutofit fontScale="92500"/>
          </a:bodyPr>
          <a:lstStyle/>
          <a:p>
            <a:r>
              <a:rPr lang="en-US" dirty="0"/>
              <a:t>The EDA process was conducted as follows:</a:t>
            </a:r>
          </a:p>
          <a:p>
            <a:r>
              <a:rPr lang="en-US" dirty="0"/>
              <a:t>1. Data Cleaning: Removing duplicate records and dealing with missing values.</a:t>
            </a:r>
          </a:p>
          <a:p>
            <a:r>
              <a:rPr lang="en-US" dirty="0"/>
              <a:t>2. Exploratory Analysis: Using summary statistics to pre-analyze data.</a:t>
            </a:r>
          </a:p>
          <a:p>
            <a:r>
              <a:rPr lang="en-US" dirty="0"/>
              <a:t>3. Visualization: Using Matplotlib and Seaborn libraries to plot the findings clearly.</a:t>
            </a:r>
          </a:p>
          <a:p>
            <a:r>
              <a:rPr lang="en-US" dirty="0"/>
              <a:t>4. Statistical Analysis: Analyze correlation tests and a trend analysis to develop insights into the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944DE-30BB-1835-79AF-64DC81C5CEFE}"/>
              </a:ext>
            </a:extLst>
          </p:cNvPr>
          <p:cNvSpPr>
            <a:spLocks noGrp="1"/>
          </p:cNvSpPr>
          <p:nvPr>
            <p:ph sz="quarter" idx="13"/>
          </p:nvPr>
        </p:nvSpPr>
        <p:spPr>
          <a:xfrm>
            <a:off x="0" y="47847"/>
            <a:ext cx="9202479" cy="6810153"/>
          </a:xfrm>
        </p:spPr>
        <p:txBody>
          <a:bodyPr>
            <a:normAutofit fontScale="92500" lnSpcReduction="20000"/>
          </a:bodyPr>
          <a:lstStyle/>
          <a:p>
            <a:pPr marL="0" marR="0">
              <a:lnSpc>
                <a:spcPct val="115000"/>
              </a:lnSpc>
              <a:spcBef>
                <a:spcPts val="1400"/>
              </a:spcBef>
              <a:spcAft>
                <a:spcPts val="1400"/>
              </a:spcAft>
            </a:pPr>
            <a:r>
              <a:rPr lang="en-US" sz="3500" b="1" u="sng" dirty="0">
                <a:effectLst/>
                <a:latin typeface="Times New Roman" panose="02020603050405020304" pitchFamily="18" charset="0"/>
                <a:ea typeface="Times New Roman" panose="02020603050405020304" pitchFamily="18" charset="0"/>
              </a:rPr>
              <a:t>Results and Discussion</a:t>
            </a:r>
            <a:endParaRPr lang="en-US" sz="3500" b="1" u="sng"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b="1" dirty="0">
                <a:effectLst/>
                <a:latin typeface="Times New Roman" panose="02020603050405020304" pitchFamily="18" charset="0"/>
                <a:ea typeface="Times New Roman" panose="02020603050405020304" pitchFamily="18" charset="0"/>
              </a:rPr>
              <a:t>Distribution of Content Types</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One of the very important features of this distribution is distinguishing movies and shows as content types. A look at such distribution helps in analyzing Netflix’s content and viewership.</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The findings highlighted the increasing number of shows rather than movies, pointing to increased episodic content production. This could be due to the audience’s preference for lengthy character developments typical of series or the streaming technique common with series, which, for one, allowed binge-watching.</a:t>
            </a:r>
            <a:endParaRPr lang="en-US" sz="3200" dirty="0">
              <a:effectLst/>
              <a:latin typeface="Calibri" panose="020F0502020204030204" pitchFamily="34" charset="0"/>
              <a:ea typeface="Calibri" panose="020F0502020204030204" pitchFamily="34" charset="0"/>
            </a:endParaRPr>
          </a:p>
          <a:p>
            <a:pPr marL="45720" indent="0">
              <a:buNone/>
            </a:pPr>
            <a:endParaRPr lang="en-US" sz="3200" dirty="0"/>
          </a:p>
        </p:txBody>
      </p:sp>
    </p:spTree>
    <p:extLst>
      <p:ext uri="{BB962C8B-B14F-4D97-AF65-F5344CB8AC3E}">
        <p14:creationId xmlns:p14="http://schemas.microsoft.com/office/powerpoint/2010/main" val="395313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a:extLst>
              <a:ext uri="{FF2B5EF4-FFF2-40B4-BE49-F238E27FC236}">
                <a16:creationId xmlns:a16="http://schemas.microsoft.com/office/drawing/2014/main" id="{88A93D2A-C9BA-FEFC-60F0-C3936F453B04}"/>
              </a:ext>
            </a:extLst>
          </p:cNvPr>
          <p:cNvPicPr/>
          <p:nvPr/>
        </p:nvPicPr>
        <p:blipFill>
          <a:blip r:embed="rId2"/>
          <a:srcRect/>
          <a:stretch>
            <a:fillRect/>
          </a:stretch>
        </p:blipFill>
        <p:spPr>
          <a:xfrm>
            <a:off x="0" y="0"/>
            <a:ext cx="9144000" cy="6857999"/>
          </a:xfrm>
          <a:prstGeom prst="rect">
            <a:avLst/>
          </a:prstGeom>
          <a:ln/>
        </p:spPr>
      </p:pic>
    </p:spTree>
    <p:extLst>
      <p:ext uri="{BB962C8B-B14F-4D97-AF65-F5344CB8AC3E}">
        <p14:creationId xmlns:p14="http://schemas.microsoft.com/office/powerpoint/2010/main" val="221846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D4E7D-3BAA-4FB9-A6AE-EFB7DE3F6186}"/>
              </a:ext>
            </a:extLst>
          </p:cNvPr>
          <p:cNvSpPr>
            <a:spLocks noGrp="1"/>
          </p:cNvSpPr>
          <p:nvPr>
            <p:ph sz="quarter" idx="13"/>
          </p:nvPr>
        </p:nvSpPr>
        <p:spPr>
          <a:xfrm>
            <a:off x="0" y="42530"/>
            <a:ext cx="9144000" cy="6815470"/>
          </a:xfrm>
        </p:spPr>
        <p:txBody>
          <a:bodyPr>
            <a:normAutofit fontScale="92500" lnSpcReduction="20000"/>
          </a:bodyPr>
          <a:lstStyle/>
          <a:p>
            <a:pPr marL="0" marR="0">
              <a:lnSpc>
                <a:spcPct val="115000"/>
              </a:lnSpc>
              <a:spcBef>
                <a:spcPts val="1400"/>
              </a:spcBef>
              <a:spcAft>
                <a:spcPts val="1400"/>
              </a:spcAft>
            </a:pPr>
            <a:r>
              <a:rPr lang="en-US" sz="3200" b="1" dirty="0">
                <a:effectLst/>
                <a:latin typeface="Times New Roman" panose="02020603050405020304" pitchFamily="18" charset="0"/>
                <a:ea typeface="Times New Roman" panose="02020603050405020304" pitchFamily="18" charset="0"/>
              </a:rPr>
              <a:t>Top Contributors: Directors and Cast</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The assessment helped to determine the key directors connected with Netflix content. Some of the directors were rather clearly identifiable from the dataset, as several of their titles were included. This shows that directors play a crucial role in coming up with episodes that will get viewership and in building brands that belong to Netflix.</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Furthermore, a close analysis of the data established that the actors’ cast list was dominated by performers who often worked with certain directors. Such a trend points to the conception of a systematic approach to the casting, where repeated faces help attract and maintain the viewers’ attention.</a:t>
            </a:r>
            <a:endParaRPr lang="en-US" sz="3200" dirty="0">
              <a:effectLst/>
              <a:latin typeface="Calibri" panose="020F0502020204030204" pitchFamily="34" charset="0"/>
              <a:ea typeface="Calibri" panose="020F0502020204030204" pitchFamily="34" charset="0"/>
            </a:endParaRPr>
          </a:p>
          <a:p>
            <a:endParaRPr lang="en-US" sz="3600" dirty="0"/>
          </a:p>
        </p:txBody>
      </p:sp>
    </p:spTree>
    <p:extLst>
      <p:ext uri="{BB962C8B-B14F-4D97-AF65-F5344CB8AC3E}">
        <p14:creationId xmlns:p14="http://schemas.microsoft.com/office/powerpoint/2010/main" val="213156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id="{F32BA37E-A071-50F5-8B8B-126C8FB7436A}"/>
              </a:ext>
            </a:extLst>
          </p:cNvPr>
          <p:cNvPicPr/>
          <p:nvPr/>
        </p:nvPicPr>
        <p:blipFill>
          <a:blip r:embed="rId2"/>
          <a:srcRect/>
          <a:stretch>
            <a:fillRect/>
          </a:stretch>
        </p:blipFill>
        <p:spPr>
          <a:xfrm>
            <a:off x="-53163" y="0"/>
            <a:ext cx="9260958" cy="6858000"/>
          </a:xfrm>
          <a:prstGeom prst="rect">
            <a:avLst/>
          </a:prstGeom>
          <a:ln/>
        </p:spPr>
      </p:pic>
    </p:spTree>
    <p:extLst>
      <p:ext uri="{BB962C8B-B14F-4D97-AF65-F5344CB8AC3E}">
        <p14:creationId xmlns:p14="http://schemas.microsoft.com/office/powerpoint/2010/main" val="178128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0C75C-4968-BDF1-D993-EDEFEFE45F66}"/>
              </a:ext>
            </a:extLst>
          </p:cNvPr>
          <p:cNvSpPr>
            <a:spLocks noGrp="1"/>
          </p:cNvSpPr>
          <p:nvPr>
            <p:ph sz="quarter" idx="13"/>
          </p:nvPr>
        </p:nvSpPr>
        <p:spPr>
          <a:xfrm>
            <a:off x="0" y="255181"/>
            <a:ext cx="9106786" cy="6549655"/>
          </a:xfrm>
        </p:spPr>
        <p:txBody>
          <a:bodyPr>
            <a:normAutofit lnSpcReduction="10000"/>
          </a:bodyPr>
          <a:lstStyle/>
          <a:p>
            <a:pPr marL="0" marR="0">
              <a:lnSpc>
                <a:spcPct val="115000"/>
              </a:lnSpc>
              <a:spcBef>
                <a:spcPts val="1400"/>
              </a:spcBef>
              <a:spcAft>
                <a:spcPts val="1400"/>
              </a:spcAft>
            </a:pPr>
            <a:r>
              <a:rPr lang="en-US" sz="4000" b="1" dirty="0">
                <a:effectLst/>
                <a:latin typeface="Times New Roman" panose="02020603050405020304" pitchFamily="18" charset="0"/>
                <a:ea typeface="Times New Roman" panose="02020603050405020304" pitchFamily="18" charset="0"/>
              </a:rPr>
              <a:t>Ratings Distribution</a:t>
            </a:r>
            <a:endParaRPr lang="en-US" sz="40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600" dirty="0">
                <a:effectLst/>
                <a:latin typeface="Times New Roman" panose="02020603050405020304" pitchFamily="18" charset="0"/>
                <a:ea typeface="Times New Roman" panose="02020603050405020304" pitchFamily="18" charset="0"/>
              </a:rPr>
              <a:t>Analysis of the distribution of the results helped identify target audiences for Netflix content. The dataset had diverse ratings, meaning that Netflix serves users of different age groups, including children and adults. This myriad of ratings reflects Netflix’s plan of appealing to everyone in households and singling out people so they can have an all-around experience in watching.</a:t>
            </a:r>
            <a:endParaRPr lang="en-US" sz="3600" dirty="0">
              <a:effectLst/>
              <a:latin typeface="Calibri" panose="020F0502020204030204" pitchFamily="34" charset="0"/>
              <a:ea typeface="Calibri" panose="020F0502020204030204" pitchFamily="34" charset="0"/>
            </a:endParaRPr>
          </a:p>
          <a:p>
            <a:endParaRPr lang="en-US" sz="4000" dirty="0"/>
          </a:p>
        </p:txBody>
      </p:sp>
    </p:spTree>
    <p:extLst>
      <p:ext uri="{BB962C8B-B14F-4D97-AF65-F5344CB8AC3E}">
        <p14:creationId xmlns:p14="http://schemas.microsoft.com/office/powerpoint/2010/main" val="29013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a:extLst>
              <a:ext uri="{FF2B5EF4-FFF2-40B4-BE49-F238E27FC236}">
                <a16:creationId xmlns:a16="http://schemas.microsoft.com/office/drawing/2014/main" id="{F35B7486-B8BF-9096-AAB3-7FB8A98C14C7}"/>
              </a:ext>
            </a:extLst>
          </p:cNvPr>
          <p:cNvPicPr/>
          <p:nvPr/>
        </p:nvPicPr>
        <p:blipFill>
          <a:blip r:embed="rId2"/>
          <a:srcRect/>
          <a:stretch>
            <a:fillRect/>
          </a:stretch>
        </p:blipFill>
        <p:spPr>
          <a:xfrm>
            <a:off x="0" y="42530"/>
            <a:ext cx="9144000" cy="6815469"/>
          </a:xfrm>
          <a:prstGeom prst="rect">
            <a:avLst/>
          </a:prstGeom>
          <a:ln/>
        </p:spPr>
      </p:pic>
    </p:spTree>
    <p:extLst>
      <p:ext uri="{BB962C8B-B14F-4D97-AF65-F5344CB8AC3E}">
        <p14:creationId xmlns:p14="http://schemas.microsoft.com/office/powerpoint/2010/main" val="252968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20B4E-818C-5021-AF70-8E2CAAA9FC53}"/>
              </a:ext>
            </a:extLst>
          </p:cNvPr>
          <p:cNvSpPr>
            <a:spLocks noGrp="1"/>
          </p:cNvSpPr>
          <p:nvPr>
            <p:ph sz="quarter" idx="13"/>
          </p:nvPr>
        </p:nvSpPr>
        <p:spPr>
          <a:xfrm>
            <a:off x="0" y="69112"/>
            <a:ext cx="9144000" cy="6826102"/>
          </a:xfrm>
        </p:spPr>
        <p:txBody>
          <a:bodyPr>
            <a:normAutofit lnSpcReduction="10000"/>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Temporal Analysis of Content Addition</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600" dirty="0">
                <a:effectLst/>
                <a:latin typeface="Times New Roman" panose="02020603050405020304" pitchFamily="18" charset="0"/>
                <a:ea typeface="Times New Roman" panose="02020603050405020304" pitchFamily="18" charset="0"/>
              </a:rPr>
              <a:t>Annual growth in the number of titles was quite instructive, as some fluctuations were apprehensible. The findings were suggestive of an upward trend in content addition over the years, especially over the last few years. This could be attributed to Netflix mainly due to its continued strategy of content acquisition and commitment to creating original pieces that would make it stronger in the market.</a:t>
            </a:r>
            <a:endParaRPr lang="en-US" sz="3600" dirty="0">
              <a:effectLst/>
              <a:latin typeface="Calibri" panose="020F0502020204030204" pitchFamily="34" charset="0"/>
              <a:ea typeface="Calibri" panose="020F0502020204030204" pitchFamily="34" charset="0"/>
            </a:endParaRPr>
          </a:p>
          <a:p>
            <a:pPr marL="45720" indent="0">
              <a:buNone/>
            </a:pPr>
            <a:endParaRPr lang="en-US" sz="4000" dirty="0"/>
          </a:p>
        </p:txBody>
      </p:sp>
    </p:spTree>
    <p:extLst>
      <p:ext uri="{BB962C8B-B14F-4D97-AF65-F5344CB8AC3E}">
        <p14:creationId xmlns:p14="http://schemas.microsoft.com/office/powerpoint/2010/main" val="389431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F0D9F909-FBD5-304A-E629-E5B1583465D0}"/>
              </a:ext>
            </a:extLst>
          </p:cNvPr>
          <p:cNvPicPr/>
          <p:nvPr/>
        </p:nvPicPr>
        <p:blipFill>
          <a:blip r:embed="rId2"/>
          <a:srcRect/>
          <a:stretch>
            <a:fillRect/>
          </a:stretch>
        </p:blipFill>
        <p:spPr>
          <a:xfrm>
            <a:off x="0" y="0"/>
            <a:ext cx="9181214" cy="6858000"/>
          </a:xfrm>
          <a:prstGeom prst="rect">
            <a:avLst/>
          </a:prstGeom>
          <a:ln/>
        </p:spPr>
      </p:pic>
    </p:spTree>
    <p:extLst>
      <p:ext uri="{BB962C8B-B14F-4D97-AF65-F5344CB8AC3E}">
        <p14:creationId xmlns:p14="http://schemas.microsoft.com/office/powerpoint/2010/main" val="180795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Abstract</a:t>
            </a:r>
          </a:p>
        </p:txBody>
      </p:sp>
      <p:sp>
        <p:nvSpPr>
          <p:cNvPr id="3" name="Content Placeholder 2"/>
          <p:cNvSpPr>
            <a:spLocks noGrp="1"/>
          </p:cNvSpPr>
          <p:nvPr>
            <p:ph sz="quarter" idx="13"/>
          </p:nvPr>
        </p:nvSpPr>
        <p:spPr>
          <a:xfrm>
            <a:off x="838200" y="786307"/>
            <a:ext cx="7774103" cy="5285385"/>
          </a:xfrm>
        </p:spPr>
        <p:txBody>
          <a:bodyPr>
            <a:normAutofit/>
          </a:bodyPr>
          <a:lstStyle/>
          <a:p>
            <a:r>
              <a:rPr lang="en-US" sz="2000" dirty="0"/>
              <a:t>Digital streaming brought a significant transformation into an entirely new landscape of audience consumption of content. This is an EDA of data on information about Netflix movies and shows. Attributes are emphasized; type, director, country, and ratings form a good part of what will be analyzed. Trend identification will be done on content availability as well as top contributors within the industry. Relationships of features between different features will be investigated. Using visualizations as well as statistical methods to demonstrate actionable insights into what Netflix is currently and potentially going to offer is this paper.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6ECA0-AD4D-2EA8-3F5C-BBF27191E4F5}"/>
              </a:ext>
            </a:extLst>
          </p:cNvPr>
          <p:cNvSpPr>
            <a:spLocks noGrp="1"/>
          </p:cNvSpPr>
          <p:nvPr>
            <p:ph sz="quarter" idx="13"/>
          </p:nvPr>
        </p:nvSpPr>
        <p:spPr>
          <a:xfrm>
            <a:off x="0" y="5316"/>
            <a:ext cx="9144000" cy="6921795"/>
          </a:xfrm>
        </p:spPr>
        <p:txBody>
          <a:bodyPr>
            <a:normAutofit/>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Country Contributions to Content</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600" dirty="0">
                <a:effectLst/>
                <a:latin typeface="Times New Roman" panose="02020603050405020304" pitchFamily="18" charset="0"/>
                <a:ea typeface="Times New Roman" panose="02020603050405020304" pitchFamily="18" charset="0"/>
              </a:rPr>
              <a:t>The dataset also added to the understanding of countries creating Netflix content. Countries were perceived as more significant for Netflix’s globalization process, being the key players to emerge. This aspect helps realize that the given platform adjusts the content to point at concrete areas and assists in gaining popularity on the international level.</a:t>
            </a:r>
            <a:endParaRPr lang="en-US" sz="3600" dirty="0">
              <a:effectLst/>
              <a:latin typeface="Calibri" panose="020F0502020204030204" pitchFamily="34" charset="0"/>
              <a:ea typeface="Calibri" panose="020F0502020204030204" pitchFamily="34" charset="0"/>
            </a:endParaRPr>
          </a:p>
          <a:p>
            <a:pPr marL="45720" indent="0">
              <a:buNone/>
            </a:pPr>
            <a:endParaRPr lang="en-US" sz="5400" dirty="0"/>
          </a:p>
        </p:txBody>
      </p:sp>
    </p:spTree>
    <p:extLst>
      <p:ext uri="{BB962C8B-B14F-4D97-AF65-F5344CB8AC3E}">
        <p14:creationId xmlns:p14="http://schemas.microsoft.com/office/powerpoint/2010/main" val="1181375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png">
            <a:extLst>
              <a:ext uri="{FF2B5EF4-FFF2-40B4-BE49-F238E27FC236}">
                <a16:creationId xmlns:a16="http://schemas.microsoft.com/office/drawing/2014/main" id="{B2D2B88E-5079-5EE7-5F73-DC2DF50A0970}"/>
              </a:ext>
            </a:extLst>
          </p:cNvPr>
          <p:cNvPicPr/>
          <p:nvPr/>
        </p:nvPicPr>
        <p:blipFill>
          <a:blip r:embed="rId2"/>
          <a:srcRect/>
          <a:stretch>
            <a:fillRect/>
          </a:stretch>
        </p:blipFill>
        <p:spPr>
          <a:xfrm>
            <a:off x="0" y="37214"/>
            <a:ext cx="9144000" cy="6820786"/>
          </a:xfrm>
          <a:prstGeom prst="rect">
            <a:avLst/>
          </a:prstGeom>
          <a:ln/>
        </p:spPr>
      </p:pic>
    </p:spTree>
    <p:extLst>
      <p:ext uri="{BB962C8B-B14F-4D97-AF65-F5344CB8AC3E}">
        <p14:creationId xmlns:p14="http://schemas.microsoft.com/office/powerpoint/2010/main" val="226287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80BEA-942D-0378-D445-8CF8090BE048}"/>
              </a:ext>
            </a:extLst>
          </p:cNvPr>
          <p:cNvSpPr>
            <a:spLocks noGrp="1"/>
          </p:cNvSpPr>
          <p:nvPr>
            <p:ph sz="quarter" idx="13"/>
          </p:nvPr>
        </p:nvSpPr>
        <p:spPr>
          <a:xfrm>
            <a:off x="0" y="0"/>
            <a:ext cx="9144000" cy="6815470"/>
          </a:xfrm>
        </p:spPr>
        <p:txBody>
          <a:bodyPr>
            <a:normAutofit/>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Relationship Between Release Year and Duration</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Comparing the release year and duration was somewhat interesting. From the data, it was apparent that old movies were relatively smaller in size, but newer movies were of different sizes. This trend might be due to the change in the audience’s expectations and spectators' readiness to consume materials that are more extensive and require more time.</a:t>
            </a:r>
            <a:endParaRPr lang="en-US" sz="3200" dirty="0">
              <a:effectLst/>
              <a:latin typeface="Calibri" panose="020F0502020204030204" pitchFamily="34" charset="0"/>
              <a:ea typeface="Calibri" panose="020F0502020204030204" pitchFamily="34" charset="0"/>
            </a:endParaRPr>
          </a:p>
          <a:p>
            <a:endParaRPr lang="en-US" sz="3600" dirty="0"/>
          </a:p>
        </p:txBody>
      </p:sp>
    </p:spTree>
    <p:extLst>
      <p:ext uri="{BB962C8B-B14F-4D97-AF65-F5344CB8AC3E}">
        <p14:creationId xmlns:p14="http://schemas.microsoft.com/office/powerpoint/2010/main" val="18475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AA51-435A-8413-CBB0-9931186886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E34D59-7306-75BB-7D95-B385A0CCD254}"/>
              </a:ext>
            </a:extLst>
          </p:cNvPr>
          <p:cNvSpPr>
            <a:spLocks noGrp="1"/>
          </p:cNvSpPr>
          <p:nvPr>
            <p:ph sz="quarter" idx="13"/>
          </p:nvPr>
        </p:nvSpPr>
        <p:spPr/>
        <p:txBody>
          <a:bodyPr/>
          <a:lstStyle/>
          <a:p>
            <a:endParaRPr lang="en-US"/>
          </a:p>
        </p:txBody>
      </p:sp>
      <p:pic>
        <p:nvPicPr>
          <p:cNvPr id="4" name="image7.png">
            <a:extLst>
              <a:ext uri="{FF2B5EF4-FFF2-40B4-BE49-F238E27FC236}">
                <a16:creationId xmlns:a16="http://schemas.microsoft.com/office/drawing/2014/main" id="{BECF3BA8-BDEC-227E-6AB0-177777426A2E}"/>
              </a:ext>
            </a:extLst>
          </p:cNvPr>
          <p:cNvPicPr/>
          <p:nvPr/>
        </p:nvPicPr>
        <p:blipFill>
          <a:blip r:embed="rId2"/>
          <a:srcRect/>
          <a:stretch>
            <a:fillRect/>
          </a:stretch>
        </p:blipFill>
        <p:spPr>
          <a:xfrm>
            <a:off x="0" y="0"/>
            <a:ext cx="9144000" cy="6858000"/>
          </a:xfrm>
          <a:prstGeom prst="rect">
            <a:avLst/>
          </a:prstGeom>
          <a:ln/>
        </p:spPr>
      </p:pic>
    </p:spTree>
    <p:extLst>
      <p:ext uri="{BB962C8B-B14F-4D97-AF65-F5344CB8AC3E}">
        <p14:creationId xmlns:p14="http://schemas.microsoft.com/office/powerpoint/2010/main" val="56941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DBEA-401F-21E7-20E2-6051DD6E99AF}"/>
              </a:ext>
            </a:extLst>
          </p:cNvPr>
          <p:cNvSpPr>
            <a:spLocks noGrp="1"/>
          </p:cNvSpPr>
          <p:nvPr>
            <p:ph type="title"/>
          </p:nvPr>
        </p:nvSpPr>
        <p:spPr>
          <a:xfrm>
            <a:off x="2229223" y="5233405"/>
            <a:ext cx="6512511" cy="1143000"/>
          </a:xfrm>
        </p:spPr>
        <p:txBody>
          <a:bodyPr/>
          <a:lstStyle/>
          <a:p>
            <a:r>
              <a:rPr lang="en-US" sz="3600" b="1" dirty="0">
                <a:effectLst/>
                <a:latin typeface="Times New Roman" panose="02020603050405020304" pitchFamily="18" charset="0"/>
                <a:ea typeface="Times New Roman" panose="02020603050405020304" pitchFamily="18" charset="0"/>
              </a:rPr>
              <a:t>Insights into Content Trends</a:t>
            </a:r>
            <a:br>
              <a:rPr lang="en-US" sz="3600" dirty="0">
                <a:effectLst/>
                <a:latin typeface="Calibri" panose="020F0502020204030204" pitchFamily="34" charset="0"/>
                <a:ea typeface="Calibri" panose="020F0502020204030204" pitchFamily="34" charset="0"/>
              </a:rPr>
            </a:br>
            <a:endParaRPr lang="en-US" sz="7200" dirty="0"/>
          </a:p>
        </p:txBody>
      </p:sp>
      <p:sp>
        <p:nvSpPr>
          <p:cNvPr id="3" name="Content Placeholder 2">
            <a:extLst>
              <a:ext uri="{FF2B5EF4-FFF2-40B4-BE49-F238E27FC236}">
                <a16:creationId xmlns:a16="http://schemas.microsoft.com/office/drawing/2014/main" id="{C5319C46-E92F-5AA3-5FED-F1F8C62DEC5A}"/>
              </a:ext>
            </a:extLst>
          </p:cNvPr>
          <p:cNvSpPr>
            <a:spLocks noGrp="1"/>
          </p:cNvSpPr>
          <p:nvPr>
            <p:ph sz="quarter" idx="13"/>
          </p:nvPr>
        </p:nvSpPr>
        <p:spPr>
          <a:xfrm>
            <a:off x="0" y="69113"/>
            <a:ext cx="9144000" cy="5534246"/>
          </a:xfrm>
        </p:spPr>
        <p:txBody>
          <a:bodyPr>
            <a:normAutofit fontScale="92500" lnSpcReduction="20000"/>
          </a:bodyPr>
          <a:lstStyle/>
          <a:p>
            <a:pPr marL="0" marR="0">
              <a:lnSpc>
                <a:spcPct val="115000"/>
              </a:lnSpc>
              <a:spcBef>
                <a:spcPts val="0"/>
              </a:spcBef>
              <a:spcAft>
                <a:spcPts val="1400"/>
              </a:spcAft>
            </a:pPr>
            <a:r>
              <a:rPr lang="en-US" sz="2400" dirty="0">
                <a:effectLst/>
                <a:latin typeface="Times New Roman" panose="02020603050405020304" pitchFamily="18" charset="0"/>
                <a:ea typeface="Times New Roman" panose="02020603050405020304" pitchFamily="18" charset="0"/>
              </a:rPr>
              <a:t>The overall analysis revealed several critical insights into Netflix's content landscape:</a:t>
            </a:r>
            <a:endParaRPr lang="en-US" sz="2400"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Evolving Content Strategy:</a:t>
            </a:r>
            <a:r>
              <a:rPr lang="en-US" sz="2400" u="none" strike="noStrike" dirty="0">
                <a:effectLst/>
                <a:latin typeface="Times New Roman" panose="02020603050405020304" pitchFamily="18" charset="0"/>
                <a:ea typeface="Times New Roman" panose="02020603050405020304" pitchFamily="18" charset="0"/>
              </a:rPr>
              <a:t> Such an increase in shows compared to movies represents a shift in a viewer’s consumer behavior.</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Director and Actor Influence: </a:t>
            </a:r>
            <a:r>
              <a:rPr lang="en-US" sz="2400" u="none" strike="noStrike" dirty="0">
                <a:effectLst/>
                <a:latin typeface="Times New Roman" panose="02020603050405020304" pitchFamily="18" charset="0"/>
                <a:ea typeface="Times New Roman" panose="02020603050405020304" pitchFamily="18" charset="0"/>
              </a:rPr>
              <a:t>It is evident that choosing particular directors and actors contributes highly to viewership, and therefore, relations within the field should be fostered well.</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Diverse Audience Appeal:</a:t>
            </a:r>
            <a:r>
              <a:rPr lang="en-US" sz="2400" u="none" strike="noStrike" dirty="0">
                <a:effectLst/>
                <a:latin typeface="Times New Roman" panose="02020603050405020304" pitchFamily="18" charset="0"/>
                <a:ea typeface="Times New Roman" panose="02020603050405020304" pitchFamily="18" charset="0"/>
              </a:rPr>
              <a:t> The range of ratings proves Netflix’s desire to provide content for people of all ages, meaning all can enjoy Netflix.</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Global Content Strategy: </a:t>
            </a:r>
            <a:r>
              <a:rPr lang="en-US" sz="2400" u="none" strike="noStrike" dirty="0">
                <a:effectLst/>
                <a:latin typeface="Times New Roman" panose="02020603050405020304" pitchFamily="18" charset="0"/>
                <a:ea typeface="Times New Roman" panose="02020603050405020304" pitchFamily="18" charset="0"/>
              </a:rPr>
              <a:t>Netflix's strategy of diversifying content to expand its audience has been unveiled as contributing to improved viewer engagement across the world.</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140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Adapting to Viewer Preferences: </a:t>
            </a:r>
            <a:r>
              <a:rPr lang="en-US" sz="2400" u="none" strike="noStrike" dirty="0">
                <a:effectLst/>
                <a:latin typeface="Times New Roman" panose="02020603050405020304" pitchFamily="18" charset="0"/>
                <a:ea typeface="Times New Roman" panose="02020603050405020304" pitchFamily="18" charset="0"/>
              </a:rPr>
              <a:t>Variations in average content duration prove that Netflix is highly interactive with its audiences by offering them the variety in the format they require.</a:t>
            </a:r>
            <a:endParaRPr lang="en-US" sz="2400" u="none" strike="noStrike" dirty="0">
              <a:effectLst/>
              <a:latin typeface="Calibri" panose="020F0502020204030204" pitchFamily="34" charset="0"/>
              <a:ea typeface="Calibri" panose="020F0502020204030204" pitchFamily="34" charset="0"/>
            </a:endParaRPr>
          </a:p>
          <a:p>
            <a:endParaRPr lang="en-US" sz="2800" dirty="0"/>
          </a:p>
        </p:txBody>
      </p:sp>
    </p:spTree>
    <p:extLst>
      <p:ext uri="{BB962C8B-B14F-4D97-AF65-F5344CB8AC3E}">
        <p14:creationId xmlns:p14="http://schemas.microsoft.com/office/powerpoint/2010/main" val="122154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sz="quarter" idx="13"/>
          </p:nvPr>
        </p:nvSpPr>
        <p:spPr/>
        <p:txBody>
          <a:bodyPr>
            <a:normAutofit/>
          </a:bodyPr>
          <a:lstStyle/>
          <a:p>
            <a:r>
              <a:rPr dirty="0"/>
              <a:t>1. A consistent increase in content availability, especially in original productions over the past few years.</a:t>
            </a:r>
          </a:p>
          <a:p>
            <a:r>
              <a:rPr dirty="0"/>
              <a:t>2. Diverse contributions from countries like the United States, India, and the UK.</a:t>
            </a:r>
          </a:p>
          <a:p>
            <a:r>
              <a:rPr dirty="0"/>
              <a:t>3. A positive correlation between higher budgets and audience ratings.</a:t>
            </a:r>
          </a:p>
          <a:p>
            <a:r>
              <a:rPr dirty="0"/>
              <a:t>These insights underline important trends relevant for both viewers and content creators.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497" y="4983480"/>
            <a:ext cx="6512511" cy="1143000"/>
          </a:xfrm>
        </p:spPr>
        <p:txBody>
          <a:bodyPr anchor="t">
            <a:normAutofit/>
          </a:bodyPr>
          <a:lstStyle/>
          <a:p>
            <a:r>
              <a:rPr dirty="0"/>
              <a:t>Visualizations</a:t>
            </a:r>
          </a:p>
        </p:txBody>
      </p:sp>
      <p:pic>
        <p:nvPicPr>
          <p:cNvPr id="5" name="Picture 4" descr="Graph">
            <a:extLst>
              <a:ext uri="{FF2B5EF4-FFF2-40B4-BE49-F238E27FC236}">
                <a16:creationId xmlns:a16="http://schemas.microsoft.com/office/drawing/2014/main" id="{DA3F7D86-CE75-5741-700E-BBAD085D6831}"/>
              </a:ext>
            </a:extLst>
          </p:cNvPr>
          <p:cNvPicPr>
            <a:picLocks noChangeAspect="1"/>
          </p:cNvPicPr>
          <p:nvPr/>
        </p:nvPicPr>
        <p:blipFill>
          <a:blip r:embed="rId2"/>
          <a:srcRect l="12335" r="27468" b="1"/>
          <a:stretch/>
        </p:blipFill>
        <p:spPr>
          <a:xfrm>
            <a:off x="600739" y="938854"/>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1" y="731519"/>
            <a:ext cx="4451001" cy="5265243"/>
          </a:xfrm>
        </p:spPr>
        <p:txBody>
          <a:bodyPr>
            <a:normAutofit/>
          </a:bodyPr>
          <a:lstStyle/>
          <a:p>
            <a:pPr>
              <a:lnSpc>
                <a:spcPct val="90000"/>
              </a:lnSpc>
            </a:pPr>
            <a:r>
              <a:rPr lang="en-US" dirty="0"/>
              <a:t>In the analysis, several visual tools were employed:</a:t>
            </a:r>
          </a:p>
          <a:p>
            <a:pPr>
              <a:lnSpc>
                <a:spcPct val="90000"/>
              </a:lnSpc>
            </a:pPr>
            <a:r>
              <a:rPr lang="en-US" dirty="0"/>
              <a:t>- Time-series plots to depict trends over time.</a:t>
            </a:r>
          </a:p>
          <a:p>
            <a:pPr>
              <a:lnSpc>
                <a:spcPct val="90000"/>
              </a:lnSpc>
            </a:pPr>
            <a:r>
              <a:rPr lang="en-US" dirty="0"/>
              <a:t>- Bar graphs to illustrate contributions from various directors.</a:t>
            </a:r>
          </a:p>
          <a:p>
            <a:pPr>
              <a:lnSpc>
                <a:spcPct val="90000"/>
              </a:lnSpc>
            </a:pPr>
            <a:r>
              <a:rPr lang="en-US" dirty="0"/>
              <a:t>- Heatmaps to showcase relationships between different attributes.</a:t>
            </a:r>
          </a:p>
          <a:p>
            <a:pPr>
              <a:lnSpc>
                <a:spcPct val="90000"/>
              </a:lnSpc>
            </a:pPr>
            <a:r>
              <a:rPr lang="en-US" dirty="0"/>
              <a:t>This helped in making the analysis more comprehensible.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1143000"/>
          </a:xfrm>
        </p:spPr>
        <p:txBody>
          <a:bodyPr anchor="t">
            <a:normAutofit/>
          </a:bodyPr>
          <a:lstStyle/>
          <a:p>
            <a:r>
              <a:rPr dirty="0"/>
              <a:t>Trends Over Years</a:t>
            </a:r>
          </a:p>
        </p:txBody>
      </p:sp>
      <p:pic>
        <p:nvPicPr>
          <p:cNvPr id="5" name="Picture 4">
            <a:extLst>
              <a:ext uri="{FF2B5EF4-FFF2-40B4-BE49-F238E27FC236}">
                <a16:creationId xmlns:a16="http://schemas.microsoft.com/office/drawing/2014/main" id="{0F1367A0-C138-1DE0-E827-2644A4998924}"/>
              </a:ext>
            </a:extLst>
          </p:cNvPr>
          <p:cNvPicPr>
            <a:picLocks noChangeAspect="1"/>
          </p:cNvPicPr>
          <p:nvPr/>
        </p:nvPicPr>
        <p:blipFill>
          <a:blip r:embed="rId2"/>
          <a:srcRect l="19392" r="26430" b="-1"/>
          <a:stretch/>
        </p:blipFill>
        <p:spPr>
          <a:xfrm>
            <a:off x="1142999" y="731519"/>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2" y="731520"/>
            <a:ext cx="3346704" cy="3474720"/>
          </a:xfrm>
        </p:spPr>
        <p:txBody>
          <a:bodyPr>
            <a:normAutofit/>
          </a:bodyPr>
          <a:lstStyle/>
          <a:p>
            <a:pPr>
              <a:lnSpc>
                <a:spcPct val="90000"/>
              </a:lnSpc>
            </a:pPr>
            <a:r>
              <a:rPr lang="en-US" sz="1900"/>
              <a:t>The analysis shows tremendous growth in the content library of Netflix:</a:t>
            </a:r>
          </a:p>
          <a:p>
            <a:pPr>
              <a:lnSpc>
                <a:spcPct val="90000"/>
              </a:lnSpc>
            </a:pPr>
            <a:r>
              <a:rPr lang="en-US" sz="1900"/>
              <a:t>- High growth of unique contents since 2015.</a:t>
            </a:r>
          </a:p>
          <a:p>
            <a:pPr>
              <a:lnSpc>
                <a:spcPct val="90000"/>
              </a:lnSpc>
            </a:pPr>
            <a:r>
              <a:rPr lang="en-US" sz="1900"/>
              <a:t>It diversifies genres according to changing audience preferences.</a:t>
            </a:r>
          </a:p>
          <a:p>
            <a:pPr>
              <a:lnSpc>
                <a:spcPct val="90000"/>
              </a:lnSpc>
            </a:pPr>
            <a:r>
              <a:rPr lang="en-US" sz="1900"/>
              <a:t>- Approach towards localized content in the different territories.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Top Contributors</a:t>
            </a:r>
          </a:p>
        </p:txBody>
      </p:sp>
      <p:sp>
        <p:nvSpPr>
          <p:cNvPr id="3" name="Content Placeholder 2"/>
          <p:cNvSpPr>
            <a:spLocks noGrp="1"/>
          </p:cNvSpPr>
          <p:nvPr>
            <p:ph sz="quarter" idx="13"/>
          </p:nvPr>
        </p:nvSpPr>
        <p:spPr/>
        <p:txBody>
          <a:bodyPr>
            <a:normAutofit/>
          </a:bodyPr>
          <a:lstStyle/>
          <a:p>
            <a:r>
              <a:rPr lang="en-US" dirty="0"/>
              <a:t>Contributing countries and leaders of </a:t>
            </a:r>
            <a:r>
              <a:rPr lang="en-US" dirty="0" err="1"/>
              <a:t>netflix</a:t>
            </a:r>
            <a:r>
              <a:rPr lang="en-US" dirty="0"/>
              <a:t> databank;</a:t>
            </a:r>
          </a:p>
          <a:p>
            <a:r>
              <a:rPr lang="en-US" dirty="0"/>
              <a:t>Top Directors : Come up with directors who have produced the most shows/movies.</a:t>
            </a:r>
          </a:p>
          <a:p>
            <a:r>
              <a:rPr lang="en-US" dirty="0"/>
              <a:t>- Country Contributions: Countries that have quality productions that are very appealing.</a:t>
            </a:r>
          </a:p>
          <a:p>
            <a:r>
              <a:rPr lang="en-US" dirty="0"/>
              <a:t>This analysis may result in future collaborations.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744" y="5089590"/>
            <a:ext cx="6512511" cy="1143000"/>
          </a:xfrm>
        </p:spPr>
        <p:txBody>
          <a:bodyPr anchor="t">
            <a:normAutofit/>
          </a:bodyPr>
          <a:lstStyle/>
          <a:p>
            <a:r>
              <a:rPr lang="en-US" dirty="0"/>
              <a:t>Feature Relationships</a:t>
            </a:r>
          </a:p>
        </p:txBody>
      </p:sp>
      <p:pic>
        <p:nvPicPr>
          <p:cNvPr id="5" name="Picture 4" descr="The bar grapah in geometric blocks">
            <a:extLst>
              <a:ext uri="{FF2B5EF4-FFF2-40B4-BE49-F238E27FC236}">
                <a16:creationId xmlns:a16="http://schemas.microsoft.com/office/drawing/2014/main" id="{82EC69B0-666C-0E9C-6A8A-29AEA20B985C}"/>
              </a:ext>
            </a:extLst>
          </p:cNvPr>
          <p:cNvPicPr>
            <a:picLocks noChangeAspect="1"/>
          </p:cNvPicPr>
          <p:nvPr/>
        </p:nvPicPr>
        <p:blipFill>
          <a:blip r:embed="rId2"/>
          <a:srcRect l="7123" r="5066" b="3"/>
          <a:stretch/>
        </p:blipFill>
        <p:spPr>
          <a:xfrm>
            <a:off x="1142999" y="1196910"/>
            <a:ext cx="3346704" cy="2543937"/>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1" y="731520"/>
            <a:ext cx="4498849" cy="4148824"/>
          </a:xfrm>
        </p:spPr>
        <p:txBody>
          <a:bodyPr>
            <a:normAutofit/>
          </a:bodyPr>
          <a:lstStyle/>
          <a:p>
            <a:pPr>
              <a:lnSpc>
                <a:spcPct val="90000"/>
              </a:lnSpc>
            </a:pPr>
            <a:r>
              <a:rPr lang="en-US" sz="2000" dirty="0"/>
              <a:t>This discusses correlations:</a:t>
            </a:r>
          </a:p>
          <a:p>
            <a:pPr>
              <a:lnSpc>
                <a:spcPct val="90000"/>
              </a:lnSpc>
            </a:pPr>
            <a:r>
              <a:rPr lang="en-US" sz="2000" dirty="0"/>
              <a:t>Relationship of release year, budget, and rating; it indicates trends of success in content on Netflix.</a:t>
            </a:r>
          </a:p>
          <a:p>
            <a:pPr>
              <a:lnSpc>
                <a:spcPct val="90000"/>
              </a:lnSpc>
            </a:pPr>
            <a:r>
              <a:rPr lang="en-US" sz="2000" dirty="0"/>
              <a:t>- The influence of the genre on the viewers' preference ratings.</a:t>
            </a:r>
          </a:p>
          <a:p>
            <a:pPr>
              <a:lnSpc>
                <a:spcPct val="90000"/>
              </a:lnSpc>
            </a:pPr>
            <a:r>
              <a:rPr lang="en-US" sz="2000" dirty="0"/>
              <a:t>Statistical models bring out some amazing trends that could be worth exploring further by producers.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1143000"/>
          </a:xfrm>
        </p:spPr>
        <p:txBody>
          <a:bodyPr anchor="t">
            <a:normAutofit/>
          </a:bodyPr>
          <a:lstStyle/>
          <a:p>
            <a:r>
              <a:rPr dirty="0"/>
              <a:t>Introduction</a:t>
            </a:r>
          </a:p>
        </p:txBody>
      </p:sp>
      <p:sp>
        <p:nvSpPr>
          <p:cNvPr id="3" name="Content Placeholder 2"/>
          <p:cNvSpPr>
            <a:spLocks noGrp="1"/>
          </p:cNvSpPr>
          <p:nvPr>
            <p:ph sz="quarter" idx="13"/>
          </p:nvPr>
        </p:nvSpPr>
        <p:spPr>
          <a:xfrm>
            <a:off x="855852" y="731519"/>
            <a:ext cx="3593806" cy="5010062"/>
          </a:xfrm>
        </p:spPr>
        <p:txBody>
          <a:bodyPr>
            <a:normAutofit lnSpcReduction="10000"/>
          </a:bodyPr>
          <a:lstStyle/>
          <a:p>
            <a:pPr>
              <a:lnSpc>
                <a:spcPct val="90000"/>
              </a:lnSpc>
            </a:pPr>
            <a:r>
              <a:rPr lang="en-US" sz="2000"/>
              <a:t>With the new approach of streaming entertainment, a viewer can easily reach thousands of different titles to be watched. In that case, Netflix was a real innovator in the entertainment market, and their collections have been quite comprehensive; thus, movies and television series by different genres and different locations are included in its catalog. This study analysis explores the Netflix collection, how the growth and contribution develop in the past, and some patterns.</a:t>
            </a:r>
          </a:p>
        </p:txBody>
      </p:sp>
      <p:pic>
        <p:nvPicPr>
          <p:cNvPr id="5" name="Picture 4" descr="Theater chairs arranged based on their colors">
            <a:extLst>
              <a:ext uri="{FF2B5EF4-FFF2-40B4-BE49-F238E27FC236}">
                <a16:creationId xmlns:a16="http://schemas.microsoft.com/office/drawing/2014/main" id="{2E0ADE5D-8FBC-7FBB-051E-D71F68BCEB8F}"/>
              </a:ext>
            </a:extLst>
          </p:cNvPr>
          <p:cNvPicPr>
            <a:picLocks noChangeAspect="1"/>
          </p:cNvPicPr>
          <p:nvPr/>
        </p:nvPicPr>
        <p:blipFill>
          <a:blip r:embed="rId2"/>
          <a:srcRect l="22431" r="13279" b="1"/>
          <a:stretch/>
        </p:blipFill>
        <p:spPr>
          <a:xfrm>
            <a:off x="4645152" y="731520"/>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1143000"/>
          </a:xfrm>
        </p:spPr>
        <p:txBody>
          <a:bodyPr anchor="t">
            <a:normAutofit/>
          </a:bodyPr>
          <a:lstStyle/>
          <a:p>
            <a:r>
              <a:rPr dirty="0"/>
              <a:t>Conclusion</a:t>
            </a:r>
          </a:p>
        </p:txBody>
      </p:sp>
      <p:pic>
        <p:nvPicPr>
          <p:cNvPr id="5" name="Picture 4" descr="A row of colorful glass cases&#10;&#10;Description automatically generated with medium confidence">
            <a:extLst>
              <a:ext uri="{FF2B5EF4-FFF2-40B4-BE49-F238E27FC236}">
                <a16:creationId xmlns:a16="http://schemas.microsoft.com/office/drawing/2014/main" id="{44A3A578-75D7-CAEF-1EC2-86C5DE51BF82}"/>
              </a:ext>
            </a:extLst>
          </p:cNvPr>
          <p:cNvPicPr>
            <a:picLocks noChangeAspect="1"/>
          </p:cNvPicPr>
          <p:nvPr/>
        </p:nvPicPr>
        <p:blipFill>
          <a:blip r:embed="rId2"/>
          <a:srcRect r="35710" b="1"/>
          <a:stretch/>
        </p:blipFill>
        <p:spPr>
          <a:xfrm>
            <a:off x="1142999" y="731519"/>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2" y="731520"/>
            <a:ext cx="3346704" cy="3474720"/>
          </a:xfrm>
        </p:spPr>
        <p:txBody>
          <a:bodyPr>
            <a:normAutofit/>
          </a:bodyPr>
          <a:lstStyle/>
          <a:p>
            <a:pPr>
              <a:lnSpc>
                <a:spcPct val="90000"/>
              </a:lnSpc>
            </a:pPr>
            <a:r>
              <a:rPr lang="en-US" sz="1700"/>
              <a:t>The EDA would, in fact, be quite an insightful piece into Netflix's library, reflecting the growth and trends in digital content. Insights derived from such analysis can influence the direction of creating content as well as making marketing decisions. Therefore, addressing the content landscape would be essential to the future.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53FF-3DD9-7A2B-0FFF-9E55442459C0}"/>
              </a:ext>
            </a:extLst>
          </p:cNvPr>
          <p:cNvSpPr>
            <a:spLocks noGrp="1"/>
          </p:cNvSpPr>
          <p:nvPr>
            <p:ph sz="quarter" idx="13"/>
          </p:nvPr>
        </p:nvSpPr>
        <p:spPr>
          <a:xfrm>
            <a:off x="-5316" y="77086"/>
            <a:ext cx="9149316" cy="6703828"/>
          </a:xfrm>
        </p:spPr>
        <p:txBody>
          <a:bodyPr>
            <a:normAutofit/>
          </a:bodyPr>
          <a:lstStyle/>
          <a:p>
            <a:pPr marL="0" marR="0">
              <a:lnSpc>
                <a:spcPct val="115000"/>
              </a:lnSpc>
              <a:spcBef>
                <a:spcPts val="1400"/>
              </a:spcBef>
              <a:spcAft>
                <a:spcPts val="1400"/>
              </a:spcAft>
            </a:pPr>
            <a:r>
              <a:rPr lang="en-US" sz="4800" b="1" dirty="0">
                <a:effectLst/>
                <a:latin typeface="Times New Roman" panose="02020603050405020304" pitchFamily="18" charset="0"/>
                <a:ea typeface="Times New Roman" panose="02020603050405020304" pitchFamily="18" charset="0"/>
              </a:rPr>
              <a:t>Conclusion</a:t>
            </a:r>
            <a:endParaRPr lang="en-US" sz="48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2400" dirty="0">
                <a:effectLst/>
                <a:latin typeface="Times New Roman" panose="02020603050405020304" pitchFamily="18" charset="0"/>
                <a:ea typeface="Times New Roman" panose="02020603050405020304" pitchFamily="18" charset="0"/>
              </a:rPr>
              <a:t>Exploratory data analysis of Netflix’s movies and shows offers insight into its content delivery system and strategies. When digesting the data set, several factors are keyed in that point to the changes that have occurred in the ownership and delivery of digital streaming and the significance of data analytics in the selection of the contents.</a:t>
            </a:r>
            <a:endParaRPr lang="en-US" sz="24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2400" dirty="0">
                <a:effectLst/>
                <a:latin typeface="Times New Roman" panose="02020603050405020304" pitchFamily="18" charset="0"/>
                <a:ea typeface="Times New Roman" panose="02020603050405020304" pitchFamily="18" charset="0"/>
              </a:rPr>
              <a:t>That’s why the authors’ conclusions indicate that Netflix is not just a content aggregator but an influential agent controlling television consumption. With continued successful joint ventures, differentiation of the content offered, and an overall consideration of user needs, Netflix further consolidates its position in the streaming market.</a:t>
            </a:r>
            <a:endParaRPr lang="en-US" sz="2400" dirty="0">
              <a:effectLst/>
              <a:latin typeface="Calibri" panose="020F0502020204030204" pitchFamily="34" charset="0"/>
              <a:ea typeface="Calibri" panose="020F0502020204030204" pitchFamily="34" charset="0"/>
            </a:endParaRPr>
          </a:p>
          <a:p>
            <a:pPr marL="45720" indent="0">
              <a:buNone/>
            </a:pPr>
            <a:endParaRPr lang="en-US" sz="3200" dirty="0"/>
          </a:p>
        </p:txBody>
      </p:sp>
    </p:spTree>
    <p:extLst>
      <p:ext uri="{BB962C8B-B14F-4D97-AF65-F5344CB8AC3E}">
        <p14:creationId xmlns:p14="http://schemas.microsoft.com/office/powerpoint/2010/main" val="379507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EC090-10F4-23E0-774B-9AC458AF7C50}"/>
              </a:ext>
            </a:extLst>
          </p:cNvPr>
          <p:cNvSpPr>
            <a:spLocks noGrp="1"/>
          </p:cNvSpPr>
          <p:nvPr>
            <p:ph sz="quarter" idx="13"/>
          </p:nvPr>
        </p:nvSpPr>
        <p:spPr>
          <a:xfrm>
            <a:off x="42530" y="42530"/>
            <a:ext cx="9064256" cy="6741042"/>
          </a:xfrm>
        </p:spPr>
        <p:txBody>
          <a:bodyPr>
            <a:normAutofit/>
          </a:bodyPr>
          <a:lstStyle/>
          <a:p>
            <a:r>
              <a:rPr lang="en-US" sz="4800" b="1" dirty="0">
                <a:effectLst/>
                <a:latin typeface="Times New Roman" panose="02020603050405020304" pitchFamily="18" charset="0"/>
                <a:ea typeface="Times New Roman" panose="02020603050405020304" pitchFamily="18" charset="0"/>
              </a:rPr>
              <a:t>Potential avenues for further analysis</a:t>
            </a:r>
            <a:endParaRPr lang="en-US" sz="4800" dirty="0">
              <a:effectLst/>
              <a:latin typeface="Times New Roman" panose="02020603050405020304" pitchFamily="18" charset="0"/>
              <a:ea typeface="Times New Roman" panose="02020603050405020304" pitchFamily="18" charset="0"/>
            </a:endParaRPr>
          </a:p>
          <a:p>
            <a:r>
              <a:rPr lang="en-US" sz="3200" dirty="0">
                <a:effectLst/>
                <a:latin typeface="Times New Roman" panose="02020603050405020304" pitchFamily="18" charset="0"/>
                <a:ea typeface="Times New Roman" panose="02020603050405020304" pitchFamily="18" charset="0"/>
              </a:rPr>
              <a:t>Based on the results of this work, further studies of specific trends, such as the effect of creating their own content on viewers’ loyalty or the relationship between big data and content purchase in the media industry, can be performed. The market for streaming services is constantly emerging, and further analysis will be needed to identify the trend in developing this environment.</a:t>
            </a:r>
          </a:p>
        </p:txBody>
      </p:sp>
    </p:spTree>
    <p:extLst>
      <p:ext uri="{BB962C8B-B14F-4D97-AF65-F5344CB8AC3E}">
        <p14:creationId xmlns:p14="http://schemas.microsoft.com/office/powerpoint/2010/main" val="294469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CBE8-FE12-A87D-B470-80F9D7AAB799}"/>
              </a:ext>
            </a:extLst>
          </p:cNvPr>
          <p:cNvSpPr>
            <a:spLocks noGrp="1"/>
          </p:cNvSpPr>
          <p:nvPr>
            <p:ph type="title"/>
          </p:nvPr>
        </p:nvSpPr>
        <p:spPr>
          <a:xfrm>
            <a:off x="122274" y="638368"/>
            <a:ext cx="3962046" cy="892720"/>
          </a:xfrm>
        </p:spPr>
        <p:txBody>
          <a:bodyPr/>
          <a:lstStyle/>
          <a:p>
            <a:r>
              <a:rPr lang="en-US" dirty="0"/>
              <a:t>References</a:t>
            </a:r>
          </a:p>
        </p:txBody>
      </p:sp>
      <p:sp>
        <p:nvSpPr>
          <p:cNvPr id="4" name="Content Placeholder 3">
            <a:extLst>
              <a:ext uri="{FF2B5EF4-FFF2-40B4-BE49-F238E27FC236}">
                <a16:creationId xmlns:a16="http://schemas.microsoft.com/office/drawing/2014/main" id="{19498695-C1EE-E61A-D248-F0EA52370225}"/>
              </a:ext>
            </a:extLst>
          </p:cNvPr>
          <p:cNvSpPr>
            <a:spLocks noGrp="1"/>
          </p:cNvSpPr>
          <p:nvPr>
            <p:ph sz="quarter" idx="14"/>
          </p:nvPr>
        </p:nvSpPr>
        <p:spPr>
          <a:xfrm>
            <a:off x="1759689" y="1568434"/>
            <a:ext cx="7655440" cy="1344339"/>
          </a:xfrm>
        </p:spPr>
        <p:txBody>
          <a:bodyPr>
            <a:normAutofit/>
          </a:bodyPr>
          <a:lstStyle/>
          <a:p>
            <a:r>
              <a:rPr lang="en-US" sz="2500" dirty="0"/>
              <a:t>Wayne, M. (2018). The Cultural Work of Netflix and Digital Streaming</a:t>
            </a:r>
          </a:p>
        </p:txBody>
      </p:sp>
      <p:sp>
        <p:nvSpPr>
          <p:cNvPr id="9" name="Content Placeholder 3">
            <a:extLst>
              <a:ext uri="{FF2B5EF4-FFF2-40B4-BE49-F238E27FC236}">
                <a16:creationId xmlns:a16="http://schemas.microsoft.com/office/drawing/2014/main" id="{3C63480F-DD20-25C7-C6BC-6DB237060474}"/>
              </a:ext>
            </a:extLst>
          </p:cNvPr>
          <p:cNvSpPr txBox="1">
            <a:spLocks/>
          </p:cNvSpPr>
          <p:nvPr/>
        </p:nvSpPr>
        <p:spPr>
          <a:xfrm>
            <a:off x="1717833" y="2534159"/>
            <a:ext cx="7618227" cy="1306993"/>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2400" dirty="0"/>
              <a:t>Barker, M. (2021). Media, Audience, and Culture: Exploring Digital Media Consumption. Media Studies Journal.</a:t>
            </a:r>
          </a:p>
        </p:txBody>
      </p:sp>
      <p:sp>
        <p:nvSpPr>
          <p:cNvPr id="10" name="Content Placeholder 3">
            <a:extLst>
              <a:ext uri="{FF2B5EF4-FFF2-40B4-BE49-F238E27FC236}">
                <a16:creationId xmlns:a16="http://schemas.microsoft.com/office/drawing/2014/main" id="{B59DCC45-70A5-6999-F391-BC89204B71AF}"/>
              </a:ext>
            </a:extLst>
          </p:cNvPr>
          <p:cNvSpPr txBox="1">
            <a:spLocks/>
          </p:cNvSpPr>
          <p:nvPr/>
        </p:nvSpPr>
        <p:spPr>
          <a:xfrm>
            <a:off x="1717833" y="3749136"/>
            <a:ext cx="7534516" cy="1306993"/>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2400" dirty="0"/>
              <a:t>Dixon, T., &amp; Green, R. (2021). Streaming and Audience Demographics: How Age Rating Impacts Viewer Preferences. Television &amp; Society.</a:t>
            </a:r>
          </a:p>
        </p:txBody>
      </p:sp>
      <p:sp>
        <p:nvSpPr>
          <p:cNvPr id="11" name="Title 1">
            <a:extLst>
              <a:ext uri="{FF2B5EF4-FFF2-40B4-BE49-F238E27FC236}">
                <a16:creationId xmlns:a16="http://schemas.microsoft.com/office/drawing/2014/main" id="{B43E6EE2-CBD5-B411-905F-974D060C9487}"/>
              </a:ext>
            </a:extLst>
          </p:cNvPr>
          <p:cNvSpPr txBox="1">
            <a:spLocks/>
          </p:cNvSpPr>
          <p:nvPr/>
        </p:nvSpPr>
        <p:spPr>
          <a:xfrm>
            <a:off x="122274" y="4932149"/>
            <a:ext cx="3962046" cy="89272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GitHub link</a:t>
            </a:r>
          </a:p>
        </p:txBody>
      </p:sp>
      <p:sp>
        <p:nvSpPr>
          <p:cNvPr id="13" name="TextBox 12">
            <a:extLst>
              <a:ext uri="{FF2B5EF4-FFF2-40B4-BE49-F238E27FC236}">
                <a16:creationId xmlns:a16="http://schemas.microsoft.com/office/drawing/2014/main" id="{2D087A9B-F408-3B65-A7EC-7B232F3A0209}"/>
              </a:ext>
            </a:extLst>
          </p:cNvPr>
          <p:cNvSpPr txBox="1"/>
          <p:nvPr/>
        </p:nvSpPr>
        <p:spPr>
          <a:xfrm>
            <a:off x="1281224" y="5786167"/>
            <a:ext cx="7905307" cy="646331"/>
          </a:xfrm>
          <a:prstGeom prst="rect">
            <a:avLst/>
          </a:prstGeom>
          <a:noFill/>
        </p:spPr>
        <p:txBody>
          <a:bodyPr wrap="square">
            <a:spAutoFit/>
          </a:bodyPr>
          <a:lstStyle/>
          <a:p>
            <a:r>
              <a:rPr lang="en-US" b="1"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https://github.com/swaroop-13/EDA-Analysis-on-Netflix-Movies-and-Shows-using-Python</a:t>
            </a:r>
            <a:endParaRPr lang="en-US" b="1" dirty="0">
              <a:solidFill>
                <a:schemeClr val="tx1">
                  <a:lumMod val="95000"/>
                  <a:lumOff val="5000"/>
                </a:schemeClr>
              </a:solidFill>
            </a:endParaRPr>
          </a:p>
        </p:txBody>
      </p:sp>
    </p:spTree>
    <p:extLst>
      <p:ext uri="{BB962C8B-B14F-4D97-AF65-F5344CB8AC3E}">
        <p14:creationId xmlns:p14="http://schemas.microsoft.com/office/powerpoint/2010/main" val="7264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A877-CD0D-2B4C-1434-71D8486CAD56}"/>
              </a:ext>
            </a:extLst>
          </p:cNvPr>
          <p:cNvSpPr>
            <a:spLocks noGrp="1"/>
          </p:cNvSpPr>
          <p:nvPr>
            <p:ph type="title"/>
          </p:nvPr>
        </p:nvSpPr>
        <p:spPr>
          <a:xfrm>
            <a:off x="1793289" y="4372168"/>
            <a:ext cx="6512511" cy="1143000"/>
          </a:xfrm>
        </p:spPr>
        <p:txBody>
          <a:bodyPr anchor="t">
            <a:normAutofit/>
          </a:bodyPr>
          <a:lstStyle/>
          <a:p>
            <a:r>
              <a:rPr lang="en-US" dirty="0"/>
              <a:t>Thank You</a:t>
            </a:r>
          </a:p>
        </p:txBody>
      </p:sp>
      <p:pic>
        <p:nvPicPr>
          <p:cNvPr id="7" name="Picture 6" descr="Aerial view of a highway near the ocean">
            <a:extLst>
              <a:ext uri="{FF2B5EF4-FFF2-40B4-BE49-F238E27FC236}">
                <a16:creationId xmlns:a16="http://schemas.microsoft.com/office/drawing/2014/main" id="{DB03E229-F789-15BA-2A89-6D414E3D0CD4}"/>
              </a:ext>
            </a:extLst>
          </p:cNvPr>
          <p:cNvPicPr>
            <a:picLocks noChangeAspect="1"/>
          </p:cNvPicPr>
          <p:nvPr/>
        </p:nvPicPr>
        <p:blipFill>
          <a:blip r:embed="rId2"/>
          <a:srcRect t="7167" b="20452"/>
          <a:stretch/>
        </p:blipFill>
        <p:spPr>
          <a:xfrm>
            <a:off x="1143000" y="731520"/>
            <a:ext cx="6400800"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Tree>
    <p:extLst>
      <p:ext uri="{BB962C8B-B14F-4D97-AF65-F5344CB8AC3E}">
        <p14:creationId xmlns:p14="http://schemas.microsoft.com/office/powerpoint/2010/main" val="63074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alog board showing flight information">
            <a:extLst>
              <a:ext uri="{FF2B5EF4-FFF2-40B4-BE49-F238E27FC236}">
                <a16:creationId xmlns:a16="http://schemas.microsoft.com/office/drawing/2014/main" id="{B690A885-B9D1-72B9-3471-1EB7240686E0}"/>
              </a:ext>
            </a:extLst>
          </p:cNvPr>
          <p:cNvPicPr>
            <a:picLocks noChangeAspect="1"/>
          </p:cNvPicPr>
          <p:nvPr/>
        </p:nvPicPr>
        <p:blipFill>
          <a:blip r:embed="rId2"/>
          <a:srcRect l="3595" r="8594" b="3"/>
          <a:stretch/>
        </p:blipFill>
        <p:spPr>
          <a:xfrm>
            <a:off x="4475175" y="1143000"/>
            <a:ext cx="4114800" cy="3127806"/>
          </a:xfrm>
          <a:prstGeom prst="roundRect">
            <a:avLst>
              <a:gd name="adj" fmla="val 4230"/>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type="body" sz="half" idx="2"/>
          </p:nvPr>
        </p:nvSpPr>
        <p:spPr>
          <a:xfrm>
            <a:off x="877887" y="1010485"/>
            <a:ext cx="3597288" cy="3348863"/>
          </a:xfrm>
        </p:spPr>
        <p:txBody>
          <a:bodyPr anchor="b">
            <a:normAutofit fontScale="85000" lnSpcReduction="10000"/>
          </a:bodyPr>
          <a:lstStyle/>
          <a:p>
            <a:pPr>
              <a:lnSpc>
                <a:spcPct val="90000"/>
              </a:lnSpc>
            </a:pPr>
            <a:r>
              <a:rPr lang="en-US" sz="2400" dirty="0"/>
              <a:t>1. Studying the trends in availability of Netflix shows and movies over the years.</a:t>
            </a:r>
          </a:p>
          <a:p>
            <a:pPr>
              <a:lnSpc>
                <a:spcPct val="90000"/>
              </a:lnSpc>
            </a:pPr>
            <a:r>
              <a:rPr lang="en-US" sz="2400" dirty="0"/>
              <a:t>2. The most significant contributors to this film are both leading directors and contributing countries.</a:t>
            </a:r>
          </a:p>
          <a:p>
            <a:pPr>
              <a:lnSpc>
                <a:spcPct val="90000"/>
              </a:lnSpc>
            </a:pPr>
            <a:r>
              <a:rPr lang="en-US" sz="2400" dirty="0"/>
              <a:t>3. Third dimension: Explore the interrelation of ratings, types, and countries.</a:t>
            </a:r>
          </a:p>
        </p:txBody>
      </p:sp>
      <p:sp>
        <p:nvSpPr>
          <p:cNvPr id="2" name="Title 1"/>
          <p:cNvSpPr>
            <a:spLocks noGrp="1"/>
          </p:cNvSpPr>
          <p:nvPr>
            <p:ph type="title"/>
          </p:nvPr>
        </p:nvSpPr>
        <p:spPr>
          <a:xfrm>
            <a:off x="727268" y="4464421"/>
            <a:ext cx="6383538" cy="1143000"/>
          </a:xfrm>
        </p:spPr>
        <p:txBody>
          <a:bodyPr anchor="b">
            <a:normAutofit/>
          </a:bodyPr>
          <a:lstStyle/>
          <a:p>
            <a:r>
              <a:rPr dirty="0"/>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58C4-41D2-850C-0520-047DB5945C0A}"/>
              </a:ext>
            </a:extLst>
          </p:cNvPr>
          <p:cNvSpPr>
            <a:spLocks noGrp="1"/>
          </p:cNvSpPr>
          <p:nvPr>
            <p:ph type="title"/>
          </p:nvPr>
        </p:nvSpPr>
        <p:spPr>
          <a:xfrm>
            <a:off x="2138847" y="5052652"/>
            <a:ext cx="6512511" cy="1143000"/>
          </a:xfrm>
        </p:spPr>
        <p:txBody>
          <a:bodyPr/>
          <a:lstStyle/>
          <a:p>
            <a:r>
              <a:rPr lang="en-US" sz="4800" b="1" dirty="0">
                <a:effectLst/>
                <a:latin typeface="Times New Roman" panose="02020603050405020304" pitchFamily="18" charset="0"/>
                <a:ea typeface="Times New Roman" panose="02020603050405020304" pitchFamily="18" charset="0"/>
              </a:rPr>
              <a:t>Dataset Overview</a:t>
            </a:r>
            <a:br>
              <a:rPr lang="en-US" sz="4800" dirty="0">
                <a:effectLst/>
                <a:latin typeface="Calibri" panose="020F0502020204030204" pitchFamily="34" charset="0"/>
                <a:ea typeface="Calibri" panose="020F0502020204030204" pitchFamily="34" charset="0"/>
              </a:rPr>
            </a:br>
            <a:endParaRPr lang="en-US" dirty="0"/>
          </a:p>
        </p:txBody>
      </p:sp>
      <p:sp>
        <p:nvSpPr>
          <p:cNvPr id="4" name="Content Placeholder 3">
            <a:extLst>
              <a:ext uri="{FF2B5EF4-FFF2-40B4-BE49-F238E27FC236}">
                <a16:creationId xmlns:a16="http://schemas.microsoft.com/office/drawing/2014/main" id="{EC5C9BB5-1C5E-283E-82CC-C8C7341A429A}"/>
              </a:ext>
            </a:extLst>
          </p:cNvPr>
          <p:cNvSpPr>
            <a:spLocks noGrp="1"/>
          </p:cNvSpPr>
          <p:nvPr>
            <p:ph sz="quarter" idx="14"/>
          </p:nvPr>
        </p:nvSpPr>
        <p:spPr>
          <a:xfrm>
            <a:off x="151514" y="510461"/>
            <a:ext cx="8840972" cy="4688859"/>
          </a:xfrm>
        </p:spPr>
        <p:txBody>
          <a:bodyPr>
            <a:normAutofit/>
          </a:bodyPr>
          <a:lstStyle/>
          <a:p>
            <a:pPr marL="457200" marR="0">
              <a:lnSpc>
                <a:spcPct val="115000"/>
              </a:lnSpc>
              <a:spcBef>
                <a:spcPts val="0"/>
              </a:spcBef>
              <a:spcAft>
                <a:spcPts val="1400"/>
              </a:spcAft>
            </a:pPr>
            <a:r>
              <a:rPr lang="en-US" sz="1800" dirty="0">
                <a:effectLst/>
                <a:latin typeface="Times New Roman" panose="02020603050405020304" pitchFamily="18" charset="0"/>
                <a:ea typeface="Times New Roman" panose="02020603050405020304" pitchFamily="18" charset="0"/>
              </a:rPr>
              <a:t>The dataset considered in the present work is successfully imported to Excel under </a:t>
            </a:r>
            <a:r>
              <a:rPr lang="en-US" sz="1800" dirty="0" err="1">
                <a:effectLst/>
                <a:latin typeface="Times New Roman" panose="02020603050405020304" pitchFamily="18" charset="0"/>
                <a:ea typeface="Times New Roman" panose="02020603050405020304" pitchFamily="18" charset="0"/>
              </a:rPr>
              <a:t>netflix_movies</a:t>
            </a:r>
            <a:r>
              <a:rPr lang="en-US" sz="1800" dirty="0">
                <a:effectLst/>
                <a:latin typeface="Times New Roman" panose="02020603050405020304" pitchFamily="18" charset="0"/>
                <a:ea typeface="Times New Roman" panose="02020603050405020304" pitchFamily="18" charset="0"/>
              </a:rPr>
              <a:t> (1) and contains different parameters that can cast light on the Netflix platform’s assortment. Key columns include:</a:t>
            </a:r>
            <a:endParaRPr lang="en-US" sz="1800"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Type:</a:t>
            </a:r>
            <a:r>
              <a:rPr lang="en-US" sz="1800" u="none" strike="noStrike" dirty="0">
                <a:effectLst/>
                <a:latin typeface="Times New Roman" panose="02020603050405020304" pitchFamily="18" charset="0"/>
                <a:ea typeface="Times New Roman" panose="02020603050405020304" pitchFamily="18" charset="0"/>
              </a:rPr>
              <a:t> Tells the nature of an entry, whether a movie or a show.</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Director: </a:t>
            </a:r>
            <a:r>
              <a:rPr lang="en-US" sz="1800" u="none" strike="noStrike" dirty="0">
                <a:effectLst/>
                <a:latin typeface="Times New Roman" panose="02020603050405020304" pitchFamily="18" charset="0"/>
                <a:ea typeface="Times New Roman" panose="02020603050405020304" pitchFamily="18" charset="0"/>
              </a:rPr>
              <a:t>A person or several persons who created or oversaw the content creation.</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Cast:</a:t>
            </a:r>
            <a:r>
              <a:rPr lang="en-US" sz="1800" u="none" strike="noStrike" dirty="0">
                <a:effectLst/>
                <a:latin typeface="Times New Roman" panose="02020603050405020304" pitchFamily="18" charset="0"/>
                <a:ea typeface="Times New Roman" panose="02020603050405020304" pitchFamily="18" charset="0"/>
              </a:rPr>
              <a:t> The cast of the movie.</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Country:</a:t>
            </a:r>
            <a:r>
              <a:rPr lang="en-US" sz="1800" u="none" strike="noStrike" dirty="0">
                <a:effectLst/>
                <a:latin typeface="Times New Roman" panose="02020603050405020304" pitchFamily="18" charset="0"/>
                <a:ea typeface="Times New Roman" panose="02020603050405020304" pitchFamily="18" charset="0"/>
              </a:rPr>
              <a:t> Specific country or countries in which content was created.</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Rating:</a:t>
            </a:r>
            <a:r>
              <a:rPr lang="en-US" sz="1800" u="none" strike="noStrike" dirty="0">
                <a:effectLst/>
                <a:latin typeface="Times New Roman" panose="02020603050405020304" pitchFamily="18" charset="0"/>
                <a:ea typeface="Times New Roman" panose="02020603050405020304" pitchFamily="18" charset="0"/>
              </a:rPr>
              <a:t> The particular age rating given to the content.</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Date Added:</a:t>
            </a:r>
            <a:r>
              <a:rPr lang="en-US" sz="1800" u="none" strike="noStrike" dirty="0">
                <a:effectLst/>
                <a:latin typeface="Times New Roman" panose="02020603050405020304" pitchFamily="18" charset="0"/>
                <a:ea typeface="Times New Roman" panose="02020603050405020304" pitchFamily="18" charset="0"/>
              </a:rPr>
              <a:t> The day the actual content was uploaded to Netflix.</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Duration:</a:t>
            </a:r>
            <a:r>
              <a:rPr lang="en-US" sz="1800" u="none" strike="noStrike" dirty="0">
                <a:effectLst/>
                <a:latin typeface="Times New Roman" panose="02020603050405020304" pitchFamily="18" charset="0"/>
                <a:ea typeface="Times New Roman" panose="02020603050405020304" pitchFamily="18" charset="0"/>
              </a:rPr>
              <a:t> Regarding the movies, this parameter is the length of the content.</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140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Release Year:</a:t>
            </a:r>
            <a:r>
              <a:rPr lang="en-US" sz="1800" u="none" strike="noStrike" dirty="0">
                <a:effectLst/>
                <a:latin typeface="Times New Roman" panose="02020603050405020304" pitchFamily="18" charset="0"/>
                <a:ea typeface="Times New Roman" panose="02020603050405020304" pitchFamily="18" charset="0"/>
              </a:rPr>
              <a:t> When the post's content was created or moved to the new platform or site.</a:t>
            </a:r>
            <a:endParaRPr lang="en-US" sz="1800" u="none" strike="noStrike"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This dataset forms the structure of the exploratory data analysis to help comprehensively analyze Netflix’s content environment</a:t>
            </a:r>
            <a:endParaRPr lang="en-US" sz="2400" dirty="0"/>
          </a:p>
        </p:txBody>
      </p:sp>
    </p:spTree>
    <p:extLst>
      <p:ext uri="{BB962C8B-B14F-4D97-AF65-F5344CB8AC3E}">
        <p14:creationId xmlns:p14="http://schemas.microsoft.com/office/powerpoint/2010/main" val="258932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A6DE9C-D3F1-D69D-703A-5475DEF5FEF0}"/>
              </a:ext>
            </a:extLst>
          </p:cNvPr>
          <p:cNvPicPr>
            <a:picLocks noChangeAspect="1"/>
          </p:cNvPicPr>
          <p:nvPr/>
        </p:nvPicPr>
        <p:blipFill>
          <a:blip r:embed="rId2"/>
          <a:stretch>
            <a:fillRect/>
          </a:stretch>
        </p:blipFill>
        <p:spPr>
          <a:xfrm>
            <a:off x="0" y="-1"/>
            <a:ext cx="9144000" cy="6858001"/>
          </a:xfrm>
          <a:prstGeom prst="rect">
            <a:avLst/>
          </a:prstGeom>
        </p:spPr>
      </p:pic>
    </p:spTree>
    <p:extLst>
      <p:ext uri="{BB962C8B-B14F-4D97-AF65-F5344CB8AC3E}">
        <p14:creationId xmlns:p14="http://schemas.microsoft.com/office/powerpoint/2010/main" val="358274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E6D8E0E-AB6B-F51F-E755-6CB3FFA448FC}"/>
              </a:ext>
            </a:extLst>
          </p:cNvPr>
          <p:cNvSpPr txBox="1">
            <a:spLocks/>
          </p:cNvSpPr>
          <p:nvPr/>
        </p:nvSpPr>
        <p:spPr>
          <a:xfrm>
            <a:off x="41654" y="1123153"/>
            <a:ext cx="3636085" cy="1258493"/>
          </a:xfrm>
          <a:prstGeom prst="rect">
            <a:avLst/>
          </a:prstGeom>
          <a:effectLst/>
        </p:spPr>
        <p:txBody>
          <a:bodyPr vert="horz" lIns="91440" tIns="45720" rIns="91440" bIns="45720" rtlCol="0" anchor="b" anchorCtr="0">
            <a:normAutofit fontScale="925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marR="0" indent="-228600" algn="l">
              <a:spcAft>
                <a:spcPts val="1400"/>
              </a:spcAft>
            </a:pPr>
            <a:r>
              <a:rPr lang="en-US" sz="4000" b="1" i="0" kern="1200" dirty="0">
                <a:effectLst/>
                <a:latin typeface="+mj-lt"/>
                <a:ea typeface="+mj-ea"/>
                <a:cs typeface="+mj-cs"/>
              </a:rPr>
              <a:t>Data Preprocessing</a:t>
            </a:r>
          </a:p>
        </p:txBody>
      </p:sp>
      <p:pic>
        <p:nvPicPr>
          <p:cNvPr id="6" name="image4.png">
            <a:extLst>
              <a:ext uri="{FF2B5EF4-FFF2-40B4-BE49-F238E27FC236}">
                <a16:creationId xmlns:a16="http://schemas.microsoft.com/office/drawing/2014/main" id="{EE77E08C-84B4-9A26-AACF-EDEC13860F7E}"/>
              </a:ext>
            </a:extLst>
          </p:cNvPr>
          <p:cNvPicPr/>
          <p:nvPr/>
        </p:nvPicPr>
        <p:blipFill>
          <a:blip r:embed="rId2"/>
          <a:stretch>
            <a:fillRect/>
          </a:stretch>
        </p:blipFill>
        <p:spPr>
          <a:xfrm>
            <a:off x="4593515" y="1"/>
            <a:ext cx="4550485" cy="6858000"/>
          </a:xfrm>
          <a:prstGeom prst="rect">
            <a:avLst/>
          </a:prstGeom>
          <a:noFill/>
          <a:ln/>
        </p:spPr>
      </p:pic>
      <p:sp>
        <p:nvSpPr>
          <p:cNvPr id="7" name="Content Placeholder 2">
            <a:extLst>
              <a:ext uri="{FF2B5EF4-FFF2-40B4-BE49-F238E27FC236}">
                <a16:creationId xmlns:a16="http://schemas.microsoft.com/office/drawing/2014/main" id="{D7FECAFE-5ECD-3DE0-B758-3B404FE3D7CE}"/>
              </a:ext>
            </a:extLst>
          </p:cNvPr>
          <p:cNvSpPr txBox="1">
            <a:spLocks/>
          </p:cNvSpPr>
          <p:nvPr/>
        </p:nvSpPr>
        <p:spPr>
          <a:xfrm>
            <a:off x="0" y="2406148"/>
            <a:ext cx="4848446" cy="347472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2400" kern="1200" dirty="0">
                <a:effectLst/>
                <a:latin typeface="+mn-lt"/>
                <a:ea typeface="+mn-ea"/>
                <a:cs typeface="+mn-cs"/>
              </a:rPr>
              <a:t>As with every dataset, several preprocessing steps needed to be mitigated to guarantee the applicability and soundness of the data.</a:t>
            </a:r>
          </a:p>
          <a:p>
            <a:endParaRPr lang="en-US" dirty="0"/>
          </a:p>
        </p:txBody>
      </p:sp>
    </p:spTree>
    <p:extLst>
      <p:ext uri="{BB962C8B-B14F-4D97-AF65-F5344CB8AC3E}">
        <p14:creationId xmlns:p14="http://schemas.microsoft.com/office/powerpoint/2010/main" val="80642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13A74-10C1-9F61-C6C4-FDA1D93AC784}"/>
              </a:ext>
            </a:extLst>
          </p:cNvPr>
          <p:cNvSpPr>
            <a:spLocks noGrp="1"/>
          </p:cNvSpPr>
          <p:nvPr>
            <p:ph idx="1"/>
          </p:nvPr>
        </p:nvSpPr>
        <p:spPr>
          <a:xfrm>
            <a:off x="1" y="-63795"/>
            <a:ext cx="9085520" cy="6921795"/>
          </a:xfrm>
        </p:spPr>
        <p:txBody>
          <a:bodyPr>
            <a:normAutofit/>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Cleaning Missing Values</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dirty="0">
                <a:effectLst/>
                <a:latin typeface="Times New Roman" panose="02020603050405020304" pitchFamily="18" charset="0"/>
                <a:ea typeface="Times New Roman" panose="02020603050405020304" pitchFamily="18" charset="0"/>
              </a:rPr>
              <a:t>First, the dataset was researched for missing data, especially in essential features like movie directors, actors involved in the movies, country of origin, and rating. These columns are critical when categorizing content characteristics, so rows with missing values were excluded to keep the dataset contextually and statistically valid.</a:t>
            </a:r>
            <a:endParaRPr lang="en-US"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b="1" dirty="0">
                <a:effectLst/>
                <a:latin typeface="Times New Roman" panose="02020603050405020304" pitchFamily="18" charset="0"/>
                <a:ea typeface="Times New Roman" panose="02020603050405020304" pitchFamily="18" charset="0"/>
              </a:rPr>
              <a:t>Formatting Adjustments</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dirty="0">
                <a:effectLst/>
                <a:latin typeface="Times New Roman" panose="02020603050405020304" pitchFamily="18" charset="0"/>
                <a:ea typeface="Times New Roman" panose="02020603050405020304" pitchFamily="18" charset="0"/>
              </a:rPr>
              <a:t>Leading and trailing whitespace were also removed from the </a:t>
            </a:r>
            <a:r>
              <a:rPr lang="en-US" dirty="0" err="1">
                <a:effectLst/>
                <a:latin typeface="Courier New" panose="02070309020205020404" pitchFamily="49" charset="0"/>
                <a:ea typeface="Courier New" panose="02070309020205020404" pitchFamily="49" charset="0"/>
              </a:rPr>
              <a:t>date_added</a:t>
            </a:r>
            <a:r>
              <a:rPr lang="en-US" dirty="0">
                <a:effectLst/>
                <a:latin typeface="Times New Roman" panose="02020603050405020304" pitchFamily="18" charset="0"/>
                <a:ea typeface="Times New Roman" panose="02020603050405020304" pitchFamily="18" charset="0"/>
              </a:rPr>
              <a:t> column to standardize its format. After that, to allow for temporal analyses, it was converted to a </a:t>
            </a:r>
            <a:r>
              <a:rPr lang="en-US" dirty="0" err="1">
                <a:effectLst/>
                <a:latin typeface="Times New Roman" panose="02020603050405020304" pitchFamily="18" charset="0"/>
                <a:ea typeface="Times New Roman" panose="02020603050405020304" pitchFamily="18" charset="0"/>
              </a:rPr>
              <a:t>DateTime</a:t>
            </a:r>
            <a:r>
              <a:rPr lang="en-US" dirty="0">
                <a:effectLst/>
                <a:latin typeface="Times New Roman" panose="02020603050405020304" pitchFamily="18" charset="0"/>
                <a:ea typeface="Times New Roman" panose="02020603050405020304" pitchFamily="18" charset="0"/>
              </a:rPr>
              <a:t> object. Any mistakes occurring in the midst of this conversion process saw certain dates encoded as </a:t>
            </a:r>
            <a:r>
              <a:rPr lang="en-US" dirty="0" err="1">
                <a:effectLst/>
                <a:latin typeface="Times New Roman" panose="02020603050405020304" pitchFamily="18" charset="0"/>
                <a:ea typeface="Times New Roman" panose="02020603050405020304" pitchFamily="18" charset="0"/>
              </a:rPr>
              <a:t>NaT</a:t>
            </a:r>
            <a:r>
              <a:rPr lang="en-US" dirty="0">
                <a:effectLst/>
                <a:latin typeface="Times New Roman" panose="02020603050405020304" pitchFamily="18" charset="0"/>
                <a:ea typeface="Times New Roman" panose="02020603050405020304" pitchFamily="18" charset="0"/>
              </a:rPr>
              <a:t> (Not a Time), which were excluded.</a:t>
            </a:r>
            <a:endParaRPr lang="en-US"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29340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19248-615E-F4A2-C8D5-A62E0E68FFD7}"/>
              </a:ext>
            </a:extLst>
          </p:cNvPr>
          <p:cNvSpPr>
            <a:spLocks noGrp="1"/>
          </p:cNvSpPr>
          <p:nvPr>
            <p:ph sz="quarter" idx="13"/>
          </p:nvPr>
        </p:nvSpPr>
        <p:spPr>
          <a:xfrm>
            <a:off x="9146" y="157360"/>
            <a:ext cx="4489703" cy="6206225"/>
          </a:xfrm>
        </p:spPr>
        <p:txBody>
          <a:bodyPr>
            <a:normAutofit/>
          </a:bodyPr>
          <a:lstStyle/>
          <a:p>
            <a:pPr marL="0" marR="0">
              <a:lnSpc>
                <a:spcPct val="90000"/>
              </a:lnSpc>
              <a:spcBef>
                <a:spcPts val="1400"/>
              </a:spcBef>
              <a:spcAft>
                <a:spcPts val="1400"/>
              </a:spcAft>
            </a:pPr>
            <a:r>
              <a:rPr lang="en-US" sz="3200" b="1" dirty="0">
                <a:effectLst/>
              </a:rPr>
              <a:t>Feature Extraction</a:t>
            </a:r>
            <a:endParaRPr lang="en-US" sz="3200" dirty="0">
              <a:effectLst/>
            </a:endParaRPr>
          </a:p>
          <a:p>
            <a:pPr marL="0" marR="0">
              <a:lnSpc>
                <a:spcPct val="90000"/>
              </a:lnSpc>
              <a:spcBef>
                <a:spcPts val="1400"/>
              </a:spcBef>
              <a:spcAft>
                <a:spcPts val="1400"/>
              </a:spcAft>
            </a:pPr>
            <a:r>
              <a:rPr lang="en-US" sz="2400" dirty="0">
                <a:effectLst/>
              </a:rPr>
              <a:t>In addition, to enrich the dataset, the new columns were derived from the </a:t>
            </a:r>
            <a:r>
              <a:rPr lang="en-US" sz="2400" dirty="0" err="1">
                <a:effectLst/>
              </a:rPr>
              <a:t>date_added</a:t>
            </a:r>
            <a:r>
              <a:rPr lang="en-US" sz="2400" dirty="0">
                <a:effectLst/>
              </a:rPr>
              <a:t> column. The year and month of addition were also parsed so a temporal study about the frequency of content release could be provided. This step I found important in developing a historical analysis of the changes in Netflix’s content acquisition and delivery strategies.</a:t>
            </a:r>
          </a:p>
          <a:p>
            <a:pPr>
              <a:lnSpc>
                <a:spcPct val="90000"/>
              </a:lnSpc>
            </a:pPr>
            <a:endParaRPr lang="en-US" sz="2400" dirty="0"/>
          </a:p>
        </p:txBody>
      </p:sp>
      <p:pic>
        <p:nvPicPr>
          <p:cNvPr id="5" name="image8.png">
            <a:extLst>
              <a:ext uri="{FF2B5EF4-FFF2-40B4-BE49-F238E27FC236}">
                <a16:creationId xmlns:a16="http://schemas.microsoft.com/office/drawing/2014/main" id="{2A091C5A-C1E8-B76F-052E-69DEB96D9651}"/>
              </a:ext>
            </a:extLst>
          </p:cNvPr>
          <p:cNvPicPr/>
          <p:nvPr/>
        </p:nvPicPr>
        <p:blipFill>
          <a:blip r:embed="rId2"/>
          <a:stretch>
            <a:fillRect/>
          </a:stretch>
        </p:blipFill>
        <p:spPr>
          <a:xfrm>
            <a:off x="4327451" y="0"/>
            <a:ext cx="4807403" cy="6804837"/>
          </a:xfrm>
          <a:prstGeom prst="rect">
            <a:avLst/>
          </a:prstGeom>
          <a:noFill/>
          <a:ln/>
        </p:spPr>
      </p:pic>
    </p:spTree>
    <p:extLst>
      <p:ext uri="{BB962C8B-B14F-4D97-AF65-F5344CB8AC3E}">
        <p14:creationId xmlns:p14="http://schemas.microsoft.com/office/powerpoint/2010/main" val="2787334637"/>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1080</TotalTime>
  <Words>1990</Words>
  <Application>Microsoft Office PowerPoint</Application>
  <PresentationFormat>On-screen Show (4:3)</PresentationFormat>
  <Paragraphs>99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Courier New</vt:lpstr>
      <vt:lpstr>Georgia</vt:lpstr>
      <vt:lpstr>Times New Roman</vt:lpstr>
      <vt:lpstr>Trebuchet MS</vt:lpstr>
      <vt:lpstr>Slipstream</vt:lpstr>
      <vt:lpstr>Group 2: Sireesha Gangarapu Sai Swaroop Manne Kavya Sri Myakala Vinay Suhaas Gandi     </vt:lpstr>
      <vt:lpstr>Abstract</vt:lpstr>
      <vt:lpstr>Introduction</vt:lpstr>
      <vt:lpstr>Objectives</vt:lpstr>
      <vt:lpstr>Dataset Overview </vt:lpstr>
      <vt:lpstr>PowerPoint Presentation</vt:lpstr>
      <vt:lpstr>PowerPoint Presentation</vt:lpstr>
      <vt:lpstr>PowerPoint Presentation</vt:lpstr>
      <vt:lpstr>PowerPoint Presentation</vt:lpstr>
      <vt:lpstr>Literature Review</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into Content Trends </vt:lpstr>
      <vt:lpstr>Key Findings</vt:lpstr>
      <vt:lpstr>Visualizations</vt:lpstr>
      <vt:lpstr>Trends Over Years</vt:lpstr>
      <vt:lpstr>Top Contributors</vt:lpstr>
      <vt:lpstr>Feature Relationships</vt:lpstr>
      <vt:lpstr>Conclusion</vt:lpstr>
      <vt:lpstr>PowerPoint Presentation</vt:lpstr>
      <vt:lpstr>PowerPoint Presentation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dc:creator/>
  <cp:keywords/>
  <cp:lastModifiedBy>yasaswini manne</cp:lastModifiedBy>
  <cp:revision>6</cp:revision>
  <dcterms:created xsi:type="dcterms:W3CDTF">2013-01-27T09:14:16Z</dcterms:created>
  <dcterms:modified xsi:type="dcterms:W3CDTF">2024-11-05T21:26:18Z</dcterms:modified>
  <cp:category/>
</cp:coreProperties>
</file>