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389" r:id="rId4"/>
    <p:sldId id="393" r:id="rId5"/>
    <p:sldId id="394" r:id="rId6"/>
    <p:sldId id="395" r:id="rId7"/>
    <p:sldId id="396" r:id="rId8"/>
    <p:sldId id="407" r:id="rId9"/>
    <p:sldId id="398" r:id="rId10"/>
    <p:sldId id="397" r:id="rId11"/>
    <p:sldId id="406" r:id="rId12"/>
    <p:sldId id="405" r:id="rId13"/>
    <p:sldId id="402" r:id="rId14"/>
    <p:sldId id="403" r:id="rId15"/>
    <p:sldId id="4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6A76-4194-4317-AD57-FD74CD120E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621942-D38E-41DA-ACDA-155C4D1BE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10D4C6-E817-4C6A-8791-90A7984B5153}"/>
              </a:ext>
            </a:extLst>
          </p:cNvPr>
          <p:cNvSpPr>
            <a:spLocks noGrp="1"/>
          </p:cNvSpPr>
          <p:nvPr>
            <p:ph type="dt" sz="half" idx="10"/>
          </p:nvPr>
        </p:nvSpPr>
        <p:spPr/>
        <p:txBody>
          <a:bodyPr/>
          <a:lstStyle/>
          <a:p>
            <a:fld id="{EF7EF92B-B5F6-4FEE-A5CB-44F592C259DE}" type="datetimeFigureOut">
              <a:rPr lang="en-IN" smtClean="0"/>
              <a:t>28-11-2021</a:t>
            </a:fld>
            <a:endParaRPr lang="en-IN"/>
          </a:p>
        </p:txBody>
      </p:sp>
      <p:sp>
        <p:nvSpPr>
          <p:cNvPr id="5" name="Footer Placeholder 4">
            <a:extLst>
              <a:ext uri="{FF2B5EF4-FFF2-40B4-BE49-F238E27FC236}">
                <a16:creationId xmlns:a16="http://schemas.microsoft.com/office/drawing/2014/main" id="{DBBA195F-2264-4A98-8721-E820E6CEB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691A7-AA4F-4328-972C-3D0B8861F6C0}"/>
              </a:ext>
            </a:extLst>
          </p:cNvPr>
          <p:cNvSpPr>
            <a:spLocks noGrp="1"/>
          </p:cNvSpPr>
          <p:nvPr>
            <p:ph type="sldNum" sz="quarter" idx="12"/>
          </p:nvPr>
        </p:nvSpPr>
        <p:spPr/>
        <p:txBody>
          <a:bodyPr/>
          <a:lstStyle/>
          <a:p>
            <a:fld id="{4418C1E4-AFAA-45A2-ACDD-8E3440A5DEB8}" type="slidenum">
              <a:rPr lang="en-IN" smtClean="0"/>
              <a:t>‹#›</a:t>
            </a:fld>
            <a:endParaRPr lang="en-IN"/>
          </a:p>
        </p:txBody>
      </p:sp>
    </p:spTree>
    <p:extLst>
      <p:ext uri="{BB962C8B-B14F-4D97-AF65-F5344CB8AC3E}">
        <p14:creationId xmlns:p14="http://schemas.microsoft.com/office/powerpoint/2010/main" val="32536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07A7-E449-4DFC-BF80-1AFF6915B3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D1BA65-FBDD-44C0-9F40-2E605883F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1071A-DFD9-49E0-92EC-C938C82CA5A3}"/>
              </a:ext>
            </a:extLst>
          </p:cNvPr>
          <p:cNvSpPr>
            <a:spLocks noGrp="1"/>
          </p:cNvSpPr>
          <p:nvPr>
            <p:ph type="dt" sz="half" idx="10"/>
          </p:nvPr>
        </p:nvSpPr>
        <p:spPr/>
        <p:txBody>
          <a:bodyPr/>
          <a:lstStyle/>
          <a:p>
            <a:fld id="{EF7EF92B-B5F6-4FEE-A5CB-44F592C259DE}" type="datetimeFigureOut">
              <a:rPr lang="en-IN" smtClean="0"/>
              <a:t>28-11-2021</a:t>
            </a:fld>
            <a:endParaRPr lang="en-IN"/>
          </a:p>
        </p:txBody>
      </p:sp>
      <p:sp>
        <p:nvSpPr>
          <p:cNvPr id="5" name="Footer Placeholder 4">
            <a:extLst>
              <a:ext uri="{FF2B5EF4-FFF2-40B4-BE49-F238E27FC236}">
                <a16:creationId xmlns:a16="http://schemas.microsoft.com/office/drawing/2014/main" id="{88135FAF-015D-4844-A3DD-761D30A4C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10132-AB58-4C97-B660-5FA0DAC3DF80}"/>
              </a:ext>
            </a:extLst>
          </p:cNvPr>
          <p:cNvSpPr>
            <a:spLocks noGrp="1"/>
          </p:cNvSpPr>
          <p:nvPr>
            <p:ph type="sldNum" sz="quarter" idx="12"/>
          </p:nvPr>
        </p:nvSpPr>
        <p:spPr/>
        <p:txBody>
          <a:bodyPr/>
          <a:lstStyle/>
          <a:p>
            <a:fld id="{4418C1E4-AFAA-45A2-ACDD-8E3440A5DEB8}" type="slidenum">
              <a:rPr lang="en-IN" smtClean="0"/>
              <a:t>‹#›</a:t>
            </a:fld>
            <a:endParaRPr lang="en-IN"/>
          </a:p>
        </p:txBody>
      </p:sp>
    </p:spTree>
    <p:extLst>
      <p:ext uri="{BB962C8B-B14F-4D97-AF65-F5344CB8AC3E}">
        <p14:creationId xmlns:p14="http://schemas.microsoft.com/office/powerpoint/2010/main" val="347702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FBF76B-F7B0-4D75-9B80-0C81389DAB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5A5022-D5FB-4BC0-9E13-2ABE0713EC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DEC922-AB62-45D7-9B60-24E743D584D7}"/>
              </a:ext>
            </a:extLst>
          </p:cNvPr>
          <p:cNvSpPr>
            <a:spLocks noGrp="1"/>
          </p:cNvSpPr>
          <p:nvPr>
            <p:ph type="dt" sz="half" idx="10"/>
          </p:nvPr>
        </p:nvSpPr>
        <p:spPr/>
        <p:txBody>
          <a:bodyPr/>
          <a:lstStyle/>
          <a:p>
            <a:fld id="{EF7EF92B-B5F6-4FEE-A5CB-44F592C259DE}" type="datetimeFigureOut">
              <a:rPr lang="en-IN" smtClean="0"/>
              <a:t>28-11-2021</a:t>
            </a:fld>
            <a:endParaRPr lang="en-IN"/>
          </a:p>
        </p:txBody>
      </p:sp>
      <p:sp>
        <p:nvSpPr>
          <p:cNvPr id="5" name="Footer Placeholder 4">
            <a:extLst>
              <a:ext uri="{FF2B5EF4-FFF2-40B4-BE49-F238E27FC236}">
                <a16:creationId xmlns:a16="http://schemas.microsoft.com/office/drawing/2014/main" id="{213BCF62-5B31-4AF4-8A6F-0CA12CA2F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D62BD-E529-4AED-8EFE-57EDC5E4521D}"/>
              </a:ext>
            </a:extLst>
          </p:cNvPr>
          <p:cNvSpPr>
            <a:spLocks noGrp="1"/>
          </p:cNvSpPr>
          <p:nvPr>
            <p:ph type="sldNum" sz="quarter" idx="12"/>
          </p:nvPr>
        </p:nvSpPr>
        <p:spPr/>
        <p:txBody>
          <a:bodyPr/>
          <a:lstStyle/>
          <a:p>
            <a:fld id="{4418C1E4-AFAA-45A2-ACDD-8E3440A5DEB8}" type="slidenum">
              <a:rPr lang="en-IN" smtClean="0"/>
              <a:t>‹#›</a:t>
            </a:fld>
            <a:endParaRPr lang="en-IN"/>
          </a:p>
        </p:txBody>
      </p:sp>
    </p:spTree>
    <p:extLst>
      <p:ext uri="{BB962C8B-B14F-4D97-AF65-F5344CB8AC3E}">
        <p14:creationId xmlns:p14="http://schemas.microsoft.com/office/powerpoint/2010/main" val="3635836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2236485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02349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1537650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2547053044"/>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04321903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911759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365078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57071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0BEB-7DCC-44B0-95C7-8AFE3EB2D9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9D6581-C5E2-430D-B02B-79DDF9ABE8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2E68D-BE60-42C9-9499-76540EEB999F}"/>
              </a:ext>
            </a:extLst>
          </p:cNvPr>
          <p:cNvSpPr>
            <a:spLocks noGrp="1"/>
          </p:cNvSpPr>
          <p:nvPr>
            <p:ph type="dt" sz="half" idx="10"/>
          </p:nvPr>
        </p:nvSpPr>
        <p:spPr/>
        <p:txBody>
          <a:bodyPr/>
          <a:lstStyle/>
          <a:p>
            <a:fld id="{EF7EF92B-B5F6-4FEE-A5CB-44F592C259DE}" type="datetimeFigureOut">
              <a:rPr lang="en-IN" smtClean="0"/>
              <a:t>28-11-2021</a:t>
            </a:fld>
            <a:endParaRPr lang="en-IN"/>
          </a:p>
        </p:txBody>
      </p:sp>
      <p:sp>
        <p:nvSpPr>
          <p:cNvPr id="5" name="Footer Placeholder 4">
            <a:extLst>
              <a:ext uri="{FF2B5EF4-FFF2-40B4-BE49-F238E27FC236}">
                <a16:creationId xmlns:a16="http://schemas.microsoft.com/office/drawing/2014/main" id="{2C281990-22A5-47BA-9BE0-4749899C57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571EA5-0D62-4639-957D-6D81A5C1F7B6}"/>
              </a:ext>
            </a:extLst>
          </p:cNvPr>
          <p:cNvSpPr>
            <a:spLocks noGrp="1"/>
          </p:cNvSpPr>
          <p:nvPr>
            <p:ph type="sldNum" sz="quarter" idx="12"/>
          </p:nvPr>
        </p:nvSpPr>
        <p:spPr/>
        <p:txBody>
          <a:bodyPr/>
          <a:lstStyle/>
          <a:p>
            <a:fld id="{4418C1E4-AFAA-45A2-ACDD-8E3440A5DEB8}" type="slidenum">
              <a:rPr lang="en-IN" smtClean="0"/>
              <a:t>‹#›</a:t>
            </a:fld>
            <a:endParaRPr lang="en-IN"/>
          </a:p>
        </p:txBody>
      </p:sp>
    </p:spTree>
    <p:extLst>
      <p:ext uri="{BB962C8B-B14F-4D97-AF65-F5344CB8AC3E}">
        <p14:creationId xmlns:p14="http://schemas.microsoft.com/office/powerpoint/2010/main" val="272448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82378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1718441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15024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47262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8205552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6429772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17231184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180099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CEEB-2CBD-4F3F-916B-1E7C7098E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84F34A-33B6-43F8-91C7-AAFD51C9C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558A8-ABFB-48FD-BFA1-D701DBF51AAC}"/>
              </a:ext>
            </a:extLst>
          </p:cNvPr>
          <p:cNvSpPr>
            <a:spLocks noGrp="1"/>
          </p:cNvSpPr>
          <p:nvPr>
            <p:ph type="dt" sz="half" idx="10"/>
          </p:nvPr>
        </p:nvSpPr>
        <p:spPr/>
        <p:txBody>
          <a:bodyPr/>
          <a:lstStyle/>
          <a:p>
            <a:fld id="{EF7EF92B-B5F6-4FEE-A5CB-44F592C259DE}" type="datetimeFigureOut">
              <a:rPr lang="en-IN" smtClean="0"/>
              <a:t>28-11-2021</a:t>
            </a:fld>
            <a:endParaRPr lang="en-IN"/>
          </a:p>
        </p:txBody>
      </p:sp>
      <p:sp>
        <p:nvSpPr>
          <p:cNvPr id="5" name="Footer Placeholder 4">
            <a:extLst>
              <a:ext uri="{FF2B5EF4-FFF2-40B4-BE49-F238E27FC236}">
                <a16:creationId xmlns:a16="http://schemas.microsoft.com/office/drawing/2014/main" id="{C071E7BA-F027-4A39-8C34-58B8F72F3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73C14B-C8F8-47A2-A809-7B80C395C531}"/>
              </a:ext>
            </a:extLst>
          </p:cNvPr>
          <p:cNvSpPr>
            <a:spLocks noGrp="1"/>
          </p:cNvSpPr>
          <p:nvPr>
            <p:ph type="sldNum" sz="quarter" idx="12"/>
          </p:nvPr>
        </p:nvSpPr>
        <p:spPr/>
        <p:txBody>
          <a:bodyPr/>
          <a:lstStyle/>
          <a:p>
            <a:fld id="{4418C1E4-AFAA-45A2-ACDD-8E3440A5DEB8}" type="slidenum">
              <a:rPr lang="en-IN" smtClean="0"/>
              <a:t>‹#›</a:t>
            </a:fld>
            <a:endParaRPr lang="en-IN"/>
          </a:p>
        </p:txBody>
      </p:sp>
    </p:spTree>
    <p:extLst>
      <p:ext uri="{BB962C8B-B14F-4D97-AF65-F5344CB8AC3E}">
        <p14:creationId xmlns:p14="http://schemas.microsoft.com/office/powerpoint/2010/main" val="86791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86BB-8F04-4CC8-9525-54A89423F9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612033-73E2-4B34-8A81-9869F45C9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B21F88-DCE1-4CF5-A465-CC30DD62D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E45C8D-F76B-4C0C-8380-2D8D48570142}"/>
              </a:ext>
            </a:extLst>
          </p:cNvPr>
          <p:cNvSpPr>
            <a:spLocks noGrp="1"/>
          </p:cNvSpPr>
          <p:nvPr>
            <p:ph type="dt" sz="half" idx="10"/>
          </p:nvPr>
        </p:nvSpPr>
        <p:spPr/>
        <p:txBody>
          <a:bodyPr/>
          <a:lstStyle/>
          <a:p>
            <a:fld id="{EF7EF92B-B5F6-4FEE-A5CB-44F592C259DE}" type="datetimeFigureOut">
              <a:rPr lang="en-IN" smtClean="0"/>
              <a:t>28-11-2021</a:t>
            </a:fld>
            <a:endParaRPr lang="en-IN"/>
          </a:p>
        </p:txBody>
      </p:sp>
      <p:sp>
        <p:nvSpPr>
          <p:cNvPr id="6" name="Footer Placeholder 5">
            <a:extLst>
              <a:ext uri="{FF2B5EF4-FFF2-40B4-BE49-F238E27FC236}">
                <a16:creationId xmlns:a16="http://schemas.microsoft.com/office/drawing/2014/main" id="{C2BBE430-1CCA-4070-9854-261EFBF199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D71BCC-21C7-4306-AE36-E840EA31E377}"/>
              </a:ext>
            </a:extLst>
          </p:cNvPr>
          <p:cNvSpPr>
            <a:spLocks noGrp="1"/>
          </p:cNvSpPr>
          <p:nvPr>
            <p:ph type="sldNum" sz="quarter" idx="12"/>
          </p:nvPr>
        </p:nvSpPr>
        <p:spPr/>
        <p:txBody>
          <a:bodyPr/>
          <a:lstStyle/>
          <a:p>
            <a:fld id="{4418C1E4-AFAA-45A2-ACDD-8E3440A5DEB8}" type="slidenum">
              <a:rPr lang="en-IN" smtClean="0"/>
              <a:t>‹#›</a:t>
            </a:fld>
            <a:endParaRPr lang="en-IN"/>
          </a:p>
        </p:txBody>
      </p:sp>
    </p:spTree>
    <p:extLst>
      <p:ext uri="{BB962C8B-B14F-4D97-AF65-F5344CB8AC3E}">
        <p14:creationId xmlns:p14="http://schemas.microsoft.com/office/powerpoint/2010/main" val="30766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A0C6-746F-499A-8F3B-1A89EF4EC1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1FAA7C-C28D-41A5-BAD6-A1C8B3ECC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88BFB-53F0-4FAD-9EA3-BDEE587192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33F4A2-6E9F-4D45-B811-7265B96004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B6959-828E-41CB-A1D1-9DF23613D4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0E7BA6-FF20-43B6-B4E8-5C28C4DFE02B}"/>
              </a:ext>
            </a:extLst>
          </p:cNvPr>
          <p:cNvSpPr>
            <a:spLocks noGrp="1"/>
          </p:cNvSpPr>
          <p:nvPr>
            <p:ph type="dt" sz="half" idx="10"/>
          </p:nvPr>
        </p:nvSpPr>
        <p:spPr/>
        <p:txBody>
          <a:bodyPr/>
          <a:lstStyle/>
          <a:p>
            <a:fld id="{EF7EF92B-B5F6-4FEE-A5CB-44F592C259DE}" type="datetimeFigureOut">
              <a:rPr lang="en-IN" smtClean="0"/>
              <a:t>28-11-2021</a:t>
            </a:fld>
            <a:endParaRPr lang="en-IN"/>
          </a:p>
        </p:txBody>
      </p:sp>
      <p:sp>
        <p:nvSpPr>
          <p:cNvPr id="8" name="Footer Placeholder 7">
            <a:extLst>
              <a:ext uri="{FF2B5EF4-FFF2-40B4-BE49-F238E27FC236}">
                <a16:creationId xmlns:a16="http://schemas.microsoft.com/office/drawing/2014/main" id="{0D57EA62-6269-474D-A7A0-27D8F72350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FFB889-CA91-468C-B1DF-DB8C6BE1FFC6}"/>
              </a:ext>
            </a:extLst>
          </p:cNvPr>
          <p:cNvSpPr>
            <a:spLocks noGrp="1"/>
          </p:cNvSpPr>
          <p:nvPr>
            <p:ph type="sldNum" sz="quarter" idx="12"/>
          </p:nvPr>
        </p:nvSpPr>
        <p:spPr/>
        <p:txBody>
          <a:bodyPr/>
          <a:lstStyle/>
          <a:p>
            <a:fld id="{4418C1E4-AFAA-45A2-ACDD-8E3440A5DEB8}" type="slidenum">
              <a:rPr lang="en-IN" smtClean="0"/>
              <a:t>‹#›</a:t>
            </a:fld>
            <a:endParaRPr lang="en-IN"/>
          </a:p>
        </p:txBody>
      </p:sp>
    </p:spTree>
    <p:extLst>
      <p:ext uri="{BB962C8B-B14F-4D97-AF65-F5344CB8AC3E}">
        <p14:creationId xmlns:p14="http://schemas.microsoft.com/office/powerpoint/2010/main" val="338181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7A11-A96E-4867-8F93-074FBDFFC1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624C81-710D-4350-B050-EA6C1F547EB0}"/>
              </a:ext>
            </a:extLst>
          </p:cNvPr>
          <p:cNvSpPr>
            <a:spLocks noGrp="1"/>
          </p:cNvSpPr>
          <p:nvPr>
            <p:ph type="dt" sz="half" idx="10"/>
          </p:nvPr>
        </p:nvSpPr>
        <p:spPr/>
        <p:txBody>
          <a:bodyPr/>
          <a:lstStyle/>
          <a:p>
            <a:fld id="{EF7EF92B-B5F6-4FEE-A5CB-44F592C259DE}" type="datetimeFigureOut">
              <a:rPr lang="en-IN" smtClean="0"/>
              <a:t>28-11-2021</a:t>
            </a:fld>
            <a:endParaRPr lang="en-IN"/>
          </a:p>
        </p:txBody>
      </p:sp>
      <p:sp>
        <p:nvSpPr>
          <p:cNvPr id="4" name="Footer Placeholder 3">
            <a:extLst>
              <a:ext uri="{FF2B5EF4-FFF2-40B4-BE49-F238E27FC236}">
                <a16:creationId xmlns:a16="http://schemas.microsoft.com/office/drawing/2014/main" id="{ABEF3FB8-3F48-4174-B73A-40C828022F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1ADC3E-35FF-4104-8803-717DE20D8E78}"/>
              </a:ext>
            </a:extLst>
          </p:cNvPr>
          <p:cNvSpPr>
            <a:spLocks noGrp="1"/>
          </p:cNvSpPr>
          <p:nvPr>
            <p:ph type="sldNum" sz="quarter" idx="12"/>
          </p:nvPr>
        </p:nvSpPr>
        <p:spPr/>
        <p:txBody>
          <a:bodyPr/>
          <a:lstStyle/>
          <a:p>
            <a:fld id="{4418C1E4-AFAA-45A2-ACDD-8E3440A5DEB8}" type="slidenum">
              <a:rPr lang="en-IN" smtClean="0"/>
              <a:t>‹#›</a:t>
            </a:fld>
            <a:endParaRPr lang="en-IN"/>
          </a:p>
        </p:txBody>
      </p:sp>
    </p:spTree>
    <p:extLst>
      <p:ext uri="{BB962C8B-B14F-4D97-AF65-F5344CB8AC3E}">
        <p14:creationId xmlns:p14="http://schemas.microsoft.com/office/powerpoint/2010/main" val="3520605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C1366-62C7-42ED-B166-A7C613FEB42F}"/>
              </a:ext>
            </a:extLst>
          </p:cNvPr>
          <p:cNvSpPr>
            <a:spLocks noGrp="1"/>
          </p:cNvSpPr>
          <p:nvPr>
            <p:ph type="dt" sz="half" idx="10"/>
          </p:nvPr>
        </p:nvSpPr>
        <p:spPr/>
        <p:txBody>
          <a:bodyPr/>
          <a:lstStyle/>
          <a:p>
            <a:fld id="{EF7EF92B-B5F6-4FEE-A5CB-44F592C259DE}" type="datetimeFigureOut">
              <a:rPr lang="en-IN" smtClean="0"/>
              <a:t>28-11-2021</a:t>
            </a:fld>
            <a:endParaRPr lang="en-IN"/>
          </a:p>
        </p:txBody>
      </p:sp>
      <p:sp>
        <p:nvSpPr>
          <p:cNvPr id="3" name="Footer Placeholder 2">
            <a:extLst>
              <a:ext uri="{FF2B5EF4-FFF2-40B4-BE49-F238E27FC236}">
                <a16:creationId xmlns:a16="http://schemas.microsoft.com/office/drawing/2014/main" id="{38D32F76-DD2D-48DC-8481-C12416703C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1A0DBE-396B-45BC-A8EC-F3087A76A082}"/>
              </a:ext>
            </a:extLst>
          </p:cNvPr>
          <p:cNvSpPr>
            <a:spLocks noGrp="1"/>
          </p:cNvSpPr>
          <p:nvPr>
            <p:ph type="sldNum" sz="quarter" idx="12"/>
          </p:nvPr>
        </p:nvSpPr>
        <p:spPr/>
        <p:txBody>
          <a:bodyPr/>
          <a:lstStyle/>
          <a:p>
            <a:fld id="{4418C1E4-AFAA-45A2-ACDD-8E3440A5DEB8}" type="slidenum">
              <a:rPr lang="en-IN" smtClean="0"/>
              <a:t>‹#›</a:t>
            </a:fld>
            <a:endParaRPr lang="en-IN"/>
          </a:p>
        </p:txBody>
      </p:sp>
    </p:spTree>
    <p:extLst>
      <p:ext uri="{BB962C8B-B14F-4D97-AF65-F5344CB8AC3E}">
        <p14:creationId xmlns:p14="http://schemas.microsoft.com/office/powerpoint/2010/main" val="276420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AB21-A9F4-46F4-8BAE-16B354855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DD27DB-22C0-4DA9-956F-DF30B38D3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B41EB9-E256-41F4-9F0A-432217280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D7935-1089-4E4A-9809-63FC34D2C606}"/>
              </a:ext>
            </a:extLst>
          </p:cNvPr>
          <p:cNvSpPr>
            <a:spLocks noGrp="1"/>
          </p:cNvSpPr>
          <p:nvPr>
            <p:ph type="dt" sz="half" idx="10"/>
          </p:nvPr>
        </p:nvSpPr>
        <p:spPr/>
        <p:txBody>
          <a:bodyPr/>
          <a:lstStyle/>
          <a:p>
            <a:fld id="{EF7EF92B-B5F6-4FEE-A5CB-44F592C259DE}" type="datetimeFigureOut">
              <a:rPr lang="en-IN" smtClean="0"/>
              <a:t>28-11-2021</a:t>
            </a:fld>
            <a:endParaRPr lang="en-IN"/>
          </a:p>
        </p:txBody>
      </p:sp>
      <p:sp>
        <p:nvSpPr>
          <p:cNvPr id="6" name="Footer Placeholder 5">
            <a:extLst>
              <a:ext uri="{FF2B5EF4-FFF2-40B4-BE49-F238E27FC236}">
                <a16:creationId xmlns:a16="http://schemas.microsoft.com/office/drawing/2014/main" id="{33826621-ED60-441A-A6C6-FC2641A0CF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A073A-2D59-46FA-8471-6F5EC07F0121}"/>
              </a:ext>
            </a:extLst>
          </p:cNvPr>
          <p:cNvSpPr>
            <a:spLocks noGrp="1"/>
          </p:cNvSpPr>
          <p:nvPr>
            <p:ph type="sldNum" sz="quarter" idx="12"/>
          </p:nvPr>
        </p:nvSpPr>
        <p:spPr/>
        <p:txBody>
          <a:bodyPr/>
          <a:lstStyle/>
          <a:p>
            <a:fld id="{4418C1E4-AFAA-45A2-ACDD-8E3440A5DEB8}" type="slidenum">
              <a:rPr lang="en-IN" smtClean="0"/>
              <a:t>‹#›</a:t>
            </a:fld>
            <a:endParaRPr lang="en-IN"/>
          </a:p>
        </p:txBody>
      </p:sp>
    </p:spTree>
    <p:extLst>
      <p:ext uri="{BB962C8B-B14F-4D97-AF65-F5344CB8AC3E}">
        <p14:creationId xmlns:p14="http://schemas.microsoft.com/office/powerpoint/2010/main" val="309294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B87E5-FB48-4947-B0AA-6A568C2BE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FAF01F-6AD3-4394-B82A-3821FFEF7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3B46D1-65C4-4BAA-B538-31FA17AE9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BFDAB-0509-4691-AC07-B6F73A644793}"/>
              </a:ext>
            </a:extLst>
          </p:cNvPr>
          <p:cNvSpPr>
            <a:spLocks noGrp="1"/>
          </p:cNvSpPr>
          <p:nvPr>
            <p:ph type="dt" sz="half" idx="10"/>
          </p:nvPr>
        </p:nvSpPr>
        <p:spPr/>
        <p:txBody>
          <a:bodyPr/>
          <a:lstStyle/>
          <a:p>
            <a:fld id="{EF7EF92B-B5F6-4FEE-A5CB-44F592C259DE}" type="datetimeFigureOut">
              <a:rPr lang="en-IN" smtClean="0"/>
              <a:t>28-11-2021</a:t>
            </a:fld>
            <a:endParaRPr lang="en-IN"/>
          </a:p>
        </p:txBody>
      </p:sp>
      <p:sp>
        <p:nvSpPr>
          <p:cNvPr id="6" name="Footer Placeholder 5">
            <a:extLst>
              <a:ext uri="{FF2B5EF4-FFF2-40B4-BE49-F238E27FC236}">
                <a16:creationId xmlns:a16="http://schemas.microsoft.com/office/drawing/2014/main" id="{F616A549-2705-48C1-8432-D2A9203F82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5D5021-148A-4308-8DF7-E7D861010F77}"/>
              </a:ext>
            </a:extLst>
          </p:cNvPr>
          <p:cNvSpPr>
            <a:spLocks noGrp="1"/>
          </p:cNvSpPr>
          <p:nvPr>
            <p:ph type="sldNum" sz="quarter" idx="12"/>
          </p:nvPr>
        </p:nvSpPr>
        <p:spPr/>
        <p:txBody>
          <a:bodyPr/>
          <a:lstStyle/>
          <a:p>
            <a:fld id="{4418C1E4-AFAA-45A2-ACDD-8E3440A5DEB8}" type="slidenum">
              <a:rPr lang="en-IN" smtClean="0"/>
              <a:t>‹#›</a:t>
            </a:fld>
            <a:endParaRPr lang="en-IN"/>
          </a:p>
        </p:txBody>
      </p:sp>
    </p:spTree>
    <p:extLst>
      <p:ext uri="{BB962C8B-B14F-4D97-AF65-F5344CB8AC3E}">
        <p14:creationId xmlns:p14="http://schemas.microsoft.com/office/powerpoint/2010/main" val="332757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B148F-FDC7-45A7-BC66-9A9C6A350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66A78B-1F51-4287-81E7-22F1142CC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0A79DF-A5D5-4804-984B-A331064D4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EF92B-B5F6-4FEE-A5CB-44F592C259DE}" type="datetimeFigureOut">
              <a:rPr lang="en-IN" smtClean="0"/>
              <a:t>28-11-2021</a:t>
            </a:fld>
            <a:endParaRPr lang="en-IN"/>
          </a:p>
        </p:txBody>
      </p:sp>
      <p:sp>
        <p:nvSpPr>
          <p:cNvPr id="5" name="Footer Placeholder 4">
            <a:extLst>
              <a:ext uri="{FF2B5EF4-FFF2-40B4-BE49-F238E27FC236}">
                <a16:creationId xmlns:a16="http://schemas.microsoft.com/office/drawing/2014/main" id="{844791C0-FA5B-4EDA-A58C-7080653BC0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CAA826-966F-4410-9280-2198FFE240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8C1E4-AFAA-45A2-ACDD-8E3440A5DEB8}" type="slidenum">
              <a:rPr lang="en-IN" smtClean="0"/>
              <a:t>‹#›</a:t>
            </a:fld>
            <a:endParaRPr lang="en-IN"/>
          </a:p>
        </p:txBody>
      </p:sp>
    </p:spTree>
    <p:extLst>
      <p:ext uri="{BB962C8B-B14F-4D97-AF65-F5344CB8AC3E}">
        <p14:creationId xmlns:p14="http://schemas.microsoft.com/office/powerpoint/2010/main" val="3846074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9142606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1.gif"/><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C66C-C5DD-49EA-845C-6E81019D151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0830C08C-9052-485D-867A-6068B9C1167E}"/>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C09DE922-A62D-42EF-BAD5-C4FB0A7355A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88258"/>
            <a:ext cx="12191999" cy="6857999"/>
          </a:xfrm>
          <a:prstGeom prst="rect">
            <a:avLst/>
          </a:prstGeom>
        </p:spPr>
      </p:pic>
      <p:sp>
        <p:nvSpPr>
          <p:cNvPr id="7" name="Subtitle 2">
            <a:extLst>
              <a:ext uri="{FF2B5EF4-FFF2-40B4-BE49-F238E27FC236}">
                <a16:creationId xmlns:a16="http://schemas.microsoft.com/office/drawing/2014/main" id="{80681816-31DF-43F3-B140-80436E9F4F08}"/>
              </a:ext>
            </a:extLst>
          </p:cNvPr>
          <p:cNvSpPr txBox="1">
            <a:spLocks/>
          </p:cNvSpPr>
          <p:nvPr/>
        </p:nvSpPr>
        <p:spPr>
          <a:xfrm>
            <a:off x="671804" y="1632857"/>
            <a:ext cx="11010123" cy="4777273"/>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2400" b="1" i="0" u="none" strike="noStrike" kern="1200" cap="all" spc="0" normalizeH="0" baseline="0" noProof="0" dirty="0">
                <a:ln>
                  <a:noFill/>
                </a:ln>
                <a:solidFill>
                  <a:srgbClr val="46B298">
                    <a:lumMod val="60000"/>
                    <a:lumOff val="40000"/>
                  </a:srgbClr>
                </a:solidFill>
                <a:effectLst/>
                <a:uLnTx/>
                <a:uFillTx/>
                <a:latin typeface="Tahoma" panose="020B0604030504040204" pitchFamily="34" charset="0"/>
                <a:ea typeface="Tahoma" panose="020B0604030504040204" pitchFamily="34" charset="0"/>
                <a:cs typeface="Tahoma" panose="020B0604030504040204" pitchFamily="34" charset="0"/>
              </a:rPr>
              <a:t>PROJECT TITLE:   </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2400" b="1" i="0" u="none" strike="noStrike" kern="1200" cap="all" spc="0" normalizeH="0" baseline="0" noProof="0" dirty="0">
                <a:ln>
                  <a:noFill/>
                </a:ln>
                <a:solidFill>
                  <a:srgbClr val="46B298">
                    <a:lumMod val="60000"/>
                    <a:lumOff val="40000"/>
                  </a:srgbClr>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2400" b="0" i="0" u="none" strike="noStrike" kern="1200" cap="all" spc="0" normalizeH="0" baseline="0" noProof="0" dirty="0">
                <a:ln>
                  <a:noFill/>
                </a:ln>
                <a:solidFill>
                  <a:schemeClr val="bg2"/>
                </a:solidFill>
                <a:effectLst/>
                <a:uLnTx/>
                <a:uFillTx/>
                <a:latin typeface="Verdana" panose="020B0604030504040204" pitchFamily="34" charset="0"/>
                <a:ea typeface="Verdana" panose="020B0604030504040204" pitchFamily="34" charset="0"/>
                <a:cs typeface="Tahoma" panose="020B0604030504040204" pitchFamily="34" charset="0"/>
              </a:rPr>
              <a:t>bipartite matching</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2400" b="1" i="0" u="none" strike="noStrike" kern="1200" cap="all" spc="0" normalizeH="0" baseline="0" noProof="0" dirty="0">
                <a:ln>
                  <a:noFill/>
                </a:ln>
                <a:solidFill>
                  <a:srgbClr val="46B298">
                    <a:lumMod val="60000"/>
                    <a:lumOff val="40000"/>
                  </a:srgbClr>
                </a:solidFill>
                <a:effectLst>
                  <a:outerShdw blurRad="38100" dist="38100" dir="2700000" algn="tl">
                    <a:srgbClr val="000000">
                      <a:alpha val="43137"/>
                    </a:srgbClr>
                  </a:outerShdw>
                </a:effectLst>
                <a:uLnTx/>
                <a:uFillTx/>
                <a:latin typeface="Arial Black" panose="020B0A04020102020204" pitchFamily="34" charset="0"/>
                <a:ea typeface="Tahoma" panose="020B0604030504040204" pitchFamily="34" charset="0"/>
                <a:cs typeface="Tahoma" panose="020B0604030504040204" pitchFamily="34" charset="0"/>
              </a:rPr>
              <a:t>GROUP MENTOR</a:t>
            </a:r>
            <a:r>
              <a:rPr kumimoji="0" lang="en-US" sz="2400" b="0" i="0" u="none" strike="noStrike" kern="1200" cap="all" spc="0" normalizeH="0" baseline="0" noProof="0" dirty="0">
                <a:ln>
                  <a:noFill/>
                </a:ln>
                <a:solidFill>
                  <a:srgbClr val="46B298">
                    <a:lumMod val="60000"/>
                    <a:lumOff val="40000"/>
                  </a:srgbClr>
                </a:solidFill>
                <a:effectLst/>
                <a:uLnTx/>
                <a:uFillTx/>
                <a:latin typeface="Arial Black" panose="020B0A04020102020204" pitchFamily="34" charset="0"/>
                <a:ea typeface="Tahoma" panose="020B0604030504040204" pitchFamily="34" charset="0"/>
                <a:cs typeface="Tahoma" panose="020B0604030504040204" pitchFamily="34" charset="0"/>
              </a:rPr>
              <a:t>:</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2400" b="0" i="0" u="none" strike="noStrike" kern="1200" cap="all" spc="0" normalizeH="0" baseline="0" noProof="0" dirty="0">
                <a:ln>
                  <a:noFill/>
                </a:ln>
                <a:solidFill>
                  <a:srgbClr val="46B298">
                    <a:lumMod val="60000"/>
                    <a:lumOff val="40000"/>
                  </a:srgbClr>
                </a:solidFill>
                <a:effectLst/>
                <a:uLnTx/>
                <a:uFillTx/>
                <a:latin typeface="Segoe Script" panose="030B0504020000000003" pitchFamily="66" charset="0"/>
                <a:ea typeface="Tahoma" panose="020B0604030504040204" pitchFamily="34" charset="0"/>
                <a:cs typeface="Tahoma" panose="020B0604030504040204" pitchFamily="34" charset="0"/>
              </a:rPr>
              <a:t>          </a:t>
            </a:r>
            <a:r>
              <a:rPr kumimoji="0" lang="en-US" sz="2400" b="0" i="0" u="none" strike="noStrike" kern="1200" cap="all" spc="0" normalizeH="0" baseline="0" noProof="0" dirty="0" err="1">
                <a:ln>
                  <a:noFill/>
                </a:ln>
                <a:solidFill>
                  <a:sysClr val="window" lastClr="FFFFFF"/>
                </a:solidFill>
                <a:effectLst/>
                <a:uLnTx/>
                <a:uFillTx/>
                <a:latin typeface="Segoe Script" panose="030B0504020000000003" pitchFamily="66" charset="0"/>
                <a:ea typeface="Tahoma" panose="020B0604030504040204" pitchFamily="34" charset="0"/>
                <a:cs typeface="Tahoma" panose="020B0604030504040204" pitchFamily="34" charset="0"/>
              </a:rPr>
              <a:t>dr.manasi</a:t>
            </a:r>
            <a:r>
              <a:rPr kumimoji="0" lang="en-US" sz="2400" b="0" i="0" u="none" strike="noStrike" kern="1200" cap="all" spc="0" normalizeH="0" baseline="0" noProof="0" dirty="0">
                <a:ln>
                  <a:noFill/>
                </a:ln>
                <a:solidFill>
                  <a:sysClr val="window" lastClr="FFFFFF"/>
                </a:solidFill>
                <a:effectLst/>
                <a:uLnTx/>
                <a:uFillTx/>
                <a:latin typeface="Segoe Script" panose="030B0504020000000003" pitchFamily="66" charset="0"/>
                <a:ea typeface="Tahoma" panose="020B0604030504040204" pitchFamily="34" charset="0"/>
                <a:cs typeface="Tahoma" panose="020B0604030504040204" pitchFamily="34" charset="0"/>
              </a:rPr>
              <a:t> </a:t>
            </a:r>
            <a:r>
              <a:rPr kumimoji="0" lang="en-US" sz="2400" b="0" i="0" u="none" strike="noStrike" kern="1200" cap="all" spc="0" normalizeH="0" baseline="0" noProof="0" dirty="0" err="1">
                <a:ln>
                  <a:noFill/>
                </a:ln>
                <a:solidFill>
                  <a:sysClr val="window" lastClr="FFFFFF"/>
                </a:solidFill>
                <a:effectLst/>
                <a:uLnTx/>
                <a:uFillTx/>
                <a:latin typeface="Segoe Script" panose="030B0504020000000003" pitchFamily="66" charset="0"/>
                <a:ea typeface="Tahoma" panose="020B0604030504040204" pitchFamily="34" charset="0"/>
                <a:cs typeface="Tahoma" panose="020B0604030504040204" pitchFamily="34" charset="0"/>
              </a:rPr>
              <a:t>kulkarni</a:t>
            </a:r>
            <a:endParaRPr kumimoji="0" lang="en-US" sz="2400" b="0" i="0" u="none" strike="noStrike" kern="1200" cap="all" spc="0" normalizeH="0" baseline="0" noProof="0" dirty="0">
              <a:ln>
                <a:noFill/>
              </a:ln>
              <a:solidFill>
                <a:sysClr val="window" lastClr="FFFFFF"/>
              </a:solidFill>
              <a:effectLst/>
              <a:uLnTx/>
              <a:uFillTx/>
              <a:latin typeface="Segoe Script" panose="030B0504020000000003" pitchFamily="66"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endParaRPr kumimoji="0" lang="en-US" sz="2400" b="0" i="0" u="none" strike="noStrike" kern="1200" cap="all" spc="0" normalizeH="0" baseline="0" noProof="0" dirty="0">
              <a:ln>
                <a:noFill/>
              </a:ln>
              <a:solidFill>
                <a:srgbClr val="46B298">
                  <a:lumMod val="60000"/>
                  <a:lumOff val="40000"/>
                </a:srgbClr>
              </a:solidFill>
              <a:effectLst/>
              <a:uLnTx/>
              <a:uFillTx/>
              <a:latin typeface="Segoe Script" panose="030B0504020000000003" pitchFamily="66"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2400" b="0" i="0" u="sng" strike="noStrike" kern="1200" cap="all" spc="0" normalizeH="0" baseline="0" noProof="0" dirty="0">
                <a:ln>
                  <a:noFill/>
                </a:ln>
                <a:solidFill>
                  <a:srgbClr val="46B298">
                    <a:lumMod val="60000"/>
                    <a:lumOff val="40000"/>
                  </a:srgbClr>
                </a:solidFill>
                <a:effectLst/>
                <a:uLnTx/>
                <a:uFillTx/>
                <a:latin typeface="Segoe UI Semibold" panose="020B0702040204020203" pitchFamily="34" charset="0"/>
                <a:ea typeface="Tahoma" panose="020B0604030504040204" pitchFamily="34" charset="0"/>
                <a:cs typeface="Segoe UI Semibold" panose="020B0702040204020203" pitchFamily="34" charset="0"/>
              </a:rPr>
              <a:t>GROUP MEMBERS:    </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2400" b="0" i="0" u="none" strike="noStrike" kern="1200" cap="all" spc="0" normalizeH="0" baseline="0" noProof="0" dirty="0">
                <a:ln>
                  <a:noFill/>
                </a:ln>
                <a:solidFill>
                  <a:schemeClr val="accent2"/>
                </a:solidFill>
                <a:effectLst/>
                <a:uLnTx/>
                <a:uFillTx/>
                <a:latin typeface="Bahnschrift" panose="020B0502040204020203" pitchFamily="34" charset="0"/>
                <a:ea typeface="Tahoma" panose="020B0604030504040204" pitchFamily="34" charset="0"/>
                <a:cs typeface="Segoe UI Semibold" panose="020B0702040204020203" pitchFamily="34" charset="0"/>
              </a:rPr>
              <a:t>         </a:t>
            </a:r>
            <a:r>
              <a:rPr kumimoji="0" lang="en-US" sz="2400" b="0" i="0" u="none" strike="noStrike" kern="1200" cap="all" spc="0" normalizeH="0" baseline="0" noProof="0" dirty="0" err="1">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Gaini</a:t>
            </a:r>
            <a:r>
              <a:rPr kumimoji="0" lang="en-US" sz="2400" b="0" i="0" u="none" strike="noStrike" kern="1200" cap="all" spc="0" normalizeH="0" baseline="0" noProof="0" dirty="0">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 om </a:t>
            </a:r>
            <a:r>
              <a:rPr kumimoji="0" lang="en-US" sz="2400" b="0" i="0" u="none" strike="noStrike" kern="1200" cap="all" spc="0" normalizeH="0" baseline="0" noProof="0" dirty="0" err="1">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prakash</a:t>
            </a:r>
            <a:r>
              <a:rPr kumimoji="0" lang="en-US" sz="2400" b="0" i="0" u="none" strike="noStrike" kern="1200" cap="all" spc="0" normalizeH="0" baseline="0" noProof="0" dirty="0">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                                201951061</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2400" b="0" i="0" u="none" strike="noStrike" kern="1200" cap="all" spc="0" normalizeH="0" baseline="0" noProof="0" dirty="0">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         </a:t>
            </a:r>
            <a:r>
              <a:rPr kumimoji="0" lang="en-US" sz="2400" b="0" i="0" u="none" strike="noStrike" kern="1200" cap="all" spc="0" normalizeH="0" baseline="0" noProof="0" dirty="0" err="1">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Ganugachintal</a:t>
            </a:r>
            <a:r>
              <a:rPr lang="en-US" sz="2400" dirty="0">
                <a:solidFill>
                  <a:schemeClr val="bg2"/>
                </a:solidFill>
                <a:latin typeface="Bahnschrift" panose="020B0502040204020203" pitchFamily="34" charset="0"/>
                <a:ea typeface="Tahoma" panose="020B0604030504040204" pitchFamily="34" charset="0"/>
                <a:cs typeface="Segoe UI Semibold" panose="020B0702040204020203" pitchFamily="34" charset="0"/>
              </a:rPr>
              <a:t>a </a:t>
            </a:r>
            <a:r>
              <a:rPr lang="en-US" sz="2400" dirty="0" err="1">
                <a:solidFill>
                  <a:schemeClr val="bg2"/>
                </a:solidFill>
                <a:latin typeface="Bahnschrift" panose="020B0502040204020203" pitchFamily="34" charset="0"/>
                <a:ea typeface="Tahoma" panose="020B0604030504040204" pitchFamily="34" charset="0"/>
                <a:cs typeface="Segoe UI Semibold" panose="020B0702040204020203" pitchFamily="34" charset="0"/>
              </a:rPr>
              <a:t>rajasekhar</a:t>
            </a:r>
            <a:r>
              <a:rPr kumimoji="0" lang="en-US" sz="2400" b="0" i="0" u="none" strike="noStrike" kern="1200" cap="all" spc="0" normalizeH="0" baseline="0" noProof="0" dirty="0">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          201951062</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2400" b="0" i="0" u="none" strike="noStrike" kern="1200" cap="all" spc="0" normalizeH="0" baseline="0" noProof="0" dirty="0">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         </a:t>
            </a:r>
            <a:r>
              <a:rPr kumimoji="0" lang="en-US" sz="2400" b="0" i="0" u="none" strike="noStrike" kern="1200" cap="all" spc="0" normalizeH="0" baseline="0" noProof="0" dirty="0" err="1">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dharavath</a:t>
            </a:r>
            <a:r>
              <a:rPr kumimoji="0" lang="en-US" sz="2400" b="0" i="0" u="none" strike="noStrike" kern="1200" cap="all" spc="0" normalizeH="0" baseline="0" noProof="0" dirty="0">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 Rajeev Gandhi                201951186</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2400" b="0" i="0" u="none" strike="noStrike" kern="1200" cap="all" spc="0" normalizeH="0" baseline="0" noProof="0" dirty="0">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         </a:t>
            </a:r>
            <a:r>
              <a:rPr kumimoji="0" lang="en-US" sz="2400" b="0" i="0" u="none" strike="noStrike" kern="1200" cap="all" spc="0" normalizeH="0" baseline="0" noProof="0" dirty="0" err="1">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Jammula</a:t>
            </a:r>
            <a:r>
              <a:rPr kumimoji="0" lang="en-US" sz="2400" b="0" i="0" u="none" strike="noStrike" kern="1200" cap="all" spc="0" normalizeH="0" baseline="0" noProof="0" dirty="0">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 Jyothi Swaroop </a:t>
            </a:r>
            <a:r>
              <a:rPr kumimoji="0" lang="en-US" sz="2400" b="0" i="0" u="none" strike="noStrike" kern="1200" cap="all" spc="0" normalizeH="0" baseline="0" noProof="0" dirty="0" err="1">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kumar</a:t>
            </a:r>
            <a:r>
              <a:rPr kumimoji="0" lang="en-US" sz="2400" b="0" i="0" u="none" strike="noStrike" kern="1200" cap="all" spc="0" normalizeH="0" baseline="0" noProof="0" dirty="0">
                <a:ln>
                  <a:noFill/>
                </a:ln>
                <a:solidFill>
                  <a:schemeClr val="bg2"/>
                </a:solidFill>
                <a:effectLst/>
                <a:uLnTx/>
                <a:uFillTx/>
                <a:latin typeface="Bahnschrift" panose="020B0502040204020203" pitchFamily="34" charset="0"/>
                <a:ea typeface="Tahoma" panose="020B0604030504040204" pitchFamily="34" charset="0"/>
                <a:cs typeface="Segoe UI Semibold" panose="020B0702040204020203" pitchFamily="34" charset="0"/>
              </a:rPr>
              <a:t>    201951189</a:t>
            </a:r>
          </a:p>
          <a:p>
            <a:pPr marL="0" marR="0" lvl="0" indent="0" algn="r" defTabSz="457200" rtl="0" eaLnBrk="1" fontAlgn="auto" latinLnBrk="0" hangingPunct="1">
              <a:lnSpc>
                <a:spcPct val="100000"/>
              </a:lnSpc>
              <a:spcBef>
                <a:spcPts val="0"/>
              </a:spcBef>
              <a:spcAft>
                <a:spcPts val="1000"/>
              </a:spcAft>
              <a:buClr>
                <a:sysClr val="window" lastClr="FFFFFF"/>
              </a:buClr>
              <a:buSzPct val="100000"/>
              <a:buFont typeface="Arial"/>
              <a:buNone/>
              <a:tabLst/>
              <a:defRPr/>
            </a:pPr>
            <a:endParaRPr kumimoji="0" lang="en-IN" sz="1800" b="0" i="0" u="none" strike="noStrike" kern="1200" cap="all" spc="0" normalizeH="0" baseline="0" noProof="0" dirty="0">
              <a:ln>
                <a:noFill/>
              </a:ln>
              <a:solidFill>
                <a:sysClr val="window" lastClr="FFFFFF"/>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AFF0CC71-C2B6-4C7B-8359-0A2A1A744FCB}"/>
              </a:ext>
            </a:extLst>
          </p:cNvPr>
          <p:cNvPicPr>
            <a:picLocks noChangeAspect="1"/>
          </p:cNvPicPr>
          <p:nvPr/>
        </p:nvPicPr>
        <p:blipFill>
          <a:blip r:embed="rId3"/>
          <a:stretch>
            <a:fillRect/>
          </a:stretch>
        </p:blipFill>
        <p:spPr>
          <a:xfrm>
            <a:off x="0" y="-188258"/>
            <a:ext cx="12192000" cy="1176528"/>
          </a:xfrm>
          <a:prstGeom prst="rect">
            <a:avLst/>
          </a:prstGeom>
        </p:spPr>
      </p:pic>
      <p:sp>
        <p:nvSpPr>
          <p:cNvPr id="10" name="TextBox 9">
            <a:extLst>
              <a:ext uri="{FF2B5EF4-FFF2-40B4-BE49-F238E27FC236}">
                <a16:creationId xmlns:a16="http://schemas.microsoft.com/office/drawing/2014/main" id="{5772F2F7-F8B6-4B28-BF85-882B4066F3F1}"/>
              </a:ext>
            </a:extLst>
          </p:cNvPr>
          <p:cNvSpPr txBox="1"/>
          <p:nvPr/>
        </p:nvSpPr>
        <p:spPr>
          <a:xfrm>
            <a:off x="4078941" y="19988"/>
            <a:ext cx="5109883" cy="646331"/>
          </a:xfrm>
          <a:prstGeom prst="rect">
            <a:avLst/>
          </a:prstGeom>
          <a:noFill/>
        </p:spPr>
        <p:txBody>
          <a:bodyPr wrap="square" rtlCol="0">
            <a:spAutoFit/>
          </a:bodyPr>
          <a:lstStyle/>
          <a:p>
            <a:r>
              <a:rPr lang="en-IN" sz="3600" dirty="0">
                <a:solidFill>
                  <a:schemeClr val="accent1">
                    <a:lumMod val="50000"/>
                  </a:schemeClr>
                </a:solidFill>
              </a:rPr>
              <a:t>DESIGN PROJECT</a:t>
            </a:r>
          </a:p>
        </p:txBody>
      </p:sp>
    </p:spTree>
    <p:extLst>
      <p:ext uri="{BB962C8B-B14F-4D97-AF65-F5344CB8AC3E}">
        <p14:creationId xmlns:p14="http://schemas.microsoft.com/office/powerpoint/2010/main" val="40286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E64B1-CBBE-40EF-A9CE-72F5544745FC}"/>
              </a:ext>
            </a:extLst>
          </p:cNvPr>
          <p:cNvSpPr>
            <a:spLocks noGrp="1"/>
          </p:cNvSpPr>
          <p:nvPr>
            <p:ph idx="1"/>
          </p:nvPr>
        </p:nvSpPr>
        <p:spPr>
          <a:xfrm>
            <a:off x="838200" y="1825625"/>
            <a:ext cx="10515600" cy="1313501"/>
          </a:xfrm>
        </p:spPr>
        <p:txBody>
          <a:bodyPr>
            <a:normAutofit/>
          </a:bodyPr>
          <a:lstStyle/>
          <a:p>
            <a:r>
              <a:rPr lang="en-IN" sz="2400" dirty="0"/>
              <a:t>In addition to bipartite matching algorithms we implemented some other useful algorithms like Breadth First Search, Depth First Search and Travelling Salesman Problem.</a:t>
            </a:r>
          </a:p>
          <a:p>
            <a:endParaRPr lang="en-IN" sz="2400" dirty="0"/>
          </a:p>
          <a:p>
            <a:endParaRPr lang="en-IN" sz="2400" dirty="0"/>
          </a:p>
        </p:txBody>
      </p:sp>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744071" y="402523"/>
            <a:ext cx="418651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Calibri" panose="020F0502020204030204"/>
                <a:ea typeface="+mn-ea"/>
                <a:cs typeface="+mn-cs"/>
              </a:rPr>
              <a:t>Graph Traversal </a:t>
            </a:r>
            <a:r>
              <a:rPr lang="en-IN" sz="2800" dirty="0">
                <a:solidFill>
                  <a:prstClr val="white"/>
                </a:solidFill>
                <a:latin typeface="Calibri" panose="020F0502020204030204"/>
              </a:rPr>
              <a:t>A</a:t>
            </a:r>
            <a:r>
              <a:rPr kumimoji="0" lang="en-IN" sz="2800" b="0" i="0" u="none" strike="noStrike" kern="1200" cap="none" spc="0" normalizeH="0" baseline="0" noProof="0" dirty="0" err="1">
                <a:ln>
                  <a:noFill/>
                </a:ln>
                <a:solidFill>
                  <a:prstClr val="white"/>
                </a:solidFill>
                <a:effectLst/>
                <a:uLnTx/>
                <a:uFillTx/>
                <a:latin typeface="Calibri" panose="020F0502020204030204"/>
                <a:ea typeface="+mn-ea"/>
                <a:cs typeface="+mn-cs"/>
              </a:rPr>
              <a:t>lgorithms</a:t>
            </a:r>
            <a:endParaRPr kumimoji="0" lang="en-IN"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9E2519DA-D31A-43C3-B72B-4B9B346A04A7}"/>
              </a:ext>
            </a:extLst>
          </p:cNvPr>
          <p:cNvSpPr txBox="1">
            <a:spLocks/>
          </p:cNvSpPr>
          <p:nvPr/>
        </p:nvSpPr>
        <p:spPr>
          <a:xfrm>
            <a:off x="838200" y="2888977"/>
            <a:ext cx="6071509" cy="36012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400" dirty="0"/>
          </a:p>
          <a:p>
            <a:r>
              <a:rPr lang="en-US" sz="2400" dirty="0"/>
              <a:t>The traveling salesman problem (TSP) is an algorithmic problem tasked with finding the shortest route between a set of points and locations that must be visited. </a:t>
            </a:r>
          </a:p>
          <a:p>
            <a:r>
              <a:rPr lang="en-US" sz="2400" dirty="0"/>
              <a:t>In the problem statement, the points are the cities a salesperson might visit. The salesman‘s goal is to keep both the travel costs and the distance traveled as low as possible.</a:t>
            </a:r>
            <a:endParaRPr lang="en-IN" sz="2400" dirty="0"/>
          </a:p>
          <a:p>
            <a:endParaRPr lang="en-IN" sz="2400" dirty="0"/>
          </a:p>
        </p:txBody>
      </p:sp>
      <p:pic>
        <p:nvPicPr>
          <p:cNvPr id="5" name="Picture 4">
            <a:extLst>
              <a:ext uri="{FF2B5EF4-FFF2-40B4-BE49-F238E27FC236}">
                <a16:creationId xmlns:a16="http://schemas.microsoft.com/office/drawing/2014/main" id="{15BD9271-E3F4-4A35-AE29-292B6A4E6ED8}"/>
              </a:ext>
            </a:extLst>
          </p:cNvPr>
          <p:cNvPicPr>
            <a:picLocks noChangeAspect="1"/>
          </p:cNvPicPr>
          <p:nvPr/>
        </p:nvPicPr>
        <p:blipFill>
          <a:blip r:embed="rId3"/>
          <a:stretch>
            <a:fillRect/>
          </a:stretch>
        </p:blipFill>
        <p:spPr>
          <a:xfrm>
            <a:off x="672940" y="1857926"/>
            <a:ext cx="481626" cy="347502"/>
          </a:xfrm>
          <a:prstGeom prst="rect">
            <a:avLst/>
          </a:prstGeom>
        </p:spPr>
      </p:pic>
      <p:pic>
        <p:nvPicPr>
          <p:cNvPr id="9" name="Picture 8">
            <a:extLst>
              <a:ext uri="{FF2B5EF4-FFF2-40B4-BE49-F238E27FC236}">
                <a16:creationId xmlns:a16="http://schemas.microsoft.com/office/drawing/2014/main" id="{F99A2114-DF65-47BB-8575-391618DD6532}"/>
              </a:ext>
            </a:extLst>
          </p:cNvPr>
          <p:cNvPicPr>
            <a:picLocks noChangeAspect="1"/>
          </p:cNvPicPr>
          <p:nvPr/>
        </p:nvPicPr>
        <p:blipFill>
          <a:blip r:embed="rId4"/>
          <a:stretch>
            <a:fillRect/>
          </a:stretch>
        </p:blipFill>
        <p:spPr>
          <a:xfrm>
            <a:off x="672940" y="3364639"/>
            <a:ext cx="481626" cy="347502"/>
          </a:xfrm>
          <a:prstGeom prst="rect">
            <a:avLst/>
          </a:prstGeom>
        </p:spPr>
      </p:pic>
      <p:pic>
        <p:nvPicPr>
          <p:cNvPr id="10" name="Picture 9">
            <a:extLst>
              <a:ext uri="{FF2B5EF4-FFF2-40B4-BE49-F238E27FC236}">
                <a16:creationId xmlns:a16="http://schemas.microsoft.com/office/drawing/2014/main" id="{B7809ACD-62E1-4B9A-BA45-6A704AA92745}"/>
              </a:ext>
            </a:extLst>
          </p:cNvPr>
          <p:cNvPicPr>
            <a:picLocks noChangeAspect="1"/>
          </p:cNvPicPr>
          <p:nvPr/>
        </p:nvPicPr>
        <p:blipFill>
          <a:blip r:embed="rId4"/>
          <a:stretch>
            <a:fillRect/>
          </a:stretch>
        </p:blipFill>
        <p:spPr>
          <a:xfrm>
            <a:off x="672940" y="4830223"/>
            <a:ext cx="481626" cy="347502"/>
          </a:xfrm>
          <a:prstGeom prst="rect">
            <a:avLst/>
          </a:prstGeom>
        </p:spPr>
      </p:pic>
      <p:pic>
        <p:nvPicPr>
          <p:cNvPr id="11" name="Picture 2">
            <a:extLst>
              <a:ext uri="{FF2B5EF4-FFF2-40B4-BE49-F238E27FC236}">
                <a16:creationId xmlns:a16="http://schemas.microsoft.com/office/drawing/2014/main" id="{E3FEFD4C-A5CA-4C8B-9C6A-C7223F97D5D6}"/>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118186" y="3388936"/>
            <a:ext cx="4438650" cy="30384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037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E64B1-CBBE-40EF-A9CE-72F5544745FC}"/>
              </a:ext>
            </a:extLst>
          </p:cNvPr>
          <p:cNvSpPr>
            <a:spLocks noGrp="1"/>
          </p:cNvSpPr>
          <p:nvPr>
            <p:ph idx="1"/>
          </p:nvPr>
        </p:nvSpPr>
        <p:spPr>
          <a:xfrm>
            <a:off x="6436874" y="1383730"/>
            <a:ext cx="5119540" cy="4351338"/>
          </a:xfrm>
        </p:spPr>
        <p:txBody>
          <a:bodyPr>
            <a:normAutofit/>
          </a:bodyPr>
          <a:lstStyle/>
          <a:p>
            <a:r>
              <a:rPr lang="en-IN" sz="2600" dirty="0">
                <a:solidFill>
                  <a:schemeClr val="accent2"/>
                </a:solidFill>
              </a:rPr>
              <a:t>Breadth first Search:</a:t>
            </a:r>
          </a:p>
          <a:p>
            <a:r>
              <a:rPr lang="en-US" sz="2400" i="0" dirty="0">
                <a:effectLst/>
              </a:rPr>
              <a:t>The Breadth First Search ( BFS ) is an algorithm for traversing or searching tree or graph data structures. </a:t>
            </a:r>
          </a:p>
          <a:p>
            <a:r>
              <a:rPr lang="en-US" sz="2400" i="0" dirty="0">
                <a:effectLst/>
              </a:rPr>
              <a:t>It explores all the nodes at the present depth before moving on to the nodes at the next depth level. </a:t>
            </a:r>
          </a:p>
          <a:p>
            <a:r>
              <a:rPr lang="en-US" sz="2400" i="0" dirty="0">
                <a:effectLst/>
              </a:rPr>
              <a:t>It can be implemented using a queue.</a:t>
            </a:r>
            <a:endParaRPr lang="en-IN" sz="2400" dirty="0"/>
          </a:p>
        </p:txBody>
      </p:sp>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725217" y="419427"/>
            <a:ext cx="418651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Calibri" panose="020F0502020204030204"/>
                <a:ea typeface="+mn-ea"/>
                <a:cs typeface="+mn-cs"/>
              </a:rPr>
              <a:t>BFS And DFS</a:t>
            </a:r>
          </a:p>
        </p:txBody>
      </p:sp>
      <p:pic>
        <p:nvPicPr>
          <p:cNvPr id="6" name="Picture 5">
            <a:extLst>
              <a:ext uri="{FF2B5EF4-FFF2-40B4-BE49-F238E27FC236}">
                <a16:creationId xmlns:a16="http://schemas.microsoft.com/office/drawing/2014/main" id="{1272284E-FE22-4935-9B1D-A726646309C3}"/>
              </a:ext>
            </a:extLst>
          </p:cNvPr>
          <p:cNvPicPr>
            <a:picLocks noChangeAspect="1"/>
          </p:cNvPicPr>
          <p:nvPr/>
        </p:nvPicPr>
        <p:blipFill>
          <a:blip r:embed="rId3"/>
          <a:stretch>
            <a:fillRect/>
          </a:stretch>
        </p:blipFill>
        <p:spPr>
          <a:xfrm rot="16200000" flipV="1">
            <a:off x="4211985" y="2974204"/>
            <a:ext cx="3445607" cy="64755"/>
          </a:xfrm>
          <a:prstGeom prst="rect">
            <a:avLst/>
          </a:prstGeom>
        </p:spPr>
      </p:pic>
      <p:sp>
        <p:nvSpPr>
          <p:cNvPr id="7" name="Content Placeholder 2">
            <a:extLst>
              <a:ext uri="{FF2B5EF4-FFF2-40B4-BE49-F238E27FC236}">
                <a16:creationId xmlns:a16="http://schemas.microsoft.com/office/drawing/2014/main" id="{CA6ADD44-0918-434A-828C-260B2ACF17D0}"/>
              </a:ext>
            </a:extLst>
          </p:cNvPr>
          <p:cNvSpPr txBox="1">
            <a:spLocks/>
          </p:cNvSpPr>
          <p:nvPr/>
        </p:nvSpPr>
        <p:spPr>
          <a:xfrm>
            <a:off x="548017" y="1406969"/>
            <a:ext cx="51195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600" dirty="0">
                <a:solidFill>
                  <a:schemeClr val="accent2"/>
                </a:solidFill>
              </a:rPr>
              <a:t>Depth first Search:</a:t>
            </a:r>
          </a:p>
          <a:p>
            <a:r>
              <a:rPr lang="en-US" sz="2400" b="0" i="0" dirty="0">
                <a:effectLst/>
              </a:rPr>
              <a:t>Depth-first search is an algorithm for traversing or searching tree or graph data structures. </a:t>
            </a:r>
          </a:p>
          <a:p>
            <a:r>
              <a:rPr lang="en-US" sz="2400" b="0" i="0" dirty="0">
                <a:effectLst/>
              </a:rPr>
              <a:t>The algorithm starts at the root node and explores as far as possible along each branch </a:t>
            </a:r>
            <a:r>
              <a:rPr lang="en-IN" sz="2400" b="0" i="0" dirty="0">
                <a:effectLst/>
              </a:rPr>
              <a:t>.</a:t>
            </a:r>
          </a:p>
          <a:p>
            <a:r>
              <a:rPr lang="en-US" sz="2400" i="0" dirty="0">
                <a:effectLst/>
              </a:rPr>
              <a:t>It can be implemented using a stack.</a:t>
            </a:r>
            <a:endParaRPr lang="en-IN" sz="2400" dirty="0"/>
          </a:p>
          <a:p>
            <a:endParaRPr lang="en-IN" sz="2600" b="0" i="0" dirty="0">
              <a:solidFill>
                <a:srgbClr val="4D5156"/>
              </a:solidFill>
              <a:effectLst/>
              <a:latin typeface="arial" panose="020B0604020202020204" pitchFamily="34" charset="0"/>
            </a:endParaRPr>
          </a:p>
          <a:p>
            <a:endParaRPr lang="en-IN" sz="2600" b="0" i="0" dirty="0">
              <a:solidFill>
                <a:srgbClr val="4D5156"/>
              </a:solidFill>
              <a:effectLst/>
              <a:latin typeface="arial" panose="020B0604020202020204" pitchFamily="34" charset="0"/>
            </a:endParaRPr>
          </a:p>
          <a:p>
            <a:endParaRPr lang="en-IN" sz="2600" dirty="0"/>
          </a:p>
        </p:txBody>
      </p:sp>
      <p:pic>
        <p:nvPicPr>
          <p:cNvPr id="3076" name="Picture 4" descr="Bullet Icon Png Transparent - Arrow Bullets Icon Png , Free Transparent  Clipart - ClipartKey">
            <a:extLst>
              <a:ext uri="{FF2B5EF4-FFF2-40B4-BE49-F238E27FC236}">
                <a16:creationId xmlns:a16="http://schemas.microsoft.com/office/drawing/2014/main" id="{D70AA823-B613-41F3-B16D-12F5672D5C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585810" y="1406969"/>
            <a:ext cx="278814" cy="3736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Bullet Icon Png Transparent - Arrow Bullets Icon Png , Free Transparent  Clipart - ClipartKey">
            <a:extLst>
              <a:ext uri="{FF2B5EF4-FFF2-40B4-BE49-F238E27FC236}">
                <a16:creationId xmlns:a16="http://schemas.microsoft.com/office/drawing/2014/main" id="{22DF63E3-AF2A-4904-91FF-E2746DBCB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6436874" y="1362073"/>
            <a:ext cx="278814" cy="3736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quick explanation of DFS &amp;amp; BFS (Depth First Search &amp;amp; Breadth-First  Search) | by Sebastian De Lima | Analytics Vidhya | Medium">
            <a:extLst>
              <a:ext uri="{FF2B5EF4-FFF2-40B4-BE49-F238E27FC236}">
                <a16:creationId xmlns:a16="http://schemas.microsoft.com/office/drawing/2014/main" id="{A3E6D182-21ED-458C-BE20-0BBBD1C9A9C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003291" y="4876407"/>
            <a:ext cx="3563386" cy="18540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015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E64B1-CBBE-40EF-A9CE-72F5544745FC}"/>
              </a:ext>
            </a:extLst>
          </p:cNvPr>
          <p:cNvSpPr>
            <a:spLocks noGrp="1"/>
          </p:cNvSpPr>
          <p:nvPr>
            <p:ph idx="1"/>
          </p:nvPr>
        </p:nvSpPr>
        <p:spPr>
          <a:xfrm>
            <a:off x="838200" y="1828799"/>
            <a:ext cx="10515600" cy="4348163"/>
          </a:xfrm>
        </p:spPr>
        <p:txBody>
          <a:bodyPr>
            <a:normAutofit/>
          </a:bodyPr>
          <a:lstStyle/>
          <a:p>
            <a:r>
              <a:rPr lang="en-US" sz="2400" i="0" dirty="0">
                <a:effectLst/>
              </a:rPr>
              <a:t>This project is very much useful in our daily life. </a:t>
            </a:r>
          </a:p>
          <a:p>
            <a:r>
              <a:rPr lang="en-US" sz="2400" dirty="0"/>
              <a:t>This tool can also be developed using different languages for better performance and efficiency.</a:t>
            </a:r>
          </a:p>
          <a:p>
            <a:r>
              <a:rPr lang="en-US" sz="2400" dirty="0"/>
              <a:t>The knowledge is ever expanding and so are the problems which the mankind strives to solve.</a:t>
            </a:r>
          </a:p>
          <a:p>
            <a:r>
              <a:rPr lang="en-US" sz="2400" dirty="0"/>
              <a:t>It is hoped that current activity will lead to further enhancement. In future we try to implement some other matching algorithms.</a:t>
            </a:r>
          </a:p>
          <a:p>
            <a:r>
              <a:rPr lang="en-US" sz="2400" dirty="0"/>
              <a:t>This tool can be further developed like updating algorithms to better data structure and minimizing the bugs by constant updates.</a:t>
            </a:r>
          </a:p>
          <a:p>
            <a:endParaRPr lang="en-US" sz="2400" dirty="0"/>
          </a:p>
          <a:p>
            <a:endParaRPr lang="en-IN" sz="2400" dirty="0"/>
          </a:p>
        </p:txBody>
      </p:sp>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744071" y="402523"/>
            <a:ext cx="4186518" cy="523220"/>
          </a:xfrm>
          <a:prstGeom prst="rect">
            <a:avLst/>
          </a:prstGeom>
          <a:noFill/>
        </p:spPr>
        <p:txBody>
          <a:bodyPr wrap="square" rtlCol="0">
            <a:spAutoFit/>
          </a:bodyPr>
          <a:lstStyle/>
          <a:p>
            <a:r>
              <a:rPr lang="en-US" sz="2800" dirty="0">
                <a:solidFill>
                  <a:schemeClr val="bg1"/>
                </a:solidFill>
              </a:rPr>
              <a:t>F</a:t>
            </a:r>
            <a:r>
              <a:rPr lang="en-IN" sz="2800" dirty="0">
                <a:solidFill>
                  <a:schemeClr val="bg1"/>
                </a:solidFill>
              </a:rPr>
              <a:t>UTURE SCOPE</a:t>
            </a:r>
          </a:p>
        </p:txBody>
      </p:sp>
      <p:pic>
        <p:nvPicPr>
          <p:cNvPr id="6148" name="Picture 4" descr="Arrow Bullet Icons - Download Free Vector Icons | Noun Project">
            <a:extLst>
              <a:ext uri="{FF2B5EF4-FFF2-40B4-BE49-F238E27FC236}">
                <a16:creationId xmlns:a16="http://schemas.microsoft.com/office/drawing/2014/main" id="{FF138E92-2C03-498E-97A9-9224E1038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23068"/>
            <a:ext cx="258812" cy="2588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Arrow Bullet Icons - Download Free Vector Icons | Noun Project">
            <a:extLst>
              <a:ext uri="{FF2B5EF4-FFF2-40B4-BE49-F238E27FC236}">
                <a16:creationId xmlns:a16="http://schemas.microsoft.com/office/drawing/2014/main" id="{BBA5BE75-7CED-4F1D-AA70-16466951C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74541"/>
            <a:ext cx="258812" cy="2588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rrow Bullet Icons - Download Free Vector Icons | Noun Project">
            <a:extLst>
              <a:ext uri="{FF2B5EF4-FFF2-40B4-BE49-F238E27FC236}">
                <a16:creationId xmlns:a16="http://schemas.microsoft.com/office/drawing/2014/main" id="{CC3B63E9-447A-4F76-A604-97D53D779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53036"/>
            <a:ext cx="258812" cy="2588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rrow Bullet Icons - Download Free Vector Icons | Noun Project">
            <a:extLst>
              <a:ext uri="{FF2B5EF4-FFF2-40B4-BE49-F238E27FC236}">
                <a16:creationId xmlns:a16="http://schemas.microsoft.com/office/drawing/2014/main" id="{14174C05-2B59-4A94-A0BE-CAF968886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31531"/>
            <a:ext cx="258812" cy="2588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Arrow Bullet Icons - Download Free Vector Icons | Noun Project">
            <a:extLst>
              <a:ext uri="{FF2B5EF4-FFF2-40B4-BE49-F238E27FC236}">
                <a16:creationId xmlns:a16="http://schemas.microsoft.com/office/drawing/2014/main" id="{D2FF6A3C-657F-4CD1-9A12-108A6A36F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87796"/>
            <a:ext cx="258812" cy="25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2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E64B1-CBBE-40EF-A9CE-72F5544745FC}"/>
              </a:ext>
            </a:extLst>
          </p:cNvPr>
          <p:cNvSpPr>
            <a:spLocks noGrp="1"/>
          </p:cNvSpPr>
          <p:nvPr>
            <p:ph idx="1"/>
          </p:nvPr>
        </p:nvSpPr>
        <p:spPr/>
        <p:txBody>
          <a:bodyPr>
            <a:normAutofit/>
          </a:bodyPr>
          <a:lstStyle/>
          <a:p>
            <a:r>
              <a:rPr lang="en-US" sz="2400" dirty="0"/>
              <a:t>This is a one stop solution for all bipartite matching problems, and very convenient and easy to use interface.</a:t>
            </a:r>
            <a:r>
              <a:rPr lang="en-US" sz="2400" i="0" dirty="0">
                <a:effectLst/>
              </a:rPr>
              <a:t> </a:t>
            </a:r>
          </a:p>
          <a:p>
            <a:r>
              <a:rPr lang="en-US" sz="2400" b="0" i="0" dirty="0">
                <a:solidFill>
                  <a:srgbClr val="000000"/>
                </a:solidFill>
                <a:effectLst/>
              </a:rPr>
              <a:t>Bipartite graph finds a very large number of applications in science, engineering and technology and medical fields.</a:t>
            </a:r>
          </a:p>
          <a:p>
            <a:r>
              <a:rPr lang="en-US" sz="2400" b="0" i="0" dirty="0">
                <a:solidFill>
                  <a:srgbClr val="000000"/>
                </a:solidFill>
                <a:effectLst/>
              </a:rPr>
              <a:t>The bipartite graphs and perfect matching algorithms can solve many problems in cloud computing and cognitive radio networks. The research work in future focuses on modeling the cloud computing problems and cognitive radio network problems.</a:t>
            </a:r>
          </a:p>
          <a:p>
            <a:r>
              <a:rPr lang="en-US" sz="2400" dirty="0"/>
              <a:t>Our techniques show that by utilizing lower bound costs and pruning rules, it is possible to terminate sooner while computing fewer expensive exact costs.</a:t>
            </a:r>
            <a:endParaRPr lang="en-US" sz="2400" i="0" dirty="0">
              <a:effectLst/>
            </a:endParaRPr>
          </a:p>
          <a:p>
            <a:endParaRPr lang="en-US" sz="2400" dirty="0"/>
          </a:p>
        </p:txBody>
      </p:sp>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744071" y="402523"/>
            <a:ext cx="4186518" cy="523220"/>
          </a:xfrm>
          <a:prstGeom prst="rect">
            <a:avLst/>
          </a:prstGeom>
          <a:noFill/>
        </p:spPr>
        <p:txBody>
          <a:bodyPr wrap="square" rtlCol="0">
            <a:spAutoFit/>
          </a:bodyPr>
          <a:lstStyle/>
          <a:p>
            <a:r>
              <a:rPr lang="en-US" sz="2800" dirty="0">
                <a:solidFill>
                  <a:schemeClr val="bg1"/>
                </a:solidFill>
              </a:rPr>
              <a:t>CONCLUSION</a:t>
            </a:r>
            <a:endParaRPr lang="en-IN" sz="2800" dirty="0">
              <a:solidFill>
                <a:schemeClr val="bg1"/>
              </a:solidFill>
            </a:endParaRPr>
          </a:p>
        </p:txBody>
      </p:sp>
      <p:pic>
        <p:nvPicPr>
          <p:cNvPr id="5" name="Picture 4">
            <a:extLst>
              <a:ext uri="{FF2B5EF4-FFF2-40B4-BE49-F238E27FC236}">
                <a16:creationId xmlns:a16="http://schemas.microsoft.com/office/drawing/2014/main" id="{FB36218A-E99F-4E0E-B671-84832AE0CD8E}"/>
              </a:ext>
            </a:extLst>
          </p:cNvPr>
          <p:cNvPicPr>
            <a:picLocks noChangeAspect="1"/>
          </p:cNvPicPr>
          <p:nvPr/>
        </p:nvPicPr>
        <p:blipFill>
          <a:blip r:embed="rId3"/>
          <a:stretch>
            <a:fillRect/>
          </a:stretch>
        </p:blipFill>
        <p:spPr>
          <a:xfrm>
            <a:off x="679183" y="1893220"/>
            <a:ext cx="376115" cy="271374"/>
          </a:xfrm>
          <a:prstGeom prst="rect">
            <a:avLst/>
          </a:prstGeom>
        </p:spPr>
      </p:pic>
      <p:pic>
        <p:nvPicPr>
          <p:cNvPr id="6" name="Picture 5">
            <a:extLst>
              <a:ext uri="{FF2B5EF4-FFF2-40B4-BE49-F238E27FC236}">
                <a16:creationId xmlns:a16="http://schemas.microsoft.com/office/drawing/2014/main" id="{A665B790-E06C-40DE-B060-3891ADA6A7E5}"/>
              </a:ext>
            </a:extLst>
          </p:cNvPr>
          <p:cNvPicPr>
            <a:picLocks noChangeAspect="1"/>
          </p:cNvPicPr>
          <p:nvPr/>
        </p:nvPicPr>
        <p:blipFill>
          <a:blip r:embed="rId3"/>
          <a:stretch>
            <a:fillRect/>
          </a:stretch>
        </p:blipFill>
        <p:spPr>
          <a:xfrm>
            <a:off x="682962" y="2736628"/>
            <a:ext cx="399832" cy="288486"/>
          </a:xfrm>
          <a:prstGeom prst="rect">
            <a:avLst/>
          </a:prstGeom>
        </p:spPr>
      </p:pic>
      <p:pic>
        <p:nvPicPr>
          <p:cNvPr id="7" name="Picture 6">
            <a:extLst>
              <a:ext uri="{FF2B5EF4-FFF2-40B4-BE49-F238E27FC236}">
                <a16:creationId xmlns:a16="http://schemas.microsoft.com/office/drawing/2014/main" id="{FBBF6BE6-79DB-410D-BB28-4D0974050357}"/>
              </a:ext>
            </a:extLst>
          </p:cNvPr>
          <p:cNvPicPr>
            <a:picLocks noChangeAspect="1"/>
          </p:cNvPicPr>
          <p:nvPr/>
        </p:nvPicPr>
        <p:blipFill>
          <a:blip r:embed="rId3"/>
          <a:stretch>
            <a:fillRect/>
          </a:stretch>
        </p:blipFill>
        <p:spPr>
          <a:xfrm>
            <a:off x="679183" y="3538132"/>
            <a:ext cx="399830" cy="288485"/>
          </a:xfrm>
          <a:prstGeom prst="rect">
            <a:avLst/>
          </a:prstGeom>
        </p:spPr>
      </p:pic>
      <p:pic>
        <p:nvPicPr>
          <p:cNvPr id="8" name="Picture 7">
            <a:extLst>
              <a:ext uri="{FF2B5EF4-FFF2-40B4-BE49-F238E27FC236}">
                <a16:creationId xmlns:a16="http://schemas.microsoft.com/office/drawing/2014/main" id="{F33063F8-1D98-493D-9C5D-89E9BDDE4C31}"/>
              </a:ext>
            </a:extLst>
          </p:cNvPr>
          <p:cNvPicPr>
            <a:picLocks noChangeAspect="1"/>
          </p:cNvPicPr>
          <p:nvPr/>
        </p:nvPicPr>
        <p:blipFill>
          <a:blip r:embed="rId3"/>
          <a:stretch>
            <a:fillRect/>
          </a:stretch>
        </p:blipFill>
        <p:spPr>
          <a:xfrm>
            <a:off x="679184" y="4904167"/>
            <a:ext cx="376115" cy="271374"/>
          </a:xfrm>
          <a:prstGeom prst="rect">
            <a:avLst/>
          </a:prstGeom>
        </p:spPr>
      </p:pic>
    </p:spTree>
    <p:extLst>
      <p:ext uri="{BB962C8B-B14F-4D97-AF65-F5344CB8AC3E}">
        <p14:creationId xmlns:p14="http://schemas.microsoft.com/office/powerpoint/2010/main" val="36930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744071" y="402523"/>
            <a:ext cx="4186518" cy="523220"/>
          </a:xfrm>
          <a:prstGeom prst="rect">
            <a:avLst/>
          </a:prstGeom>
          <a:noFill/>
        </p:spPr>
        <p:txBody>
          <a:bodyPr wrap="square" rtlCol="0">
            <a:spAutoFit/>
          </a:bodyPr>
          <a:lstStyle/>
          <a:p>
            <a:r>
              <a:rPr lang="en-US" sz="2800" dirty="0">
                <a:solidFill>
                  <a:schemeClr val="bg1"/>
                </a:solidFill>
              </a:rPr>
              <a:t>CODE</a:t>
            </a:r>
            <a:endParaRPr lang="en-IN" sz="2800" dirty="0">
              <a:solidFill>
                <a:schemeClr val="bg1"/>
              </a:solidFill>
            </a:endParaRPr>
          </a:p>
        </p:txBody>
      </p:sp>
      <p:pic>
        <p:nvPicPr>
          <p:cNvPr id="7170" name="Picture 2" descr="Free Powerpoint Template - Rest">
            <a:extLst>
              <a:ext uri="{FF2B5EF4-FFF2-40B4-BE49-F238E27FC236}">
                <a16:creationId xmlns:a16="http://schemas.microsoft.com/office/drawing/2014/main" id="{5DB3F26B-E4FC-4AB8-9EE5-790A5BAC1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85C9EF4-6B6C-41E7-AEDD-6090AB3DF8E7}"/>
              </a:ext>
            </a:extLst>
          </p:cNvPr>
          <p:cNvPicPr>
            <a:picLocks noChangeAspect="1"/>
          </p:cNvPicPr>
          <p:nvPr/>
        </p:nvPicPr>
        <p:blipFill>
          <a:blip r:embed="rId4"/>
          <a:stretch>
            <a:fillRect/>
          </a:stretch>
        </p:blipFill>
        <p:spPr>
          <a:xfrm>
            <a:off x="914400" y="2768590"/>
            <a:ext cx="6240544" cy="1878874"/>
          </a:xfrm>
          <a:prstGeom prst="rect">
            <a:avLst/>
          </a:prstGeom>
        </p:spPr>
      </p:pic>
    </p:spTree>
    <p:extLst>
      <p:ext uri="{BB962C8B-B14F-4D97-AF65-F5344CB8AC3E}">
        <p14:creationId xmlns:p14="http://schemas.microsoft.com/office/powerpoint/2010/main" val="298374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622581" y="349623"/>
            <a:ext cx="3565524" cy="879695"/>
          </a:xfrm>
        </p:spPr>
        <p:txBody>
          <a:bodyPr/>
          <a:lstStyle/>
          <a:p>
            <a:r>
              <a:rPr lang="en-US" dirty="0">
                <a:solidFill>
                  <a:srgbClr val="FF0000"/>
                </a:solidFill>
              </a:rPr>
              <a:t>contents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020669" y="1529100"/>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11" name="TextBox 10">
            <a:extLst>
              <a:ext uri="{FF2B5EF4-FFF2-40B4-BE49-F238E27FC236}">
                <a16:creationId xmlns:a16="http://schemas.microsoft.com/office/drawing/2014/main" id="{016BD676-E9FB-4A80-9DD9-161AF20C4429}"/>
              </a:ext>
            </a:extLst>
          </p:cNvPr>
          <p:cNvSpPr txBox="1"/>
          <p:nvPr/>
        </p:nvSpPr>
        <p:spPr>
          <a:xfrm>
            <a:off x="622581" y="1693883"/>
            <a:ext cx="9930818" cy="3970318"/>
          </a:xfrm>
          <a:prstGeom prst="rect">
            <a:avLst/>
          </a:prstGeom>
          <a:noFill/>
        </p:spPr>
        <p:txBody>
          <a:bodyPr wrap="square" rtlCol="0">
            <a:spAutoFit/>
          </a:bodyPr>
          <a:lstStyle/>
          <a:p>
            <a:pPr marL="285750" indent="-285750" defTabSz="457200">
              <a:buFont typeface="Arial" panose="020B0604020202020204" pitchFamily="34" charset="0"/>
              <a:buChar char="•"/>
            </a:pPr>
            <a:r>
              <a:rPr lang="en-US" sz="2800" dirty="0">
                <a:solidFill>
                  <a:prstClr val="white"/>
                </a:solidFill>
                <a:latin typeface="Calibri" panose="020F0502020204030204"/>
              </a:rPr>
              <a:t>Introduction</a:t>
            </a:r>
          </a:p>
          <a:p>
            <a:pPr marL="285750" indent="-285750" defTabSz="457200">
              <a:buFont typeface="Arial" panose="020B0604020202020204" pitchFamily="34" charset="0"/>
              <a:buChar char="•"/>
            </a:pPr>
            <a:r>
              <a:rPr lang="en-US" sz="2800" dirty="0">
                <a:solidFill>
                  <a:prstClr val="white"/>
                </a:solidFill>
                <a:latin typeface="Calibri" panose="020F0502020204030204"/>
              </a:rPr>
              <a:t>Motivation</a:t>
            </a:r>
          </a:p>
          <a:p>
            <a:pPr marL="285750" indent="-285750" defTabSz="457200">
              <a:buFont typeface="Arial" panose="020B0604020202020204" pitchFamily="34" charset="0"/>
              <a:buChar char="•"/>
            </a:pPr>
            <a:r>
              <a:rPr lang="en-US" sz="2800" dirty="0">
                <a:solidFill>
                  <a:prstClr val="white"/>
                </a:solidFill>
                <a:latin typeface="Calibri" panose="020F0502020204030204"/>
              </a:rPr>
              <a:t>About Bipartite graph</a:t>
            </a:r>
          </a:p>
          <a:p>
            <a:pPr marL="285750" indent="-285750" defTabSz="457200">
              <a:buFont typeface="Arial" panose="020B0604020202020204" pitchFamily="34" charset="0"/>
              <a:buChar char="•"/>
            </a:pPr>
            <a:r>
              <a:rPr lang="en-US" sz="2800" dirty="0">
                <a:solidFill>
                  <a:prstClr val="white"/>
                </a:solidFill>
                <a:latin typeface="Calibri" panose="020F0502020204030204"/>
              </a:rPr>
              <a:t>Problems </a:t>
            </a:r>
          </a:p>
          <a:p>
            <a:pPr marL="285750" indent="-285750" defTabSz="457200">
              <a:buFont typeface="Arial" panose="020B0604020202020204" pitchFamily="34" charset="0"/>
              <a:buChar char="•"/>
            </a:pPr>
            <a:r>
              <a:rPr lang="en-US" sz="2800" dirty="0">
                <a:solidFill>
                  <a:prstClr val="white"/>
                </a:solidFill>
                <a:latin typeface="Calibri" panose="020F0502020204030204"/>
              </a:rPr>
              <a:t>Hungarian Algorithm</a:t>
            </a:r>
          </a:p>
          <a:p>
            <a:pPr marL="285750" indent="-285750" defTabSz="457200">
              <a:buFont typeface="Arial" panose="020B0604020202020204" pitchFamily="34" charset="0"/>
              <a:buChar char="•"/>
            </a:pPr>
            <a:r>
              <a:rPr lang="en-US" sz="2800" dirty="0">
                <a:solidFill>
                  <a:prstClr val="white"/>
                </a:solidFill>
                <a:latin typeface="Calibri" panose="020F0502020204030204"/>
              </a:rPr>
              <a:t>Implementation</a:t>
            </a:r>
          </a:p>
          <a:p>
            <a:pPr marL="285750" indent="-285750" defTabSz="457200">
              <a:buFont typeface="Arial" panose="020B0604020202020204" pitchFamily="34" charset="0"/>
              <a:buChar char="•"/>
            </a:pPr>
            <a:r>
              <a:rPr lang="en-US" sz="2800" dirty="0">
                <a:solidFill>
                  <a:prstClr val="white"/>
                </a:solidFill>
                <a:latin typeface="Calibri" panose="020F0502020204030204"/>
              </a:rPr>
              <a:t>Applications</a:t>
            </a:r>
          </a:p>
          <a:p>
            <a:pPr marL="285750" indent="-285750" defTabSz="457200">
              <a:buFont typeface="Arial" panose="020B0604020202020204" pitchFamily="34" charset="0"/>
              <a:buChar char="•"/>
            </a:pPr>
            <a:r>
              <a:rPr lang="en-US" sz="2800" dirty="0">
                <a:solidFill>
                  <a:prstClr val="white"/>
                </a:solidFill>
                <a:latin typeface="Calibri" panose="020F0502020204030204"/>
              </a:rPr>
              <a:t>Future Scope</a:t>
            </a:r>
          </a:p>
          <a:p>
            <a:pPr marL="285750" indent="-285750" defTabSz="457200">
              <a:buFont typeface="Arial" panose="020B0604020202020204" pitchFamily="34" charset="0"/>
              <a:buChar char="•"/>
            </a:pPr>
            <a:r>
              <a:rPr lang="en-US" sz="2800" dirty="0">
                <a:solidFill>
                  <a:prstClr val="white"/>
                </a:solidFill>
                <a:latin typeface="Calibri" panose="020F0502020204030204"/>
              </a:rPr>
              <a:t>Conclusion</a:t>
            </a:r>
            <a:endParaRPr lang="en-IN" sz="2800" dirty="0">
              <a:solidFill>
                <a:prstClr val="white"/>
              </a:solidFill>
              <a:latin typeface="Calibri" panose="020F0502020204030204"/>
            </a:endParaRP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E64B1-CBBE-40EF-A9CE-72F5544745FC}"/>
              </a:ext>
            </a:extLst>
          </p:cNvPr>
          <p:cNvSpPr>
            <a:spLocks noGrp="1"/>
          </p:cNvSpPr>
          <p:nvPr>
            <p:ph idx="1"/>
          </p:nvPr>
        </p:nvSpPr>
        <p:spPr>
          <a:xfrm>
            <a:off x="838199" y="1948174"/>
            <a:ext cx="10515600" cy="4351338"/>
          </a:xfrm>
        </p:spPr>
        <p:txBody>
          <a:bodyPr>
            <a:normAutofit/>
          </a:bodyPr>
          <a:lstStyle/>
          <a:p>
            <a:r>
              <a:rPr lang="en-US" sz="2400" dirty="0">
                <a:effectLst/>
              </a:rPr>
              <a:t>We are facing many real world problems in our daily life which can be solved using Bipartite matching</a:t>
            </a:r>
            <a:r>
              <a:rPr lang="en-US" sz="2400" dirty="0"/>
              <a:t>.</a:t>
            </a:r>
            <a:endParaRPr lang="en-US" sz="2400" dirty="0">
              <a:effectLst/>
            </a:endParaRPr>
          </a:p>
          <a:p>
            <a:r>
              <a:rPr lang="en-US" sz="2400" dirty="0">
                <a:effectLst/>
              </a:rPr>
              <a:t>One such example would be that of job positions vs job applicants.</a:t>
            </a:r>
          </a:p>
          <a:p>
            <a:r>
              <a:rPr lang="en-US" sz="2400" dirty="0">
                <a:effectLst/>
              </a:rPr>
              <a:t>Our interest in this tool was motivated by several reasons which we now discuss. First, bipartite matching problems, often termed assignment problems in the operations research literature, arise naturally in a variety of applications where optimal assignments are to be determined, including personnel assignment scheduling problems and many more.</a:t>
            </a:r>
          </a:p>
          <a:p>
            <a:r>
              <a:rPr lang="en-US" sz="2400" dirty="0"/>
              <a:t>We came up with an idea to solve all the bipartite matching problems in our tool.</a:t>
            </a:r>
          </a:p>
          <a:p>
            <a:endParaRPr lang="en-US" b="0" i="0" u="none" strike="noStrike" dirty="0">
              <a:solidFill>
                <a:srgbClr val="0645AD"/>
              </a:solidFill>
              <a:effectLst/>
              <a:latin typeface="Arial" panose="020B0604020202020204" pitchFamily="34" charset="0"/>
            </a:endParaRPr>
          </a:p>
          <a:p>
            <a:endParaRPr lang="en-IN" dirty="0"/>
          </a:p>
        </p:txBody>
      </p:sp>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744071" y="402523"/>
            <a:ext cx="4186518" cy="523220"/>
          </a:xfrm>
          <a:prstGeom prst="rect">
            <a:avLst/>
          </a:prstGeom>
          <a:noFill/>
        </p:spPr>
        <p:txBody>
          <a:bodyPr wrap="square" rtlCol="0">
            <a:spAutoFit/>
          </a:bodyPr>
          <a:lstStyle/>
          <a:p>
            <a:r>
              <a:rPr lang="en-IN" sz="2800" dirty="0">
                <a:solidFill>
                  <a:schemeClr val="bg1"/>
                </a:solidFill>
              </a:rPr>
              <a:t>Motivation</a:t>
            </a:r>
          </a:p>
        </p:txBody>
      </p:sp>
      <p:pic>
        <p:nvPicPr>
          <p:cNvPr id="5" name="Picture 4">
            <a:extLst>
              <a:ext uri="{FF2B5EF4-FFF2-40B4-BE49-F238E27FC236}">
                <a16:creationId xmlns:a16="http://schemas.microsoft.com/office/drawing/2014/main" id="{9A7CB06F-3D97-4317-ABB8-987473A20012}"/>
              </a:ext>
            </a:extLst>
          </p:cNvPr>
          <p:cNvPicPr>
            <a:picLocks noChangeAspect="1"/>
          </p:cNvPicPr>
          <p:nvPr/>
        </p:nvPicPr>
        <p:blipFill>
          <a:blip r:embed="rId3"/>
          <a:stretch>
            <a:fillRect/>
          </a:stretch>
        </p:blipFill>
        <p:spPr>
          <a:xfrm>
            <a:off x="809412" y="2075890"/>
            <a:ext cx="292529" cy="211065"/>
          </a:xfrm>
          <a:prstGeom prst="rect">
            <a:avLst/>
          </a:prstGeom>
        </p:spPr>
      </p:pic>
      <p:pic>
        <p:nvPicPr>
          <p:cNvPr id="7" name="Picture 6">
            <a:extLst>
              <a:ext uri="{FF2B5EF4-FFF2-40B4-BE49-F238E27FC236}">
                <a16:creationId xmlns:a16="http://schemas.microsoft.com/office/drawing/2014/main" id="{B75B39E6-8A1D-436C-831A-F347F448AF68}"/>
              </a:ext>
            </a:extLst>
          </p:cNvPr>
          <p:cNvPicPr>
            <a:picLocks noChangeAspect="1"/>
          </p:cNvPicPr>
          <p:nvPr/>
        </p:nvPicPr>
        <p:blipFill>
          <a:blip r:embed="rId3"/>
          <a:stretch>
            <a:fillRect/>
          </a:stretch>
        </p:blipFill>
        <p:spPr>
          <a:xfrm>
            <a:off x="812981" y="2849687"/>
            <a:ext cx="292529" cy="211065"/>
          </a:xfrm>
          <a:prstGeom prst="rect">
            <a:avLst/>
          </a:prstGeom>
        </p:spPr>
      </p:pic>
      <p:pic>
        <p:nvPicPr>
          <p:cNvPr id="8" name="Picture 7">
            <a:extLst>
              <a:ext uri="{FF2B5EF4-FFF2-40B4-BE49-F238E27FC236}">
                <a16:creationId xmlns:a16="http://schemas.microsoft.com/office/drawing/2014/main" id="{414C27EC-E703-401A-916E-DE4D93D1384E}"/>
              </a:ext>
            </a:extLst>
          </p:cNvPr>
          <p:cNvPicPr>
            <a:picLocks noChangeAspect="1"/>
          </p:cNvPicPr>
          <p:nvPr/>
        </p:nvPicPr>
        <p:blipFill>
          <a:blip r:embed="rId3"/>
          <a:stretch>
            <a:fillRect/>
          </a:stretch>
        </p:blipFill>
        <p:spPr>
          <a:xfrm>
            <a:off x="812981" y="3253510"/>
            <a:ext cx="292529" cy="211065"/>
          </a:xfrm>
          <a:prstGeom prst="rect">
            <a:avLst/>
          </a:prstGeom>
        </p:spPr>
      </p:pic>
      <p:pic>
        <p:nvPicPr>
          <p:cNvPr id="9" name="Picture 8">
            <a:extLst>
              <a:ext uri="{FF2B5EF4-FFF2-40B4-BE49-F238E27FC236}">
                <a16:creationId xmlns:a16="http://schemas.microsoft.com/office/drawing/2014/main" id="{9AA90EF8-323A-4B44-AA80-E1473B2DEE11}"/>
              </a:ext>
            </a:extLst>
          </p:cNvPr>
          <p:cNvPicPr>
            <a:picLocks noChangeAspect="1"/>
          </p:cNvPicPr>
          <p:nvPr/>
        </p:nvPicPr>
        <p:blipFill>
          <a:blip r:embed="rId3"/>
          <a:stretch>
            <a:fillRect/>
          </a:stretch>
        </p:blipFill>
        <p:spPr>
          <a:xfrm>
            <a:off x="809411" y="5056331"/>
            <a:ext cx="292529" cy="211065"/>
          </a:xfrm>
          <a:prstGeom prst="rect">
            <a:avLst/>
          </a:prstGeom>
        </p:spPr>
      </p:pic>
    </p:spTree>
    <p:extLst>
      <p:ext uri="{BB962C8B-B14F-4D97-AF65-F5344CB8AC3E}">
        <p14:creationId xmlns:p14="http://schemas.microsoft.com/office/powerpoint/2010/main" val="382191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E64B1-CBBE-40EF-A9CE-72F5544745FC}"/>
              </a:ext>
            </a:extLst>
          </p:cNvPr>
          <p:cNvSpPr>
            <a:spLocks noGrp="1"/>
          </p:cNvSpPr>
          <p:nvPr>
            <p:ph idx="1"/>
          </p:nvPr>
        </p:nvSpPr>
        <p:spPr>
          <a:xfrm>
            <a:off x="457200" y="1825625"/>
            <a:ext cx="8184776" cy="4413810"/>
          </a:xfrm>
        </p:spPr>
        <p:txBody>
          <a:bodyPr>
            <a:normAutofit fontScale="85000" lnSpcReduction="10000"/>
          </a:bodyPr>
          <a:lstStyle/>
          <a:p>
            <a:pPr marL="342900" indent="-342900">
              <a:lnSpc>
                <a:spcPct val="150000"/>
              </a:lnSpc>
              <a:buFont typeface="Arial" panose="020B0604020202020204" pitchFamily="34" charset="0"/>
              <a:buChar char="•"/>
            </a:pPr>
            <a:r>
              <a:rPr lang="en-US" sz="2800" i="0" dirty="0">
                <a:effectLst/>
              </a:rPr>
              <a:t>This project is about bipartite graph matching, which finds matching algorithms for a given bipartite graph.</a:t>
            </a:r>
          </a:p>
          <a:p>
            <a:pPr marL="342900" indent="-342900">
              <a:lnSpc>
                <a:spcPct val="150000"/>
              </a:lnSpc>
              <a:buFont typeface="Arial" panose="020B0604020202020204" pitchFamily="34" charset="0"/>
              <a:buChar char="•"/>
            </a:pPr>
            <a:r>
              <a:rPr lang="en-US" sz="2800" i="0" dirty="0">
                <a:effectLst/>
              </a:rPr>
              <a:t>In graph theory, a matching in a graph is a set of edges that do not have a set of common vertices.</a:t>
            </a:r>
          </a:p>
          <a:p>
            <a:pPr marL="342900" indent="-342900">
              <a:lnSpc>
                <a:spcPct val="150000"/>
              </a:lnSpc>
              <a:buFont typeface="Arial" panose="020B0604020202020204" pitchFamily="34" charset="0"/>
              <a:buChar char="•"/>
            </a:pPr>
            <a:r>
              <a:rPr lang="en-US" sz="2800" i="0" dirty="0">
                <a:effectLst/>
              </a:rPr>
              <a:t>Bipartite matching arises in many applications, like marriage problem, roommates problem where the underlying graph could be a weighted or an unweighted graph.</a:t>
            </a:r>
          </a:p>
          <a:p>
            <a:endParaRPr lang="en-IN" dirty="0"/>
          </a:p>
        </p:txBody>
      </p:sp>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744071" y="402523"/>
            <a:ext cx="4186518" cy="523220"/>
          </a:xfrm>
          <a:prstGeom prst="rect">
            <a:avLst/>
          </a:prstGeom>
          <a:noFill/>
        </p:spPr>
        <p:txBody>
          <a:bodyPr wrap="square" rtlCol="0">
            <a:spAutoFit/>
          </a:bodyPr>
          <a:lstStyle/>
          <a:p>
            <a:r>
              <a:rPr lang="en-IN" sz="2800" dirty="0">
                <a:solidFill>
                  <a:schemeClr val="bg1"/>
                </a:solidFill>
              </a:rPr>
              <a:t>Introduction</a:t>
            </a:r>
          </a:p>
        </p:txBody>
      </p:sp>
      <p:pic>
        <p:nvPicPr>
          <p:cNvPr id="5" name="Picture 2" descr="Bipartite graph - Wikipedia">
            <a:extLst>
              <a:ext uri="{FF2B5EF4-FFF2-40B4-BE49-F238E27FC236}">
                <a16:creationId xmlns:a16="http://schemas.microsoft.com/office/drawing/2014/main" id="{7B035C93-6541-45BA-A240-8092C6B96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353" y="2286956"/>
            <a:ext cx="3551416" cy="355141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19B7A45-B3F6-4A37-82D6-34D58028C9E0}"/>
              </a:ext>
            </a:extLst>
          </p:cNvPr>
          <p:cNvPicPr>
            <a:picLocks noChangeAspect="1"/>
          </p:cNvPicPr>
          <p:nvPr/>
        </p:nvPicPr>
        <p:blipFill>
          <a:blip r:embed="rId4"/>
          <a:stretch>
            <a:fillRect/>
          </a:stretch>
        </p:blipFill>
        <p:spPr>
          <a:xfrm>
            <a:off x="348231" y="1939454"/>
            <a:ext cx="481626" cy="347502"/>
          </a:xfrm>
          <a:prstGeom prst="rect">
            <a:avLst/>
          </a:prstGeom>
        </p:spPr>
      </p:pic>
      <p:pic>
        <p:nvPicPr>
          <p:cNvPr id="6" name="Picture 5">
            <a:extLst>
              <a:ext uri="{FF2B5EF4-FFF2-40B4-BE49-F238E27FC236}">
                <a16:creationId xmlns:a16="http://schemas.microsoft.com/office/drawing/2014/main" id="{1F8F7CA1-312E-4B8A-82E0-9FBF968E4973}"/>
              </a:ext>
            </a:extLst>
          </p:cNvPr>
          <p:cNvPicPr>
            <a:picLocks noChangeAspect="1"/>
          </p:cNvPicPr>
          <p:nvPr/>
        </p:nvPicPr>
        <p:blipFill>
          <a:blip r:embed="rId4"/>
          <a:stretch>
            <a:fillRect/>
          </a:stretch>
        </p:blipFill>
        <p:spPr>
          <a:xfrm>
            <a:off x="348231" y="3103910"/>
            <a:ext cx="481626" cy="347502"/>
          </a:xfrm>
          <a:prstGeom prst="rect">
            <a:avLst/>
          </a:prstGeom>
        </p:spPr>
      </p:pic>
      <p:pic>
        <p:nvPicPr>
          <p:cNvPr id="7" name="Picture 6">
            <a:extLst>
              <a:ext uri="{FF2B5EF4-FFF2-40B4-BE49-F238E27FC236}">
                <a16:creationId xmlns:a16="http://schemas.microsoft.com/office/drawing/2014/main" id="{FF1A0410-B0B9-4FE8-9ACE-05C537C80577}"/>
              </a:ext>
            </a:extLst>
          </p:cNvPr>
          <p:cNvPicPr>
            <a:picLocks noChangeAspect="1"/>
          </p:cNvPicPr>
          <p:nvPr/>
        </p:nvPicPr>
        <p:blipFill>
          <a:blip r:embed="rId4"/>
          <a:stretch>
            <a:fillRect/>
          </a:stretch>
        </p:blipFill>
        <p:spPr>
          <a:xfrm>
            <a:off x="339267" y="4324170"/>
            <a:ext cx="481626" cy="347502"/>
          </a:xfrm>
          <a:prstGeom prst="rect">
            <a:avLst/>
          </a:prstGeom>
        </p:spPr>
      </p:pic>
    </p:spTree>
    <p:extLst>
      <p:ext uri="{BB962C8B-B14F-4D97-AF65-F5344CB8AC3E}">
        <p14:creationId xmlns:p14="http://schemas.microsoft.com/office/powerpoint/2010/main" val="242762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E64B1-CBBE-40EF-A9CE-72F5544745FC}"/>
              </a:ext>
            </a:extLst>
          </p:cNvPr>
          <p:cNvSpPr>
            <a:spLocks noGrp="1"/>
          </p:cNvSpPr>
          <p:nvPr>
            <p:ph idx="1"/>
          </p:nvPr>
        </p:nvSpPr>
        <p:spPr/>
        <p:txBody>
          <a:bodyPr/>
          <a:lstStyle/>
          <a:p>
            <a:pPr marL="0" indent="0">
              <a:buNone/>
            </a:pPr>
            <a:r>
              <a:rPr lang="en-IN" dirty="0">
                <a:solidFill>
                  <a:schemeClr val="accent2"/>
                </a:solidFill>
              </a:rPr>
              <a:t>Bipartite Graph:</a:t>
            </a:r>
          </a:p>
          <a:p>
            <a:pPr marL="0" indent="0">
              <a:buNone/>
            </a:pPr>
            <a:r>
              <a:rPr lang="en-IN" dirty="0"/>
              <a:t>            A Graph G = (U,V) whose vertices can be divided into two disjoint sets U and V such that every edge connects a vertex in U to one in V.</a:t>
            </a:r>
          </a:p>
        </p:txBody>
      </p:sp>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744071" y="402523"/>
            <a:ext cx="4186518" cy="523220"/>
          </a:xfrm>
          <a:prstGeom prst="rect">
            <a:avLst/>
          </a:prstGeom>
          <a:noFill/>
        </p:spPr>
        <p:txBody>
          <a:bodyPr wrap="square" rtlCol="0">
            <a:spAutoFit/>
          </a:bodyPr>
          <a:lstStyle/>
          <a:p>
            <a:r>
              <a:rPr lang="en-IN" sz="2800" dirty="0">
                <a:solidFill>
                  <a:schemeClr val="bg1"/>
                </a:solidFill>
              </a:rPr>
              <a:t>What is bipartite graph?</a:t>
            </a:r>
          </a:p>
        </p:txBody>
      </p:sp>
      <p:pic>
        <p:nvPicPr>
          <p:cNvPr id="2" name="Picture 1">
            <a:extLst>
              <a:ext uri="{FF2B5EF4-FFF2-40B4-BE49-F238E27FC236}">
                <a16:creationId xmlns:a16="http://schemas.microsoft.com/office/drawing/2014/main" id="{B33E3A4F-3167-4783-8576-0AE4854F0369}"/>
              </a:ext>
            </a:extLst>
          </p:cNvPr>
          <p:cNvPicPr>
            <a:picLocks noChangeAspect="1"/>
          </p:cNvPicPr>
          <p:nvPr/>
        </p:nvPicPr>
        <p:blipFill>
          <a:blip r:embed="rId3"/>
          <a:stretch>
            <a:fillRect/>
          </a:stretch>
        </p:blipFill>
        <p:spPr>
          <a:xfrm>
            <a:off x="6965576" y="3444126"/>
            <a:ext cx="4545947" cy="2372285"/>
          </a:xfrm>
          <a:prstGeom prst="rect">
            <a:avLst/>
          </a:prstGeom>
        </p:spPr>
      </p:pic>
      <p:pic>
        <p:nvPicPr>
          <p:cNvPr id="4098" name="Picture 2" descr="NOTES ON MATCHING 1. Introduction and Definitions This paper assumes basic  knowledge of definitions and concepts as they pertain">
            <a:extLst>
              <a:ext uri="{FF2B5EF4-FFF2-40B4-BE49-F238E27FC236}">
                <a16:creationId xmlns:a16="http://schemas.microsoft.com/office/drawing/2014/main" id="{B9024ED8-BF8C-4D75-966D-9374D80F53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879" y="3429000"/>
            <a:ext cx="2310933" cy="28857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Yellow White Wallpapers - Top Free Yellow White Backgrounds -  WallpaperAccess">
            <a:extLst>
              <a:ext uri="{FF2B5EF4-FFF2-40B4-BE49-F238E27FC236}">
                <a16:creationId xmlns:a16="http://schemas.microsoft.com/office/drawing/2014/main" id="{C0A1A98D-751C-478C-AC92-57F8EB55D4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flipH="1">
            <a:off x="5827051" y="3685753"/>
            <a:ext cx="197232" cy="23722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A0FCC55-FD98-4A9B-8243-73B64E9BEC80}"/>
              </a:ext>
            </a:extLst>
          </p:cNvPr>
          <p:cNvPicPr>
            <a:picLocks noChangeAspect="1"/>
          </p:cNvPicPr>
          <p:nvPr/>
        </p:nvPicPr>
        <p:blipFill>
          <a:blip r:embed="rId6"/>
          <a:stretch>
            <a:fillRect/>
          </a:stretch>
        </p:blipFill>
        <p:spPr>
          <a:xfrm>
            <a:off x="417433" y="1887629"/>
            <a:ext cx="420767" cy="281081"/>
          </a:xfrm>
          <a:prstGeom prst="rect">
            <a:avLst/>
          </a:prstGeom>
        </p:spPr>
      </p:pic>
    </p:spTree>
    <p:extLst>
      <p:ext uri="{BB962C8B-B14F-4D97-AF65-F5344CB8AC3E}">
        <p14:creationId xmlns:p14="http://schemas.microsoft.com/office/powerpoint/2010/main" val="166213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E64B1-CBBE-40EF-A9CE-72F5544745FC}"/>
              </a:ext>
            </a:extLst>
          </p:cNvPr>
          <p:cNvSpPr>
            <a:spLocks noGrp="1"/>
          </p:cNvSpPr>
          <p:nvPr>
            <p:ph idx="1"/>
          </p:nvPr>
        </p:nvSpPr>
        <p:spPr>
          <a:xfrm>
            <a:off x="1211047" y="1652314"/>
            <a:ext cx="10923494" cy="4600064"/>
          </a:xfrm>
        </p:spPr>
        <p:txBody>
          <a:bodyPr/>
          <a:lstStyle/>
          <a:p>
            <a:r>
              <a:rPr lang="en-US" sz="2400" i="0" dirty="0">
                <a:effectLst/>
              </a:rPr>
              <a:t>Testing Bipartiteness of given graph.</a:t>
            </a:r>
          </a:p>
          <a:p>
            <a:endParaRPr lang="en-US" i="0" dirty="0">
              <a:effectLst/>
            </a:endParaRPr>
          </a:p>
          <a:p>
            <a:pPr marL="0" indent="0">
              <a:buNone/>
            </a:pPr>
            <a:endParaRPr lang="en-US" i="0" dirty="0">
              <a:effectLst/>
            </a:endParaRPr>
          </a:p>
          <a:p>
            <a:pPr marL="0" indent="0">
              <a:buNone/>
            </a:pPr>
            <a:r>
              <a:rPr lang="en-US" dirty="0"/>
              <a:t>     </a:t>
            </a:r>
            <a:endParaRPr lang="en-US" i="0" dirty="0">
              <a:effectLst/>
            </a:endParaRPr>
          </a:p>
          <a:p>
            <a:endParaRPr lang="en-IN" i="0" dirty="0">
              <a:effectLst/>
            </a:endParaRPr>
          </a:p>
          <a:p>
            <a:r>
              <a:rPr lang="en-IN" sz="2400" dirty="0"/>
              <a:t>Checking perfect matching.</a:t>
            </a:r>
            <a:endParaRPr lang="en-IN" sz="2400" i="0" dirty="0">
              <a:effectLst/>
            </a:endParaRPr>
          </a:p>
          <a:p>
            <a:r>
              <a:rPr lang="en-IN" sz="2400" i="0" dirty="0">
                <a:effectLst/>
              </a:rPr>
              <a:t>Maximum matching problem</a:t>
            </a:r>
            <a:r>
              <a:rPr lang="en-US" sz="2400" b="0" i="0" u="none" strike="noStrike" dirty="0">
                <a:solidFill>
                  <a:srgbClr val="0645AD"/>
                </a:solidFill>
                <a:effectLst/>
              </a:rPr>
              <a:t>.</a:t>
            </a:r>
          </a:p>
          <a:p>
            <a:r>
              <a:rPr lang="en-IN" sz="2400" dirty="0"/>
              <a:t>Minimum weighted matching using Hungarian algorithm.</a:t>
            </a:r>
          </a:p>
          <a:p>
            <a:r>
              <a:rPr lang="en-IN" sz="2400" dirty="0"/>
              <a:t>Maximum weighted Matching using Hungarian algorithm.</a:t>
            </a:r>
          </a:p>
        </p:txBody>
      </p:sp>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744071" y="402523"/>
            <a:ext cx="8833562" cy="523220"/>
          </a:xfrm>
          <a:prstGeom prst="rect">
            <a:avLst/>
          </a:prstGeom>
          <a:noFill/>
        </p:spPr>
        <p:txBody>
          <a:bodyPr wrap="square" rtlCol="0">
            <a:spAutoFit/>
          </a:bodyPr>
          <a:lstStyle/>
          <a:p>
            <a:r>
              <a:rPr lang="en-IN" sz="2800" dirty="0">
                <a:solidFill>
                  <a:schemeClr val="bg1"/>
                </a:solidFill>
              </a:rPr>
              <a:t>Problems Implemented using Bipartite matching</a:t>
            </a:r>
          </a:p>
        </p:txBody>
      </p:sp>
      <p:pic>
        <p:nvPicPr>
          <p:cNvPr id="2" name="Picture 1">
            <a:extLst>
              <a:ext uri="{FF2B5EF4-FFF2-40B4-BE49-F238E27FC236}">
                <a16:creationId xmlns:a16="http://schemas.microsoft.com/office/drawing/2014/main" id="{CEABE1DE-C749-4A82-BD4C-85B897165063}"/>
              </a:ext>
            </a:extLst>
          </p:cNvPr>
          <p:cNvPicPr>
            <a:picLocks noChangeAspect="1"/>
          </p:cNvPicPr>
          <p:nvPr/>
        </p:nvPicPr>
        <p:blipFill>
          <a:blip r:embed="rId3"/>
          <a:stretch>
            <a:fillRect/>
          </a:stretch>
        </p:blipFill>
        <p:spPr>
          <a:xfrm>
            <a:off x="1757802" y="2433614"/>
            <a:ext cx="1318933" cy="1278439"/>
          </a:xfrm>
          <a:prstGeom prst="rect">
            <a:avLst/>
          </a:prstGeom>
        </p:spPr>
      </p:pic>
      <p:pic>
        <p:nvPicPr>
          <p:cNvPr id="5" name="Picture 4">
            <a:extLst>
              <a:ext uri="{FF2B5EF4-FFF2-40B4-BE49-F238E27FC236}">
                <a16:creationId xmlns:a16="http://schemas.microsoft.com/office/drawing/2014/main" id="{2E5D0F7C-CA06-4417-A015-6EDB1BD69E65}"/>
              </a:ext>
            </a:extLst>
          </p:cNvPr>
          <p:cNvPicPr>
            <a:picLocks noChangeAspect="1"/>
          </p:cNvPicPr>
          <p:nvPr/>
        </p:nvPicPr>
        <p:blipFill>
          <a:blip r:embed="rId4"/>
          <a:stretch>
            <a:fillRect/>
          </a:stretch>
        </p:blipFill>
        <p:spPr>
          <a:xfrm>
            <a:off x="4491515" y="2433614"/>
            <a:ext cx="1239231" cy="1099144"/>
          </a:xfrm>
          <a:prstGeom prst="rect">
            <a:avLst/>
          </a:prstGeom>
        </p:spPr>
      </p:pic>
      <p:pic>
        <p:nvPicPr>
          <p:cNvPr id="4098" name="Picture 2" descr="icon-bullet-point - Beacon Converters">
            <a:extLst>
              <a:ext uri="{FF2B5EF4-FFF2-40B4-BE49-F238E27FC236}">
                <a16:creationId xmlns:a16="http://schemas.microsoft.com/office/drawing/2014/main" id="{5F3274ED-72DE-42A2-889D-4BB54FB88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048" y="1756010"/>
            <a:ext cx="232768" cy="2236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ow To Create a Concept Map in Visio | How To Create an MS Visio Block  Diagram | Circular Arrows Diagrams | Visio Chevron Stencil">
            <a:extLst>
              <a:ext uri="{FF2B5EF4-FFF2-40B4-BE49-F238E27FC236}">
                <a16:creationId xmlns:a16="http://schemas.microsoft.com/office/drawing/2014/main" id="{109909A4-2E7A-40E9-8FD7-2959B94590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357" y="4201070"/>
            <a:ext cx="459959" cy="30346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ow To Create a Concept Map in Visio | How To Create an MS Visio Block  Diagram | Circular Arrows Diagrams | Visio Chevron Stencil">
            <a:extLst>
              <a:ext uri="{FF2B5EF4-FFF2-40B4-BE49-F238E27FC236}">
                <a16:creationId xmlns:a16="http://schemas.microsoft.com/office/drawing/2014/main" id="{BB247ED2-21F6-4A28-B6B6-3EA193CC94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356" y="4679007"/>
            <a:ext cx="459960" cy="3034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ow To Create a Concept Map in Visio | How To Create an MS Visio Block  Diagram | Circular Arrows Diagrams | Visio Chevron Stencil">
            <a:extLst>
              <a:ext uri="{FF2B5EF4-FFF2-40B4-BE49-F238E27FC236}">
                <a16:creationId xmlns:a16="http://schemas.microsoft.com/office/drawing/2014/main" id="{F06FF334-96FC-4DA8-85B5-5F657AFA82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356" y="5126060"/>
            <a:ext cx="459960" cy="3034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ow To Create a Concept Map in Visio | How To Create an MS Visio Block  Diagram | Circular Arrows Diagrams | Visio Chevron Stencil">
            <a:extLst>
              <a:ext uri="{FF2B5EF4-FFF2-40B4-BE49-F238E27FC236}">
                <a16:creationId xmlns:a16="http://schemas.microsoft.com/office/drawing/2014/main" id="{7ECC442B-972F-4E4A-8286-C3D99ADB65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356" y="5521498"/>
            <a:ext cx="459960" cy="3034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ow To Create a Concept Map in Visio | How To Create an MS Visio Block  Diagram | Circular Arrows Diagrams | Visio Chevron Stencil">
            <a:extLst>
              <a:ext uri="{FF2B5EF4-FFF2-40B4-BE49-F238E27FC236}">
                <a16:creationId xmlns:a16="http://schemas.microsoft.com/office/drawing/2014/main" id="{93223CA0-5523-4AFA-80A0-39735898B0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5804" y="1756010"/>
            <a:ext cx="397639" cy="26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61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E64B1-CBBE-40EF-A9CE-72F5544745FC}"/>
              </a:ext>
            </a:extLst>
          </p:cNvPr>
          <p:cNvSpPr>
            <a:spLocks noGrp="1"/>
          </p:cNvSpPr>
          <p:nvPr>
            <p:ph idx="1"/>
          </p:nvPr>
        </p:nvSpPr>
        <p:spPr>
          <a:xfrm>
            <a:off x="207389" y="1470542"/>
            <a:ext cx="10939021" cy="2561468"/>
          </a:xfrm>
        </p:spPr>
        <p:txBody>
          <a:bodyPr>
            <a:noAutofit/>
          </a:bodyPr>
          <a:lstStyle/>
          <a:p>
            <a:pPr marL="0" indent="0">
              <a:buNone/>
            </a:pPr>
            <a:r>
              <a:rPr lang="en-US" sz="2400" i="0" dirty="0">
                <a:solidFill>
                  <a:srgbClr val="00B0F0"/>
                </a:solidFill>
                <a:effectLst/>
                <a:latin typeface="Calibri" panose="020F0502020204030204" pitchFamily="34" charset="0"/>
                <a:cs typeface="Calibri" panose="020F0502020204030204" pitchFamily="34" charset="0"/>
              </a:rPr>
              <a:t>Maximum weight matching : </a:t>
            </a:r>
          </a:p>
          <a:p>
            <a:pPr marL="0" indent="0">
              <a:buNone/>
            </a:pPr>
            <a:r>
              <a:rPr lang="en-US" sz="2400" i="0" dirty="0">
                <a:solidFill>
                  <a:srgbClr val="202122"/>
                </a:solidFill>
                <a:effectLst/>
                <a:latin typeface="Calibri" panose="020F0502020204030204" pitchFamily="34" charset="0"/>
                <a:cs typeface="Calibri" panose="020F0502020204030204" pitchFamily="34" charset="0"/>
              </a:rPr>
              <a:t>              The maximum weight matching problem is the problem of finding, in a weighted graph, a matching in which the sum of weights is maximized.</a:t>
            </a:r>
          </a:p>
          <a:p>
            <a:pPr marL="0" indent="0">
              <a:buNone/>
            </a:pPr>
            <a:r>
              <a:rPr lang="en-US" sz="2400" i="0" dirty="0">
                <a:solidFill>
                  <a:srgbClr val="00B0F0"/>
                </a:solidFill>
                <a:effectLst/>
                <a:latin typeface="Calibri" panose="020F0502020204030204" pitchFamily="34" charset="0"/>
                <a:cs typeface="Calibri" panose="020F0502020204030204" pitchFamily="34" charset="0"/>
              </a:rPr>
              <a:t>Minimum weight matching : </a:t>
            </a:r>
          </a:p>
          <a:p>
            <a:pPr marL="0" indent="0">
              <a:buNone/>
            </a:pPr>
            <a:r>
              <a:rPr lang="en-US" sz="2400" i="0" dirty="0">
                <a:solidFill>
                  <a:srgbClr val="202124"/>
                </a:solidFill>
                <a:effectLst/>
                <a:latin typeface="Calibri" panose="020F0502020204030204" pitchFamily="34" charset="0"/>
                <a:cs typeface="Calibri" panose="020F0502020204030204" pitchFamily="34" charset="0"/>
              </a:rPr>
              <a:t>              The minimum- weight matching problem is to find a perfect matching M in which the sum of weights is minimized.</a:t>
            </a:r>
            <a:endParaRPr lang="en-US" sz="2400" dirty="0">
              <a:latin typeface="Calibri" panose="020F0502020204030204" pitchFamily="34" charset="0"/>
              <a:cs typeface="Calibri" panose="020F0502020204030204" pitchFamily="34" charset="0"/>
            </a:endParaRPr>
          </a:p>
          <a:p>
            <a:pPr marL="0" indent="0">
              <a:buNone/>
            </a:pPr>
            <a:endParaRPr lang="en-US" sz="2400" dirty="0">
              <a:solidFill>
                <a:schemeClr val="accent2"/>
              </a:solidFill>
              <a:latin typeface="Calibri" panose="020F0502020204030204" pitchFamily="34" charset="0"/>
              <a:cs typeface="Calibri" panose="020F0502020204030204" pitchFamily="34" charset="0"/>
            </a:endParaRPr>
          </a:p>
        </p:txBody>
      </p:sp>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159608" y="468471"/>
            <a:ext cx="847534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Calibri" panose="020F0502020204030204"/>
                <a:ea typeface="+mn-ea"/>
                <a:cs typeface="+mn-cs"/>
              </a:rPr>
              <a:t>Weighted matching using Hungarian algorithm</a:t>
            </a:r>
          </a:p>
        </p:txBody>
      </p:sp>
      <p:pic>
        <p:nvPicPr>
          <p:cNvPr id="8194" name="Picture 2" descr="bipartite minimum edges - Stack Overflow">
            <a:extLst>
              <a:ext uri="{FF2B5EF4-FFF2-40B4-BE49-F238E27FC236}">
                <a16:creationId xmlns:a16="http://schemas.microsoft.com/office/drawing/2014/main" id="{8440AB40-C46A-4508-9428-9F8616823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178" y="4184534"/>
            <a:ext cx="4012415" cy="19006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52FC6DA-D886-4265-8941-97A14577B264}"/>
              </a:ext>
            </a:extLst>
          </p:cNvPr>
          <p:cNvPicPr>
            <a:picLocks noChangeAspect="1"/>
          </p:cNvPicPr>
          <p:nvPr/>
        </p:nvPicPr>
        <p:blipFill>
          <a:blip r:embed="rId4"/>
          <a:stretch>
            <a:fillRect/>
          </a:stretch>
        </p:blipFill>
        <p:spPr>
          <a:xfrm>
            <a:off x="6721311" y="4184534"/>
            <a:ext cx="3827281" cy="1900618"/>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F1465431-E1A9-4142-90DB-5D5B8BD5AD08}"/>
              </a:ext>
            </a:extLst>
          </p:cNvPr>
          <p:cNvSpPr txBox="1"/>
          <p:nvPr/>
        </p:nvSpPr>
        <p:spPr>
          <a:xfrm>
            <a:off x="1866508" y="6224146"/>
            <a:ext cx="40124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Minimum weighted Matching</a:t>
            </a:r>
          </a:p>
        </p:txBody>
      </p:sp>
      <p:sp>
        <p:nvSpPr>
          <p:cNvPr id="8" name="TextBox 7">
            <a:extLst>
              <a:ext uri="{FF2B5EF4-FFF2-40B4-BE49-F238E27FC236}">
                <a16:creationId xmlns:a16="http://schemas.microsoft.com/office/drawing/2014/main" id="{9813AA61-3713-42FC-B670-21E1F4BB7C0E}"/>
              </a:ext>
            </a:extLst>
          </p:cNvPr>
          <p:cNvSpPr txBox="1"/>
          <p:nvPr/>
        </p:nvSpPr>
        <p:spPr>
          <a:xfrm>
            <a:off x="7213206" y="6224146"/>
            <a:ext cx="40124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Maximum  weighted Matching</a:t>
            </a:r>
          </a:p>
        </p:txBody>
      </p:sp>
    </p:spTree>
    <p:extLst>
      <p:ext uri="{BB962C8B-B14F-4D97-AF65-F5344CB8AC3E}">
        <p14:creationId xmlns:p14="http://schemas.microsoft.com/office/powerpoint/2010/main" val="246066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E64B1-CBBE-40EF-A9CE-72F5544745FC}"/>
              </a:ext>
            </a:extLst>
          </p:cNvPr>
          <p:cNvSpPr>
            <a:spLocks noGrp="1"/>
          </p:cNvSpPr>
          <p:nvPr>
            <p:ph idx="1"/>
          </p:nvPr>
        </p:nvSpPr>
        <p:spPr>
          <a:xfrm>
            <a:off x="536543" y="1463341"/>
            <a:ext cx="10172307" cy="3340263"/>
          </a:xfrm>
        </p:spPr>
        <p:txBody>
          <a:bodyPr/>
          <a:lstStyle/>
          <a:p>
            <a:r>
              <a:rPr lang="en-IN" sz="2400" dirty="0"/>
              <a:t>Bipartite graph was implemented using Adjacency matrix and adjacency list.</a:t>
            </a:r>
          </a:p>
          <a:p>
            <a:r>
              <a:rPr lang="en-IN" sz="2400" dirty="0"/>
              <a:t>Checking bipartiteness of given graph can be checked using BFS.</a:t>
            </a:r>
          </a:p>
          <a:p>
            <a:r>
              <a:rPr lang="en-IN" sz="2400" dirty="0"/>
              <a:t>Maximum matching was implemented using Ford Fulkerson algorithm.</a:t>
            </a:r>
          </a:p>
          <a:p>
            <a:r>
              <a:rPr lang="en-IN" sz="2400" dirty="0"/>
              <a:t>Maximum weighted matching and minimum weighted matching was implemented using Hungarian algorithm.</a:t>
            </a:r>
          </a:p>
          <a:p>
            <a:endParaRPr lang="en-IN" dirty="0"/>
          </a:p>
          <a:p>
            <a:endParaRPr lang="en-IN" dirty="0"/>
          </a:p>
        </p:txBody>
      </p:sp>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819347" y="335006"/>
            <a:ext cx="4186518" cy="523220"/>
          </a:xfrm>
          <a:prstGeom prst="rect">
            <a:avLst/>
          </a:prstGeom>
          <a:noFill/>
        </p:spPr>
        <p:txBody>
          <a:bodyPr wrap="square" rtlCol="0">
            <a:spAutoFit/>
          </a:bodyPr>
          <a:lstStyle/>
          <a:p>
            <a:r>
              <a:rPr lang="en-IN" sz="2800" dirty="0">
                <a:solidFill>
                  <a:schemeClr val="bg1"/>
                </a:solidFill>
              </a:rPr>
              <a:t>Implementation</a:t>
            </a:r>
          </a:p>
        </p:txBody>
      </p:sp>
      <p:pic>
        <p:nvPicPr>
          <p:cNvPr id="6146" name="Picture 2" descr="Hungarian Maximum Matching Algorithm">
            <a:extLst>
              <a:ext uri="{FF2B5EF4-FFF2-40B4-BE49-F238E27FC236}">
                <a16:creationId xmlns:a16="http://schemas.microsoft.com/office/drawing/2014/main" id="{4C12F6FE-625C-4E0C-A6F8-4D288FAC1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2606" y="3736352"/>
            <a:ext cx="560070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528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E64B1-CBBE-40EF-A9CE-72F5544745FC}"/>
              </a:ext>
            </a:extLst>
          </p:cNvPr>
          <p:cNvSpPr>
            <a:spLocks noGrp="1"/>
          </p:cNvSpPr>
          <p:nvPr>
            <p:ph idx="1"/>
          </p:nvPr>
        </p:nvSpPr>
        <p:spPr>
          <a:xfrm>
            <a:off x="612743" y="1753385"/>
            <a:ext cx="10741058" cy="4423577"/>
          </a:xfrm>
        </p:spPr>
        <p:txBody>
          <a:bodyPr>
            <a:normAutofit/>
          </a:bodyPr>
          <a:lstStyle/>
          <a:p>
            <a:r>
              <a:rPr lang="en-US" sz="2400" i="0" dirty="0">
                <a:effectLst/>
              </a:rPr>
              <a:t>Scheduling problems such as assigning M jobs to a  N </a:t>
            </a:r>
            <a:r>
              <a:rPr lang="en-US" sz="2400" dirty="0"/>
              <a:t>number of</a:t>
            </a:r>
            <a:r>
              <a:rPr lang="en-US" sz="2400" i="0" dirty="0">
                <a:effectLst/>
              </a:rPr>
              <a:t> applicants. What may be the maximum number of jobs can be </a:t>
            </a:r>
            <a:r>
              <a:rPr lang="en-US" sz="2400" dirty="0"/>
              <a:t>assigned to applicants</a:t>
            </a:r>
            <a:r>
              <a:rPr lang="en-US" sz="2400" i="0" dirty="0">
                <a:effectLst/>
              </a:rPr>
              <a:t>.</a:t>
            </a:r>
          </a:p>
          <a:p>
            <a:r>
              <a:rPr lang="en-US" sz="2400" b="0" i="0" dirty="0">
                <a:solidFill>
                  <a:srgbClr val="292929"/>
                </a:solidFill>
                <a:effectLst/>
              </a:rPr>
              <a:t>Applications of bipartite graph matching can be found in different fields including data science and computational biology.</a:t>
            </a:r>
            <a:endParaRPr lang="en-US" sz="2400" i="0" dirty="0">
              <a:effectLst/>
            </a:endParaRPr>
          </a:p>
          <a:p>
            <a:r>
              <a:rPr lang="en-US" sz="2400" dirty="0"/>
              <a:t>In real world: scheduling the Advertisements.</a:t>
            </a:r>
          </a:p>
          <a:p>
            <a:r>
              <a:rPr lang="en-US" sz="2400" dirty="0"/>
              <a:t>Scheduling the trains on the tracks.</a:t>
            </a:r>
          </a:p>
          <a:p>
            <a:r>
              <a:rPr lang="en-US" sz="2400" dirty="0">
                <a:solidFill>
                  <a:srgbClr val="202124"/>
                </a:solidFill>
              </a:rPr>
              <a:t>U</a:t>
            </a:r>
            <a:r>
              <a:rPr lang="en-US" sz="2400" i="0" dirty="0">
                <a:solidFill>
                  <a:srgbClr val="202124"/>
                </a:solidFill>
                <a:effectLst/>
              </a:rPr>
              <a:t>sed to represent binary relations between two types of objects.</a:t>
            </a:r>
          </a:p>
          <a:p>
            <a:r>
              <a:rPr lang="en-US" sz="2400" b="0" i="0" dirty="0">
                <a:solidFill>
                  <a:srgbClr val="000000"/>
                </a:solidFill>
                <a:effectLst/>
              </a:rPr>
              <a:t>Bipartite graph can be used in the medical field in the detection of lung cancer, throat cancer etc</a:t>
            </a:r>
            <a:r>
              <a:rPr lang="en-US" sz="2400" b="0" dirty="0">
                <a:solidFill>
                  <a:srgbClr val="202124"/>
                </a:solidFill>
              </a:rPr>
              <a:t>.</a:t>
            </a:r>
            <a:endParaRPr lang="en-IN" sz="2400" dirty="0"/>
          </a:p>
        </p:txBody>
      </p:sp>
      <p:pic>
        <p:nvPicPr>
          <p:cNvPr id="2050" name="Picture 2" descr="750+ Yellow Pictures | Download Free Images &amp; Stock Photos on Unsplash">
            <a:extLst>
              <a:ext uri="{FF2B5EF4-FFF2-40B4-BE49-F238E27FC236}">
                <a16:creationId xmlns:a16="http://schemas.microsoft.com/office/drawing/2014/main" id="{74E5C99C-44F8-4B2A-B782-A74D6ADBA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1174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864BF7-CA53-4958-819C-20B69F8DA3C1}"/>
              </a:ext>
            </a:extLst>
          </p:cNvPr>
          <p:cNvSpPr txBox="1"/>
          <p:nvPr/>
        </p:nvSpPr>
        <p:spPr>
          <a:xfrm>
            <a:off x="744071" y="402523"/>
            <a:ext cx="4186518" cy="523220"/>
          </a:xfrm>
          <a:prstGeom prst="rect">
            <a:avLst/>
          </a:prstGeom>
          <a:noFill/>
        </p:spPr>
        <p:txBody>
          <a:bodyPr wrap="square" rtlCol="0">
            <a:spAutoFit/>
          </a:bodyPr>
          <a:lstStyle/>
          <a:p>
            <a:r>
              <a:rPr lang="en-IN" sz="2800" dirty="0">
                <a:solidFill>
                  <a:schemeClr val="bg1"/>
                </a:solidFill>
              </a:rPr>
              <a:t>Applications</a:t>
            </a:r>
          </a:p>
        </p:txBody>
      </p:sp>
      <p:pic>
        <p:nvPicPr>
          <p:cNvPr id="7" name="Picture 4" descr="How To Create a Concept Map in Visio | How To Create an MS Visio Block  Diagram | Circular Arrows Diagrams | Visio Chevron Stencil">
            <a:extLst>
              <a:ext uri="{FF2B5EF4-FFF2-40B4-BE49-F238E27FC236}">
                <a16:creationId xmlns:a16="http://schemas.microsoft.com/office/drawing/2014/main" id="{D9BD914F-9526-466A-BD37-EA0DDE67B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93" y="1823776"/>
            <a:ext cx="400245" cy="2640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ow To Create a Concept Map in Visio | How To Create an MS Visio Block  Diagram | Circular Arrows Diagrams | Visio Chevron Stencil">
            <a:extLst>
              <a:ext uri="{FF2B5EF4-FFF2-40B4-BE49-F238E27FC236}">
                <a16:creationId xmlns:a16="http://schemas.microsoft.com/office/drawing/2014/main" id="{BB946F98-7795-4B18-8A12-99F7697E0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48" y="2691343"/>
            <a:ext cx="400244" cy="2640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ow To Create a Concept Map in Visio | How To Create an MS Visio Block  Diagram | Circular Arrows Diagrams | Visio Chevron Stencil">
            <a:extLst>
              <a:ext uri="{FF2B5EF4-FFF2-40B4-BE49-F238E27FC236}">
                <a16:creationId xmlns:a16="http://schemas.microsoft.com/office/drawing/2014/main" id="{64BD97C3-1846-4C41-93BE-01CAD4E26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48" y="3468861"/>
            <a:ext cx="400244" cy="2640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ow To Create a Concept Map in Visio | How To Create an MS Visio Block  Diagram | Circular Arrows Diagrams | Visio Chevron Stencil">
            <a:extLst>
              <a:ext uri="{FF2B5EF4-FFF2-40B4-BE49-F238E27FC236}">
                <a16:creationId xmlns:a16="http://schemas.microsoft.com/office/drawing/2014/main" id="{6C432B78-F283-4678-9604-EF918ADF2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48" y="3887836"/>
            <a:ext cx="400244" cy="264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ow To Create a Concept Map in Visio | How To Create an MS Visio Block  Diagram | Circular Arrows Diagrams | Visio Chevron Stencil">
            <a:extLst>
              <a:ext uri="{FF2B5EF4-FFF2-40B4-BE49-F238E27FC236}">
                <a16:creationId xmlns:a16="http://schemas.microsoft.com/office/drawing/2014/main" id="{78560CBE-9458-4D66-A258-C4339F2B8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48" y="4373440"/>
            <a:ext cx="400244" cy="2640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ow To Create a Concept Map in Visio | How To Create an MS Visio Block  Diagram | Circular Arrows Diagrams | Visio Chevron Stencil">
            <a:extLst>
              <a:ext uri="{FF2B5EF4-FFF2-40B4-BE49-F238E27FC236}">
                <a16:creationId xmlns:a16="http://schemas.microsoft.com/office/drawing/2014/main" id="{5FD459BA-909D-4756-AEAB-967EFE060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94" y="4836207"/>
            <a:ext cx="400244" cy="26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193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1222</TotalTime>
  <Words>901</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Arial</vt:lpstr>
      <vt:lpstr>Arial</vt:lpstr>
      <vt:lpstr>Arial Black</vt:lpstr>
      <vt:lpstr>Bahnschrift</vt:lpstr>
      <vt:lpstr>Calibri</vt:lpstr>
      <vt:lpstr>Calibri Light</vt:lpstr>
      <vt:lpstr>Gill Sans MT</vt:lpstr>
      <vt:lpstr>Segoe Script</vt:lpstr>
      <vt:lpstr>Segoe UI Semibold</vt:lpstr>
      <vt:lpstr>Tahoma</vt:lpstr>
      <vt:lpstr>Verdana</vt:lpstr>
      <vt:lpstr>Walbaum Display</vt:lpstr>
      <vt:lpstr>Office Theme</vt:lpstr>
      <vt:lpstr>3DFloatVTI</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Rajasekhar</dc:creator>
  <cp:lastModifiedBy>Gaini Omprakash</cp:lastModifiedBy>
  <cp:revision>8</cp:revision>
  <dcterms:created xsi:type="dcterms:W3CDTF">2021-11-27T12:19:35Z</dcterms:created>
  <dcterms:modified xsi:type="dcterms:W3CDTF">2021-11-28T15:13:27Z</dcterms:modified>
</cp:coreProperties>
</file>