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73" r:id="rId6"/>
    <p:sldId id="260" r:id="rId7"/>
    <p:sldId id="261" r:id="rId8"/>
    <p:sldId id="262" r:id="rId9"/>
    <p:sldId id="263" r:id="rId10"/>
    <p:sldId id="264" r:id="rId11"/>
    <p:sldId id="265" r:id="rId12"/>
    <p:sldId id="269" r:id="rId13"/>
    <p:sldId id="266" r:id="rId14"/>
    <p:sldId id="267" r:id="rId15"/>
    <p:sldId id="268"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70" d="100"/>
          <a:sy n="70" d="100"/>
        </p:scale>
        <p:origin x="74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C7A4-C82E-3E25-3196-471EDEB9C3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11C348-0579-535E-C446-331A802FF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D8DECD-F73F-D65F-6B7A-20B867938FBA}"/>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5" name="Footer Placeholder 4">
            <a:extLst>
              <a:ext uri="{FF2B5EF4-FFF2-40B4-BE49-F238E27FC236}">
                <a16:creationId xmlns:a16="http://schemas.microsoft.com/office/drawing/2014/main" id="{1034B3EF-A40B-82AC-D74B-BB99F1669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11CA7-84DB-F9E6-42F4-02EA06D64CE3}"/>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196309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92D4-B160-8DFB-5565-DC36C4C977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295387-3CE9-AAA4-40D7-605EA16A2B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12540F-6A72-4646-4D82-CEA896CE3D53}"/>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5" name="Footer Placeholder 4">
            <a:extLst>
              <a:ext uri="{FF2B5EF4-FFF2-40B4-BE49-F238E27FC236}">
                <a16:creationId xmlns:a16="http://schemas.microsoft.com/office/drawing/2014/main" id="{B8704B1A-E06B-02B0-2F28-BFE42BCE01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AFE3D6-E56E-8F06-73A5-F8A784104A2B}"/>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136897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11C20-7F0A-A74F-5D53-2ABD169AAA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72A50C-F99D-6D7A-8905-A4F18BE0BE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9FBCD-CC70-AA2F-E007-D3E1F8848519}"/>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5" name="Footer Placeholder 4">
            <a:extLst>
              <a:ext uri="{FF2B5EF4-FFF2-40B4-BE49-F238E27FC236}">
                <a16:creationId xmlns:a16="http://schemas.microsoft.com/office/drawing/2014/main" id="{9B5426B7-1FFA-44A9-0452-AD08F5CA1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350F97-C54F-3A7C-A71C-37241A1A1383}"/>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1094559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651F-58E6-88A4-F40F-4745AB2510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4ECE0A-90BC-A332-8266-9E2183E788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9B181-18DF-BD38-B29A-830C22369371}"/>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5" name="Footer Placeholder 4">
            <a:extLst>
              <a:ext uri="{FF2B5EF4-FFF2-40B4-BE49-F238E27FC236}">
                <a16:creationId xmlns:a16="http://schemas.microsoft.com/office/drawing/2014/main" id="{E5B5D1D4-EB51-4589-808C-4F29419CE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5C41C-3384-EA07-2C2C-8B75DD791944}"/>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59405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0299-9898-74AC-5D0C-9857D311AD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AF4555-E080-6D4B-389D-89D2EC5341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DB1F4-ECAF-F160-D0DD-0B8EA2FC4CFC}"/>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5" name="Footer Placeholder 4">
            <a:extLst>
              <a:ext uri="{FF2B5EF4-FFF2-40B4-BE49-F238E27FC236}">
                <a16:creationId xmlns:a16="http://schemas.microsoft.com/office/drawing/2014/main" id="{90A83949-70A9-B3CA-0D38-25BDA1350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0DBC4A-FB63-3AAA-7246-AE035E223BE9}"/>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25303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FE23-C8C9-D14F-2525-372C3862AB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97CB3F-200A-5474-0B3E-1FB99E3D1E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FFF452-97EA-67D4-2774-440ABFD78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B5D11C-FF25-EBAC-9E6D-E2DFC04B3CCB}"/>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6" name="Footer Placeholder 5">
            <a:extLst>
              <a:ext uri="{FF2B5EF4-FFF2-40B4-BE49-F238E27FC236}">
                <a16:creationId xmlns:a16="http://schemas.microsoft.com/office/drawing/2014/main" id="{76BE66E6-1DB9-80F0-B295-EFCBD48F47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8468D4-94CD-8EAE-728F-77019475A7ED}"/>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423452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4F48B-461A-33BF-BECE-02C5899B34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76DC87-92A7-70FA-0A74-ABC0A74141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7E6CE1-2AC7-AC3E-48FA-84FDA2A90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52DFFC-B053-1D31-8794-095B465BC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725D7-0273-DB80-1389-4A4EDDD1B2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23E6A8-4C07-ABE5-BD3A-643048677D0F}"/>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8" name="Footer Placeholder 7">
            <a:extLst>
              <a:ext uri="{FF2B5EF4-FFF2-40B4-BE49-F238E27FC236}">
                <a16:creationId xmlns:a16="http://schemas.microsoft.com/office/drawing/2014/main" id="{7352DB94-A6AB-8D61-1FF5-43D14A8BD0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B39E7D-D9D0-B655-5959-9A2CCFB0AF10}"/>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281062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DDC3-5F24-E58F-4169-8E34D24CA7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437A4F-780F-45FD-5673-BFEEE43AF9E6}"/>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4" name="Footer Placeholder 3">
            <a:extLst>
              <a:ext uri="{FF2B5EF4-FFF2-40B4-BE49-F238E27FC236}">
                <a16:creationId xmlns:a16="http://schemas.microsoft.com/office/drawing/2014/main" id="{535871B1-BDF9-A557-8F56-EFA4D3EE0D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E96A54-2FFD-115C-2886-43F0986761E2}"/>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96205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90D6E7-7D1E-CF85-71AA-7BF6DDCD0322}"/>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3" name="Footer Placeholder 2">
            <a:extLst>
              <a:ext uri="{FF2B5EF4-FFF2-40B4-BE49-F238E27FC236}">
                <a16:creationId xmlns:a16="http://schemas.microsoft.com/office/drawing/2014/main" id="{9C1B6C0B-002F-3EF2-FD2D-F69210F452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A9FDC3-4083-9EF9-7D79-D482833B70E5}"/>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269282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6D42-F30C-7A2C-4603-FB0C2EFDDE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BFFF8C-B704-0AE2-0534-590ADCFD0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E183A6-0D7C-D05B-5421-2A59CC7A69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4D7EBC-8702-386E-3AEB-B1FE8150C7FF}"/>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6" name="Footer Placeholder 5">
            <a:extLst>
              <a:ext uri="{FF2B5EF4-FFF2-40B4-BE49-F238E27FC236}">
                <a16:creationId xmlns:a16="http://schemas.microsoft.com/office/drawing/2014/main" id="{AE7D34EC-9D38-1EA6-3F55-D00F58D78A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59524-D5DA-3E7B-D70E-53F9979C7C85}"/>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354001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D7C1-7E34-94DD-2CF4-1DA120B2A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37E39C-8709-7159-6403-22B4F2C4CC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6C3B64-1329-2158-0802-A9E8F7AE7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63A67-DE23-D82B-EFAE-9F623D2ABFB3}"/>
              </a:ext>
            </a:extLst>
          </p:cNvPr>
          <p:cNvSpPr>
            <a:spLocks noGrp="1"/>
          </p:cNvSpPr>
          <p:nvPr>
            <p:ph type="dt" sz="half" idx="10"/>
          </p:nvPr>
        </p:nvSpPr>
        <p:spPr/>
        <p:txBody>
          <a:bodyPr/>
          <a:lstStyle/>
          <a:p>
            <a:fld id="{AC33C0FF-712C-497D-955D-70D2394A01C6}" type="datetimeFigureOut">
              <a:rPr lang="en-IN" smtClean="0"/>
              <a:t>02-11-2023</a:t>
            </a:fld>
            <a:endParaRPr lang="en-IN"/>
          </a:p>
        </p:txBody>
      </p:sp>
      <p:sp>
        <p:nvSpPr>
          <p:cNvPr id="6" name="Footer Placeholder 5">
            <a:extLst>
              <a:ext uri="{FF2B5EF4-FFF2-40B4-BE49-F238E27FC236}">
                <a16:creationId xmlns:a16="http://schemas.microsoft.com/office/drawing/2014/main" id="{49E74C3A-8BF7-A996-7513-0CFD3CA1E7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BD5689-AAA0-0D65-41B1-37E8429F2FC3}"/>
              </a:ext>
            </a:extLst>
          </p:cNvPr>
          <p:cNvSpPr>
            <a:spLocks noGrp="1"/>
          </p:cNvSpPr>
          <p:nvPr>
            <p:ph type="sldNum" sz="quarter" idx="12"/>
          </p:nvPr>
        </p:nvSpPr>
        <p:spPr/>
        <p:txBody>
          <a:bodyPr/>
          <a:lstStyle/>
          <a:p>
            <a:fld id="{176B917C-9458-4D81-AB73-0B85127EF31E}" type="slidenum">
              <a:rPr lang="en-IN" smtClean="0"/>
              <a:t>‹#›</a:t>
            </a:fld>
            <a:endParaRPr lang="en-IN"/>
          </a:p>
        </p:txBody>
      </p:sp>
    </p:spTree>
    <p:extLst>
      <p:ext uri="{BB962C8B-B14F-4D97-AF65-F5344CB8AC3E}">
        <p14:creationId xmlns:p14="http://schemas.microsoft.com/office/powerpoint/2010/main" val="151388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CC1FC9-620C-3521-30BA-445BA929B3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CD70F5-9A78-F95F-8FD4-F1CC24501D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73658C-E661-F7F6-22F1-42B9B45FB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3C0FF-712C-497D-955D-70D2394A01C6}" type="datetimeFigureOut">
              <a:rPr lang="en-IN" smtClean="0"/>
              <a:t>02-11-2023</a:t>
            </a:fld>
            <a:endParaRPr lang="en-IN"/>
          </a:p>
        </p:txBody>
      </p:sp>
      <p:sp>
        <p:nvSpPr>
          <p:cNvPr id="5" name="Footer Placeholder 4">
            <a:extLst>
              <a:ext uri="{FF2B5EF4-FFF2-40B4-BE49-F238E27FC236}">
                <a16:creationId xmlns:a16="http://schemas.microsoft.com/office/drawing/2014/main" id="{E13BE16F-2036-035B-F655-F34A6631D3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48A769-B929-2A23-043D-E4EDD0263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B917C-9458-4D81-AB73-0B85127EF31E}" type="slidenum">
              <a:rPr lang="en-IN" smtClean="0"/>
              <a:t>‹#›</a:t>
            </a:fld>
            <a:endParaRPr lang="en-IN"/>
          </a:p>
        </p:txBody>
      </p:sp>
    </p:spTree>
    <p:extLst>
      <p:ext uri="{BB962C8B-B14F-4D97-AF65-F5344CB8AC3E}">
        <p14:creationId xmlns:p14="http://schemas.microsoft.com/office/powerpoint/2010/main" val="1314941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rowse.arxiv.org/pdf/2206.04007v1.pdf"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ink.springer.com/article/10.1007/s00521-020-05102-3/tables/3" TargetMode="External"/><Relationship Id="rId2" Type="http://schemas.openxmlformats.org/officeDocument/2006/relationships/hyperlink" Target="https://link.springer.com/article/10.1007/s00521-020-05102-3/tables/2" TargetMode="External"/><Relationship Id="rId1" Type="http://schemas.openxmlformats.org/officeDocument/2006/relationships/slideLayout" Target="../slideLayouts/slideLayout2.xml"/><Relationship Id="rId4" Type="http://schemas.openxmlformats.org/officeDocument/2006/relationships/hyperlink" Target="https://browse.arxiv.org/pdf/2206.04007v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ink.springer.com/article/10.1007/s00521-020-05102-3/tables/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AD93-3C67-61BA-7665-CEA342EE463E}"/>
              </a:ext>
            </a:extLst>
          </p:cNvPr>
          <p:cNvSpPr>
            <a:spLocks noGrp="1"/>
          </p:cNvSpPr>
          <p:nvPr>
            <p:ph type="ctrTitle"/>
          </p:nvPr>
        </p:nvSpPr>
        <p:spPr/>
        <p:txBody>
          <a:bodyPr/>
          <a:lstStyle/>
          <a:p>
            <a:r>
              <a:rPr lang="en-IN" dirty="0"/>
              <a:t>Sarcasm &amp; Irony Detection</a:t>
            </a:r>
          </a:p>
        </p:txBody>
      </p:sp>
      <p:sp>
        <p:nvSpPr>
          <p:cNvPr id="3" name="Subtitle 2">
            <a:extLst>
              <a:ext uri="{FF2B5EF4-FFF2-40B4-BE49-F238E27FC236}">
                <a16:creationId xmlns:a16="http://schemas.microsoft.com/office/drawing/2014/main" id="{FF307140-C18D-5A16-C925-DE37EAAF8424}"/>
              </a:ext>
            </a:extLst>
          </p:cNvPr>
          <p:cNvSpPr>
            <a:spLocks noGrp="1"/>
          </p:cNvSpPr>
          <p:nvPr>
            <p:ph type="subTitle" idx="1"/>
          </p:nvPr>
        </p:nvSpPr>
        <p:spPr/>
        <p:txBody>
          <a:bodyPr>
            <a:normAutofit lnSpcReduction="10000"/>
          </a:bodyPr>
          <a:lstStyle/>
          <a:p>
            <a:r>
              <a:rPr lang="en-IN" dirty="0"/>
              <a:t>Team 15</a:t>
            </a:r>
            <a:br>
              <a:rPr lang="en-IN" dirty="0"/>
            </a:br>
            <a:r>
              <a:rPr lang="en-IN" dirty="0"/>
              <a:t>Satya Swaroop </a:t>
            </a:r>
            <a:r>
              <a:rPr lang="en-IN" dirty="0" err="1"/>
              <a:t>Gudipudi</a:t>
            </a:r>
            <a:endParaRPr lang="en-IN" dirty="0"/>
          </a:p>
          <a:p>
            <a:r>
              <a:rPr lang="en-IN" dirty="0"/>
              <a:t>Aditya Raghuvanshi</a:t>
            </a:r>
          </a:p>
          <a:p>
            <a:r>
              <a:rPr lang="en-IN" dirty="0"/>
              <a:t>Rohan Chowdary</a:t>
            </a:r>
          </a:p>
          <a:p>
            <a:endParaRPr lang="en-IN" dirty="0"/>
          </a:p>
        </p:txBody>
      </p:sp>
    </p:spTree>
    <p:extLst>
      <p:ext uri="{BB962C8B-B14F-4D97-AF65-F5344CB8AC3E}">
        <p14:creationId xmlns:p14="http://schemas.microsoft.com/office/powerpoint/2010/main" val="2692400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DFC3-4AA8-E302-BF5E-694AE2AEB091}"/>
              </a:ext>
            </a:extLst>
          </p:cNvPr>
          <p:cNvSpPr>
            <a:spLocks noGrp="1"/>
          </p:cNvSpPr>
          <p:nvPr>
            <p:ph type="title"/>
          </p:nvPr>
        </p:nvSpPr>
        <p:spPr>
          <a:xfrm>
            <a:off x="838199" y="365125"/>
            <a:ext cx="11223171" cy="1325563"/>
          </a:xfrm>
        </p:spPr>
        <p:txBody>
          <a:bodyPr/>
          <a:lstStyle/>
          <a:p>
            <a:r>
              <a:rPr lang="en-IN" dirty="0" err="1"/>
              <a:t>SetFit</a:t>
            </a:r>
            <a:r>
              <a:rPr lang="en-IN" dirty="0"/>
              <a:t> Efficient Few Shot Learning with Sentence Transformers</a:t>
            </a:r>
          </a:p>
        </p:txBody>
      </p:sp>
      <p:pic>
        <p:nvPicPr>
          <p:cNvPr id="1028" name="Picture 4">
            <a:extLst>
              <a:ext uri="{FF2B5EF4-FFF2-40B4-BE49-F238E27FC236}">
                <a16:creationId xmlns:a16="http://schemas.microsoft.com/office/drawing/2014/main" id="{119FA4B0-7559-2EDA-AAC0-52B84CBFF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42" y="1690688"/>
            <a:ext cx="9248775" cy="2076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70057F-42FF-17FE-EB86-5F0AFEEB5503}"/>
              </a:ext>
            </a:extLst>
          </p:cNvPr>
          <p:cNvSpPr txBox="1"/>
          <p:nvPr/>
        </p:nvSpPr>
        <p:spPr>
          <a:xfrm>
            <a:off x="1066800" y="4212771"/>
            <a:ext cx="9993086" cy="2031325"/>
          </a:xfrm>
          <a:prstGeom prst="rect">
            <a:avLst/>
          </a:prstGeom>
          <a:noFill/>
        </p:spPr>
        <p:txBody>
          <a:bodyPr wrap="square" rtlCol="0">
            <a:spAutoFit/>
          </a:bodyPr>
          <a:lstStyle/>
          <a:p>
            <a:pPr marL="342900" indent="-342900">
              <a:buFont typeface="Arial" panose="020B0604020202020204" pitchFamily="34" charset="0"/>
              <a:buChar char="•"/>
            </a:pPr>
            <a:r>
              <a:rPr lang="en-IN" dirty="0" err="1"/>
              <a:t>Setfit</a:t>
            </a:r>
            <a:r>
              <a:rPr lang="en-IN" dirty="0"/>
              <a:t> first in the </a:t>
            </a:r>
            <a:r>
              <a:rPr lang="en-IN" dirty="0" err="1"/>
              <a:t>intial</a:t>
            </a:r>
            <a:r>
              <a:rPr lang="en-IN" dirty="0"/>
              <a:t> fine tuning phase, </a:t>
            </a:r>
            <a:r>
              <a:rPr lang="en-US" b="0" i="0" dirty="0">
                <a:solidFill>
                  <a:srgbClr val="111827"/>
                </a:solidFill>
                <a:effectLst/>
                <a:latin typeface="Charter"/>
              </a:rPr>
              <a:t>it makes use of the limited labeled input data by contrastive training, where positive and negative pairs are created by in-class and out-class selection.</a:t>
            </a:r>
          </a:p>
          <a:p>
            <a:pPr marL="342900" indent="-342900">
              <a:buFont typeface="Arial" panose="020B0604020202020204" pitchFamily="34" charset="0"/>
              <a:buChar char="•"/>
            </a:pPr>
            <a:r>
              <a:rPr lang="en-US" dirty="0">
                <a:solidFill>
                  <a:srgbClr val="111827"/>
                </a:solidFill>
                <a:latin typeface="Charter"/>
              </a:rPr>
              <a:t>The sentence transformer model generates dense vectors per sentence. In the second step, the classification head trains on the encoded embeddings with their respective labels.</a:t>
            </a:r>
          </a:p>
          <a:p>
            <a:pPr marL="342900" indent="-342900">
              <a:buFont typeface="Arial" panose="020B0604020202020204" pitchFamily="34" charset="0"/>
              <a:buChar char="•"/>
            </a:pPr>
            <a:r>
              <a:rPr lang="en-US" dirty="0">
                <a:solidFill>
                  <a:srgbClr val="111827"/>
                </a:solidFill>
                <a:latin typeface="Charter"/>
              </a:rPr>
              <a:t>We additionally added </a:t>
            </a:r>
            <a:r>
              <a:rPr lang="en-US" b="1" dirty="0">
                <a:solidFill>
                  <a:srgbClr val="111827"/>
                </a:solidFill>
                <a:latin typeface="Charter"/>
              </a:rPr>
              <a:t>voting classifier </a:t>
            </a:r>
            <a:r>
              <a:rPr lang="en-US" dirty="0">
                <a:solidFill>
                  <a:srgbClr val="111827"/>
                </a:solidFill>
                <a:latin typeface="Charter"/>
              </a:rPr>
              <a:t>with soft voting to improve the performance.</a:t>
            </a:r>
          </a:p>
          <a:p>
            <a:pPr marL="342900" indent="-342900">
              <a:buFont typeface="Arial" panose="020B0604020202020204" pitchFamily="34" charset="0"/>
              <a:buChar char="•"/>
            </a:pPr>
            <a:r>
              <a:rPr lang="en-US" dirty="0">
                <a:solidFill>
                  <a:srgbClr val="111827"/>
                </a:solidFill>
                <a:latin typeface="Charter"/>
              </a:rPr>
              <a:t>We are able to achieve promising results with this approach almost </a:t>
            </a:r>
            <a:r>
              <a:rPr lang="en-US" b="1" dirty="0">
                <a:solidFill>
                  <a:srgbClr val="111827"/>
                </a:solidFill>
                <a:latin typeface="Charter"/>
              </a:rPr>
              <a:t>beating</a:t>
            </a:r>
            <a:r>
              <a:rPr lang="en-US" dirty="0">
                <a:solidFill>
                  <a:srgbClr val="111827"/>
                </a:solidFill>
                <a:latin typeface="Charter"/>
              </a:rPr>
              <a:t> all the baselines with performance on par with benchmark.</a:t>
            </a:r>
            <a:endParaRPr lang="en-IN" dirty="0"/>
          </a:p>
        </p:txBody>
      </p:sp>
    </p:spTree>
    <p:extLst>
      <p:ext uri="{BB962C8B-B14F-4D97-AF65-F5344CB8AC3E}">
        <p14:creationId xmlns:p14="http://schemas.microsoft.com/office/powerpoint/2010/main" val="20304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DFC3-4AA8-E302-BF5E-694AE2AEB091}"/>
              </a:ext>
            </a:extLst>
          </p:cNvPr>
          <p:cNvSpPr>
            <a:spLocks noGrp="1"/>
          </p:cNvSpPr>
          <p:nvPr>
            <p:ph type="title"/>
          </p:nvPr>
        </p:nvSpPr>
        <p:spPr/>
        <p:txBody>
          <a:bodyPr/>
          <a:lstStyle/>
          <a:p>
            <a:r>
              <a:rPr lang="en-IN" dirty="0"/>
              <a:t>Fusion architectures &amp; Transfer Learning</a:t>
            </a:r>
          </a:p>
        </p:txBody>
      </p:sp>
      <p:pic>
        <p:nvPicPr>
          <p:cNvPr id="2050" name="Picture 2">
            <a:extLst>
              <a:ext uri="{FF2B5EF4-FFF2-40B4-BE49-F238E27FC236}">
                <a16:creationId xmlns:a16="http://schemas.microsoft.com/office/drawing/2014/main" id="{A5655A80-2B9C-2DBF-69A2-F7AA0129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0370" y="1469571"/>
            <a:ext cx="4395787" cy="45284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F50992-C43F-623C-094D-B6E1E09379C7}"/>
              </a:ext>
            </a:extLst>
          </p:cNvPr>
          <p:cNvSpPr txBox="1"/>
          <p:nvPr/>
        </p:nvSpPr>
        <p:spPr>
          <a:xfrm>
            <a:off x="1066800" y="1926771"/>
            <a:ext cx="5116286" cy="923330"/>
          </a:xfrm>
          <a:prstGeom prst="rect">
            <a:avLst/>
          </a:prstGeom>
          <a:noFill/>
        </p:spPr>
        <p:txBody>
          <a:bodyPr wrap="square" rtlCol="0">
            <a:spAutoFit/>
          </a:bodyPr>
          <a:lstStyle/>
          <a:p>
            <a:r>
              <a:rPr lang="en-IN" dirty="0"/>
              <a:t>We referred to similar problem statements like hate-intensity prediction(regression) from this </a:t>
            </a:r>
            <a:r>
              <a:rPr lang="en-IN" dirty="0">
                <a:hlinkClick r:id="rId3"/>
              </a:rPr>
              <a:t>paper</a:t>
            </a:r>
            <a:r>
              <a:rPr lang="en-IN" dirty="0"/>
              <a:t> and have modified it to train with classification objective.</a:t>
            </a:r>
          </a:p>
        </p:txBody>
      </p:sp>
      <p:sp>
        <p:nvSpPr>
          <p:cNvPr id="11" name="TextBox 10">
            <a:extLst>
              <a:ext uri="{FF2B5EF4-FFF2-40B4-BE49-F238E27FC236}">
                <a16:creationId xmlns:a16="http://schemas.microsoft.com/office/drawing/2014/main" id="{28E69542-B76D-EB8A-92C0-68D9F88C44D7}"/>
              </a:ext>
            </a:extLst>
          </p:cNvPr>
          <p:cNvSpPr txBox="1"/>
          <p:nvPr/>
        </p:nvSpPr>
        <p:spPr>
          <a:xfrm>
            <a:off x="1086530" y="3118841"/>
            <a:ext cx="5116286" cy="646331"/>
          </a:xfrm>
          <a:prstGeom prst="rect">
            <a:avLst/>
          </a:prstGeom>
          <a:noFill/>
        </p:spPr>
        <p:txBody>
          <a:bodyPr wrap="square" rtlCol="0">
            <a:spAutoFit/>
          </a:bodyPr>
          <a:lstStyle/>
          <a:p>
            <a:r>
              <a:rPr lang="en-IN" dirty="0"/>
              <a:t>The results are not significantly different from finetuning foundation models.</a:t>
            </a:r>
          </a:p>
        </p:txBody>
      </p:sp>
      <p:sp>
        <p:nvSpPr>
          <p:cNvPr id="12" name="TextBox 11">
            <a:extLst>
              <a:ext uri="{FF2B5EF4-FFF2-40B4-BE49-F238E27FC236}">
                <a16:creationId xmlns:a16="http://schemas.microsoft.com/office/drawing/2014/main" id="{AE66BADD-45BA-E364-1298-550FA74294FD}"/>
              </a:ext>
            </a:extLst>
          </p:cNvPr>
          <p:cNvSpPr txBox="1"/>
          <p:nvPr/>
        </p:nvSpPr>
        <p:spPr>
          <a:xfrm>
            <a:off x="1086530" y="4278254"/>
            <a:ext cx="5116286" cy="923330"/>
          </a:xfrm>
          <a:prstGeom prst="rect">
            <a:avLst/>
          </a:prstGeom>
          <a:noFill/>
        </p:spPr>
        <p:txBody>
          <a:bodyPr wrap="square" rtlCol="0">
            <a:spAutoFit/>
          </a:bodyPr>
          <a:lstStyle/>
          <a:p>
            <a:r>
              <a:rPr lang="en-IN" dirty="0"/>
              <a:t>We also attempted </a:t>
            </a:r>
            <a:r>
              <a:rPr lang="en-IN" b="1" dirty="0"/>
              <a:t>transfer learning </a:t>
            </a:r>
            <a:r>
              <a:rPr lang="en-IN" dirty="0"/>
              <a:t>approach by finetuning on tweeter pretrained model “</a:t>
            </a:r>
            <a:r>
              <a:rPr lang="en-IN" b="1" dirty="0" err="1"/>
              <a:t>BerTweet</a:t>
            </a:r>
            <a:r>
              <a:rPr lang="en-IN" dirty="0"/>
              <a:t>” for irony detection but performance is suboptimal</a:t>
            </a:r>
          </a:p>
        </p:txBody>
      </p:sp>
    </p:spTree>
    <p:extLst>
      <p:ext uri="{BB962C8B-B14F-4D97-AF65-F5344CB8AC3E}">
        <p14:creationId xmlns:p14="http://schemas.microsoft.com/office/powerpoint/2010/main" val="410084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4896-C1B3-5FB9-3F4E-372C018FA29D}"/>
              </a:ext>
            </a:extLst>
          </p:cNvPr>
          <p:cNvSpPr>
            <a:spLocks noGrp="1"/>
          </p:cNvSpPr>
          <p:nvPr>
            <p:ph type="title"/>
          </p:nvPr>
        </p:nvSpPr>
        <p:spPr>
          <a:xfrm>
            <a:off x="3864427" y="2494075"/>
            <a:ext cx="6585857" cy="1325563"/>
          </a:xfrm>
        </p:spPr>
        <p:txBody>
          <a:bodyPr/>
          <a:lstStyle/>
          <a:p>
            <a:r>
              <a:rPr lang="en-IN" b="1" dirty="0">
                <a:solidFill>
                  <a:schemeClr val="bg1"/>
                </a:solidFill>
              </a:rPr>
              <a:t>Results Revisited</a:t>
            </a:r>
          </a:p>
        </p:txBody>
      </p:sp>
    </p:spTree>
    <p:extLst>
      <p:ext uri="{BB962C8B-B14F-4D97-AF65-F5344CB8AC3E}">
        <p14:creationId xmlns:p14="http://schemas.microsoft.com/office/powerpoint/2010/main" val="192931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4FF3-3EBD-B7BD-0E0B-585FD7BAF27E}"/>
              </a:ext>
            </a:extLst>
          </p:cNvPr>
          <p:cNvSpPr>
            <a:spLocks noGrp="1"/>
          </p:cNvSpPr>
          <p:nvPr>
            <p:ph type="title"/>
          </p:nvPr>
        </p:nvSpPr>
        <p:spPr>
          <a:xfrm>
            <a:off x="838199" y="365125"/>
            <a:ext cx="10918371" cy="1325563"/>
          </a:xfrm>
        </p:spPr>
        <p:txBody>
          <a:bodyPr/>
          <a:lstStyle/>
          <a:p>
            <a:r>
              <a:rPr lang="en-IN" dirty="0"/>
              <a:t>Model Experiments revisited – irony detection</a:t>
            </a:r>
          </a:p>
        </p:txBody>
      </p:sp>
      <p:graphicFrame>
        <p:nvGraphicFramePr>
          <p:cNvPr id="4" name="Content Placeholder 3">
            <a:extLst>
              <a:ext uri="{FF2B5EF4-FFF2-40B4-BE49-F238E27FC236}">
                <a16:creationId xmlns:a16="http://schemas.microsoft.com/office/drawing/2014/main" id="{3870CC9A-E58A-56DD-4477-73FC24538FB7}"/>
              </a:ext>
            </a:extLst>
          </p:cNvPr>
          <p:cNvGraphicFramePr>
            <a:graphicFrameLocks noGrp="1"/>
          </p:cNvGraphicFramePr>
          <p:nvPr>
            <p:ph idx="1"/>
            <p:extLst>
              <p:ext uri="{D42A27DB-BD31-4B8C-83A1-F6EECF244321}">
                <p14:modId xmlns:p14="http://schemas.microsoft.com/office/powerpoint/2010/main" val="3089019435"/>
              </p:ext>
            </p:extLst>
          </p:nvPr>
        </p:nvGraphicFramePr>
        <p:xfrm>
          <a:off x="838200" y="1380208"/>
          <a:ext cx="9982200" cy="5236435"/>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2925470778"/>
                    </a:ext>
                  </a:extLst>
                </a:gridCol>
                <a:gridCol w="2716323">
                  <a:extLst>
                    <a:ext uri="{9D8B030D-6E8A-4147-A177-3AD203B41FA5}">
                      <a16:colId xmlns:a16="http://schemas.microsoft.com/office/drawing/2014/main" val="2509970790"/>
                    </a:ext>
                  </a:extLst>
                </a:gridCol>
                <a:gridCol w="2005076">
                  <a:extLst>
                    <a:ext uri="{9D8B030D-6E8A-4147-A177-3AD203B41FA5}">
                      <a16:colId xmlns:a16="http://schemas.microsoft.com/office/drawing/2014/main" val="3988936562"/>
                    </a:ext>
                  </a:extLst>
                </a:gridCol>
                <a:gridCol w="1323063">
                  <a:extLst>
                    <a:ext uri="{9D8B030D-6E8A-4147-A177-3AD203B41FA5}">
                      <a16:colId xmlns:a16="http://schemas.microsoft.com/office/drawing/2014/main" val="1102322261"/>
                    </a:ext>
                  </a:extLst>
                </a:gridCol>
                <a:gridCol w="1664069">
                  <a:extLst>
                    <a:ext uri="{9D8B030D-6E8A-4147-A177-3AD203B41FA5}">
                      <a16:colId xmlns:a16="http://schemas.microsoft.com/office/drawing/2014/main" val="2340902241"/>
                    </a:ext>
                  </a:extLst>
                </a:gridCol>
                <a:gridCol w="1664069">
                  <a:extLst>
                    <a:ext uri="{9D8B030D-6E8A-4147-A177-3AD203B41FA5}">
                      <a16:colId xmlns:a16="http://schemas.microsoft.com/office/drawing/2014/main" val="664237757"/>
                    </a:ext>
                  </a:extLst>
                </a:gridCol>
              </a:tblGrid>
              <a:tr h="105463">
                <a:tc>
                  <a:txBody>
                    <a:bodyPr/>
                    <a:lstStyle/>
                    <a:p>
                      <a:pPr>
                        <a:lnSpc>
                          <a:spcPct val="107000"/>
                        </a:lnSpc>
                        <a:spcAft>
                          <a:spcPts val="800"/>
                        </a:spcAft>
                      </a:pPr>
                      <a:r>
                        <a:rPr lang="en-IN" sz="1000" kern="100">
                          <a:effectLst/>
                        </a:rPr>
                        <a:t>#Exp No</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Model</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Description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Accuracy</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F1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AUC</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2180456591"/>
                  </a:ext>
                </a:extLst>
              </a:tr>
              <a:tr h="436501">
                <a:tc>
                  <a:txBody>
                    <a:bodyPr/>
                    <a:lstStyle/>
                    <a:p>
                      <a:pPr>
                        <a:lnSpc>
                          <a:spcPct val="107000"/>
                        </a:lnSpc>
                        <a:spcAft>
                          <a:spcPts val="800"/>
                        </a:spcAft>
                      </a:pPr>
                      <a:r>
                        <a:rPr lang="en-IN" sz="1000" kern="100">
                          <a:effectLst/>
                        </a:rPr>
                        <a:t>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BiLSTM with attention with word2vec embeddings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hid_dim: 256,</a:t>
                      </a:r>
                      <a:br>
                        <a:rPr lang="en-IN" sz="1000" kern="100">
                          <a:effectLst/>
                        </a:rPr>
                      </a:br>
                      <a:r>
                        <a:rPr lang="en-IN" sz="1000" kern="100">
                          <a:effectLst/>
                        </a:rPr>
                        <a:t>num_layers:2,</a:t>
                      </a:r>
                      <a:br>
                        <a:rPr lang="en-IN" sz="1000" kern="100">
                          <a:effectLst/>
                        </a:rPr>
                      </a:br>
                      <a:r>
                        <a:rPr lang="en-IN" sz="1000" kern="100">
                          <a:effectLst/>
                        </a:rPr>
                        <a:t>lr: 0.001,</a:t>
                      </a:r>
                      <a:br>
                        <a:rPr lang="en-IN" sz="1000" kern="100">
                          <a:effectLst/>
                        </a:rPr>
                      </a:br>
                      <a:r>
                        <a:rPr lang="en-IN" sz="1000" kern="100">
                          <a:effectLst/>
                        </a:rPr>
                        <a:t>Adam optimizer</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0.4337</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0.5723</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0.5858</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768931467"/>
                  </a:ext>
                </a:extLst>
              </a:tr>
              <a:tr h="436501">
                <a:tc>
                  <a:txBody>
                    <a:bodyPr/>
                    <a:lstStyle/>
                    <a:p>
                      <a:pPr>
                        <a:lnSpc>
                          <a:spcPct val="107000"/>
                        </a:lnSpc>
                        <a:spcAft>
                          <a:spcPts val="800"/>
                        </a:spcAft>
                      </a:pPr>
                      <a:r>
                        <a:rPr lang="en-IN" sz="1000" kern="100">
                          <a:effectLst/>
                        </a:rPr>
                        <a:t>2</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dirty="0" err="1">
                          <a:effectLst/>
                        </a:rPr>
                        <a:t>BiLSTM</a:t>
                      </a:r>
                      <a:r>
                        <a:rPr lang="en-IN" sz="1000" kern="100" dirty="0">
                          <a:effectLst/>
                        </a:rPr>
                        <a:t> with attention with </a:t>
                      </a:r>
                      <a:r>
                        <a:rPr lang="en-IN" sz="1000" kern="100" dirty="0" err="1">
                          <a:effectLst/>
                        </a:rPr>
                        <a:t>fasttext</a:t>
                      </a:r>
                      <a:r>
                        <a:rPr lang="en-IN" sz="1000" kern="100" dirty="0">
                          <a:effectLst/>
                        </a:rPr>
                        <a:t> embeddings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hid_dim: 256,</a:t>
                      </a:r>
                      <a:br>
                        <a:rPr lang="en-IN" sz="1000" kern="100">
                          <a:effectLst/>
                        </a:rPr>
                      </a:br>
                      <a:r>
                        <a:rPr lang="en-IN" sz="1000" kern="100">
                          <a:effectLst/>
                        </a:rPr>
                        <a:t>num_layers:2,</a:t>
                      </a:r>
                      <a:br>
                        <a:rPr lang="en-IN" sz="1000" kern="100">
                          <a:effectLst/>
                        </a:rPr>
                      </a:br>
                      <a:r>
                        <a:rPr lang="en-IN" sz="1000" kern="100">
                          <a:effectLst/>
                        </a:rPr>
                        <a:t>lr: 0.001,</a:t>
                      </a:r>
                      <a:br>
                        <a:rPr lang="en-IN" sz="1000" kern="100">
                          <a:effectLst/>
                        </a:rPr>
                      </a:br>
                      <a:r>
                        <a:rPr lang="en-IN" sz="1000" kern="100">
                          <a:effectLst/>
                        </a:rPr>
                        <a:t>Adam optimizer</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0.5255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0.6092</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0.6638</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2839492972"/>
                  </a:ext>
                </a:extLst>
              </a:tr>
              <a:tr h="796833">
                <a:tc>
                  <a:txBody>
                    <a:bodyPr/>
                    <a:lstStyle/>
                    <a:p>
                      <a:pPr>
                        <a:lnSpc>
                          <a:spcPct val="107000"/>
                        </a:lnSpc>
                        <a:spcAft>
                          <a:spcPts val="800"/>
                        </a:spcAft>
                      </a:pPr>
                      <a:r>
                        <a:rPr lang="en-IN" sz="1000" kern="100">
                          <a:effectLst/>
                        </a:rPr>
                        <a:t>3</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dirty="0">
                          <a:effectLst/>
                        </a:rPr>
                        <a:t>Transformer Encoder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emsize = 200  </a:t>
                      </a:r>
                    </a:p>
                    <a:p>
                      <a:pPr>
                        <a:lnSpc>
                          <a:spcPct val="107000"/>
                        </a:lnSpc>
                        <a:spcAft>
                          <a:spcPts val="800"/>
                        </a:spcAft>
                      </a:pPr>
                      <a:r>
                        <a:rPr lang="en-IN" sz="1000" kern="100">
                          <a:effectLst/>
                        </a:rPr>
                        <a:t>d_hid = 200  </a:t>
                      </a:r>
                    </a:p>
                    <a:p>
                      <a:pPr>
                        <a:lnSpc>
                          <a:spcPct val="107000"/>
                        </a:lnSpc>
                        <a:spcAft>
                          <a:spcPts val="800"/>
                        </a:spcAft>
                      </a:pPr>
                      <a:r>
                        <a:rPr lang="en-IN" sz="1000" kern="100">
                          <a:effectLst/>
                        </a:rPr>
                        <a:t>nlayers = 2  </a:t>
                      </a:r>
                    </a:p>
                    <a:p>
                      <a:pPr>
                        <a:lnSpc>
                          <a:spcPct val="107000"/>
                        </a:lnSpc>
                        <a:spcAft>
                          <a:spcPts val="800"/>
                        </a:spcAft>
                      </a:pPr>
                      <a:r>
                        <a:rPr lang="en-IN" sz="1000" kern="100">
                          <a:effectLst/>
                        </a:rPr>
                        <a:t>nhead = 2  </a:t>
                      </a:r>
                    </a:p>
                    <a:p>
                      <a:pPr>
                        <a:lnSpc>
                          <a:spcPct val="107000"/>
                        </a:lnSpc>
                        <a:spcAft>
                          <a:spcPts val="800"/>
                        </a:spcAft>
                      </a:pPr>
                      <a:r>
                        <a:rPr lang="en-IN" sz="1000" kern="100">
                          <a:effectLst/>
                        </a:rPr>
                        <a:t>dropout = 0.1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0.6454</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0.6128</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0.7028</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2626726464"/>
                  </a:ext>
                </a:extLst>
              </a:tr>
              <a:tr h="940381">
                <a:tc>
                  <a:txBody>
                    <a:bodyPr/>
                    <a:lstStyle/>
                    <a:p>
                      <a:pPr>
                        <a:lnSpc>
                          <a:spcPct val="107000"/>
                        </a:lnSpc>
                        <a:spcAft>
                          <a:spcPts val="800"/>
                        </a:spcAft>
                      </a:pPr>
                      <a:r>
                        <a:rPr lang="en-IN" sz="1000" kern="100">
                          <a:effectLst/>
                        </a:rPr>
                        <a:t>4</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dirty="0">
                          <a:effectLst/>
                        </a:rPr>
                        <a:t>Bidirectional encoder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hidden_size=256, num_attention_heads=4,</a:t>
                      </a:r>
                    </a:p>
                    <a:p>
                      <a:pPr>
                        <a:lnSpc>
                          <a:spcPct val="107000"/>
                        </a:lnSpc>
                        <a:spcAft>
                          <a:spcPts val="800"/>
                        </a:spcAft>
                      </a:pPr>
                      <a:r>
                        <a:rPr lang="en-IN" sz="1000" kern="100">
                          <a:effectLst/>
                        </a:rPr>
                        <a:t> num_hidden_layers=2,    intermediate_size=1024,</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0.6429</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0.5018</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dirty="0">
                          <a:effectLst/>
                        </a:rPr>
                        <a:t>0.6619</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4223222114"/>
                  </a:ext>
                </a:extLst>
              </a:tr>
              <a:tr h="546847">
                <a:tc>
                  <a:txBody>
                    <a:bodyPr/>
                    <a:lstStyle/>
                    <a:p>
                      <a:pPr>
                        <a:lnSpc>
                          <a:spcPct val="107000"/>
                        </a:lnSpc>
                        <a:spcAft>
                          <a:spcPts val="800"/>
                        </a:spcAft>
                      </a:pPr>
                      <a:r>
                        <a:rPr lang="en-IN" sz="1000" kern="100">
                          <a:effectLst/>
                        </a:rPr>
                        <a:t>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Bert BiLSTM</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Bert_dropout = 0.1,</a:t>
                      </a:r>
                      <a:br>
                        <a:rPr lang="en-IN" sz="1000" kern="100">
                          <a:effectLst/>
                        </a:rPr>
                      </a:br>
                      <a:r>
                        <a:rPr lang="en-IN" sz="1000" kern="100">
                          <a:effectLst/>
                        </a:rPr>
                        <a:t>LSTM_units = 512, dense_units = 50</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dirty="0">
                          <a:effectLst/>
                        </a:rPr>
                        <a:t>0.16</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0.673</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1253104857"/>
                  </a:ext>
                </a:extLst>
              </a:tr>
              <a:tr h="436501">
                <a:tc>
                  <a:txBody>
                    <a:bodyPr/>
                    <a:lstStyle/>
                    <a:p>
                      <a:pPr>
                        <a:lnSpc>
                          <a:spcPct val="107000"/>
                        </a:lnSpc>
                        <a:spcAft>
                          <a:spcPts val="800"/>
                        </a:spcAft>
                      </a:pPr>
                      <a:r>
                        <a:rPr lang="en-IN" sz="1000" kern="100">
                          <a:effectLst/>
                        </a:rPr>
                        <a:t>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Bidirectional Encoder with Exponential Positional Encoding</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d_model = 768,</a:t>
                      </a:r>
                      <a:br>
                        <a:rPr lang="en-IN" sz="1000" kern="100">
                          <a:effectLst/>
                        </a:rPr>
                      </a:br>
                      <a:r>
                        <a:rPr lang="en-IN" sz="1000" kern="100">
                          <a:effectLst/>
                        </a:rPr>
                        <a:t>Bert configurations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0.719</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0.69</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0.81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4040464763"/>
                  </a:ext>
                </a:extLst>
              </a:tr>
              <a:tr h="436501">
                <a:tc>
                  <a:txBody>
                    <a:bodyPr/>
                    <a:lstStyle/>
                    <a:p>
                      <a:pPr>
                        <a:lnSpc>
                          <a:spcPct val="107000"/>
                        </a:lnSpc>
                        <a:spcAft>
                          <a:spcPts val="800"/>
                        </a:spcAft>
                      </a:pPr>
                      <a:r>
                        <a:rPr lang="en-IN" sz="1000" kern="100">
                          <a:effectLst/>
                          <a:highlight>
                            <a:srgbClr val="FFFF00"/>
                          </a:highlight>
                        </a:rPr>
                        <a:t>6</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highlight>
                            <a:srgbClr val="FFFF00"/>
                          </a:highlight>
                        </a:rPr>
                        <a:t>SetFit with sentence-t5-base body and voting classifier head</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highlight>
                            <a:srgbClr val="FFFF00"/>
                          </a:highlight>
                        </a:rPr>
                        <a:t>Num_epochs = 1,</a:t>
                      </a:r>
                      <a:br>
                        <a:rPr lang="en-IN" sz="1000" kern="100">
                          <a:effectLst/>
                          <a:highlight>
                            <a:srgbClr val="FFFF00"/>
                          </a:highlight>
                        </a:rPr>
                      </a:br>
                      <a:r>
                        <a:rPr lang="en-IN" sz="1000" kern="100">
                          <a:effectLst/>
                          <a:highlight>
                            <a:srgbClr val="FFFF00"/>
                          </a:highlight>
                        </a:rPr>
                        <a:t>num_iterations = 25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highlight>
                            <a:srgbClr val="FFFF00"/>
                          </a:highlight>
                        </a:rPr>
                        <a:t>0.769</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highlight>
                            <a:srgbClr val="FFFF00"/>
                          </a:highlight>
                        </a:rPr>
                        <a:t>0.746</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highlight>
                            <a:srgbClr val="FFFF00"/>
                          </a:highlight>
                        </a:rPr>
                        <a:t>0.85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2028336489"/>
                  </a:ext>
                </a:extLst>
              </a:tr>
              <a:tr h="215809">
                <a:tc>
                  <a:txBody>
                    <a:bodyPr/>
                    <a:lstStyle/>
                    <a:p>
                      <a:pPr>
                        <a:lnSpc>
                          <a:spcPct val="107000"/>
                        </a:lnSpc>
                        <a:spcAft>
                          <a:spcPts val="800"/>
                        </a:spcAft>
                      </a:pPr>
                      <a:r>
                        <a:rPr lang="en-IN" sz="1000" kern="100">
                          <a:effectLst/>
                        </a:rPr>
                        <a:t>7</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Baseline (RCNN – Roberta)</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Baseline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0.82</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a:effectLst/>
                        </a:rPr>
                        <a:t>0.80</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tc>
                  <a:txBody>
                    <a:bodyPr/>
                    <a:lstStyle/>
                    <a:p>
                      <a:pPr>
                        <a:lnSpc>
                          <a:spcPct val="107000"/>
                        </a:lnSpc>
                        <a:spcAft>
                          <a:spcPts val="800"/>
                        </a:spcAft>
                      </a:pPr>
                      <a:r>
                        <a:rPr lang="en-IN" sz="1000" kern="100" dirty="0">
                          <a:effectLst/>
                        </a:rPr>
                        <a:t>0.89</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2185" marR="42185" marT="0" marB="0"/>
                </a:tc>
                <a:extLst>
                  <a:ext uri="{0D108BD9-81ED-4DB2-BD59-A6C34878D82A}">
                    <a16:rowId xmlns:a16="http://schemas.microsoft.com/office/drawing/2014/main" val="3560707802"/>
                  </a:ext>
                </a:extLst>
              </a:tr>
            </a:tbl>
          </a:graphicData>
        </a:graphic>
      </p:graphicFrame>
    </p:spTree>
    <p:extLst>
      <p:ext uri="{BB962C8B-B14F-4D97-AF65-F5344CB8AC3E}">
        <p14:creationId xmlns:p14="http://schemas.microsoft.com/office/powerpoint/2010/main" val="230122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37A5-FE7E-0905-64EF-4E13D9CB26FF}"/>
              </a:ext>
            </a:extLst>
          </p:cNvPr>
          <p:cNvSpPr>
            <a:spLocks noGrp="1"/>
          </p:cNvSpPr>
          <p:nvPr>
            <p:ph type="title"/>
          </p:nvPr>
        </p:nvSpPr>
        <p:spPr>
          <a:xfrm>
            <a:off x="838200" y="365125"/>
            <a:ext cx="10809514" cy="1325563"/>
          </a:xfrm>
        </p:spPr>
        <p:txBody>
          <a:bodyPr/>
          <a:lstStyle/>
          <a:p>
            <a:r>
              <a:rPr lang="en-IN" dirty="0"/>
              <a:t>Model Experiments revisited – Sarcasm detection</a:t>
            </a:r>
          </a:p>
        </p:txBody>
      </p:sp>
      <p:graphicFrame>
        <p:nvGraphicFramePr>
          <p:cNvPr id="4" name="Table 3">
            <a:extLst>
              <a:ext uri="{FF2B5EF4-FFF2-40B4-BE49-F238E27FC236}">
                <a16:creationId xmlns:a16="http://schemas.microsoft.com/office/drawing/2014/main" id="{650690BC-2BA8-422D-4982-5BD5BA15D4C0}"/>
              </a:ext>
            </a:extLst>
          </p:cNvPr>
          <p:cNvGraphicFramePr>
            <a:graphicFrameLocks noGrp="1"/>
          </p:cNvGraphicFramePr>
          <p:nvPr>
            <p:extLst>
              <p:ext uri="{D42A27DB-BD31-4B8C-83A1-F6EECF244321}">
                <p14:modId xmlns:p14="http://schemas.microsoft.com/office/powerpoint/2010/main" val="1847593046"/>
              </p:ext>
            </p:extLst>
          </p:nvPr>
        </p:nvGraphicFramePr>
        <p:xfrm>
          <a:off x="1045390" y="1940039"/>
          <a:ext cx="10602322" cy="3045618"/>
        </p:xfrm>
        <a:graphic>
          <a:graphicData uri="http://schemas.openxmlformats.org/drawingml/2006/table">
            <a:tbl>
              <a:tblPr firstRow="1" firstCol="1" bandRow="1">
                <a:tableStyleId>{5C22544A-7EE6-4342-B048-85BDC9FD1C3A}</a:tableStyleId>
              </a:tblPr>
              <a:tblGrid>
                <a:gridCol w="1058351">
                  <a:extLst>
                    <a:ext uri="{9D8B030D-6E8A-4147-A177-3AD203B41FA5}">
                      <a16:colId xmlns:a16="http://schemas.microsoft.com/office/drawing/2014/main" val="3665012665"/>
                    </a:ext>
                  </a:extLst>
                </a:gridCol>
                <a:gridCol w="2164915">
                  <a:extLst>
                    <a:ext uri="{9D8B030D-6E8A-4147-A177-3AD203B41FA5}">
                      <a16:colId xmlns:a16="http://schemas.microsoft.com/office/drawing/2014/main" val="2367859840"/>
                    </a:ext>
                  </a:extLst>
                </a:gridCol>
                <a:gridCol w="2902233">
                  <a:extLst>
                    <a:ext uri="{9D8B030D-6E8A-4147-A177-3AD203B41FA5}">
                      <a16:colId xmlns:a16="http://schemas.microsoft.com/office/drawing/2014/main" val="453175223"/>
                    </a:ext>
                  </a:extLst>
                </a:gridCol>
                <a:gridCol w="1351161">
                  <a:extLst>
                    <a:ext uri="{9D8B030D-6E8A-4147-A177-3AD203B41FA5}">
                      <a16:colId xmlns:a16="http://schemas.microsoft.com/office/drawing/2014/main" val="136489591"/>
                    </a:ext>
                  </a:extLst>
                </a:gridCol>
                <a:gridCol w="1562831">
                  <a:extLst>
                    <a:ext uri="{9D8B030D-6E8A-4147-A177-3AD203B41FA5}">
                      <a16:colId xmlns:a16="http://schemas.microsoft.com/office/drawing/2014/main" val="1379674867"/>
                    </a:ext>
                  </a:extLst>
                </a:gridCol>
                <a:gridCol w="1562831">
                  <a:extLst>
                    <a:ext uri="{9D8B030D-6E8A-4147-A177-3AD203B41FA5}">
                      <a16:colId xmlns:a16="http://schemas.microsoft.com/office/drawing/2014/main" val="446792372"/>
                    </a:ext>
                  </a:extLst>
                </a:gridCol>
              </a:tblGrid>
              <a:tr h="379415">
                <a:tc>
                  <a:txBody>
                    <a:bodyPr/>
                    <a:lstStyle/>
                    <a:p>
                      <a:pPr>
                        <a:lnSpc>
                          <a:spcPct val="107000"/>
                        </a:lnSpc>
                        <a:spcAft>
                          <a:spcPts val="800"/>
                        </a:spcAft>
                      </a:pPr>
                      <a:r>
                        <a:rPr lang="en-IN" sz="1100" kern="100">
                          <a:effectLst/>
                        </a:rPr>
                        <a:t>#Exp No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Description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F1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AUC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7305679"/>
                  </a:ext>
                </a:extLst>
              </a:tr>
              <a:tr h="2286788">
                <a:tc>
                  <a:txBody>
                    <a:bodyPr/>
                    <a:lstStyle/>
                    <a:p>
                      <a:pPr>
                        <a:lnSpc>
                          <a:spcPct val="107000"/>
                        </a:lnSpc>
                        <a:spcAft>
                          <a:spcPts val="800"/>
                        </a:spcAft>
                      </a:pPr>
                      <a:r>
                        <a:rPr lang="en-IN" sz="11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Bidirectional encoder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hidden_size=512,</a:t>
                      </a:r>
                    </a:p>
                    <a:p>
                      <a:pPr>
                        <a:lnSpc>
                          <a:spcPct val="107000"/>
                        </a:lnSpc>
                        <a:spcAft>
                          <a:spcPts val="800"/>
                        </a:spcAft>
                      </a:pPr>
                      <a:r>
                        <a:rPr lang="en-IN" sz="1100" kern="100">
                          <a:effectLst/>
                        </a:rPr>
                        <a:t>num_attention_heads=4,</a:t>
                      </a:r>
                    </a:p>
                    <a:p>
                      <a:pPr>
                        <a:lnSpc>
                          <a:spcPct val="107000"/>
                        </a:lnSpc>
                        <a:spcAft>
                          <a:spcPts val="800"/>
                        </a:spcAft>
                      </a:pPr>
                      <a:r>
                        <a:rPr lang="en-IN" sz="1100" kern="100">
                          <a:effectLst/>
                        </a:rPr>
                        <a:t>num_hidden_layers=3,</a:t>
                      </a:r>
                    </a:p>
                    <a:p>
                      <a:pPr>
                        <a:lnSpc>
                          <a:spcPct val="107000"/>
                        </a:lnSpc>
                        <a:spcAft>
                          <a:spcPts val="800"/>
                        </a:spcAft>
                      </a:pPr>
                      <a:r>
                        <a:rPr lang="en-IN" sz="1100" kern="100">
                          <a:effectLst/>
                        </a:rPr>
                        <a:t>intermediate_size=2048,</a:t>
                      </a:r>
                    </a:p>
                    <a:p>
                      <a:pPr>
                        <a:lnSpc>
                          <a:spcPct val="107000"/>
                        </a:lnSpc>
                        <a:spcAft>
                          <a:spcPts val="800"/>
                        </a:spcAft>
                      </a:pPr>
                      <a:r>
                        <a:rPr lang="en-IN" sz="1100" kern="100">
                          <a:effectLst/>
                        </a:rPr>
                        <a:t>hidden_dropout_prob=0.1,</a:t>
                      </a:r>
                    </a:p>
                    <a:p>
                      <a:pPr>
                        <a:lnSpc>
                          <a:spcPct val="107000"/>
                        </a:lnSpc>
                        <a:spcAft>
                          <a:spcPts val="800"/>
                        </a:spcAft>
                      </a:pPr>
                      <a:r>
                        <a:rPr lang="en-IN" sz="1100" kern="100">
                          <a:effectLst/>
                        </a:rPr>
                        <a:t>attention_probs_dropout_prob=0.1,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0.6866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0.7644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0.7277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4780262"/>
                  </a:ext>
                </a:extLst>
              </a:tr>
              <a:tr h="379415">
                <a:tc>
                  <a:txBody>
                    <a:bodyPr/>
                    <a:lstStyle/>
                    <a:p>
                      <a:pPr>
                        <a:lnSpc>
                          <a:spcPct val="107000"/>
                        </a:lnSpc>
                        <a:spcAft>
                          <a:spcPts val="800"/>
                        </a:spcAft>
                      </a:pPr>
                      <a:r>
                        <a:rPr lang="en-IN" sz="1100" kern="10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Baseline (RCNN – Roberta)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Baseline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0.79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a:effectLst/>
                        </a:rPr>
                        <a:t>0.78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0.85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6436002"/>
                  </a:ext>
                </a:extLst>
              </a:tr>
            </a:tbl>
          </a:graphicData>
        </a:graphic>
      </p:graphicFrame>
    </p:spTree>
    <p:extLst>
      <p:ext uri="{BB962C8B-B14F-4D97-AF65-F5344CB8AC3E}">
        <p14:creationId xmlns:p14="http://schemas.microsoft.com/office/powerpoint/2010/main" val="391883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B262-F48E-31A9-C952-EBF10A8F99CC}"/>
              </a:ext>
            </a:extLst>
          </p:cNvPr>
          <p:cNvSpPr>
            <a:spLocks noGrp="1"/>
          </p:cNvSpPr>
          <p:nvPr>
            <p:ph type="title"/>
          </p:nvPr>
        </p:nvSpPr>
        <p:spPr/>
        <p:txBody>
          <a:bodyPr/>
          <a:lstStyle/>
          <a:p>
            <a:r>
              <a:rPr lang="en-IN" dirty="0"/>
              <a:t>Hyper parameter trials with </a:t>
            </a:r>
            <a:r>
              <a:rPr lang="en-IN" dirty="0" err="1"/>
              <a:t>optuna</a:t>
            </a:r>
            <a:r>
              <a:rPr lang="en-IN" dirty="0"/>
              <a:t> and ray</a:t>
            </a:r>
          </a:p>
        </p:txBody>
      </p:sp>
      <p:pic>
        <p:nvPicPr>
          <p:cNvPr id="7" name="Content Placeholder 6">
            <a:extLst>
              <a:ext uri="{FF2B5EF4-FFF2-40B4-BE49-F238E27FC236}">
                <a16:creationId xmlns:a16="http://schemas.microsoft.com/office/drawing/2014/main" id="{ED1250CC-41E2-47CB-B816-A6A03833FD53}"/>
              </a:ext>
            </a:extLst>
          </p:cNvPr>
          <p:cNvPicPr>
            <a:picLocks noGrp="1" noChangeAspect="1"/>
          </p:cNvPicPr>
          <p:nvPr>
            <p:ph idx="1"/>
          </p:nvPr>
        </p:nvPicPr>
        <p:blipFill>
          <a:blip r:embed="rId2"/>
          <a:stretch>
            <a:fillRect/>
          </a:stretch>
        </p:blipFill>
        <p:spPr>
          <a:xfrm>
            <a:off x="838200" y="2288148"/>
            <a:ext cx="10515600" cy="3426291"/>
          </a:xfrm>
        </p:spPr>
      </p:pic>
    </p:spTree>
    <p:extLst>
      <p:ext uri="{BB962C8B-B14F-4D97-AF65-F5344CB8AC3E}">
        <p14:creationId xmlns:p14="http://schemas.microsoft.com/office/powerpoint/2010/main" val="64396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C509-8A7C-7570-4257-94FB46FA4CAC}"/>
              </a:ext>
            </a:extLst>
          </p:cNvPr>
          <p:cNvSpPr>
            <a:spLocks noGrp="1"/>
          </p:cNvSpPr>
          <p:nvPr>
            <p:ph type="title"/>
          </p:nvPr>
        </p:nvSpPr>
        <p:spPr/>
        <p:txBody>
          <a:bodyPr/>
          <a:lstStyle/>
          <a:p>
            <a:r>
              <a:rPr lang="en-IN" dirty="0"/>
              <a:t>Achievements and Learnings</a:t>
            </a:r>
          </a:p>
        </p:txBody>
      </p:sp>
      <p:sp>
        <p:nvSpPr>
          <p:cNvPr id="3" name="Content Placeholder 2">
            <a:extLst>
              <a:ext uri="{FF2B5EF4-FFF2-40B4-BE49-F238E27FC236}">
                <a16:creationId xmlns:a16="http://schemas.microsoft.com/office/drawing/2014/main" id="{41A0CF85-1DB6-6DA8-35FA-75AD64F2E6D5}"/>
              </a:ext>
            </a:extLst>
          </p:cNvPr>
          <p:cNvSpPr>
            <a:spLocks noGrp="1"/>
          </p:cNvSpPr>
          <p:nvPr>
            <p:ph idx="1"/>
          </p:nvPr>
        </p:nvSpPr>
        <p:spPr/>
        <p:txBody>
          <a:bodyPr>
            <a:normAutofit lnSpcReduction="10000"/>
          </a:bodyPr>
          <a:lstStyle/>
          <a:p>
            <a:r>
              <a:rPr lang="en-IN" dirty="0"/>
              <a:t>Our Bert variant finetuning with novel exponential task specific encoding is marginally outperforming Bert variant mentioned in the reference paper.</a:t>
            </a:r>
          </a:p>
          <a:p>
            <a:r>
              <a:rPr lang="en-IN" dirty="0"/>
              <a:t>We are able to achieve promising results on benchmark datasets with alternative unexplored frameworks outperforming most of the model architectures mentioned in the reference paper here.</a:t>
            </a:r>
          </a:p>
          <a:p>
            <a:r>
              <a:rPr lang="en-IN" dirty="0"/>
              <a:t>We have approached the problem holistically to incrementally improve the performance of model right from data centric to fusion architecture approaches by experimenting simple to complex models.</a:t>
            </a:r>
          </a:p>
          <a:p>
            <a:r>
              <a:rPr lang="en-IN" dirty="0"/>
              <a:t>We have successfully applied our learning to an interesting code mix data “Hinglish” for irony detection.</a:t>
            </a:r>
          </a:p>
        </p:txBody>
      </p:sp>
    </p:spTree>
    <p:extLst>
      <p:ext uri="{BB962C8B-B14F-4D97-AF65-F5344CB8AC3E}">
        <p14:creationId xmlns:p14="http://schemas.microsoft.com/office/powerpoint/2010/main" val="3305356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AE77-ABC3-7E29-4732-32ED7952D79D}"/>
              </a:ext>
            </a:extLst>
          </p:cNvPr>
          <p:cNvSpPr>
            <a:spLocks noGrp="1"/>
          </p:cNvSpPr>
          <p:nvPr>
            <p:ph type="title"/>
          </p:nvPr>
        </p:nvSpPr>
        <p:spPr/>
        <p:txBody>
          <a:bodyPr/>
          <a:lstStyle/>
          <a:p>
            <a:r>
              <a:rPr lang="en-IN" dirty="0"/>
              <a:t>Further improvements</a:t>
            </a:r>
          </a:p>
        </p:txBody>
      </p:sp>
      <p:sp>
        <p:nvSpPr>
          <p:cNvPr id="7" name="TextBox 6">
            <a:extLst>
              <a:ext uri="{FF2B5EF4-FFF2-40B4-BE49-F238E27FC236}">
                <a16:creationId xmlns:a16="http://schemas.microsoft.com/office/drawing/2014/main" id="{26696050-B51D-4B7C-5DAB-35A7EFFA4D32}"/>
              </a:ext>
            </a:extLst>
          </p:cNvPr>
          <p:cNvSpPr txBox="1"/>
          <p:nvPr/>
        </p:nvSpPr>
        <p:spPr>
          <a:xfrm>
            <a:off x="838199" y="1329426"/>
            <a:ext cx="11182815" cy="4031873"/>
          </a:xfrm>
          <a:prstGeom prst="rect">
            <a:avLst/>
          </a:prstGeom>
          <a:noFill/>
        </p:spPr>
        <p:txBody>
          <a:bodyPr wrap="square">
            <a:spAutoFit/>
          </a:bodyPr>
          <a:lstStyle/>
          <a:p>
            <a:pPr algn="l"/>
            <a:r>
              <a:rPr lang="en-US" sz="2800" dirty="0"/>
              <a:t>"After closely studying the problem, we identified several potential improvements worth exploring:</a:t>
            </a:r>
          </a:p>
          <a:p>
            <a:pPr algn="l"/>
            <a:r>
              <a:rPr lang="en-US" sz="2000" b="1" dirty="0"/>
              <a:t>RPE (Relative Position Encoding): </a:t>
            </a:r>
            <a:r>
              <a:rPr lang="en-US" sz="2000" dirty="0"/>
              <a:t>This was introduced in the Transformer-XL model. Unlike traditional positional encodings that assign absolute positional embeddings, RPE calculates embeddings based on the relative positions between tokens.</a:t>
            </a:r>
          </a:p>
          <a:p>
            <a:pPr algn="l"/>
            <a:r>
              <a:rPr lang="en-US" sz="2000" b="1" dirty="0"/>
              <a:t>1D Convolutional Layers: </a:t>
            </a:r>
            <a:r>
              <a:rPr lang="en-US" sz="2000" dirty="0"/>
              <a:t>While these aren't technically positional encodings, introducing a few 1D convolutional layers before inputting data into the Transformer could help the model capture local patterns. This is because convolutions inherently consider the relative positions of adjacent tokens.</a:t>
            </a:r>
          </a:p>
          <a:p>
            <a:pPr algn="l"/>
            <a:r>
              <a:rPr lang="en-US" sz="2000" b="1" dirty="0"/>
              <a:t>Decoding with LLM-based Models: </a:t>
            </a:r>
            <a:r>
              <a:rPr lang="en-US" sz="2000" dirty="0"/>
              <a:t>It might be intriguing to explore how LLM-based models perform in decoding for classification tasks.</a:t>
            </a:r>
          </a:p>
          <a:p>
            <a:pPr algn="l"/>
            <a:r>
              <a:rPr lang="en-US" sz="2000" b="1" dirty="0"/>
              <a:t>Hyperparameter Tuning: </a:t>
            </a:r>
            <a:r>
              <a:rPr lang="en-US" sz="2000" dirty="0"/>
              <a:t>We also recommend further tuning of hyperparameters, especially when experimenting with different model embeddings."</a:t>
            </a:r>
          </a:p>
        </p:txBody>
      </p:sp>
    </p:spTree>
    <p:extLst>
      <p:ext uri="{BB962C8B-B14F-4D97-AF65-F5344CB8AC3E}">
        <p14:creationId xmlns:p14="http://schemas.microsoft.com/office/powerpoint/2010/main" val="534557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9C92-D493-0EFA-0260-D7E1100FCB0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76B7C59-A5B9-C836-9BD5-3490758C05FC}"/>
              </a:ext>
            </a:extLst>
          </p:cNvPr>
          <p:cNvSpPr>
            <a:spLocks noGrp="1"/>
          </p:cNvSpPr>
          <p:nvPr>
            <p:ph idx="1"/>
          </p:nvPr>
        </p:nvSpPr>
        <p:spPr/>
        <p:txBody>
          <a:bodyPr/>
          <a:lstStyle/>
          <a:p>
            <a:pPr marL="0" indent="0">
              <a:buNone/>
            </a:pPr>
            <a:r>
              <a:rPr lang="en-IN" sz="2000" dirty="0"/>
              <a:t>We started with basic implementations like </a:t>
            </a:r>
            <a:r>
              <a:rPr lang="en-IN" sz="2000" dirty="0" err="1"/>
              <a:t>BiLSTMs</a:t>
            </a:r>
            <a:r>
              <a:rPr lang="en-IN" sz="2000" dirty="0"/>
              <a:t> as baseline and incrementally experimented with simple to complex architectures like task specific positional encoding, fine-tuning, transfer learning, few shot training and fusion models, where we improved the </a:t>
            </a:r>
            <a:r>
              <a:rPr lang="en-IN" sz="2000" dirty="0" err="1"/>
              <a:t>auc</a:t>
            </a:r>
            <a:r>
              <a:rPr lang="en-IN" sz="2000" dirty="0"/>
              <a:t> from 0.585 to 0.85. We are able to achieve almost equivalent results of benchmark[1] and our novel model architecture implementations are beating some of the baselines mentioned in [1] despite not having code access to the benchmark models. We have applied experiments on Irony and Sarcasm datasets and compared with benchmarks. We also successfully trained irony and sarcasm detection for code mix “Hinglish” data.</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References:</a:t>
            </a: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1.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SemEval-2018 Results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2.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Reddit Politics Dataset results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3. </a:t>
            </a:r>
            <a:r>
              <a:rPr lang="en-IN" sz="1800" dirty="0">
                <a:latin typeface="Calibri" panose="020F0502020204030204" pitchFamily="34" charset="0"/>
                <a:ea typeface="Calibri" panose="020F0502020204030204" pitchFamily="34" charset="0"/>
                <a:cs typeface="Times New Roman" panose="02020603050405020304" pitchFamily="18" charset="0"/>
                <a:hlinkClick r:id="rId4"/>
              </a:rPr>
              <a:t>Hate intensity prediction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162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07EE-4FE4-B0C4-0FAD-B4520FD398E2}"/>
              </a:ext>
            </a:extLst>
          </p:cNvPr>
          <p:cNvSpPr>
            <a:spLocks noGrp="1"/>
          </p:cNvSpPr>
          <p:nvPr>
            <p:ph type="title"/>
          </p:nvPr>
        </p:nvSpPr>
        <p:spPr/>
        <p:txBody>
          <a:bodyPr/>
          <a:lstStyle/>
          <a:p>
            <a:r>
              <a:rPr lang="en-IN" dirty="0"/>
              <a:t>Problem Statement &amp; Challenges</a:t>
            </a:r>
          </a:p>
        </p:txBody>
      </p:sp>
      <p:sp>
        <p:nvSpPr>
          <p:cNvPr id="3" name="Content Placeholder 2">
            <a:extLst>
              <a:ext uri="{FF2B5EF4-FFF2-40B4-BE49-F238E27FC236}">
                <a16:creationId xmlns:a16="http://schemas.microsoft.com/office/drawing/2014/main" id="{33CB9877-350E-3828-4CAC-958940B3C18B}"/>
              </a:ext>
            </a:extLst>
          </p:cNvPr>
          <p:cNvSpPr>
            <a:spLocks noGrp="1"/>
          </p:cNvSpPr>
          <p:nvPr>
            <p:ph idx="1"/>
          </p:nvPr>
        </p:nvSpPr>
        <p:spPr/>
        <p:txBody>
          <a:bodyPr>
            <a:normAutofit lnSpcReduction="10000"/>
          </a:bodyPr>
          <a:lstStyle/>
          <a:p>
            <a:pPr marL="0" indent="0">
              <a:buNone/>
            </a:pPr>
            <a:r>
              <a:rPr lang="en-US" dirty="0"/>
              <a:t>In the realm of social media forums and chats, the pervasive use of figurative language (FL) like sarcasm, irony, and metaphor presents a significant challenge to sentiment analysis. The inherent contradictory and metaphorical nuances in these FL expressions complicate their identification in short texts. Particularly, sarcasm, defined as a figure of speech where the literal meaning is replaced by a figurative one – often opposite to the original – stands as a notable challenge in natural language processing. The task at hand is to effectively identify and interpret these FL forms.</a:t>
            </a:r>
            <a:br>
              <a:rPr lang="en-US" dirty="0"/>
            </a:br>
            <a:br>
              <a:rPr lang="en-US" dirty="0"/>
            </a:br>
            <a:r>
              <a:rPr lang="en-US" dirty="0"/>
              <a:t>*Only baselines are available with no code access to reproduce the results mentioned in the reference paper.</a:t>
            </a:r>
            <a:endParaRPr lang="en-IN" dirty="0"/>
          </a:p>
        </p:txBody>
      </p:sp>
    </p:spTree>
    <p:extLst>
      <p:ext uri="{BB962C8B-B14F-4D97-AF65-F5344CB8AC3E}">
        <p14:creationId xmlns:p14="http://schemas.microsoft.com/office/powerpoint/2010/main" val="54289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1126-3149-CA38-C87C-C01CC39F6D4B}"/>
              </a:ext>
            </a:extLst>
          </p:cNvPr>
          <p:cNvSpPr>
            <a:spLocks noGrp="1"/>
          </p:cNvSpPr>
          <p:nvPr>
            <p:ph type="title"/>
          </p:nvPr>
        </p:nvSpPr>
        <p:spPr/>
        <p:txBody>
          <a:bodyPr/>
          <a:lstStyle/>
          <a:p>
            <a:r>
              <a:rPr lang="en-IN" dirty="0"/>
              <a:t>Baselines and Benchmark</a:t>
            </a:r>
          </a:p>
        </p:txBody>
      </p:sp>
      <p:pic>
        <p:nvPicPr>
          <p:cNvPr id="5" name="Content Placeholder 4">
            <a:extLst>
              <a:ext uri="{FF2B5EF4-FFF2-40B4-BE49-F238E27FC236}">
                <a16:creationId xmlns:a16="http://schemas.microsoft.com/office/drawing/2014/main" id="{543A8C00-8B68-4C57-C6F3-87617D506B7A}"/>
              </a:ext>
            </a:extLst>
          </p:cNvPr>
          <p:cNvPicPr>
            <a:picLocks noGrp="1" noChangeAspect="1"/>
          </p:cNvPicPr>
          <p:nvPr>
            <p:ph idx="1"/>
          </p:nvPr>
        </p:nvPicPr>
        <p:blipFill>
          <a:blip r:embed="rId2"/>
          <a:stretch>
            <a:fillRect/>
          </a:stretch>
        </p:blipFill>
        <p:spPr>
          <a:xfrm>
            <a:off x="870856" y="1433739"/>
            <a:ext cx="10210801" cy="4967062"/>
          </a:xfrm>
        </p:spPr>
      </p:pic>
    </p:spTree>
    <p:extLst>
      <p:ext uri="{BB962C8B-B14F-4D97-AF65-F5344CB8AC3E}">
        <p14:creationId xmlns:p14="http://schemas.microsoft.com/office/powerpoint/2010/main" val="193755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1126-3149-CA38-C87C-C01CC39F6D4B}"/>
              </a:ext>
            </a:extLst>
          </p:cNvPr>
          <p:cNvSpPr>
            <a:spLocks noGrp="1"/>
          </p:cNvSpPr>
          <p:nvPr>
            <p:ph type="title"/>
          </p:nvPr>
        </p:nvSpPr>
        <p:spPr/>
        <p:txBody>
          <a:bodyPr/>
          <a:lstStyle/>
          <a:p>
            <a:r>
              <a:rPr lang="en-IN" dirty="0"/>
              <a:t>Baselines and Benchmark </a:t>
            </a:r>
            <a:r>
              <a:rPr lang="en-IN" dirty="0" err="1"/>
              <a:t>contd</a:t>
            </a:r>
            <a:r>
              <a:rPr lang="en-IN" dirty="0"/>
              <a:t>…</a:t>
            </a:r>
          </a:p>
        </p:txBody>
      </p:sp>
      <p:pic>
        <p:nvPicPr>
          <p:cNvPr id="7" name="Picture 6">
            <a:extLst>
              <a:ext uri="{FF2B5EF4-FFF2-40B4-BE49-F238E27FC236}">
                <a16:creationId xmlns:a16="http://schemas.microsoft.com/office/drawing/2014/main" id="{F2622FD0-A7F6-D160-6A71-C78879A31415}"/>
              </a:ext>
            </a:extLst>
          </p:cNvPr>
          <p:cNvPicPr>
            <a:picLocks noChangeAspect="1"/>
          </p:cNvPicPr>
          <p:nvPr/>
        </p:nvPicPr>
        <p:blipFill>
          <a:blip r:embed="rId2"/>
          <a:stretch>
            <a:fillRect/>
          </a:stretch>
        </p:blipFill>
        <p:spPr>
          <a:xfrm>
            <a:off x="838200" y="1466397"/>
            <a:ext cx="9938657" cy="4883567"/>
          </a:xfrm>
          <a:prstGeom prst="rect">
            <a:avLst/>
          </a:prstGeom>
        </p:spPr>
      </p:pic>
    </p:spTree>
    <p:extLst>
      <p:ext uri="{BB962C8B-B14F-4D97-AF65-F5344CB8AC3E}">
        <p14:creationId xmlns:p14="http://schemas.microsoft.com/office/powerpoint/2010/main" val="262521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F7CA-CE18-FEB2-64A1-6169193AD2D7}"/>
              </a:ext>
            </a:extLst>
          </p:cNvPr>
          <p:cNvSpPr>
            <a:spLocks noGrp="1"/>
          </p:cNvSpPr>
          <p:nvPr>
            <p:ph type="title"/>
          </p:nvPr>
        </p:nvSpPr>
        <p:spPr/>
        <p:txBody>
          <a:bodyPr/>
          <a:lstStyle/>
          <a:p>
            <a:r>
              <a:rPr lang="en-IN" dirty="0"/>
              <a:t>Benchmark Model architecture for reference</a:t>
            </a:r>
          </a:p>
        </p:txBody>
      </p:sp>
      <p:pic>
        <p:nvPicPr>
          <p:cNvPr id="5122" name="Picture 2" descr="figure 1">
            <a:extLst>
              <a:ext uri="{FF2B5EF4-FFF2-40B4-BE49-F238E27FC236}">
                <a16:creationId xmlns:a16="http://schemas.microsoft.com/office/drawing/2014/main" id="{30CE32D4-3D83-2181-07C0-F5C1ECB50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574" y="1690688"/>
            <a:ext cx="7496855" cy="472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68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9C74-C525-66F2-C790-520A99D82CA5}"/>
              </a:ext>
            </a:extLst>
          </p:cNvPr>
          <p:cNvSpPr>
            <a:spLocks noGrp="1"/>
          </p:cNvSpPr>
          <p:nvPr>
            <p:ph type="title"/>
          </p:nvPr>
        </p:nvSpPr>
        <p:spPr/>
        <p:txBody>
          <a:bodyPr/>
          <a:lstStyle/>
          <a:p>
            <a:r>
              <a:rPr lang="en-IN" dirty="0"/>
              <a:t>Observations on </a:t>
            </a:r>
            <a:r>
              <a:rPr lang="en-IN" dirty="0" err="1"/>
              <a:t>benchamarks</a:t>
            </a:r>
            <a:endParaRPr lang="en-IN" dirty="0"/>
          </a:p>
        </p:txBody>
      </p:sp>
      <p:sp>
        <p:nvSpPr>
          <p:cNvPr id="3" name="Content Placeholder 2">
            <a:extLst>
              <a:ext uri="{FF2B5EF4-FFF2-40B4-BE49-F238E27FC236}">
                <a16:creationId xmlns:a16="http://schemas.microsoft.com/office/drawing/2014/main" id="{0C0FA2EA-133B-27F1-CB8A-2566DEA24C4B}"/>
              </a:ext>
            </a:extLst>
          </p:cNvPr>
          <p:cNvSpPr>
            <a:spLocks noGrp="1"/>
          </p:cNvSpPr>
          <p:nvPr>
            <p:ph idx="1"/>
          </p:nvPr>
        </p:nvSpPr>
        <p:spPr/>
        <p:txBody>
          <a:bodyPr/>
          <a:lstStyle/>
          <a:p>
            <a:r>
              <a:rPr lang="en-IN" dirty="0"/>
              <a:t>From the above tables referred from this </a:t>
            </a:r>
            <a:r>
              <a:rPr lang="en-IN" dirty="0">
                <a:hlinkClick r:id="rId2"/>
              </a:rPr>
              <a:t>paper</a:t>
            </a:r>
            <a:r>
              <a:rPr lang="en-IN" dirty="0"/>
              <a:t>, the proposed method that is RCNN-Roberta marginally exhibits improved confusion metrics over Roberta. And both Roberta and RCNN-Roberta have same AUC values. Our observation is even with proper threshold tuning Roberta model itself can perform equivalent to proposed and adding additional </a:t>
            </a:r>
            <a:r>
              <a:rPr lang="en-IN" dirty="0" err="1"/>
              <a:t>BiLSTM</a:t>
            </a:r>
            <a:r>
              <a:rPr lang="en-IN" dirty="0"/>
              <a:t>, Attention, Pooling layers may not be necessarily adding any value.</a:t>
            </a:r>
          </a:p>
        </p:txBody>
      </p:sp>
    </p:spTree>
    <p:extLst>
      <p:ext uri="{BB962C8B-B14F-4D97-AF65-F5344CB8AC3E}">
        <p14:creationId xmlns:p14="http://schemas.microsoft.com/office/powerpoint/2010/main" val="1857430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4896-C1B3-5FB9-3F4E-372C018FA29D}"/>
              </a:ext>
            </a:extLst>
          </p:cNvPr>
          <p:cNvSpPr>
            <a:spLocks noGrp="1"/>
          </p:cNvSpPr>
          <p:nvPr>
            <p:ph type="title"/>
          </p:nvPr>
        </p:nvSpPr>
        <p:spPr>
          <a:xfrm>
            <a:off x="2939142" y="2352561"/>
            <a:ext cx="6585857" cy="1325563"/>
          </a:xfrm>
        </p:spPr>
        <p:txBody>
          <a:bodyPr/>
          <a:lstStyle/>
          <a:p>
            <a:r>
              <a:rPr lang="en-IN" b="1" dirty="0">
                <a:solidFill>
                  <a:schemeClr val="bg1"/>
                </a:solidFill>
              </a:rPr>
              <a:t>Experiment approaches</a:t>
            </a:r>
          </a:p>
        </p:txBody>
      </p:sp>
    </p:spTree>
    <p:extLst>
      <p:ext uri="{BB962C8B-B14F-4D97-AF65-F5344CB8AC3E}">
        <p14:creationId xmlns:p14="http://schemas.microsoft.com/office/powerpoint/2010/main" val="1601740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FF23-A4FA-4EC2-5E42-6D6B481961E5}"/>
              </a:ext>
            </a:extLst>
          </p:cNvPr>
          <p:cNvSpPr>
            <a:spLocks noGrp="1"/>
          </p:cNvSpPr>
          <p:nvPr>
            <p:ph type="title"/>
          </p:nvPr>
        </p:nvSpPr>
        <p:spPr/>
        <p:txBody>
          <a:bodyPr/>
          <a:lstStyle/>
          <a:p>
            <a:r>
              <a:rPr lang="en-IN" dirty="0"/>
              <a:t>Data Centric Approach</a:t>
            </a:r>
          </a:p>
        </p:txBody>
      </p:sp>
      <p:sp>
        <p:nvSpPr>
          <p:cNvPr id="3" name="Content Placeholder 2">
            <a:extLst>
              <a:ext uri="{FF2B5EF4-FFF2-40B4-BE49-F238E27FC236}">
                <a16:creationId xmlns:a16="http://schemas.microsoft.com/office/drawing/2014/main" id="{13B781BC-C96A-21AE-5F5C-4ED194EE9967}"/>
              </a:ext>
            </a:extLst>
          </p:cNvPr>
          <p:cNvSpPr>
            <a:spLocks noGrp="1"/>
          </p:cNvSpPr>
          <p:nvPr>
            <p:ph idx="1"/>
          </p:nvPr>
        </p:nvSpPr>
        <p:spPr/>
        <p:txBody>
          <a:bodyPr/>
          <a:lstStyle/>
          <a:p>
            <a:pPr marL="0" indent="0">
              <a:buNone/>
            </a:pPr>
            <a:r>
              <a:rPr lang="en-IN" dirty="0"/>
              <a:t>Applied standard approaches like following:</a:t>
            </a:r>
            <a:br>
              <a:rPr lang="en-IN" dirty="0"/>
            </a:br>
            <a:br>
              <a:rPr lang="en-IN" dirty="0"/>
            </a:br>
            <a:endParaRPr lang="en-IN" dirty="0"/>
          </a:p>
          <a:p>
            <a:pPr marL="0" indent="0">
              <a:buNone/>
            </a:pPr>
            <a:r>
              <a:rPr lang="en-IN" dirty="0"/>
              <a:t>		</a:t>
            </a:r>
          </a:p>
          <a:p>
            <a:pPr marL="0" indent="0">
              <a:buNone/>
            </a:pPr>
            <a:r>
              <a:rPr lang="en-IN" dirty="0"/>
              <a:t>Remarks:</a:t>
            </a:r>
          </a:p>
          <a:p>
            <a:pPr marL="0" indent="0">
              <a:buNone/>
            </a:pPr>
            <a:endParaRPr lang="en-IN" dirty="0"/>
          </a:p>
        </p:txBody>
      </p:sp>
      <p:sp>
        <p:nvSpPr>
          <p:cNvPr id="4" name="TextBox 3">
            <a:extLst>
              <a:ext uri="{FF2B5EF4-FFF2-40B4-BE49-F238E27FC236}">
                <a16:creationId xmlns:a16="http://schemas.microsoft.com/office/drawing/2014/main" id="{6D96D318-E9BD-04D8-9850-CDB3F59E576E}"/>
              </a:ext>
            </a:extLst>
          </p:cNvPr>
          <p:cNvSpPr txBox="1"/>
          <p:nvPr/>
        </p:nvSpPr>
        <p:spPr>
          <a:xfrm>
            <a:off x="1458685" y="2431129"/>
            <a:ext cx="9405257"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idea is to first look into the data and enrich it with reference to standard architectures</a:t>
            </a:r>
          </a:p>
          <a:p>
            <a:pPr marL="285750" indent="-285750">
              <a:buFont typeface="Arial" panose="020B0604020202020204" pitchFamily="34" charset="0"/>
              <a:buChar char="•"/>
            </a:pPr>
            <a:r>
              <a:rPr lang="en-IN" dirty="0" err="1"/>
              <a:t>BiLSTM</a:t>
            </a:r>
            <a:r>
              <a:rPr lang="en-IN" dirty="0"/>
              <a:t> on pretrained static embeddings like Word2vec and </a:t>
            </a:r>
            <a:r>
              <a:rPr lang="en-IN" dirty="0" err="1"/>
              <a:t>FastText</a:t>
            </a:r>
            <a:endParaRPr lang="en-IN" dirty="0"/>
          </a:p>
          <a:p>
            <a:pPr marL="285750" indent="-285750">
              <a:buFont typeface="Arial" panose="020B0604020202020204" pitchFamily="34" charset="0"/>
              <a:buChar char="•"/>
            </a:pPr>
            <a:r>
              <a:rPr lang="en-IN" dirty="0"/>
              <a:t>Encoder based Transformer architecture with hyper parameter tuning and cross validation</a:t>
            </a:r>
          </a:p>
        </p:txBody>
      </p:sp>
      <p:sp>
        <p:nvSpPr>
          <p:cNvPr id="5" name="TextBox 4">
            <a:extLst>
              <a:ext uri="{FF2B5EF4-FFF2-40B4-BE49-F238E27FC236}">
                <a16:creationId xmlns:a16="http://schemas.microsoft.com/office/drawing/2014/main" id="{FF48D207-44DF-AA7A-16C0-E9E75E499F10}"/>
              </a:ext>
            </a:extLst>
          </p:cNvPr>
          <p:cNvSpPr txBox="1"/>
          <p:nvPr/>
        </p:nvSpPr>
        <p:spPr>
          <a:xfrm>
            <a:off x="1458685" y="4299091"/>
            <a:ext cx="9165771" cy="1477328"/>
          </a:xfrm>
          <a:prstGeom prst="rect">
            <a:avLst/>
          </a:prstGeom>
          <a:noFill/>
        </p:spPr>
        <p:txBody>
          <a:bodyPr wrap="square" rtlCol="0">
            <a:spAutoFit/>
          </a:bodyPr>
          <a:lstStyle/>
          <a:p>
            <a:pPr marL="285750" indent="-285750">
              <a:buFont typeface="Arial" panose="020B0604020202020204" pitchFamily="34" charset="0"/>
              <a:buChar char="•"/>
            </a:pPr>
            <a:r>
              <a:rPr lang="en-IN" dirty="0"/>
              <a:t>We have heavily performed data preprocessing activities </a:t>
            </a:r>
            <a:r>
              <a:rPr lang="en-IN" dirty="0" err="1"/>
              <a:t>inorder</a:t>
            </a:r>
            <a:r>
              <a:rPr lang="en-IN" dirty="0"/>
              <a:t> to clean the tweeter data and identify if any special tokens can be added as special signals for the models like ‘[EMOTICON]’, ‘[ELONGATED]’. And grouped hashtags into special categories like abusive, feminist as additional hashtags.</a:t>
            </a:r>
          </a:p>
          <a:p>
            <a:pPr marL="285750" indent="-285750">
              <a:buFont typeface="Arial" panose="020B0604020202020204" pitchFamily="34" charset="0"/>
              <a:buChar char="•"/>
            </a:pPr>
            <a:r>
              <a:rPr lang="en-IN" dirty="0"/>
              <a:t>Able to achieve AUC </a:t>
            </a:r>
            <a:r>
              <a:rPr lang="en-IN" dirty="0" err="1"/>
              <a:t>upto</a:t>
            </a:r>
            <a:r>
              <a:rPr lang="en-IN" dirty="0"/>
              <a:t> 0.702 on these standard architectures</a:t>
            </a:r>
          </a:p>
        </p:txBody>
      </p:sp>
    </p:spTree>
    <p:extLst>
      <p:ext uri="{BB962C8B-B14F-4D97-AF65-F5344CB8AC3E}">
        <p14:creationId xmlns:p14="http://schemas.microsoft.com/office/powerpoint/2010/main" val="128435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DFC3-4AA8-E302-BF5E-694AE2AEB091}"/>
              </a:ext>
            </a:extLst>
          </p:cNvPr>
          <p:cNvSpPr>
            <a:spLocks noGrp="1"/>
          </p:cNvSpPr>
          <p:nvPr>
            <p:ph type="title"/>
          </p:nvPr>
        </p:nvSpPr>
        <p:spPr/>
        <p:txBody>
          <a:bodyPr/>
          <a:lstStyle/>
          <a:p>
            <a:r>
              <a:rPr lang="en-IN" dirty="0"/>
              <a:t>Task Specific Positional Encoding</a:t>
            </a:r>
          </a:p>
        </p:txBody>
      </p:sp>
      <p:sp>
        <p:nvSpPr>
          <p:cNvPr id="3" name="Content Placeholder 2">
            <a:extLst>
              <a:ext uri="{FF2B5EF4-FFF2-40B4-BE49-F238E27FC236}">
                <a16:creationId xmlns:a16="http://schemas.microsoft.com/office/drawing/2014/main" id="{C0063FD6-1B58-FBC1-EDAD-119E93C744D0}"/>
              </a:ext>
            </a:extLst>
          </p:cNvPr>
          <p:cNvSpPr>
            <a:spLocks noGrp="1"/>
          </p:cNvSpPr>
          <p:nvPr>
            <p:ph idx="1"/>
          </p:nvPr>
        </p:nvSpPr>
        <p:spPr/>
        <p:txBody>
          <a:bodyPr/>
          <a:lstStyle/>
          <a:p>
            <a:pPr marL="0" indent="0">
              <a:buNone/>
            </a:pPr>
            <a:r>
              <a:rPr lang="en-IN" dirty="0"/>
              <a:t>Decaying Exponential Positional Encoding</a:t>
            </a:r>
            <a:endParaRPr lang="en-US" dirty="0"/>
          </a:p>
          <a:p>
            <a:pPr marL="0" indent="0">
              <a:buNone/>
            </a:pPr>
            <a:r>
              <a:rPr lang="en-US" sz="1800" dirty="0"/>
              <a:t>The positional encoding designed such that later positions in a sequence get a higher weight, and this weight decays exponentially towards the beginning of the sequence. This could be treated as a task-specific design choice for the problem of detecting irony, where the end of the sentence might hold more importance.</a:t>
            </a:r>
          </a:p>
          <a:p>
            <a:pPr marL="0" indent="0">
              <a:buNone/>
            </a:pPr>
            <a:endParaRPr lang="en-US" sz="1800" dirty="0"/>
          </a:p>
          <a:p>
            <a:pPr marL="0" indent="0">
              <a:buNone/>
            </a:pPr>
            <a:r>
              <a:rPr lang="en-IN" dirty="0"/>
              <a:t>Remarks:</a:t>
            </a:r>
          </a:p>
          <a:p>
            <a:pPr marL="0" indent="0">
              <a:buNone/>
            </a:pPr>
            <a:endParaRPr lang="en-IN" sz="1800" dirty="0"/>
          </a:p>
        </p:txBody>
      </p:sp>
      <p:sp>
        <p:nvSpPr>
          <p:cNvPr id="4" name="TextBox 3">
            <a:extLst>
              <a:ext uri="{FF2B5EF4-FFF2-40B4-BE49-F238E27FC236}">
                <a16:creationId xmlns:a16="http://schemas.microsoft.com/office/drawing/2014/main" id="{CB942A3C-D31F-85D1-3C53-35DD15AB4431}"/>
              </a:ext>
            </a:extLst>
          </p:cNvPr>
          <p:cNvSpPr txBox="1"/>
          <p:nvPr/>
        </p:nvSpPr>
        <p:spPr>
          <a:xfrm>
            <a:off x="838200" y="4001294"/>
            <a:ext cx="9165771"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 Bert model is finetuned to detect irony or not using the custom exponential positional encoding. During this fine-tuning, the weights of all layers in the BERT model can be updated based on the new task-specific objective(irony detection) for the new dataset.</a:t>
            </a:r>
          </a:p>
          <a:p>
            <a:pPr marL="285750" indent="-285750">
              <a:buFont typeface="Arial" panose="020B0604020202020204" pitchFamily="34" charset="0"/>
              <a:buChar char="•"/>
            </a:pPr>
            <a:r>
              <a:rPr lang="en-IN" dirty="0"/>
              <a:t>This finetuned </a:t>
            </a:r>
            <a:r>
              <a:rPr lang="en-IN" dirty="0" err="1"/>
              <a:t>bert</a:t>
            </a:r>
            <a:r>
              <a:rPr lang="en-IN" dirty="0"/>
              <a:t> performs better than the </a:t>
            </a:r>
            <a:r>
              <a:rPr lang="en-IN" dirty="0" err="1"/>
              <a:t>bert</a:t>
            </a:r>
            <a:r>
              <a:rPr lang="en-IN" dirty="0"/>
              <a:t> variant recorded in the paper.</a:t>
            </a:r>
          </a:p>
          <a:p>
            <a:pPr marL="285750" indent="-285750">
              <a:buFont typeface="Arial" panose="020B0604020202020204" pitchFamily="34" charset="0"/>
              <a:buChar char="•"/>
            </a:pPr>
            <a:r>
              <a:rPr lang="en-IN" dirty="0"/>
              <a:t>But this finetuning approach is poorly performing or other transformer architectures like Roberta, </a:t>
            </a:r>
            <a:r>
              <a:rPr lang="en-IN" dirty="0" err="1"/>
              <a:t>Deberta</a:t>
            </a:r>
            <a:r>
              <a:rPr lang="en-IN" dirty="0"/>
              <a:t> etc.</a:t>
            </a:r>
          </a:p>
        </p:txBody>
      </p:sp>
    </p:spTree>
    <p:extLst>
      <p:ext uri="{BB962C8B-B14F-4D97-AF65-F5344CB8AC3E}">
        <p14:creationId xmlns:p14="http://schemas.microsoft.com/office/powerpoint/2010/main" val="2441401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1315</Words>
  <Application>Microsoft Office PowerPoint</Application>
  <PresentationFormat>Widescreen</PresentationFormat>
  <Paragraphs>141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Charter</vt:lpstr>
      <vt:lpstr>Office Theme</vt:lpstr>
      <vt:lpstr>Sarcasm &amp; Irony Detection</vt:lpstr>
      <vt:lpstr>Problem Statement &amp; Challenges</vt:lpstr>
      <vt:lpstr>Baselines and Benchmark</vt:lpstr>
      <vt:lpstr>Baselines and Benchmark contd…</vt:lpstr>
      <vt:lpstr>Benchmark Model architecture for reference</vt:lpstr>
      <vt:lpstr>Observations on benchamarks</vt:lpstr>
      <vt:lpstr>Experiment approaches</vt:lpstr>
      <vt:lpstr>Data Centric Approach</vt:lpstr>
      <vt:lpstr>Task Specific Positional Encoding</vt:lpstr>
      <vt:lpstr>SetFit Efficient Few Shot Learning with Sentence Transformers</vt:lpstr>
      <vt:lpstr>Fusion architectures &amp; Transfer Learning</vt:lpstr>
      <vt:lpstr>Results Revisited</vt:lpstr>
      <vt:lpstr>Model Experiments revisited – irony detection</vt:lpstr>
      <vt:lpstr>Model Experiments revisited – Sarcasm detection</vt:lpstr>
      <vt:lpstr>Hyper parameter trials with optuna and ray</vt:lpstr>
      <vt:lpstr>Achievements and Learnings</vt:lpstr>
      <vt:lpstr>Further 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Sarcasm &amp; Irony Detection</dc:title>
  <dc:creator>laharigupta5993@gmail.com</dc:creator>
  <cp:lastModifiedBy>laharigupta5993@gmail.com</cp:lastModifiedBy>
  <cp:revision>2</cp:revision>
  <dcterms:created xsi:type="dcterms:W3CDTF">2023-11-02T06:49:51Z</dcterms:created>
  <dcterms:modified xsi:type="dcterms:W3CDTF">2023-11-02T09:45:40Z</dcterms:modified>
</cp:coreProperties>
</file>