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C7A4-C82E-3E25-3196-471EDEB9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C348-0579-535E-C446-331A802F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8DECD-F73F-D65F-6B7A-20B86793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B3EF-A40B-82AC-D74B-BB99F16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1CA7-84DB-F9E6-42F4-02EA06D6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92D4-B160-8DFB-5565-DC36C4C9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95387-3CE9-AAA4-40D7-605EA16A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540F-6A72-4646-4D82-CEA896CE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4B1A-E06B-02B0-2F28-BFE42BCE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E3D6-E56E-8F06-73A5-F8A78410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7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11C20-7F0A-A74F-5D53-2ABD169AA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A50C-F99D-6D7A-8905-A4F18BE0B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FBCD-CC70-AA2F-E007-D3E1F88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26B7-1FFA-44A9-0452-AD08F5CA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0F97-C54F-3A7C-A71C-37241A1A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651F-58E6-88A4-F40F-4745AB25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CE0A-90BC-A332-8266-9E2183E7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B181-18DF-BD38-B29A-830C2236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D1D4-EB51-4589-808C-4F29419C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C41C-3384-EA07-2C2C-8B75DD7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0299-9898-74AC-5D0C-9857D311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4555-E080-6D4B-389D-89D2EC53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B1F4-ECAF-F160-D0DD-0B8EA2FC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3949-70A9-B3CA-0D38-25BDA135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BC4A-FB63-3AAA-7246-AE035E22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E23-C8C9-D14F-2525-372C3862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CB3F-200A-5474-0B3E-1FB99E3D1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F452-97EA-67D4-2774-440ABFD7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5D11C-FF25-EBAC-9E6D-E2DFC04B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E66E6-1DB9-80F0-B295-EFCBD48F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468D4-94CD-8EAE-728F-77019475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2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F48B-461A-33BF-BECE-02C5899B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DC87-92A7-70FA-0A74-ABC0A741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6CE1-2AC7-AC3E-48FA-84FDA2A9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2DFFC-B053-1D31-8794-095B465B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725D7-0273-DB80-1389-4A4EDDD1B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3E6A8-4C07-ABE5-BD3A-64304867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2DB94-A6AB-8D61-1FF5-43D14A8B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39E7D-D9D0-B655-5959-9A2CCFB0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DDC3-5F24-E58F-4169-8E34D24C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37A4F-780F-45FD-5673-BFEEE43A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871B1-BDF9-A557-8F56-EFA4D3EE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96A54-2FFD-115C-2886-43F09867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0D6E7-7D1E-CF85-71AA-7BF6DDCD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B6C0B-002F-3EF2-FD2D-F69210F4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FDC3-4083-9EF9-7D79-D482833B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6D42-F30C-7A2C-4603-FB0C2EFD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FF8C-B704-0AE2-0534-590ADCFD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83A6-0D7C-D05B-5421-2A59CC7A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7EBC-8702-386E-3AEB-B1FE8150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D34EC-9D38-1EA6-3F55-D00F58D7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9524-D5DA-3E7B-D70E-53F9979C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1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D7C1-7E34-94DD-2CF4-1DA120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7E39C-8709-7159-6403-22B4F2C4C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C3B64-1329-2158-0802-A9E8F7AE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63A67-DE23-D82B-EFAE-9F623D2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4C3A-8BF7-A996-7513-0CFD3CA1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D5689-AAA0-0D65-41B1-37E8429F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8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C1FC9-620C-3521-30BA-445BA929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D70F5-9A78-F95F-8FD4-F1CC2450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658C-E661-F7F6-22F1-42B9B45FB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C0FF-712C-497D-955D-70D2394A01C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E16F-2036-035B-F655-F34A6631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A769-B929-2A23-043D-E4EDD026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917C-9458-4D81-AB73-0B85127EF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4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owse.arxiv.org/pdf/2206.04007v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521-020-05102-3/tables/3" TargetMode="External"/><Relationship Id="rId2" Type="http://schemas.openxmlformats.org/officeDocument/2006/relationships/hyperlink" Target="https://link.springer.com/article/10.1007/s00521-020-05102-3/table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se.arxiv.org/pdf/2206.04007v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00521-020-05102-3/tables/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AD93-3C67-61BA-7665-CEA342EE4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Sarcasm &amp; Irony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07140-C18D-5A16-C925-DE37EAAF8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Team 15</a:t>
            </a:r>
            <a:br>
              <a:rPr lang="en-IN" dirty="0"/>
            </a:br>
            <a:r>
              <a:rPr lang="en-IN" dirty="0"/>
              <a:t>Satya Swaroop </a:t>
            </a:r>
            <a:r>
              <a:rPr lang="en-IN" dirty="0" err="1"/>
              <a:t>Gudipudi</a:t>
            </a:r>
            <a:endParaRPr lang="en-IN" dirty="0"/>
          </a:p>
          <a:p>
            <a:r>
              <a:rPr lang="en-IN" dirty="0"/>
              <a:t>Aditya Raghuvanshi</a:t>
            </a:r>
          </a:p>
          <a:p>
            <a:r>
              <a:rPr lang="en-IN" dirty="0"/>
              <a:t>Rohan Chowdary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FC3-4AA8-E302-BF5E-694AE2AE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/>
          <a:lstStyle/>
          <a:p>
            <a:r>
              <a:rPr lang="en-IN" dirty="0" err="1"/>
              <a:t>SetFit</a:t>
            </a:r>
            <a:r>
              <a:rPr lang="en-IN" dirty="0"/>
              <a:t> Efficient Few Shot Learning with Sentence Transformers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9FA4B0-7559-2EDA-AAC0-52B84CBFF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" y="1690688"/>
            <a:ext cx="92487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0057F-42FF-17FE-EB86-5F0AFEEB5503}"/>
              </a:ext>
            </a:extLst>
          </p:cNvPr>
          <p:cNvSpPr txBox="1"/>
          <p:nvPr/>
        </p:nvSpPr>
        <p:spPr>
          <a:xfrm>
            <a:off x="1066800" y="4212771"/>
            <a:ext cx="9993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Setfit</a:t>
            </a:r>
            <a:r>
              <a:rPr lang="en-IN" dirty="0"/>
              <a:t> first in the </a:t>
            </a:r>
            <a:r>
              <a:rPr lang="en-IN" dirty="0" err="1"/>
              <a:t>intial</a:t>
            </a:r>
            <a:r>
              <a:rPr lang="en-IN" dirty="0"/>
              <a:t> fine tuning phase, </a:t>
            </a:r>
            <a:r>
              <a:rPr lang="en-US" b="0" i="0" dirty="0">
                <a:solidFill>
                  <a:srgbClr val="111827"/>
                </a:solidFill>
                <a:effectLst/>
                <a:latin typeface="Charter"/>
              </a:rPr>
              <a:t>it makes use of the limited labeled input data by contrastive training, where positive and negative pairs are created by in-class and out-class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827"/>
                </a:solidFill>
                <a:latin typeface="Charter"/>
              </a:rPr>
              <a:t>The sentence transformer model generates dense vectors per sentence. In the second step, the classification head trains on the encoded embeddings with their respective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827"/>
                </a:solidFill>
                <a:latin typeface="Charter"/>
              </a:rPr>
              <a:t>We additionally added </a:t>
            </a:r>
            <a:r>
              <a:rPr lang="en-US" b="1" dirty="0">
                <a:solidFill>
                  <a:srgbClr val="111827"/>
                </a:solidFill>
                <a:latin typeface="Charter"/>
              </a:rPr>
              <a:t>voting classifier </a:t>
            </a:r>
            <a:r>
              <a:rPr lang="en-US" dirty="0">
                <a:solidFill>
                  <a:srgbClr val="111827"/>
                </a:solidFill>
                <a:latin typeface="Charter"/>
              </a:rPr>
              <a:t>with soft voting to improve the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827"/>
                </a:solidFill>
                <a:latin typeface="Charter"/>
              </a:rPr>
              <a:t>We are able to achieve promising results with this approach almost </a:t>
            </a:r>
            <a:r>
              <a:rPr lang="en-US" b="1" dirty="0">
                <a:solidFill>
                  <a:srgbClr val="111827"/>
                </a:solidFill>
                <a:latin typeface="Charter"/>
              </a:rPr>
              <a:t>beating</a:t>
            </a:r>
            <a:r>
              <a:rPr lang="en-US" dirty="0">
                <a:solidFill>
                  <a:srgbClr val="111827"/>
                </a:solidFill>
                <a:latin typeface="Charter"/>
              </a:rPr>
              <a:t> all the baselines with performance on par with benchmark.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FC3-4AA8-E302-BF5E-694AE2AE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Fusion architectures &amp; Transfer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655A80-2B9C-2DBF-69A2-F7AA0129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70" y="1469571"/>
            <a:ext cx="4395787" cy="452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50992-C43F-623C-094D-B6E1E09379C7}"/>
              </a:ext>
            </a:extLst>
          </p:cNvPr>
          <p:cNvSpPr txBox="1"/>
          <p:nvPr/>
        </p:nvSpPr>
        <p:spPr>
          <a:xfrm>
            <a:off x="1066800" y="1926771"/>
            <a:ext cx="511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referred to similar problem statements like hate-intensity prediction(regression) from this </a:t>
            </a:r>
            <a:r>
              <a:rPr lang="en-IN" dirty="0">
                <a:hlinkClick r:id="rId3"/>
              </a:rPr>
              <a:t>paper</a:t>
            </a:r>
            <a:r>
              <a:rPr lang="en-IN" dirty="0"/>
              <a:t> and have modified it to train with classification objective.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69542-B76D-EB8A-92C0-68D9F88C44D7}"/>
              </a:ext>
            </a:extLst>
          </p:cNvPr>
          <p:cNvSpPr txBox="1"/>
          <p:nvPr/>
        </p:nvSpPr>
        <p:spPr>
          <a:xfrm>
            <a:off x="1086530" y="3118841"/>
            <a:ext cx="511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are not significantly different from finetuning foundation models.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6BADD-45BA-E364-1298-550FA74294FD}"/>
              </a:ext>
            </a:extLst>
          </p:cNvPr>
          <p:cNvSpPr txBox="1"/>
          <p:nvPr/>
        </p:nvSpPr>
        <p:spPr>
          <a:xfrm>
            <a:off x="1086530" y="4278254"/>
            <a:ext cx="511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also attempted </a:t>
            </a:r>
            <a:r>
              <a:rPr lang="en-IN" b="1" dirty="0"/>
              <a:t>transfer learning </a:t>
            </a:r>
            <a:r>
              <a:rPr lang="en-IN" dirty="0"/>
              <a:t>approach by finetuning on tweeter pretrained model “</a:t>
            </a:r>
            <a:r>
              <a:rPr lang="en-IN" b="1" dirty="0" err="1"/>
              <a:t>BerTweet</a:t>
            </a:r>
            <a:r>
              <a:rPr lang="en-IN" dirty="0"/>
              <a:t>” for irony detection but performance is suboptimal</a:t>
            </a:r>
          </a:p>
        </p:txBody>
      </p:sp>
    </p:spTree>
    <p:extLst>
      <p:ext uri="{BB962C8B-B14F-4D97-AF65-F5344CB8AC3E}">
        <p14:creationId xmlns:p14="http://schemas.microsoft.com/office/powerpoint/2010/main" val="410084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4896-C1B3-5FB9-3F4E-372C018F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7" y="2494075"/>
            <a:ext cx="6585857" cy="13255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Results Revisited</a:t>
            </a:r>
          </a:p>
        </p:txBody>
      </p:sp>
    </p:spTree>
    <p:extLst>
      <p:ext uri="{BB962C8B-B14F-4D97-AF65-F5344CB8AC3E}">
        <p14:creationId xmlns:p14="http://schemas.microsoft.com/office/powerpoint/2010/main" val="192931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4FF3-3EBD-B7BD-0E0B-585FD7BA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8371" cy="1325563"/>
          </a:xfrm>
        </p:spPr>
        <p:txBody>
          <a:bodyPr/>
          <a:lstStyle/>
          <a:p>
            <a:r>
              <a:rPr lang="en-IN" dirty="0"/>
              <a:t>Model Experiments revisited – irony detection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70CC9A-E58A-56DD-4477-73FC24538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019435"/>
              </p:ext>
            </p:extLst>
          </p:nvPr>
        </p:nvGraphicFramePr>
        <p:xfrm>
          <a:off x="838200" y="1380208"/>
          <a:ext cx="9982200" cy="5236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25470778"/>
                    </a:ext>
                  </a:extLst>
                </a:gridCol>
                <a:gridCol w="2716323">
                  <a:extLst>
                    <a:ext uri="{9D8B030D-6E8A-4147-A177-3AD203B41FA5}">
                      <a16:colId xmlns:a16="http://schemas.microsoft.com/office/drawing/2014/main" val="2509970790"/>
                    </a:ext>
                  </a:extLst>
                </a:gridCol>
                <a:gridCol w="2005076">
                  <a:extLst>
                    <a:ext uri="{9D8B030D-6E8A-4147-A177-3AD203B41FA5}">
                      <a16:colId xmlns:a16="http://schemas.microsoft.com/office/drawing/2014/main" val="3988936562"/>
                    </a:ext>
                  </a:extLst>
                </a:gridCol>
                <a:gridCol w="1323063">
                  <a:extLst>
                    <a:ext uri="{9D8B030D-6E8A-4147-A177-3AD203B41FA5}">
                      <a16:colId xmlns:a16="http://schemas.microsoft.com/office/drawing/2014/main" val="1102322261"/>
                    </a:ext>
                  </a:extLst>
                </a:gridCol>
                <a:gridCol w="1664069">
                  <a:extLst>
                    <a:ext uri="{9D8B030D-6E8A-4147-A177-3AD203B41FA5}">
                      <a16:colId xmlns:a16="http://schemas.microsoft.com/office/drawing/2014/main" val="2340902241"/>
                    </a:ext>
                  </a:extLst>
                </a:gridCol>
                <a:gridCol w="1664069">
                  <a:extLst>
                    <a:ext uri="{9D8B030D-6E8A-4147-A177-3AD203B41FA5}">
                      <a16:colId xmlns:a16="http://schemas.microsoft.com/office/drawing/2014/main" val="664237757"/>
                    </a:ext>
                  </a:extLst>
                </a:gridCol>
              </a:tblGrid>
              <a:tr h="1054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#Exp No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Model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Description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Accuracy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F1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AUC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2180456591"/>
                  </a:ext>
                </a:extLst>
              </a:tr>
              <a:tr h="436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BiLSTM with attention with word2vec embeddings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hid_dim: 256,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num_layers:2,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lr: 0.001,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Adam optimizer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0.4337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0.5723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0.5858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768931467"/>
                  </a:ext>
                </a:extLst>
              </a:tr>
              <a:tr h="436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 err="1">
                          <a:effectLst/>
                        </a:rPr>
                        <a:t>BiLSTM</a:t>
                      </a:r>
                      <a:r>
                        <a:rPr lang="en-IN" sz="1000" kern="100" dirty="0">
                          <a:effectLst/>
                        </a:rPr>
                        <a:t> with attention with </a:t>
                      </a:r>
                      <a:r>
                        <a:rPr lang="en-IN" sz="1000" kern="100" dirty="0" err="1">
                          <a:effectLst/>
                        </a:rPr>
                        <a:t>fasttext</a:t>
                      </a:r>
                      <a:r>
                        <a:rPr lang="en-IN" sz="1000" kern="100" dirty="0">
                          <a:effectLst/>
                        </a:rPr>
                        <a:t> embeddings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hid_dim: 256,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num_layers:2,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lr: 0.001,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Adam optimizer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0.5255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0.6092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0.6638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2839492972"/>
                  </a:ext>
                </a:extLst>
              </a:tr>
              <a:tr h="796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3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Transformer Encoder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emsize = 200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d_hid = 200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nlayers = 2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nhead = 2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dropout = 0.1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0.6454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0.6128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0.7028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262672646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4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Bidirectional encoder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hidden_size=256, num_attention_heads=4,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 num_hidden_layers=2,    intermediate_size=1024,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0.6429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0.5018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0.6619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4223222114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Bert BiLSTM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Bert_dropout = 0.1,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LSTM_units = 512, dense_units = 50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0.61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0.16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0.673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1253104857"/>
                  </a:ext>
                </a:extLst>
              </a:tr>
              <a:tr h="436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Bidirectional Encoder with Exponential Positional Encoding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d_model = 768,</a:t>
                      </a:r>
                      <a:br>
                        <a:rPr lang="en-IN" sz="1000" kern="100">
                          <a:effectLst/>
                        </a:rPr>
                      </a:br>
                      <a:r>
                        <a:rPr lang="en-IN" sz="1000" kern="100">
                          <a:effectLst/>
                        </a:rPr>
                        <a:t>Bert configurations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0.719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0.69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0.81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4040464763"/>
                  </a:ext>
                </a:extLst>
              </a:tr>
              <a:tr h="436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  <a:t>SetFit with sentence-t5-base body and voting classifier head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  <a:t>Num_epochs = 1,</a:t>
                      </a:r>
                      <a:b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  <a:t>num_iterations = 25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  <a:t>0.769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  <a:t>0.746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  <a:highlight>
                            <a:srgbClr val="FFFF00"/>
                          </a:highlight>
                        </a:rPr>
                        <a:t>0.85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2028336489"/>
                  </a:ext>
                </a:extLst>
              </a:tr>
              <a:tr h="215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7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Baseline (RCNN – Roberta)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Baseline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0.82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0.80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0.89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85" marR="42185" marT="0" marB="0"/>
                </a:tc>
                <a:extLst>
                  <a:ext uri="{0D108BD9-81ED-4DB2-BD59-A6C34878D82A}">
                    <a16:rowId xmlns:a16="http://schemas.microsoft.com/office/drawing/2014/main" val="356070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2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37A5-FE7E-0905-64EF-4E13D9CB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9514" cy="1325563"/>
          </a:xfrm>
        </p:spPr>
        <p:txBody>
          <a:bodyPr/>
          <a:lstStyle/>
          <a:p>
            <a:r>
              <a:rPr lang="en-IN" dirty="0"/>
              <a:t>Model Experiments revisited – Sarcasm detection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690BC-2BA8-422D-4982-5BD5BA15D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93046"/>
              </p:ext>
            </p:extLst>
          </p:nvPr>
        </p:nvGraphicFramePr>
        <p:xfrm>
          <a:off x="1045390" y="1940039"/>
          <a:ext cx="10602322" cy="304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351">
                  <a:extLst>
                    <a:ext uri="{9D8B030D-6E8A-4147-A177-3AD203B41FA5}">
                      <a16:colId xmlns:a16="http://schemas.microsoft.com/office/drawing/2014/main" val="3665012665"/>
                    </a:ext>
                  </a:extLst>
                </a:gridCol>
                <a:gridCol w="2164915">
                  <a:extLst>
                    <a:ext uri="{9D8B030D-6E8A-4147-A177-3AD203B41FA5}">
                      <a16:colId xmlns:a16="http://schemas.microsoft.com/office/drawing/2014/main" val="2367859840"/>
                    </a:ext>
                  </a:extLst>
                </a:gridCol>
                <a:gridCol w="2902233">
                  <a:extLst>
                    <a:ext uri="{9D8B030D-6E8A-4147-A177-3AD203B41FA5}">
                      <a16:colId xmlns:a16="http://schemas.microsoft.com/office/drawing/2014/main" val="453175223"/>
                    </a:ext>
                  </a:extLst>
                </a:gridCol>
                <a:gridCol w="1351161">
                  <a:extLst>
                    <a:ext uri="{9D8B030D-6E8A-4147-A177-3AD203B41FA5}">
                      <a16:colId xmlns:a16="http://schemas.microsoft.com/office/drawing/2014/main" val="136489591"/>
                    </a:ext>
                  </a:extLst>
                </a:gridCol>
                <a:gridCol w="1562831">
                  <a:extLst>
                    <a:ext uri="{9D8B030D-6E8A-4147-A177-3AD203B41FA5}">
                      <a16:colId xmlns:a16="http://schemas.microsoft.com/office/drawing/2014/main" val="1379674867"/>
                    </a:ext>
                  </a:extLst>
                </a:gridCol>
                <a:gridCol w="1562831">
                  <a:extLst>
                    <a:ext uri="{9D8B030D-6E8A-4147-A177-3AD203B41FA5}">
                      <a16:colId xmlns:a16="http://schemas.microsoft.com/office/drawing/2014/main" val="446792372"/>
                    </a:ext>
                  </a:extLst>
                </a:gridCol>
              </a:tblGrid>
              <a:tr h="379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#Exp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Model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Description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AUC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305679"/>
                  </a:ext>
                </a:extLst>
              </a:tr>
              <a:tr h="2286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Bidirectional encoder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hidden_size=512,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num_attention_heads=4,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num_hidden_layers=3,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intermediate_size=2048,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hidden_dropout_prob=0.1,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attention_probs_dropout_prob=0.1,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0.6866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0.7644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0.7277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780262"/>
                  </a:ext>
                </a:extLst>
              </a:tr>
              <a:tr h="379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Baseline (RCNN – Roberta)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Baseline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0.85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43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3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262-F48E-31A9-C952-EBF10A8F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 trials with </a:t>
            </a:r>
            <a:r>
              <a:rPr lang="en-IN" dirty="0" err="1"/>
              <a:t>optuna</a:t>
            </a:r>
            <a:r>
              <a:rPr lang="en-IN" dirty="0"/>
              <a:t> and ray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1250CC-41E2-47CB-B816-A6A03833F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8148"/>
            <a:ext cx="10515600" cy="3426291"/>
          </a:xfrm>
        </p:spPr>
      </p:pic>
    </p:spTree>
    <p:extLst>
      <p:ext uri="{BB962C8B-B14F-4D97-AF65-F5344CB8AC3E}">
        <p14:creationId xmlns:p14="http://schemas.microsoft.com/office/powerpoint/2010/main" val="64396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C509-8A7C-7570-4257-94FB46F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CF85-1DB6-6DA8-35FA-75AD64F2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Our Bert variant finetuning with novel exponential task specific encoding is marginally outperforming Bert variant mentioned in the reference paper.</a:t>
            </a:r>
          </a:p>
          <a:p>
            <a:r>
              <a:rPr lang="en-IN" dirty="0"/>
              <a:t>We are able to achieve promising results on benchmark datasets with alternative unexplored frameworks outperforming most of the model architectures mentioned in the reference paper here.</a:t>
            </a:r>
          </a:p>
          <a:p>
            <a:r>
              <a:rPr lang="en-IN" dirty="0"/>
              <a:t>We have approached the problem holistically to incrementally improve the performance of model right from data centric to fusion architecture approaches by experimenting simple to complex models.</a:t>
            </a:r>
          </a:p>
          <a:p>
            <a:r>
              <a:rPr lang="en-IN" dirty="0"/>
              <a:t>We have successfully applied our learning to an interesting code mix data “Hinglish” for irony detection.</a:t>
            </a:r>
          </a:p>
        </p:txBody>
      </p:sp>
    </p:spTree>
    <p:extLst>
      <p:ext uri="{BB962C8B-B14F-4D97-AF65-F5344CB8AC3E}">
        <p14:creationId xmlns:p14="http://schemas.microsoft.com/office/powerpoint/2010/main" val="330535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AE77-ABC3-7E29-4732-32ED7952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96050-B51D-4B7C-5DAB-35A7EFFA4D32}"/>
              </a:ext>
            </a:extLst>
          </p:cNvPr>
          <p:cNvSpPr txBox="1"/>
          <p:nvPr/>
        </p:nvSpPr>
        <p:spPr>
          <a:xfrm>
            <a:off x="838199" y="1329426"/>
            <a:ext cx="1118281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"After closely studying the problem, we identified several potential improvements worth exploring:</a:t>
            </a:r>
          </a:p>
          <a:p>
            <a:pPr algn="l"/>
            <a:r>
              <a:rPr lang="en-US" sz="2000" b="1" dirty="0"/>
              <a:t>RPE (Relative Position Encoding): </a:t>
            </a:r>
            <a:r>
              <a:rPr lang="en-US" sz="2000" dirty="0"/>
              <a:t>This was introduced in the Transformer-XL model. Unlike traditional positional encodings that assign absolute positional embeddings, RPE calculates embeddings based on the relative positions between tokens.</a:t>
            </a:r>
          </a:p>
          <a:p>
            <a:pPr algn="l"/>
            <a:r>
              <a:rPr lang="en-US" sz="2000" b="1" dirty="0"/>
              <a:t>1D Convolutional Layers: </a:t>
            </a:r>
            <a:r>
              <a:rPr lang="en-US" sz="2000" dirty="0"/>
              <a:t>While these aren't technically positional encodings, introducing a few 1D convolutional layers before inputting data into the Transformer could help the model capture local patterns. This is because convolutions inherently consider the relative positions of adjacent tokens.</a:t>
            </a:r>
          </a:p>
          <a:p>
            <a:pPr algn="l"/>
            <a:r>
              <a:rPr lang="en-US" sz="2000" b="1" dirty="0"/>
              <a:t>Decoding with LLM-based Models: </a:t>
            </a:r>
            <a:r>
              <a:rPr lang="en-US" sz="2000" dirty="0"/>
              <a:t>It might be intriguing to explore how LLM-based models perform in decoding for classification tasks.</a:t>
            </a:r>
          </a:p>
          <a:p>
            <a:pPr algn="l"/>
            <a:r>
              <a:rPr lang="en-US" sz="2000" b="1" dirty="0"/>
              <a:t>Hyperparameter Tuning: </a:t>
            </a:r>
            <a:r>
              <a:rPr lang="en-US" sz="2000" dirty="0"/>
              <a:t>We also recommend further tuning of hyperparameters, especially when experimenting with different model embeddings."</a:t>
            </a:r>
          </a:p>
        </p:txBody>
      </p:sp>
    </p:spTree>
    <p:extLst>
      <p:ext uri="{BB962C8B-B14F-4D97-AF65-F5344CB8AC3E}">
        <p14:creationId xmlns:p14="http://schemas.microsoft.com/office/powerpoint/2010/main" val="5345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9C92-D493-0EFA-0260-D7E1100F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7C59-A5B9-C836-9BD5-3490758C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We started with basic implementations like </a:t>
            </a:r>
            <a:r>
              <a:rPr lang="en-IN" sz="2000" dirty="0" err="1"/>
              <a:t>BiLSTMs</a:t>
            </a:r>
            <a:r>
              <a:rPr lang="en-IN" sz="2000" dirty="0"/>
              <a:t> as baseline and incrementally experimented with simple to complex architectures like task specific positional encoding, fine-tuning, transfer learning, few shot training and fusion models, where we improved the </a:t>
            </a:r>
            <a:r>
              <a:rPr lang="en-IN" sz="2000" dirty="0" err="1"/>
              <a:t>auc</a:t>
            </a:r>
            <a:r>
              <a:rPr lang="en-IN" sz="2000" dirty="0"/>
              <a:t> from 0.585 to 0.85. We are able to achieve almost equivalent results of benchmark[1] and our novel model architecture implementations are beating some of the baselines mentioned in [1]. We have applied experiments on Irony and Sarcasm datasets and compared with benchmarks. We also successfully trained irony and sarcasm detection for code mix “Hinglish” data.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SemEval-2018 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Reddit Politics Dataset results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Hate intensity prediction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07EE-4FE4-B0C4-0FAD-B4520FD3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9877-350E-3828-4CAC-958940B3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realm of social media forums and chats, the pervasive use of figurative language (FL) like sarcasm, irony, and metaphor presents a significant challenge to sentiment analysis. The inherent contradictory and metaphorical nuances in these FL expressions complicate their identification in short texts. Particularly, sarcasm, defined as a figure of speech where the literal meaning is replaced by a figurative one – often opposite to the original – stands as a notable challenge in natural language processing. The task at hand is to effectively identify and interpret these FL forms.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*Only baselines are available with no code access to reproduce the results mentioned in the reference paper.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8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1126-3149-CA38-C87C-C01CC39F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Baselines and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A8C00-8B68-4C57-C6F3-87617D50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6" y="1433739"/>
            <a:ext cx="10210801" cy="4967062"/>
          </a:xfrm>
        </p:spPr>
      </p:pic>
    </p:spTree>
    <p:extLst>
      <p:ext uri="{BB962C8B-B14F-4D97-AF65-F5344CB8AC3E}">
        <p14:creationId xmlns:p14="http://schemas.microsoft.com/office/powerpoint/2010/main" val="193755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1126-3149-CA38-C87C-C01CC39F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Baselines and Benchmark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22FD0-A7F6-D160-6A71-C78879A3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397"/>
            <a:ext cx="9938657" cy="48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7CA-CE18-FEB2-64A1-6169193A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Benchmark Model architecture for reference</a:t>
            </a:r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30CE32D4-3D83-2181-07C0-F5C1ECB5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74" y="1690688"/>
            <a:ext cx="7496855" cy="47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9C74-C525-66F2-C790-520A99D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on </a:t>
            </a:r>
            <a:r>
              <a:rPr lang="en-IN" dirty="0" err="1"/>
              <a:t>benchamarks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A2EA-133B-27F1-CB8A-2566DEA2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tables referred from this </a:t>
            </a:r>
            <a:r>
              <a:rPr lang="en-IN" dirty="0">
                <a:hlinkClick r:id="rId2"/>
              </a:rPr>
              <a:t>paper</a:t>
            </a:r>
            <a:r>
              <a:rPr lang="en-IN" dirty="0"/>
              <a:t>, the proposed method that is RCNN-Roberta marginally exhibits improved confusion metrics over Roberta. And both Roberta and RCNN-Roberta have same AUC values. Our observation is even with proper threshold tuning Roberta model itself can perform equivalent to proposed and adding additional </a:t>
            </a:r>
            <a:r>
              <a:rPr lang="en-IN" dirty="0" err="1"/>
              <a:t>BiLSTM</a:t>
            </a:r>
            <a:r>
              <a:rPr lang="en-IN" dirty="0"/>
              <a:t>, Attention, Pooling layers may not be necessarily adding any value.</a:t>
            </a:r>
          </a:p>
        </p:txBody>
      </p:sp>
    </p:spTree>
    <p:extLst>
      <p:ext uri="{BB962C8B-B14F-4D97-AF65-F5344CB8AC3E}">
        <p14:creationId xmlns:p14="http://schemas.microsoft.com/office/powerpoint/2010/main" val="185743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4896-C1B3-5FB9-3F4E-372C018F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2" y="2352561"/>
            <a:ext cx="6585857" cy="13255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Experiment approaches</a:t>
            </a:r>
          </a:p>
        </p:txBody>
      </p:sp>
    </p:spTree>
    <p:extLst>
      <p:ext uri="{BB962C8B-B14F-4D97-AF65-F5344CB8AC3E}">
        <p14:creationId xmlns:p14="http://schemas.microsoft.com/office/powerpoint/2010/main" val="160174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FF23-A4FA-4EC2-5E42-6D6B4819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Centric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81BC-C96A-21AE-5F5C-4ED194EE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Applied standard approaches like following: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Remarks: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6D318-E9BD-04D8-9850-CDB3F59E576E}"/>
              </a:ext>
            </a:extLst>
          </p:cNvPr>
          <p:cNvSpPr txBox="1"/>
          <p:nvPr/>
        </p:nvSpPr>
        <p:spPr>
          <a:xfrm>
            <a:off x="1458685" y="2431129"/>
            <a:ext cx="940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idea is to first look into the data and enrich it with reference to standard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BiLSTM</a:t>
            </a:r>
            <a:r>
              <a:rPr lang="en-IN" dirty="0"/>
              <a:t> on pretrained static embeddings like Word2vec and </a:t>
            </a:r>
            <a:r>
              <a:rPr lang="en-IN" dirty="0" err="1"/>
              <a:t>FastText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Encoder based Transformer architecture with hyper parameter tuning and cross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8D207-44DF-AA7A-16C0-E9E75E499F10}"/>
              </a:ext>
            </a:extLst>
          </p:cNvPr>
          <p:cNvSpPr txBox="1"/>
          <p:nvPr/>
        </p:nvSpPr>
        <p:spPr>
          <a:xfrm>
            <a:off x="1458685" y="4299091"/>
            <a:ext cx="916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heavily performed data preprocessing activities </a:t>
            </a:r>
            <a:r>
              <a:rPr lang="en-IN" dirty="0" err="1"/>
              <a:t>inorder</a:t>
            </a:r>
            <a:r>
              <a:rPr lang="en-IN" dirty="0"/>
              <a:t> to clean the tweeter data and identify if any special tokens can be added as special signals for the models like ‘[EMOTICON]’, ‘[ELONGATED]’. And grouped hashtags into special categories like abusive, feminist as additional hashtags.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Able to achieve AUC </a:t>
            </a:r>
            <a:r>
              <a:rPr lang="en-IN" dirty="0" err="1"/>
              <a:t>upto</a:t>
            </a:r>
            <a:r>
              <a:rPr lang="en-IN" dirty="0"/>
              <a:t> 0.702 on these standard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28435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FC3-4AA8-E302-BF5E-694AE2AE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Specific Positional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3FD6-1B58-FBC1-EDAD-119E93C7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Decaying Exponential Positional Encoding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The positional encoding designed such that later positions in a sequence get a higher weight, and this weight decays exponentially towards the beginning of the sequence. This could be treated as a task-specific design choice for the problem of detecting irony, where the end of the sentence might hold more importance.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dirty="0"/>
              <a:t>Remarks: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42A3C-D31F-85D1-3C53-35DD15AB4431}"/>
              </a:ext>
            </a:extLst>
          </p:cNvPr>
          <p:cNvSpPr txBox="1"/>
          <p:nvPr/>
        </p:nvSpPr>
        <p:spPr>
          <a:xfrm>
            <a:off x="838200" y="4001294"/>
            <a:ext cx="9165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Bert model is finetuned to detect irony or not using the custom exponential positional encoding. During this fine-tuning, the weights of all layers in the BERT model can be updated based on the new task-specific objective(irony detection) for the new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finetuned </a:t>
            </a:r>
            <a:r>
              <a:rPr lang="en-IN" dirty="0" err="1"/>
              <a:t>bert</a:t>
            </a:r>
            <a:r>
              <a:rPr lang="en-IN" dirty="0"/>
              <a:t> performs better than the </a:t>
            </a:r>
            <a:r>
              <a:rPr lang="en-IN" dirty="0" err="1"/>
              <a:t>bert</a:t>
            </a:r>
            <a:r>
              <a:rPr lang="en-IN" dirty="0"/>
              <a:t> variant recorded in the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this finetuning approach is poorly performing or other transformer architectures like Roberta, </a:t>
            </a:r>
            <a:r>
              <a:rPr lang="en-IN" dirty="0" err="1"/>
              <a:t>Deberta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4414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1305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Charter</vt:lpstr>
      <vt:lpstr>Office Theme</vt:lpstr>
      <vt:lpstr>Sarcasm &amp; Irony Detection</vt:lpstr>
      <vt:lpstr>Problem Statement &amp; Challenges</vt:lpstr>
      <vt:lpstr>Baselines and Benchmark</vt:lpstr>
      <vt:lpstr>Baselines and Benchmark contd…</vt:lpstr>
      <vt:lpstr>Benchmark Model architecture for reference</vt:lpstr>
      <vt:lpstr>Observations on benchamarks</vt:lpstr>
      <vt:lpstr>Experiment approaches</vt:lpstr>
      <vt:lpstr>Data Centric Approach</vt:lpstr>
      <vt:lpstr>Task Specific Positional Encoding</vt:lpstr>
      <vt:lpstr>SetFit Efficient Few Shot Learning with Sentence Transformers</vt:lpstr>
      <vt:lpstr>Fusion architectures &amp; Transfer Learning</vt:lpstr>
      <vt:lpstr>Results Revisited</vt:lpstr>
      <vt:lpstr>Model Experiments revisited – irony detection</vt:lpstr>
      <vt:lpstr>Model Experiments revisited – Sarcasm detection</vt:lpstr>
      <vt:lpstr>Hyper parameter trials with optuna and ray</vt:lpstr>
      <vt:lpstr>Achievements and Learnings</vt:lpstr>
      <vt:lpstr>Further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&amp; Irony Detection</dc:title>
  <dc:creator>laharigupta5993@gmail.com</dc:creator>
  <cp:lastModifiedBy>laharigupta5993@gmail.com</cp:lastModifiedBy>
  <cp:revision>1</cp:revision>
  <dcterms:created xsi:type="dcterms:W3CDTF">2023-11-02T06:49:51Z</dcterms:created>
  <dcterms:modified xsi:type="dcterms:W3CDTF">2023-11-02T09:29:08Z</dcterms:modified>
</cp:coreProperties>
</file>