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1"/>
  </p:sldMasterIdLst>
  <p:sldIdLst>
    <p:sldId id="256" r:id="rId2"/>
    <p:sldId id="257" r:id="rId3"/>
    <p:sldId id="258" r:id="rId4"/>
    <p:sldId id="260" r:id="rId5"/>
    <p:sldId id="259" r:id="rId6"/>
    <p:sldId id="267" r:id="rId7"/>
    <p:sldId id="261" r:id="rId8"/>
    <p:sldId id="270" r:id="rId9"/>
    <p:sldId id="262" r:id="rId10"/>
    <p:sldId id="268" r:id="rId11"/>
    <p:sldId id="263" r:id="rId12"/>
    <p:sldId id="269"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5/5/23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48381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5/5/23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3525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5/5/23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2652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5/5/23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15430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5/5/23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67631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5/5/23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3514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5/5/23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50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5/5/23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568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5/5/23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5113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5/5/23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742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5/5/23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31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5/5/23</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1640776619"/>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8" r:id="rId6"/>
    <p:sldLayoutId id="2147483793" r:id="rId7"/>
    <p:sldLayoutId id="2147483794" r:id="rId8"/>
    <p:sldLayoutId id="2147483795" r:id="rId9"/>
    <p:sldLayoutId id="2147483797" r:id="rId10"/>
    <p:sldLayoutId id="2147483796"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FC1FC-A4CE-A8D5-2427-3BC64FA1848F}"/>
              </a:ext>
            </a:extLst>
          </p:cNvPr>
          <p:cNvSpPr>
            <a:spLocks noGrp="1"/>
          </p:cNvSpPr>
          <p:nvPr>
            <p:ph type="ctrTitle"/>
          </p:nvPr>
        </p:nvSpPr>
        <p:spPr>
          <a:xfrm>
            <a:off x="5631151" y="1625608"/>
            <a:ext cx="5588778" cy="2722164"/>
          </a:xfrm>
        </p:spPr>
        <p:txBody>
          <a:bodyPr>
            <a:normAutofit/>
          </a:bodyPr>
          <a:lstStyle/>
          <a:p>
            <a:pPr>
              <a:lnSpc>
                <a:spcPct val="90000"/>
              </a:lnSpc>
            </a:pPr>
            <a:r>
              <a:rPr lang="en-US" sz="6200" dirty="0"/>
              <a:t>Semantic Textual Similarity</a:t>
            </a:r>
            <a:br>
              <a:rPr lang="en-US" sz="6200" dirty="0"/>
            </a:br>
            <a:r>
              <a:rPr lang="en-US" sz="6200" dirty="0"/>
              <a:t>(STS)</a:t>
            </a:r>
          </a:p>
        </p:txBody>
      </p:sp>
      <p:sp>
        <p:nvSpPr>
          <p:cNvPr id="3" name="Subtitle 2">
            <a:extLst>
              <a:ext uri="{FF2B5EF4-FFF2-40B4-BE49-F238E27FC236}">
                <a16:creationId xmlns:a16="http://schemas.microsoft.com/office/drawing/2014/main" id="{CAC2ADF9-4D31-6796-9501-6658F5E602C3}"/>
              </a:ext>
            </a:extLst>
          </p:cNvPr>
          <p:cNvSpPr>
            <a:spLocks noGrp="1"/>
          </p:cNvSpPr>
          <p:nvPr>
            <p:ph type="subTitle" idx="1"/>
          </p:nvPr>
        </p:nvSpPr>
        <p:spPr>
          <a:xfrm>
            <a:off x="5809826" y="4466845"/>
            <a:ext cx="6192987" cy="1682538"/>
          </a:xfrm>
        </p:spPr>
        <p:txBody>
          <a:bodyPr>
            <a:normAutofit/>
          </a:bodyPr>
          <a:lstStyle/>
          <a:p>
            <a:r>
              <a:rPr lang="en-US" dirty="0"/>
              <a:t>Team 4</a:t>
            </a:r>
          </a:p>
          <a:p>
            <a:pPr rtl="0">
              <a:spcBef>
                <a:spcPts val="0"/>
              </a:spcBef>
              <a:spcAft>
                <a:spcPts val="0"/>
              </a:spcAft>
            </a:pPr>
            <a:r>
              <a:rPr lang="en-US" dirty="0"/>
              <a:t>Satya Swaroop </a:t>
            </a:r>
            <a:r>
              <a:rPr lang="en-US" dirty="0" err="1"/>
              <a:t>Gudipudi</a:t>
            </a:r>
            <a:r>
              <a:rPr lang="en-US" dirty="0"/>
              <a:t>, </a:t>
            </a:r>
            <a:br>
              <a:rPr lang="en-US" dirty="0"/>
            </a:br>
            <a:r>
              <a:rPr lang="en-IN" dirty="0" err="1"/>
              <a:t>Harinie</a:t>
            </a:r>
            <a:r>
              <a:rPr lang="en-IN" dirty="0"/>
              <a:t> </a:t>
            </a:r>
            <a:r>
              <a:rPr lang="en-IN" dirty="0" err="1"/>
              <a:t>Sivaramasethu</a:t>
            </a:r>
            <a:r>
              <a:rPr lang="en-IN" dirty="0"/>
              <a:t>,</a:t>
            </a:r>
            <a:br>
              <a:rPr lang="en-IN" dirty="0"/>
            </a:br>
            <a:r>
              <a:rPr lang="en-IN" dirty="0"/>
              <a:t>Aditya Raghuvanshi</a:t>
            </a:r>
          </a:p>
          <a:p>
            <a:endParaRPr lang="en-US" dirty="0"/>
          </a:p>
        </p:txBody>
      </p:sp>
      <p:pic>
        <p:nvPicPr>
          <p:cNvPr id="4" name="Picture 3" descr="Coloured triangles creating a seamless design">
            <a:extLst>
              <a:ext uri="{FF2B5EF4-FFF2-40B4-BE49-F238E27FC236}">
                <a16:creationId xmlns:a16="http://schemas.microsoft.com/office/drawing/2014/main" id="{A99FA793-D1FC-8E91-1429-00A642141E2F}"/>
              </a:ext>
            </a:extLst>
          </p:cNvPr>
          <p:cNvPicPr>
            <a:picLocks noChangeAspect="1"/>
          </p:cNvPicPr>
          <p:nvPr/>
        </p:nvPicPr>
        <p:blipFill rotWithShape="1">
          <a:blip r:embed="rId2"/>
          <a:srcRect l="26628" r="21915" b="1"/>
          <a:stretch/>
        </p:blipFill>
        <p:spPr>
          <a:xfrm>
            <a:off x="464577" y="1096772"/>
            <a:ext cx="4235107" cy="5761228"/>
          </a:xfrm>
          <a:prstGeom prst="rect">
            <a:avLst/>
          </a:prstGeom>
        </p:spPr>
      </p:pic>
      <p:sp>
        <p:nvSpPr>
          <p:cNvPr id="121" name="Cross 120">
            <a:extLst>
              <a:ext uri="{FF2B5EF4-FFF2-40B4-BE49-F238E27FC236}">
                <a16:creationId xmlns:a16="http://schemas.microsoft.com/office/drawing/2014/main" id="{2C50974A-117B-AC4C-9263-31C309D98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2252"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9F6D51F4-767D-7946-AB07-22210BFC7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625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6B50-B660-35A7-1C60-E6D6CDA1AB11}"/>
              </a:ext>
            </a:extLst>
          </p:cNvPr>
          <p:cNvSpPr>
            <a:spLocks noGrp="1"/>
          </p:cNvSpPr>
          <p:nvPr>
            <p:ph type="title"/>
          </p:nvPr>
        </p:nvSpPr>
        <p:spPr>
          <a:xfrm>
            <a:off x="441580" y="254501"/>
            <a:ext cx="10568289" cy="1446550"/>
          </a:xfrm>
        </p:spPr>
        <p:txBody>
          <a:bodyPr/>
          <a:lstStyle/>
          <a:p>
            <a:r>
              <a:rPr lang="en-US" dirty="0"/>
              <a:t>Experiments </a:t>
            </a:r>
            <a:r>
              <a:rPr lang="en-US" dirty="0" err="1"/>
              <a:t>Contd</a:t>
            </a:r>
            <a:r>
              <a:rPr lang="en-US" dirty="0"/>
              <a:t>…</a:t>
            </a:r>
          </a:p>
        </p:txBody>
      </p:sp>
      <p:graphicFrame>
        <p:nvGraphicFramePr>
          <p:cNvPr id="4" name="Table 4">
            <a:extLst>
              <a:ext uri="{FF2B5EF4-FFF2-40B4-BE49-F238E27FC236}">
                <a16:creationId xmlns:a16="http://schemas.microsoft.com/office/drawing/2014/main" id="{5755DB75-1BA5-3DEC-41D9-C60AEA29E169}"/>
              </a:ext>
            </a:extLst>
          </p:cNvPr>
          <p:cNvGraphicFramePr>
            <a:graphicFrameLocks noGrp="1"/>
          </p:cNvGraphicFramePr>
          <p:nvPr>
            <p:ph idx="1"/>
            <p:extLst>
              <p:ext uri="{D42A27DB-BD31-4B8C-83A1-F6EECF244321}">
                <p14:modId xmlns:p14="http://schemas.microsoft.com/office/powerpoint/2010/main" val="261818614"/>
              </p:ext>
            </p:extLst>
          </p:nvPr>
        </p:nvGraphicFramePr>
        <p:xfrm>
          <a:off x="441580" y="977776"/>
          <a:ext cx="10976063" cy="2565400"/>
        </p:xfrm>
        <a:graphic>
          <a:graphicData uri="http://schemas.openxmlformats.org/drawingml/2006/table">
            <a:tbl>
              <a:tblPr firstRow="1" bandRow="1">
                <a:tableStyleId>{7DF18680-E054-41AD-8BC1-D1AEF772440D}</a:tableStyleId>
              </a:tblPr>
              <a:tblGrid>
                <a:gridCol w="857374">
                  <a:extLst>
                    <a:ext uri="{9D8B030D-6E8A-4147-A177-3AD203B41FA5}">
                      <a16:colId xmlns:a16="http://schemas.microsoft.com/office/drawing/2014/main" val="3133613118"/>
                    </a:ext>
                  </a:extLst>
                </a:gridCol>
                <a:gridCol w="2278644">
                  <a:extLst>
                    <a:ext uri="{9D8B030D-6E8A-4147-A177-3AD203B41FA5}">
                      <a16:colId xmlns:a16="http://schemas.microsoft.com/office/drawing/2014/main" val="3841614346"/>
                    </a:ext>
                  </a:extLst>
                </a:gridCol>
                <a:gridCol w="1568009">
                  <a:extLst>
                    <a:ext uri="{9D8B030D-6E8A-4147-A177-3AD203B41FA5}">
                      <a16:colId xmlns:a16="http://schemas.microsoft.com/office/drawing/2014/main" val="1600152621"/>
                    </a:ext>
                  </a:extLst>
                </a:gridCol>
                <a:gridCol w="1730920">
                  <a:extLst>
                    <a:ext uri="{9D8B030D-6E8A-4147-A177-3AD203B41FA5}">
                      <a16:colId xmlns:a16="http://schemas.microsoft.com/office/drawing/2014/main" val="969051646"/>
                    </a:ext>
                  </a:extLst>
                </a:gridCol>
                <a:gridCol w="1405098">
                  <a:extLst>
                    <a:ext uri="{9D8B030D-6E8A-4147-A177-3AD203B41FA5}">
                      <a16:colId xmlns:a16="http://schemas.microsoft.com/office/drawing/2014/main" val="2864839101"/>
                    </a:ext>
                  </a:extLst>
                </a:gridCol>
                <a:gridCol w="1568009">
                  <a:extLst>
                    <a:ext uri="{9D8B030D-6E8A-4147-A177-3AD203B41FA5}">
                      <a16:colId xmlns:a16="http://schemas.microsoft.com/office/drawing/2014/main" val="1927313780"/>
                    </a:ext>
                  </a:extLst>
                </a:gridCol>
                <a:gridCol w="1568009">
                  <a:extLst>
                    <a:ext uri="{9D8B030D-6E8A-4147-A177-3AD203B41FA5}">
                      <a16:colId xmlns:a16="http://schemas.microsoft.com/office/drawing/2014/main" val="2011091926"/>
                    </a:ext>
                  </a:extLst>
                </a:gridCol>
              </a:tblGrid>
              <a:tr h="370840">
                <a:tc>
                  <a:txBody>
                    <a:bodyPr/>
                    <a:lstStyle/>
                    <a:p>
                      <a:r>
                        <a:rPr lang="en-US" dirty="0"/>
                        <a:t>Exp No</a:t>
                      </a:r>
                    </a:p>
                  </a:txBody>
                  <a:tcPr/>
                </a:tc>
                <a:tc>
                  <a:txBody>
                    <a:bodyPr/>
                    <a:lstStyle/>
                    <a:p>
                      <a:r>
                        <a:rPr lang="en-US" dirty="0"/>
                        <a:t>Model Name</a:t>
                      </a:r>
                    </a:p>
                  </a:txBody>
                  <a:tcPr/>
                </a:tc>
                <a:tc>
                  <a:txBody>
                    <a:bodyPr/>
                    <a:lstStyle/>
                    <a:p>
                      <a:r>
                        <a:rPr lang="en-US" dirty="0"/>
                        <a:t>Design Type</a:t>
                      </a:r>
                    </a:p>
                  </a:txBody>
                  <a:tcPr/>
                </a:tc>
                <a:tc>
                  <a:txBody>
                    <a:bodyPr/>
                    <a:lstStyle/>
                    <a:p>
                      <a:r>
                        <a:rPr lang="en-US" dirty="0" err="1"/>
                        <a:t>Optim</a:t>
                      </a:r>
                      <a:r>
                        <a:rPr lang="en-US" dirty="0"/>
                        <a:t> </a:t>
                      </a:r>
                      <a:r>
                        <a:rPr lang="en-US" dirty="0" err="1"/>
                        <a:t>Func</a:t>
                      </a:r>
                      <a:endParaRPr lang="en-US" dirty="0"/>
                    </a:p>
                  </a:txBody>
                  <a:tcPr/>
                </a:tc>
                <a:tc>
                  <a:txBody>
                    <a:bodyPr/>
                    <a:lstStyle/>
                    <a:p>
                      <a:r>
                        <a:rPr lang="en-US" dirty="0"/>
                        <a:t>Train Data r value</a:t>
                      </a:r>
                    </a:p>
                  </a:txBody>
                  <a:tcPr/>
                </a:tc>
                <a:tc>
                  <a:txBody>
                    <a:bodyPr/>
                    <a:lstStyle/>
                    <a:p>
                      <a:r>
                        <a:rPr lang="en-US" dirty="0"/>
                        <a:t>Val Data r value</a:t>
                      </a:r>
                    </a:p>
                  </a:txBody>
                  <a:tcPr/>
                </a:tc>
                <a:tc>
                  <a:txBody>
                    <a:bodyPr/>
                    <a:lstStyle/>
                    <a:p>
                      <a:r>
                        <a:rPr lang="en-US" dirty="0"/>
                        <a:t>Test Data r value</a:t>
                      </a:r>
                    </a:p>
                  </a:txBody>
                  <a:tcPr/>
                </a:tc>
                <a:extLst>
                  <a:ext uri="{0D108BD9-81ED-4DB2-BD59-A6C34878D82A}">
                    <a16:rowId xmlns:a16="http://schemas.microsoft.com/office/drawing/2014/main" val="1401507077"/>
                  </a:ext>
                </a:extLst>
              </a:tr>
              <a:tr h="370840">
                <a:tc>
                  <a:txBody>
                    <a:bodyPr/>
                    <a:lstStyle/>
                    <a:p>
                      <a:r>
                        <a:rPr lang="en-US" dirty="0"/>
                        <a:t>7</a:t>
                      </a:r>
                    </a:p>
                  </a:txBody>
                  <a:tcPr/>
                </a:tc>
                <a:tc>
                  <a:txBody>
                    <a:bodyPr/>
                    <a:lstStyle/>
                    <a:p>
                      <a:r>
                        <a:rPr lang="en-US" dirty="0"/>
                        <a:t>Siamese </a:t>
                      </a:r>
                      <a:r>
                        <a:rPr lang="en-US" dirty="0" err="1"/>
                        <a:t>BiLSTM</a:t>
                      </a:r>
                      <a:endParaRPr lang="en-US" dirty="0"/>
                    </a:p>
                  </a:txBody>
                  <a:tcPr/>
                </a:tc>
                <a:tc>
                  <a:txBody>
                    <a:bodyPr/>
                    <a:lstStyle/>
                    <a:p>
                      <a:r>
                        <a:rPr lang="en-US" dirty="0"/>
                        <a:t>Design3</a:t>
                      </a:r>
                    </a:p>
                  </a:txBody>
                  <a:tcPr/>
                </a:tc>
                <a:tc>
                  <a:txBody>
                    <a:bodyPr/>
                    <a:lstStyle/>
                    <a:p>
                      <a:r>
                        <a:rPr lang="en-US" dirty="0" err="1"/>
                        <a:t>PearsonLoss</a:t>
                      </a:r>
                      <a:endParaRPr lang="en-US" dirty="0"/>
                    </a:p>
                  </a:txBody>
                  <a:tcPr/>
                </a:tc>
                <a:tc>
                  <a:txBody>
                    <a:bodyPr/>
                    <a:lstStyle/>
                    <a:p>
                      <a:r>
                        <a:rPr lang="en-US" dirty="0"/>
                        <a:t>0.18</a:t>
                      </a:r>
                    </a:p>
                  </a:txBody>
                  <a:tcPr/>
                </a:tc>
                <a:tc>
                  <a:txBody>
                    <a:bodyPr/>
                    <a:lstStyle/>
                    <a:p>
                      <a:r>
                        <a:rPr lang="en-US" dirty="0"/>
                        <a:t>0.09</a:t>
                      </a:r>
                    </a:p>
                  </a:txBody>
                  <a:tcPr/>
                </a:tc>
                <a:tc>
                  <a:txBody>
                    <a:bodyPr/>
                    <a:lstStyle/>
                    <a:p>
                      <a:r>
                        <a:rPr lang="en-US" dirty="0"/>
                        <a:t>0.13</a:t>
                      </a:r>
                    </a:p>
                  </a:txBody>
                  <a:tcPr/>
                </a:tc>
                <a:extLst>
                  <a:ext uri="{0D108BD9-81ED-4DB2-BD59-A6C34878D82A}">
                    <a16:rowId xmlns:a16="http://schemas.microsoft.com/office/drawing/2014/main" val="3969947293"/>
                  </a:ext>
                </a:extLst>
              </a:tr>
              <a:tr h="370840">
                <a:tc>
                  <a:txBody>
                    <a:bodyPr/>
                    <a:lstStyle/>
                    <a:p>
                      <a:r>
                        <a:rPr lang="en-US"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Cross Lingual Siamese </a:t>
                      </a:r>
                      <a:r>
                        <a:rPr lang="en-US" dirty="0" err="1"/>
                        <a:t>BiLSTM</a:t>
                      </a:r>
                      <a:r>
                        <a:rPr lang="en-US" dirty="0"/>
                        <a:t> for </a:t>
                      </a:r>
                      <a:r>
                        <a:rPr lang="en-US" dirty="0" err="1"/>
                        <a:t>en</a:t>
                      </a:r>
                      <a:r>
                        <a:rPr lang="en-US" dirty="0"/>
                        <a:t>-es</a:t>
                      </a:r>
                    </a:p>
                  </a:txBody>
                  <a:tcPr/>
                </a:tc>
                <a:tc>
                  <a:txBody>
                    <a:bodyPr/>
                    <a:lstStyle/>
                    <a:p>
                      <a:r>
                        <a:rPr lang="en-US" dirty="0"/>
                        <a:t>Design3</a:t>
                      </a:r>
                    </a:p>
                  </a:txBody>
                  <a:tcPr/>
                </a:tc>
                <a:tc>
                  <a:txBody>
                    <a:bodyPr/>
                    <a:lstStyle/>
                    <a:p>
                      <a:r>
                        <a:rPr lang="en-US" dirty="0"/>
                        <a:t>MSE Loss</a:t>
                      </a:r>
                    </a:p>
                  </a:txBody>
                  <a:tcPr/>
                </a:tc>
                <a:tc>
                  <a:txBody>
                    <a:bodyPr/>
                    <a:lstStyle/>
                    <a:p>
                      <a:r>
                        <a:rPr lang="en-US" dirty="0"/>
                        <a:t>0.153</a:t>
                      </a:r>
                    </a:p>
                  </a:txBody>
                  <a:tcPr/>
                </a:tc>
                <a:tc>
                  <a:txBody>
                    <a:bodyPr/>
                    <a:lstStyle/>
                    <a:p>
                      <a:r>
                        <a:rPr lang="en-US" dirty="0"/>
                        <a:t>0.08</a:t>
                      </a:r>
                    </a:p>
                  </a:txBody>
                  <a:tcPr/>
                </a:tc>
                <a:tc>
                  <a:txBody>
                    <a:bodyPr/>
                    <a:lstStyle/>
                    <a:p>
                      <a:r>
                        <a:rPr lang="en-US" dirty="0"/>
                        <a:t>0.103</a:t>
                      </a:r>
                    </a:p>
                  </a:txBody>
                  <a:tcPr/>
                </a:tc>
                <a:extLst>
                  <a:ext uri="{0D108BD9-81ED-4DB2-BD59-A6C34878D82A}">
                    <a16:rowId xmlns:a16="http://schemas.microsoft.com/office/drawing/2014/main" val="2040851283"/>
                  </a:ext>
                </a:extLst>
              </a:tr>
              <a:tr h="370840">
                <a:tc>
                  <a:txBody>
                    <a:bodyPr/>
                    <a:lstStyle/>
                    <a:p>
                      <a:r>
                        <a:rPr lang="en-US"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Cross Lingual SVD Based</a:t>
                      </a:r>
                    </a:p>
                  </a:txBody>
                  <a:tcPr/>
                </a:tc>
                <a:tc>
                  <a:txBody>
                    <a:bodyPr/>
                    <a:lstStyle/>
                    <a:p>
                      <a:r>
                        <a:rPr lang="en-US" dirty="0"/>
                        <a:t>Design4</a:t>
                      </a:r>
                    </a:p>
                  </a:txBody>
                  <a:tcPr/>
                </a:tc>
                <a:tc>
                  <a:txBody>
                    <a:bodyPr/>
                    <a:lstStyle/>
                    <a:p>
                      <a:r>
                        <a:rPr lang="en-US" dirty="0"/>
                        <a:t>Cosine Similarity</a:t>
                      </a:r>
                    </a:p>
                  </a:txBody>
                  <a:tcPr/>
                </a:tc>
                <a:tc>
                  <a:txBody>
                    <a:bodyPr/>
                    <a:lstStyle/>
                    <a:p>
                      <a:r>
                        <a:rPr lang="en-US" dirty="0"/>
                        <a:t>0.15</a:t>
                      </a:r>
                    </a:p>
                  </a:txBody>
                  <a:tcPr/>
                </a:tc>
                <a:tc>
                  <a:txBody>
                    <a:bodyPr/>
                    <a:lstStyle/>
                    <a:p>
                      <a:r>
                        <a:rPr lang="en-US" dirty="0"/>
                        <a:t>0.07</a:t>
                      </a:r>
                    </a:p>
                  </a:txBody>
                  <a:tcPr/>
                </a:tc>
                <a:tc>
                  <a:txBody>
                    <a:bodyPr/>
                    <a:lstStyle/>
                    <a:p>
                      <a:r>
                        <a:rPr lang="en-US" dirty="0"/>
                        <a:t>0.08</a:t>
                      </a:r>
                    </a:p>
                  </a:txBody>
                  <a:tcPr/>
                </a:tc>
                <a:extLst>
                  <a:ext uri="{0D108BD9-81ED-4DB2-BD59-A6C34878D82A}">
                    <a16:rowId xmlns:a16="http://schemas.microsoft.com/office/drawing/2014/main" val="3532613800"/>
                  </a:ext>
                </a:extLst>
              </a:tr>
            </a:tbl>
          </a:graphicData>
        </a:graphic>
      </p:graphicFrame>
    </p:spTree>
    <p:extLst>
      <p:ext uri="{BB962C8B-B14F-4D97-AF65-F5344CB8AC3E}">
        <p14:creationId xmlns:p14="http://schemas.microsoft.com/office/powerpoint/2010/main" val="3841735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23D4-9B76-90AF-6EAD-4A11A6909925}"/>
              </a:ext>
            </a:extLst>
          </p:cNvPr>
          <p:cNvSpPr>
            <a:spLocks noGrp="1"/>
          </p:cNvSpPr>
          <p:nvPr>
            <p:ph type="title"/>
          </p:nvPr>
        </p:nvSpPr>
        <p:spPr>
          <a:xfrm>
            <a:off x="318013" y="376818"/>
            <a:ext cx="11420906" cy="908285"/>
          </a:xfrm>
        </p:spPr>
        <p:txBody>
          <a:bodyPr/>
          <a:lstStyle/>
          <a:p>
            <a:r>
              <a:rPr lang="en-US" dirty="0"/>
              <a:t>Train vs Validation Losses</a:t>
            </a:r>
          </a:p>
        </p:txBody>
      </p:sp>
      <p:pic>
        <p:nvPicPr>
          <p:cNvPr id="1026" name="Picture 2">
            <a:extLst>
              <a:ext uri="{FF2B5EF4-FFF2-40B4-BE49-F238E27FC236}">
                <a16:creationId xmlns:a16="http://schemas.microsoft.com/office/drawing/2014/main" id="{1CC13B02-438B-9B56-F004-810DA5E17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575" y="1856571"/>
            <a:ext cx="4264969" cy="33748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9080B4B-CA69-4C3B-8B4D-1317A8E0C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1657" y="3287991"/>
            <a:ext cx="4264969" cy="34529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324233F-7DC1-A6C4-788D-35A949FE34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1658" y="340614"/>
            <a:ext cx="4079790" cy="28298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ADC8E48-D43E-2E36-EEA3-4B48AACEA53C}"/>
              </a:ext>
            </a:extLst>
          </p:cNvPr>
          <p:cNvSpPr txBox="1"/>
          <p:nvPr/>
        </p:nvSpPr>
        <p:spPr>
          <a:xfrm>
            <a:off x="1161535" y="5659395"/>
            <a:ext cx="5436973" cy="923330"/>
          </a:xfrm>
          <a:prstGeom prst="rect">
            <a:avLst/>
          </a:prstGeom>
          <a:noFill/>
        </p:spPr>
        <p:txBody>
          <a:bodyPr wrap="square" rtlCol="0">
            <a:spAutoFit/>
          </a:bodyPr>
          <a:lstStyle/>
          <a:p>
            <a:r>
              <a:rPr lang="en-US" dirty="0"/>
              <a:t>Observation: Neural networks are overfitting due to less data as training data is only 5749 sentence pairs with vocab size of 8306</a:t>
            </a:r>
          </a:p>
        </p:txBody>
      </p:sp>
    </p:spTree>
    <p:extLst>
      <p:ext uri="{BB962C8B-B14F-4D97-AF65-F5344CB8AC3E}">
        <p14:creationId xmlns:p14="http://schemas.microsoft.com/office/powerpoint/2010/main" val="3341428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23D4-9B76-90AF-6EAD-4A11A6909925}"/>
              </a:ext>
            </a:extLst>
          </p:cNvPr>
          <p:cNvSpPr>
            <a:spLocks noGrp="1"/>
          </p:cNvSpPr>
          <p:nvPr>
            <p:ph type="title"/>
          </p:nvPr>
        </p:nvSpPr>
        <p:spPr>
          <a:xfrm>
            <a:off x="318013" y="376818"/>
            <a:ext cx="11420906" cy="908285"/>
          </a:xfrm>
        </p:spPr>
        <p:txBody>
          <a:bodyPr/>
          <a:lstStyle/>
          <a:p>
            <a:r>
              <a:rPr lang="en-US" dirty="0"/>
              <a:t>Train vs Validation Losses </a:t>
            </a:r>
            <a:r>
              <a:rPr lang="en-US" dirty="0" err="1"/>
              <a:t>Contd</a:t>
            </a:r>
            <a:endParaRPr lang="en-US" dirty="0"/>
          </a:p>
        </p:txBody>
      </p:sp>
      <p:sp>
        <p:nvSpPr>
          <p:cNvPr id="6" name="TextBox 5">
            <a:extLst>
              <a:ext uri="{FF2B5EF4-FFF2-40B4-BE49-F238E27FC236}">
                <a16:creationId xmlns:a16="http://schemas.microsoft.com/office/drawing/2014/main" id="{6ADC8E48-D43E-2E36-EEA3-4B48AACEA53C}"/>
              </a:ext>
            </a:extLst>
          </p:cNvPr>
          <p:cNvSpPr txBox="1"/>
          <p:nvPr/>
        </p:nvSpPr>
        <p:spPr>
          <a:xfrm>
            <a:off x="6387165" y="2690336"/>
            <a:ext cx="5436973" cy="1477328"/>
          </a:xfrm>
          <a:prstGeom prst="rect">
            <a:avLst/>
          </a:prstGeom>
          <a:noFill/>
        </p:spPr>
        <p:txBody>
          <a:bodyPr wrap="square" rtlCol="0">
            <a:spAutoFit/>
          </a:bodyPr>
          <a:lstStyle/>
          <a:p>
            <a:r>
              <a:rPr lang="en-US" dirty="0"/>
              <a:t>Observation: </a:t>
            </a:r>
            <a:r>
              <a:rPr lang="en-IN" dirty="0">
                <a:solidFill>
                  <a:srgbClr val="000000"/>
                </a:solidFill>
                <a:latin typeface="Helvetica Neue" panose="02000503000000020004" pitchFamily="2" charset="0"/>
              </a:rPr>
              <a:t>It</a:t>
            </a:r>
            <a:r>
              <a:rPr lang="en-IN" b="0" i="0" dirty="0">
                <a:solidFill>
                  <a:srgbClr val="000000"/>
                </a:solidFill>
                <a:effectLst/>
                <a:latin typeface="Helvetica Neue" panose="02000503000000020004" pitchFamily="2" charset="0"/>
              </a:rPr>
              <a:t> appears that the training loss and validation loss are fluctuating and not decreasing consistently over the 10 epochs. This suggests that the model may not have converged to the optimal solution yet.</a:t>
            </a:r>
            <a:endParaRPr lang="en-US" dirty="0"/>
          </a:p>
        </p:txBody>
      </p:sp>
      <p:pic>
        <p:nvPicPr>
          <p:cNvPr id="3" name="Picture 2">
            <a:extLst>
              <a:ext uri="{FF2B5EF4-FFF2-40B4-BE49-F238E27FC236}">
                <a16:creationId xmlns:a16="http://schemas.microsoft.com/office/drawing/2014/main" id="{0A4D2522-916D-F47D-DA21-907087757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49" y="1556173"/>
            <a:ext cx="5976551" cy="4721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476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064" name="Rectangle 2063">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Cross 2065">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Rectangle 2067">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DD15C5-7B05-FF00-0DBD-F18D697B2F2D}"/>
              </a:ext>
            </a:extLst>
          </p:cNvPr>
          <p:cNvSpPr>
            <a:spLocks noGrp="1"/>
          </p:cNvSpPr>
          <p:nvPr>
            <p:ph type="title"/>
          </p:nvPr>
        </p:nvSpPr>
        <p:spPr>
          <a:xfrm>
            <a:off x="565149" y="1204721"/>
            <a:ext cx="4114799" cy="1446550"/>
          </a:xfrm>
        </p:spPr>
        <p:txBody>
          <a:bodyPr>
            <a:normAutofit/>
          </a:bodyPr>
          <a:lstStyle/>
          <a:p>
            <a:r>
              <a:rPr lang="en-US" dirty="0" err="1"/>
              <a:t>Explainability</a:t>
            </a:r>
            <a:endParaRPr lang="en-US" dirty="0"/>
          </a:p>
        </p:txBody>
      </p:sp>
      <p:sp>
        <p:nvSpPr>
          <p:cNvPr id="3" name="Content Placeholder 2">
            <a:extLst>
              <a:ext uri="{FF2B5EF4-FFF2-40B4-BE49-F238E27FC236}">
                <a16:creationId xmlns:a16="http://schemas.microsoft.com/office/drawing/2014/main" id="{EC9AD255-F366-57ED-6104-BF6494E1EBB3}"/>
              </a:ext>
            </a:extLst>
          </p:cNvPr>
          <p:cNvSpPr>
            <a:spLocks noGrp="1"/>
          </p:cNvSpPr>
          <p:nvPr>
            <p:ph idx="1"/>
          </p:nvPr>
        </p:nvSpPr>
        <p:spPr>
          <a:xfrm>
            <a:off x="565148" y="2166121"/>
            <a:ext cx="4114799" cy="3188586"/>
          </a:xfrm>
        </p:spPr>
        <p:txBody>
          <a:bodyPr>
            <a:normAutofit/>
          </a:bodyPr>
          <a:lstStyle/>
          <a:p>
            <a:pPr marL="0" indent="0">
              <a:lnSpc>
                <a:spcPct val="90000"/>
              </a:lnSpc>
              <a:buNone/>
            </a:pPr>
            <a:r>
              <a:rPr lang="en-US" sz="1700" dirty="0"/>
              <a:t>As per RAI guidelines, all ML models needs to be explainable.</a:t>
            </a:r>
          </a:p>
          <a:p>
            <a:pPr marL="0" indent="0">
              <a:lnSpc>
                <a:spcPct val="90000"/>
              </a:lnSpc>
              <a:buNone/>
            </a:pPr>
            <a:r>
              <a:rPr lang="en-US" sz="1700" dirty="0"/>
              <a:t>But neural networks are less interpretable hence we need to use black box based explanation frameworks like SHAP to understand which words are playing how much contribution in the similarity score generation.</a:t>
            </a:r>
          </a:p>
          <a:p>
            <a:pPr marL="0" indent="0">
              <a:lnSpc>
                <a:spcPct val="90000"/>
              </a:lnSpc>
              <a:buNone/>
            </a:pPr>
            <a:r>
              <a:rPr lang="en-US" sz="1700" dirty="0"/>
              <a:t>Along with </a:t>
            </a:r>
            <a:r>
              <a:rPr lang="en-US" sz="1700" dirty="0" err="1"/>
              <a:t>explainability</a:t>
            </a:r>
            <a:r>
              <a:rPr lang="en-US" sz="1700" dirty="0"/>
              <a:t> to end users this analysis would also be really helpful in debugging the model as post-hoc analysis</a:t>
            </a:r>
          </a:p>
        </p:txBody>
      </p:sp>
      <p:pic>
        <p:nvPicPr>
          <p:cNvPr id="2050" name="Picture 2" descr="Chart&#10;&#10;Description automatically generated">
            <a:extLst>
              <a:ext uri="{FF2B5EF4-FFF2-40B4-BE49-F238E27FC236}">
                <a16:creationId xmlns:a16="http://schemas.microsoft.com/office/drawing/2014/main" id="{BD08A3EE-0DD1-2062-9F5B-8CDF98A92D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86709" y="1912993"/>
            <a:ext cx="5731624" cy="32956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0AD3083-8EED-7338-DCF9-DF3603149CB1}"/>
              </a:ext>
            </a:extLst>
          </p:cNvPr>
          <p:cNvSpPr txBox="1"/>
          <p:nvPr/>
        </p:nvSpPr>
        <p:spPr>
          <a:xfrm>
            <a:off x="4950373" y="5208676"/>
            <a:ext cx="2680137" cy="923330"/>
          </a:xfrm>
          <a:prstGeom prst="rect">
            <a:avLst/>
          </a:prstGeom>
          <a:noFill/>
        </p:spPr>
        <p:txBody>
          <a:bodyPr wrap="square" rtlCol="0">
            <a:spAutoFit/>
          </a:bodyPr>
          <a:lstStyle/>
          <a:p>
            <a:r>
              <a:rPr lang="en-US" dirty="0"/>
              <a:t>Input:</a:t>
            </a:r>
          </a:p>
          <a:p>
            <a:r>
              <a:rPr lang="en-US" dirty="0"/>
              <a:t>Sent1: “He hates apples”</a:t>
            </a:r>
          </a:p>
          <a:p>
            <a:r>
              <a:rPr lang="en-US" dirty="0"/>
              <a:t>Sent2: “He likes applies”</a:t>
            </a:r>
          </a:p>
        </p:txBody>
      </p:sp>
      <p:sp>
        <p:nvSpPr>
          <p:cNvPr id="6" name="TextBox 5">
            <a:extLst>
              <a:ext uri="{FF2B5EF4-FFF2-40B4-BE49-F238E27FC236}">
                <a16:creationId xmlns:a16="http://schemas.microsoft.com/office/drawing/2014/main" id="{1B680FC4-3FF0-2EA2-824F-B43B0B212671}"/>
              </a:ext>
            </a:extLst>
          </p:cNvPr>
          <p:cNvSpPr txBox="1"/>
          <p:nvPr/>
        </p:nvSpPr>
        <p:spPr>
          <a:xfrm>
            <a:off x="7762614" y="5088709"/>
            <a:ext cx="3941074" cy="1754326"/>
          </a:xfrm>
          <a:prstGeom prst="rect">
            <a:avLst/>
          </a:prstGeom>
          <a:noFill/>
        </p:spPr>
        <p:txBody>
          <a:bodyPr wrap="square" rtlCol="0">
            <a:spAutoFit/>
          </a:bodyPr>
          <a:lstStyle/>
          <a:p>
            <a:r>
              <a:rPr lang="en-US" dirty="0"/>
              <a:t>Interpretation:</a:t>
            </a:r>
          </a:p>
          <a:p>
            <a:r>
              <a:rPr lang="en-US" dirty="0"/>
              <a:t>The words “hates” and “likes” are negatively contributing to the similarity score and ”apples” is positively contributing. Which is obvious.</a:t>
            </a:r>
          </a:p>
        </p:txBody>
      </p:sp>
    </p:spTree>
    <p:extLst>
      <p:ext uri="{BB962C8B-B14F-4D97-AF65-F5344CB8AC3E}">
        <p14:creationId xmlns:p14="http://schemas.microsoft.com/office/powerpoint/2010/main" val="3309442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9CBE-5B2F-19BB-7BF6-B8629BABDAED}"/>
              </a:ext>
            </a:extLst>
          </p:cNvPr>
          <p:cNvSpPr>
            <a:spLocks noGrp="1"/>
          </p:cNvSpPr>
          <p:nvPr>
            <p:ph type="title"/>
          </p:nvPr>
        </p:nvSpPr>
        <p:spPr>
          <a:xfrm>
            <a:off x="466295" y="389175"/>
            <a:ext cx="8267296" cy="1446550"/>
          </a:xfrm>
        </p:spPr>
        <p:txBody>
          <a:bodyPr/>
          <a:lstStyle/>
          <a:p>
            <a:r>
              <a:rPr lang="en-US" dirty="0"/>
              <a:t>Extensibility</a:t>
            </a:r>
          </a:p>
        </p:txBody>
      </p:sp>
      <p:sp>
        <p:nvSpPr>
          <p:cNvPr id="3" name="Content Placeholder 2">
            <a:extLst>
              <a:ext uri="{FF2B5EF4-FFF2-40B4-BE49-F238E27FC236}">
                <a16:creationId xmlns:a16="http://schemas.microsoft.com/office/drawing/2014/main" id="{A81BD03E-2FF5-7B14-621E-D6D207B2615A}"/>
              </a:ext>
            </a:extLst>
          </p:cNvPr>
          <p:cNvSpPr>
            <a:spLocks noGrp="1"/>
          </p:cNvSpPr>
          <p:nvPr>
            <p:ph idx="1"/>
          </p:nvPr>
        </p:nvSpPr>
        <p:spPr>
          <a:xfrm>
            <a:off x="466294" y="1493033"/>
            <a:ext cx="11420905" cy="3188586"/>
          </a:xfrm>
        </p:spPr>
        <p:txBody>
          <a:bodyPr>
            <a:normAutofit fontScale="92500"/>
          </a:bodyPr>
          <a:lstStyle/>
          <a:p>
            <a:pPr>
              <a:buFont typeface="Arial" panose="020B0604020202020204" pitchFamily="34" charset="0"/>
              <a:buChar char="•"/>
            </a:pPr>
            <a:r>
              <a:rPr lang="en-US" dirty="0"/>
              <a:t>Semantic search is a very powerful and fundamental to real world applications like question-answering. </a:t>
            </a:r>
            <a:br>
              <a:rPr lang="en-US" dirty="0"/>
            </a:br>
            <a:r>
              <a:rPr lang="en-US" dirty="0"/>
              <a:t>Sent1: “Where is Swaroop going”</a:t>
            </a:r>
            <a:br>
              <a:rPr lang="en-US" dirty="0"/>
            </a:br>
            <a:r>
              <a:rPr lang="en-US" dirty="0"/>
              <a:t>Sent2: “Swaroop is going to college”</a:t>
            </a:r>
            <a:br>
              <a:rPr lang="en-US" dirty="0"/>
            </a:br>
            <a:r>
              <a:rPr lang="en-US" dirty="0"/>
              <a:t>Based on input query and similarity score the most matching sentence to be retrieved</a:t>
            </a:r>
          </a:p>
          <a:p>
            <a:pPr>
              <a:buFont typeface="Arial" panose="020B0604020202020204" pitchFamily="34" charset="0"/>
              <a:buChar char="•"/>
            </a:pPr>
            <a:r>
              <a:rPr lang="en-US" dirty="0"/>
              <a:t>Existing </a:t>
            </a:r>
            <a:r>
              <a:rPr lang="en-US" dirty="0" err="1"/>
              <a:t>explainability</a:t>
            </a:r>
            <a:r>
              <a:rPr lang="en-US" dirty="0"/>
              <a:t> frameworks are not effective in explaining how models works especially LLM and neural network models. More research to be conducted to generate human friendly explanations through counterfactual explanations.</a:t>
            </a:r>
          </a:p>
        </p:txBody>
      </p:sp>
    </p:spTree>
    <p:extLst>
      <p:ext uri="{BB962C8B-B14F-4D97-AF65-F5344CB8AC3E}">
        <p14:creationId xmlns:p14="http://schemas.microsoft.com/office/powerpoint/2010/main" val="2762595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B827-4E97-BC36-3BAA-5158B9D7AD90}"/>
              </a:ext>
            </a:extLst>
          </p:cNvPr>
          <p:cNvSpPr>
            <a:spLocks noGrp="1"/>
          </p:cNvSpPr>
          <p:nvPr>
            <p:ph type="title"/>
          </p:nvPr>
        </p:nvSpPr>
        <p:spPr>
          <a:xfrm>
            <a:off x="416867" y="389175"/>
            <a:ext cx="11643327" cy="1446550"/>
          </a:xfrm>
        </p:spPr>
        <p:txBody>
          <a:bodyPr/>
          <a:lstStyle/>
          <a:p>
            <a:r>
              <a:rPr lang="en-US" dirty="0"/>
              <a:t>Conclusion</a:t>
            </a:r>
          </a:p>
        </p:txBody>
      </p:sp>
      <p:sp>
        <p:nvSpPr>
          <p:cNvPr id="3" name="Content Placeholder 2">
            <a:extLst>
              <a:ext uri="{FF2B5EF4-FFF2-40B4-BE49-F238E27FC236}">
                <a16:creationId xmlns:a16="http://schemas.microsoft.com/office/drawing/2014/main" id="{C07EF299-48C9-FBD0-E7EE-B7E76C90540A}"/>
              </a:ext>
            </a:extLst>
          </p:cNvPr>
          <p:cNvSpPr>
            <a:spLocks noGrp="1"/>
          </p:cNvSpPr>
          <p:nvPr>
            <p:ph idx="1"/>
          </p:nvPr>
        </p:nvSpPr>
        <p:spPr>
          <a:xfrm>
            <a:off x="515722" y="1653670"/>
            <a:ext cx="11643327" cy="3738138"/>
          </a:xfrm>
        </p:spPr>
        <p:txBody>
          <a:bodyPr>
            <a:normAutofit fontScale="77500" lnSpcReduction="20000"/>
          </a:bodyPr>
          <a:lstStyle/>
          <a:p>
            <a:pPr marL="0" indent="0">
              <a:buNone/>
            </a:pPr>
            <a:r>
              <a:rPr lang="en-US" dirty="0"/>
              <a:t>In this project we have applied various deep learning and traditional model architectures to generate sentence similarity scores. We have demonstrated and documented reproducible experiments for reference. Overall we have explored 4 types of designs.</a:t>
            </a:r>
          </a:p>
          <a:p>
            <a:pPr marL="0" indent="0">
              <a:buNone/>
            </a:pPr>
            <a:r>
              <a:rPr lang="en-US" dirty="0"/>
              <a:t>We trained models on both multi lingual (</a:t>
            </a:r>
            <a:r>
              <a:rPr lang="en-US" dirty="0" err="1"/>
              <a:t>en-en</a:t>
            </a:r>
            <a:r>
              <a:rPr lang="en-US" dirty="0"/>
              <a:t>, es-es) and cross lingual (</a:t>
            </a:r>
            <a:r>
              <a:rPr lang="en-US" dirty="0" err="1"/>
              <a:t>en</a:t>
            </a:r>
            <a:r>
              <a:rPr lang="en-US" dirty="0"/>
              <a:t>-es) sentence pairs and generated semantic similarity scores.</a:t>
            </a:r>
          </a:p>
          <a:p>
            <a:pPr marL="0" indent="0">
              <a:buNone/>
            </a:pPr>
            <a:r>
              <a:rPr lang="en-US" dirty="0"/>
              <a:t>We also researched and extended our implementation with </a:t>
            </a:r>
            <a:r>
              <a:rPr lang="en-US" dirty="0" err="1"/>
              <a:t>explainability</a:t>
            </a:r>
            <a:r>
              <a:rPr lang="en-US" dirty="0"/>
              <a:t> and generated </a:t>
            </a:r>
            <a:r>
              <a:rPr lang="en-US" dirty="0" err="1"/>
              <a:t>shap</a:t>
            </a:r>
            <a:r>
              <a:rPr lang="en-US" dirty="0"/>
              <a:t> waterfall plots for the same.</a:t>
            </a:r>
          </a:p>
          <a:p>
            <a:pPr marL="0" indent="0">
              <a:buNone/>
            </a:pPr>
            <a:r>
              <a:rPr lang="en-US" dirty="0"/>
              <a:t>Some findings: Even state of art models like Bert is also not able to capture the context and it is likely that with more labelled data these issues can be solved by fine tuning the models:</a:t>
            </a:r>
          </a:p>
          <a:p>
            <a:pPr marL="0" indent="0">
              <a:buNone/>
            </a:pPr>
            <a:r>
              <a:rPr lang="en-US" dirty="0"/>
              <a:t>Sent1: “boy came to college”</a:t>
            </a:r>
          </a:p>
          <a:p>
            <a:pPr marL="0" indent="0">
              <a:buNone/>
            </a:pPr>
            <a:r>
              <a:rPr lang="en-US" dirty="0"/>
              <a:t>Sent2: “boy came from college”</a:t>
            </a:r>
          </a:p>
          <a:p>
            <a:pPr marL="0" indent="0">
              <a:buNone/>
            </a:pPr>
            <a:r>
              <a:rPr lang="en-US" dirty="0"/>
              <a:t>Predicted STS Score: 4.77</a:t>
            </a:r>
          </a:p>
        </p:txBody>
      </p:sp>
    </p:spTree>
    <p:extLst>
      <p:ext uri="{BB962C8B-B14F-4D97-AF65-F5344CB8AC3E}">
        <p14:creationId xmlns:p14="http://schemas.microsoft.com/office/powerpoint/2010/main" val="4124206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DD25-68EC-99E5-FD3A-C1B2DD0A7A6B}"/>
              </a:ext>
            </a:extLst>
          </p:cNvPr>
          <p:cNvSpPr>
            <a:spLocks noGrp="1"/>
          </p:cNvSpPr>
          <p:nvPr>
            <p:ph type="title"/>
          </p:nvPr>
        </p:nvSpPr>
        <p:spPr>
          <a:xfrm>
            <a:off x="461250" y="254501"/>
            <a:ext cx="11269499" cy="1446550"/>
          </a:xfrm>
        </p:spPr>
        <p:txBody>
          <a:bodyPr/>
          <a:lstStyle/>
          <a:p>
            <a:r>
              <a:rPr lang="en-US" dirty="0"/>
              <a:t>Index</a:t>
            </a:r>
          </a:p>
        </p:txBody>
      </p:sp>
      <p:sp>
        <p:nvSpPr>
          <p:cNvPr id="3" name="Content Placeholder 2">
            <a:extLst>
              <a:ext uri="{FF2B5EF4-FFF2-40B4-BE49-F238E27FC236}">
                <a16:creationId xmlns:a16="http://schemas.microsoft.com/office/drawing/2014/main" id="{5588EE24-1D6A-2991-77A8-5DA98F5BAF92}"/>
              </a:ext>
            </a:extLst>
          </p:cNvPr>
          <p:cNvSpPr>
            <a:spLocks noGrp="1"/>
          </p:cNvSpPr>
          <p:nvPr>
            <p:ph idx="1"/>
          </p:nvPr>
        </p:nvSpPr>
        <p:spPr>
          <a:xfrm>
            <a:off x="461249" y="1167637"/>
            <a:ext cx="9029591" cy="4528969"/>
          </a:xfrm>
        </p:spPr>
        <p:txBody>
          <a:bodyPr>
            <a:normAutofit/>
          </a:bodyPr>
          <a:lstStyle/>
          <a:p>
            <a:pPr>
              <a:buFont typeface="Arial" panose="020B0604020202020204" pitchFamily="34" charset="0"/>
              <a:buChar char="•"/>
            </a:pPr>
            <a:r>
              <a:rPr lang="en-US" dirty="0"/>
              <a:t>Problem Statement</a:t>
            </a:r>
          </a:p>
          <a:p>
            <a:pPr>
              <a:buFont typeface="Arial" panose="020B0604020202020204" pitchFamily="34" charset="0"/>
              <a:buChar char="•"/>
            </a:pPr>
            <a:r>
              <a:rPr lang="en-US" dirty="0"/>
              <a:t>Approaches</a:t>
            </a:r>
          </a:p>
          <a:p>
            <a:pPr>
              <a:buFont typeface="Arial" panose="020B0604020202020204" pitchFamily="34" charset="0"/>
              <a:buChar char="•"/>
            </a:pPr>
            <a:r>
              <a:rPr lang="en-US" dirty="0"/>
              <a:t>Model designs</a:t>
            </a:r>
          </a:p>
          <a:p>
            <a:pPr>
              <a:buFont typeface="Arial" panose="020B0604020202020204" pitchFamily="34" charset="0"/>
              <a:buChar char="•"/>
            </a:pPr>
            <a:r>
              <a:rPr lang="en-US" dirty="0"/>
              <a:t>Experiment results</a:t>
            </a:r>
          </a:p>
          <a:p>
            <a:pPr>
              <a:buFont typeface="Arial" panose="020B0604020202020204" pitchFamily="34" charset="0"/>
              <a:buChar char="•"/>
            </a:pPr>
            <a:r>
              <a:rPr lang="en-US" dirty="0" err="1"/>
              <a:t>Explainability</a:t>
            </a:r>
            <a:endParaRPr lang="en-US" dirty="0"/>
          </a:p>
          <a:p>
            <a:pPr>
              <a:buFont typeface="Arial" panose="020B0604020202020204" pitchFamily="34" charset="0"/>
              <a:buChar char="•"/>
            </a:pPr>
            <a:r>
              <a:rPr lang="en-US" dirty="0"/>
              <a:t>Extensibility</a:t>
            </a:r>
          </a:p>
          <a:p>
            <a:pPr>
              <a:buFont typeface="Arial" panose="020B0604020202020204" pitchFamily="34" charset="0"/>
              <a:buChar char="•"/>
            </a:pPr>
            <a:r>
              <a:rPr lang="en-US" dirty="0"/>
              <a:t>Conclusion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50980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3B5A6-2972-4667-79CF-0DE66D21ABF2}"/>
              </a:ext>
            </a:extLst>
          </p:cNvPr>
          <p:cNvSpPr>
            <a:spLocks noGrp="1"/>
          </p:cNvSpPr>
          <p:nvPr>
            <p:ph type="title"/>
          </p:nvPr>
        </p:nvSpPr>
        <p:spPr>
          <a:xfrm>
            <a:off x="565150" y="353383"/>
            <a:ext cx="8267296" cy="1446550"/>
          </a:xfrm>
        </p:spPr>
        <p:txBody>
          <a:bodyPr/>
          <a:lstStyle/>
          <a:p>
            <a:r>
              <a:rPr lang="en-US" dirty="0"/>
              <a:t>Problem Statement</a:t>
            </a:r>
          </a:p>
        </p:txBody>
      </p:sp>
      <p:sp>
        <p:nvSpPr>
          <p:cNvPr id="3" name="Content Placeholder 2">
            <a:extLst>
              <a:ext uri="{FF2B5EF4-FFF2-40B4-BE49-F238E27FC236}">
                <a16:creationId xmlns:a16="http://schemas.microsoft.com/office/drawing/2014/main" id="{DC6CC829-B21C-6B1A-3474-4CA076737A29}"/>
              </a:ext>
            </a:extLst>
          </p:cNvPr>
          <p:cNvSpPr>
            <a:spLocks noGrp="1"/>
          </p:cNvSpPr>
          <p:nvPr>
            <p:ph idx="1"/>
          </p:nvPr>
        </p:nvSpPr>
        <p:spPr>
          <a:xfrm>
            <a:off x="491577" y="1398865"/>
            <a:ext cx="11605829" cy="3188586"/>
          </a:xfrm>
        </p:spPr>
        <p:txBody>
          <a:bodyPr>
            <a:normAutofit/>
          </a:bodyPr>
          <a:lstStyle/>
          <a:p>
            <a:pPr marL="0" indent="0" rtl="0">
              <a:spcBef>
                <a:spcPts val="0"/>
              </a:spcBef>
              <a:spcAft>
                <a:spcPts val="0"/>
              </a:spcAft>
              <a:buNone/>
            </a:pPr>
            <a:r>
              <a:rPr lang="en-IN" sz="1400" b="0" i="0" u="none" strike="noStrike" dirty="0">
                <a:solidFill>
                  <a:srgbClr val="000000"/>
                </a:solidFill>
                <a:effectLst/>
                <a:latin typeface="Arial" panose="020B0604020202020204" pitchFamily="34" charset="0"/>
              </a:rPr>
              <a:t>The objective of this project is to design and develop an algorithm for measuring the semantic similarity score (STS) between paired snippets of text. These text snippets can range from short to long in length. The STS score is a numerical representation of the degree of semantic equivalence between the two texts and will be measured on a scale of 0 to 5.</a:t>
            </a:r>
            <a:br>
              <a:rPr lang="en-IN" sz="1400" dirty="0"/>
            </a:br>
            <a:endParaRPr lang="en-US" sz="1400" dirty="0"/>
          </a:p>
        </p:txBody>
      </p:sp>
      <p:sp>
        <p:nvSpPr>
          <p:cNvPr id="5" name="TextBox 4">
            <a:extLst>
              <a:ext uri="{FF2B5EF4-FFF2-40B4-BE49-F238E27FC236}">
                <a16:creationId xmlns:a16="http://schemas.microsoft.com/office/drawing/2014/main" id="{22462B6F-1FF8-07BE-6F17-3799C93B91F4}"/>
              </a:ext>
            </a:extLst>
          </p:cNvPr>
          <p:cNvSpPr txBox="1"/>
          <p:nvPr/>
        </p:nvSpPr>
        <p:spPr>
          <a:xfrm>
            <a:off x="10752083" y="2112579"/>
            <a:ext cx="184731" cy="369332"/>
          </a:xfrm>
          <a:prstGeom prst="rect">
            <a:avLst/>
          </a:prstGeom>
          <a:noFill/>
        </p:spPr>
        <p:txBody>
          <a:bodyPr wrap="none" rtlCol="0">
            <a:spAutoFit/>
          </a:bodyPr>
          <a:lstStyle/>
          <a:p>
            <a:endParaRPr lang="en-US" dirty="0">
              <a:noFill/>
            </a:endParaRPr>
          </a:p>
        </p:txBody>
      </p:sp>
      <p:sp>
        <p:nvSpPr>
          <p:cNvPr id="6" name="TextBox 5">
            <a:extLst>
              <a:ext uri="{FF2B5EF4-FFF2-40B4-BE49-F238E27FC236}">
                <a16:creationId xmlns:a16="http://schemas.microsoft.com/office/drawing/2014/main" id="{D18FC22B-02A8-BE7C-F29C-2F29A7632776}"/>
              </a:ext>
            </a:extLst>
          </p:cNvPr>
          <p:cNvSpPr txBox="1"/>
          <p:nvPr/>
        </p:nvSpPr>
        <p:spPr>
          <a:xfrm>
            <a:off x="491577" y="2297245"/>
            <a:ext cx="11605829" cy="1569660"/>
          </a:xfrm>
          <a:prstGeom prst="rect">
            <a:avLst/>
          </a:prstGeom>
          <a:noFill/>
        </p:spPr>
        <p:txBody>
          <a:bodyPr wrap="square" rtlCol="0">
            <a:spAutoFit/>
          </a:bodyPr>
          <a:lstStyle/>
          <a:p>
            <a:pPr marL="457200" indent="-228600" rtl="0">
              <a:spcBef>
                <a:spcPts val="0"/>
              </a:spcBef>
              <a:spcAft>
                <a:spcPts val="0"/>
              </a:spcAft>
            </a:pPr>
            <a:r>
              <a:rPr lang="en-US" dirty="0"/>
              <a:t>Approach1: </a:t>
            </a:r>
            <a:r>
              <a:rPr lang="en-IN" sz="1400" b="0" i="0" u="none" strike="noStrike" dirty="0">
                <a:solidFill>
                  <a:srgbClr val="000000"/>
                </a:solidFill>
                <a:effectLst/>
                <a:latin typeface="Arial" panose="020B0604020202020204" pitchFamily="34" charset="0"/>
              </a:rPr>
              <a:t>Calculate cosine similarity: Once we have vector representations of the text, we will calculate their cosine similarity. Cosine similarity measures the cosine of the angle between two vectors, and ranges from -1 (opposite directions) to 1 (same direction).</a:t>
            </a:r>
            <a:endParaRPr lang="en-IN" sz="1400" b="0" dirty="0">
              <a:effectLst/>
            </a:endParaRPr>
          </a:p>
          <a:p>
            <a:pPr marL="457200" indent="-228600" rtl="0">
              <a:spcBef>
                <a:spcPts val="0"/>
              </a:spcBef>
              <a:spcAft>
                <a:spcPts val="0"/>
              </a:spcAft>
            </a:pPr>
            <a:r>
              <a:rPr lang="en-IN" sz="1400" b="0" i="0" u="none" strike="noStrike" dirty="0">
                <a:solidFill>
                  <a:srgbClr val="000000"/>
                </a:solidFill>
                <a:effectLst/>
                <a:latin typeface="Arial" panose="020B0604020202020204" pitchFamily="34" charset="0"/>
              </a:rPr>
              <a:t>·   To convert this value to a scale of 1 to 5, we will use the following formula:</a:t>
            </a:r>
            <a:endParaRPr lang="en-IN" sz="1400" b="0" dirty="0">
              <a:effectLst/>
            </a:endParaRPr>
          </a:p>
          <a:p>
            <a:pPr marL="2286000" rtl="0">
              <a:spcBef>
                <a:spcPts val="0"/>
              </a:spcBef>
              <a:spcAft>
                <a:spcPts val="0"/>
              </a:spcAft>
            </a:pPr>
            <a:r>
              <a:rPr lang="en-IN" sz="1400" b="0" i="0" u="none" strike="noStrike" dirty="0">
                <a:solidFill>
                  <a:srgbClr val="000000"/>
                </a:solidFill>
                <a:effectLst/>
                <a:latin typeface="Arial" panose="020B0604020202020204" pitchFamily="34" charset="0"/>
              </a:rPr>
              <a:t>STS score = (cosine similarity + 1) * 2.5</a:t>
            </a:r>
            <a:endParaRPr lang="en-IN" sz="1400" b="0" dirty="0">
              <a:effectLst/>
            </a:endParaRPr>
          </a:p>
          <a:p>
            <a:br>
              <a:rPr lang="en-IN" dirty="0"/>
            </a:br>
            <a:endParaRPr lang="en-US" dirty="0"/>
          </a:p>
        </p:txBody>
      </p:sp>
      <p:sp>
        <p:nvSpPr>
          <p:cNvPr id="8" name="TextBox 7">
            <a:extLst>
              <a:ext uri="{FF2B5EF4-FFF2-40B4-BE49-F238E27FC236}">
                <a16:creationId xmlns:a16="http://schemas.microsoft.com/office/drawing/2014/main" id="{7E1FA91B-E791-88FC-AA05-49AE095625C7}"/>
              </a:ext>
            </a:extLst>
          </p:cNvPr>
          <p:cNvSpPr txBox="1"/>
          <p:nvPr/>
        </p:nvSpPr>
        <p:spPr>
          <a:xfrm>
            <a:off x="491576" y="3464103"/>
            <a:ext cx="11605829" cy="1569660"/>
          </a:xfrm>
          <a:prstGeom prst="rect">
            <a:avLst/>
          </a:prstGeom>
          <a:noFill/>
        </p:spPr>
        <p:txBody>
          <a:bodyPr wrap="square" rtlCol="0">
            <a:spAutoFit/>
          </a:bodyPr>
          <a:lstStyle/>
          <a:p>
            <a:pPr marL="457200" indent="-228600" rtl="0">
              <a:spcBef>
                <a:spcPts val="0"/>
              </a:spcBef>
              <a:spcAft>
                <a:spcPts val="0"/>
              </a:spcAft>
            </a:pPr>
            <a:r>
              <a:rPr lang="en-US" dirty="0"/>
              <a:t>Approach2: </a:t>
            </a:r>
            <a:r>
              <a:rPr lang="en-IN" sz="1400" dirty="0">
                <a:solidFill>
                  <a:srgbClr val="000000"/>
                </a:solidFill>
                <a:latin typeface="Arial" panose="020B0604020202020204" pitchFamily="34" charset="0"/>
              </a:rPr>
              <a:t>Approach1 may not scale well to support long texts and it may not capture enough latent semantic relationships in the text. We can extend by feeding these embeddings as inputs to bidirectional LSTM that learn forward representation and backward representation of the texts. It will be a regression task and will use mean squared error as the loss function.</a:t>
            </a:r>
          </a:p>
          <a:p>
            <a:br>
              <a:rPr lang="en-IN" sz="1400" dirty="0"/>
            </a:br>
            <a:br>
              <a:rPr lang="en-IN" dirty="0"/>
            </a:br>
            <a:endParaRPr lang="en-US" dirty="0"/>
          </a:p>
        </p:txBody>
      </p:sp>
    </p:spTree>
    <p:extLst>
      <p:ext uri="{BB962C8B-B14F-4D97-AF65-F5344CB8AC3E}">
        <p14:creationId xmlns:p14="http://schemas.microsoft.com/office/powerpoint/2010/main" val="181879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1233-F0E1-189A-01DE-535130D718DD}"/>
              </a:ext>
            </a:extLst>
          </p:cNvPr>
          <p:cNvSpPr>
            <a:spLocks noGrp="1"/>
          </p:cNvSpPr>
          <p:nvPr>
            <p:ph type="title"/>
          </p:nvPr>
        </p:nvSpPr>
        <p:spPr>
          <a:xfrm>
            <a:off x="565150" y="500386"/>
            <a:ext cx="11371478" cy="846500"/>
          </a:xfrm>
        </p:spPr>
        <p:txBody>
          <a:bodyPr/>
          <a:lstStyle/>
          <a:p>
            <a:r>
              <a:rPr lang="en-US" dirty="0"/>
              <a:t>Model Designs</a:t>
            </a:r>
          </a:p>
        </p:txBody>
      </p:sp>
      <p:sp>
        <p:nvSpPr>
          <p:cNvPr id="3" name="Content Placeholder 2">
            <a:extLst>
              <a:ext uri="{FF2B5EF4-FFF2-40B4-BE49-F238E27FC236}">
                <a16:creationId xmlns:a16="http://schemas.microsoft.com/office/drawing/2014/main" id="{1C3837E5-F2DB-8A5D-5B43-186D4FC3BEA4}"/>
              </a:ext>
            </a:extLst>
          </p:cNvPr>
          <p:cNvSpPr>
            <a:spLocks noGrp="1"/>
          </p:cNvSpPr>
          <p:nvPr>
            <p:ph idx="1"/>
          </p:nvPr>
        </p:nvSpPr>
        <p:spPr>
          <a:xfrm>
            <a:off x="565150" y="1443605"/>
            <a:ext cx="11371478" cy="4808914"/>
          </a:xfrm>
        </p:spPr>
        <p:txBody>
          <a:bodyPr/>
          <a:lstStyle/>
          <a:p>
            <a:pPr marL="0" indent="0">
              <a:buNone/>
            </a:pPr>
            <a:r>
              <a:rPr lang="en-US" dirty="0"/>
              <a:t>Design1: </a:t>
            </a:r>
            <a:r>
              <a:rPr lang="en-US" dirty="0" err="1"/>
              <a:t>BiLSTM</a:t>
            </a:r>
            <a:r>
              <a:rPr lang="en-US" dirty="0"/>
              <a:t> Sentence Embedding</a:t>
            </a:r>
          </a:p>
          <a:p>
            <a:pPr marL="0" indent="0">
              <a:buNone/>
            </a:pPr>
            <a:endParaRPr lang="en-US" dirty="0"/>
          </a:p>
        </p:txBody>
      </p:sp>
      <p:sp>
        <p:nvSpPr>
          <p:cNvPr id="4" name="Rounded Rectangle 3">
            <a:extLst>
              <a:ext uri="{FF2B5EF4-FFF2-40B4-BE49-F238E27FC236}">
                <a16:creationId xmlns:a16="http://schemas.microsoft.com/office/drawing/2014/main" id="{018AF050-79AD-DF04-86BF-07489D9AA24D}"/>
              </a:ext>
            </a:extLst>
          </p:cNvPr>
          <p:cNvSpPr/>
          <p:nvPr/>
        </p:nvSpPr>
        <p:spPr>
          <a:xfrm>
            <a:off x="565150" y="2320919"/>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Padded Sentence1</a:t>
            </a:r>
          </a:p>
        </p:txBody>
      </p:sp>
      <p:sp>
        <p:nvSpPr>
          <p:cNvPr id="5" name="Rounded Rectangle 4">
            <a:extLst>
              <a:ext uri="{FF2B5EF4-FFF2-40B4-BE49-F238E27FC236}">
                <a16:creationId xmlns:a16="http://schemas.microsoft.com/office/drawing/2014/main" id="{58AE5A5D-51F4-3B0B-F300-A4A4C6607039}"/>
              </a:ext>
            </a:extLst>
          </p:cNvPr>
          <p:cNvSpPr/>
          <p:nvPr/>
        </p:nvSpPr>
        <p:spPr>
          <a:xfrm>
            <a:off x="593895" y="4286719"/>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Padded Sentence2</a:t>
            </a:r>
          </a:p>
        </p:txBody>
      </p:sp>
      <p:sp>
        <p:nvSpPr>
          <p:cNvPr id="19" name="Rounded Rectangle 18">
            <a:extLst>
              <a:ext uri="{FF2B5EF4-FFF2-40B4-BE49-F238E27FC236}">
                <a16:creationId xmlns:a16="http://schemas.microsoft.com/office/drawing/2014/main" id="{49E6F8A5-C478-A738-1DB0-3E623981B56B}"/>
              </a:ext>
            </a:extLst>
          </p:cNvPr>
          <p:cNvSpPr/>
          <p:nvPr/>
        </p:nvSpPr>
        <p:spPr>
          <a:xfrm>
            <a:off x="5451087" y="3147824"/>
            <a:ext cx="1452693"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Input Embedding</a:t>
            </a:r>
          </a:p>
        </p:txBody>
      </p:sp>
      <p:sp>
        <p:nvSpPr>
          <p:cNvPr id="22" name="Rounded Rectangle 21">
            <a:extLst>
              <a:ext uri="{FF2B5EF4-FFF2-40B4-BE49-F238E27FC236}">
                <a16:creationId xmlns:a16="http://schemas.microsoft.com/office/drawing/2014/main" id="{B15ABBD0-D154-DA61-51A3-5C481ECAEE22}"/>
              </a:ext>
            </a:extLst>
          </p:cNvPr>
          <p:cNvSpPr/>
          <p:nvPr/>
        </p:nvSpPr>
        <p:spPr>
          <a:xfrm>
            <a:off x="7924972" y="3147824"/>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MLP</a:t>
            </a:r>
          </a:p>
        </p:txBody>
      </p:sp>
      <p:sp>
        <p:nvSpPr>
          <p:cNvPr id="23" name="Rounded Rectangle 22">
            <a:extLst>
              <a:ext uri="{FF2B5EF4-FFF2-40B4-BE49-F238E27FC236}">
                <a16:creationId xmlns:a16="http://schemas.microsoft.com/office/drawing/2014/main" id="{5CB4247B-36BD-E62E-3273-6602DE36E864}"/>
              </a:ext>
            </a:extLst>
          </p:cNvPr>
          <p:cNvSpPr/>
          <p:nvPr/>
        </p:nvSpPr>
        <p:spPr>
          <a:xfrm>
            <a:off x="9728841" y="3147824"/>
            <a:ext cx="1452693"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Output as Regression scores</a:t>
            </a:r>
          </a:p>
        </p:txBody>
      </p:sp>
      <p:cxnSp>
        <p:nvCxnSpPr>
          <p:cNvPr id="27" name="Straight Arrow Connector 26">
            <a:extLst>
              <a:ext uri="{FF2B5EF4-FFF2-40B4-BE49-F238E27FC236}">
                <a16:creationId xmlns:a16="http://schemas.microsoft.com/office/drawing/2014/main" id="{31223BA0-E740-52F8-7257-CA4E1BF4B08F}"/>
              </a:ext>
            </a:extLst>
          </p:cNvPr>
          <p:cNvCxnSpPr>
            <a:cxnSpLocks/>
            <a:stCxn id="19" idx="3"/>
            <a:endCxn id="22" idx="1"/>
          </p:cNvCxnSpPr>
          <p:nvPr/>
        </p:nvCxnSpPr>
        <p:spPr>
          <a:xfrm>
            <a:off x="6903780" y="3717272"/>
            <a:ext cx="1021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5A94F4A-A07B-9E09-9C04-F7D6FBCFD6A9}"/>
              </a:ext>
            </a:extLst>
          </p:cNvPr>
          <p:cNvCxnSpPr>
            <a:stCxn id="22" idx="3"/>
            <a:endCxn id="23" idx="1"/>
          </p:cNvCxnSpPr>
          <p:nvPr/>
        </p:nvCxnSpPr>
        <p:spPr>
          <a:xfrm>
            <a:off x="9259501" y="3717272"/>
            <a:ext cx="469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B5865494-17F6-992F-1E5E-17CF3736FA16}"/>
              </a:ext>
            </a:extLst>
          </p:cNvPr>
          <p:cNvSpPr/>
          <p:nvPr/>
        </p:nvSpPr>
        <p:spPr>
          <a:xfrm>
            <a:off x="3095366" y="2320919"/>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BiLSTM</a:t>
            </a:r>
            <a:endParaRPr lang="en-US" dirty="0"/>
          </a:p>
        </p:txBody>
      </p:sp>
      <p:sp>
        <p:nvSpPr>
          <p:cNvPr id="20" name="Rounded Rectangle 19">
            <a:extLst>
              <a:ext uri="{FF2B5EF4-FFF2-40B4-BE49-F238E27FC236}">
                <a16:creationId xmlns:a16="http://schemas.microsoft.com/office/drawing/2014/main" id="{8E4127B2-02C7-FCA3-5295-B2A40F14E56A}"/>
              </a:ext>
            </a:extLst>
          </p:cNvPr>
          <p:cNvSpPr/>
          <p:nvPr/>
        </p:nvSpPr>
        <p:spPr>
          <a:xfrm>
            <a:off x="3095366" y="4286626"/>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BiLSTM</a:t>
            </a:r>
            <a:endParaRPr lang="en-US" dirty="0"/>
          </a:p>
        </p:txBody>
      </p:sp>
      <p:cxnSp>
        <p:nvCxnSpPr>
          <p:cNvPr id="36" name="Straight Arrow Connector 35">
            <a:extLst>
              <a:ext uri="{FF2B5EF4-FFF2-40B4-BE49-F238E27FC236}">
                <a16:creationId xmlns:a16="http://schemas.microsoft.com/office/drawing/2014/main" id="{BA19A199-C1D7-2902-A254-485422469456}"/>
              </a:ext>
            </a:extLst>
          </p:cNvPr>
          <p:cNvCxnSpPr>
            <a:stCxn id="4" idx="3"/>
            <a:endCxn id="17" idx="1"/>
          </p:cNvCxnSpPr>
          <p:nvPr/>
        </p:nvCxnSpPr>
        <p:spPr>
          <a:xfrm>
            <a:off x="1899679" y="2890367"/>
            <a:ext cx="119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42AE838-98C3-66F3-450C-2B3749ACFF9B}"/>
              </a:ext>
            </a:extLst>
          </p:cNvPr>
          <p:cNvCxnSpPr>
            <a:stCxn id="5" idx="3"/>
            <a:endCxn id="20" idx="1"/>
          </p:cNvCxnSpPr>
          <p:nvPr/>
        </p:nvCxnSpPr>
        <p:spPr>
          <a:xfrm flipV="1">
            <a:off x="1928424" y="4856074"/>
            <a:ext cx="1166942" cy="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89E46BFC-5914-C468-DD67-DEB442DF7C59}"/>
              </a:ext>
            </a:extLst>
          </p:cNvPr>
          <p:cNvCxnSpPr>
            <a:stCxn id="17" idx="3"/>
            <a:endCxn id="19" idx="0"/>
          </p:cNvCxnSpPr>
          <p:nvPr/>
        </p:nvCxnSpPr>
        <p:spPr>
          <a:xfrm>
            <a:off x="4429895" y="2890367"/>
            <a:ext cx="1747539" cy="2574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86140576-F75D-42D3-A4C5-5BFB8DC405A6}"/>
              </a:ext>
            </a:extLst>
          </p:cNvPr>
          <p:cNvCxnSpPr>
            <a:stCxn id="20" idx="3"/>
            <a:endCxn id="19" idx="2"/>
          </p:cNvCxnSpPr>
          <p:nvPr/>
        </p:nvCxnSpPr>
        <p:spPr>
          <a:xfrm flipV="1">
            <a:off x="4429895" y="4286719"/>
            <a:ext cx="1747539" cy="569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06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1233-F0E1-189A-01DE-535130D718DD}"/>
              </a:ext>
            </a:extLst>
          </p:cNvPr>
          <p:cNvSpPr>
            <a:spLocks noGrp="1"/>
          </p:cNvSpPr>
          <p:nvPr>
            <p:ph type="title"/>
          </p:nvPr>
        </p:nvSpPr>
        <p:spPr>
          <a:xfrm>
            <a:off x="565150" y="500386"/>
            <a:ext cx="11371478" cy="846500"/>
          </a:xfrm>
        </p:spPr>
        <p:txBody>
          <a:bodyPr/>
          <a:lstStyle/>
          <a:p>
            <a:r>
              <a:rPr lang="en-US" dirty="0"/>
              <a:t>Model Designs</a:t>
            </a:r>
          </a:p>
        </p:txBody>
      </p:sp>
      <p:sp>
        <p:nvSpPr>
          <p:cNvPr id="3" name="Content Placeholder 2">
            <a:extLst>
              <a:ext uri="{FF2B5EF4-FFF2-40B4-BE49-F238E27FC236}">
                <a16:creationId xmlns:a16="http://schemas.microsoft.com/office/drawing/2014/main" id="{1C3837E5-F2DB-8A5D-5B43-186D4FC3BEA4}"/>
              </a:ext>
            </a:extLst>
          </p:cNvPr>
          <p:cNvSpPr>
            <a:spLocks noGrp="1"/>
          </p:cNvSpPr>
          <p:nvPr>
            <p:ph idx="1"/>
          </p:nvPr>
        </p:nvSpPr>
        <p:spPr>
          <a:xfrm>
            <a:off x="565150" y="1443605"/>
            <a:ext cx="11371478" cy="4808914"/>
          </a:xfrm>
        </p:spPr>
        <p:txBody>
          <a:bodyPr/>
          <a:lstStyle/>
          <a:p>
            <a:pPr marL="0" indent="0">
              <a:buNone/>
            </a:pPr>
            <a:r>
              <a:rPr lang="en-US" dirty="0"/>
              <a:t>Design2: Mean averaged Word2Vec </a:t>
            </a:r>
            <a:r>
              <a:rPr lang="en-US" dirty="0" err="1"/>
              <a:t>BiLstm</a:t>
            </a:r>
            <a:r>
              <a:rPr lang="en-US" dirty="0"/>
              <a:t> Attention</a:t>
            </a:r>
          </a:p>
          <a:p>
            <a:pPr marL="0" indent="0">
              <a:buNone/>
            </a:pPr>
            <a:endParaRPr lang="en-US" dirty="0"/>
          </a:p>
        </p:txBody>
      </p:sp>
      <p:sp>
        <p:nvSpPr>
          <p:cNvPr id="4" name="Rounded Rectangle 3">
            <a:extLst>
              <a:ext uri="{FF2B5EF4-FFF2-40B4-BE49-F238E27FC236}">
                <a16:creationId xmlns:a16="http://schemas.microsoft.com/office/drawing/2014/main" id="{018AF050-79AD-DF04-86BF-07489D9AA24D}"/>
              </a:ext>
            </a:extLst>
          </p:cNvPr>
          <p:cNvSpPr/>
          <p:nvPr/>
        </p:nvSpPr>
        <p:spPr>
          <a:xfrm>
            <a:off x="2497524" y="2290105"/>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Sentence1</a:t>
            </a:r>
            <a:br>
              <a:rPr lang="en-US" dirty="0"/>
            </a:br>
            <a:r>
              <a:rPr lang="en-US" dirty="0"/>
              <a:t>mean</a:t>
            </a:r>
          </a:p>
        </p:txBody>
      </p:sp>
      <p:sp>
        <p:nvSpPr>
          <p:cNvPr id="5" name="Rounded Rectangle 4">
            <a:extLst>
              <a:ext uri="{FF2B5EF4-FFF2-40B4-BE49-F238E27FC236}">
                <a16:creationId xmlns:a16="http://schemas.microsoft.com/office/drawing/2014/main" id="{58AE5A5D-51F4-3B0B-F300-A4A4C6607039}"/>
              </a:ext>
            </a:extLst>
          </p:cNvPr>
          <p:cNvSpPr/>
          <p:nvPr/>
        </p:nvSpPr>
        <p:spPr>
          <a:xfrm>
            <a:off x="2497523" y="4197167"/>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Sentence2</a:t>
            </a:r>
            <a:br>
              <a:rPr lang="en-US" dirty="0"/>
            </a:br>
            <a:r>
              <a:rPr lang="en-US" dirty="0"/>
              <a:t>mean</a:t>
            </a:r>
          </a:p>
        </p:txBody>
      </p:sp>
      <p:sp>
        <p:nvSpPr>
          <p:cNvPr id="6" name="Rounded Rectangle 5">
            <a:extLst>
              <a:ext uri="{FF2B5EF4-FFF2-40B4-BE49-F238E27FC236}">
                <a16:creationId xmlns:a16="http://schemas.microsoft.com/office/drawing/2014/main" id="{554DA549-5E00-CD28-CD23-3B9586F574B7}"/>
              </a:ext>
            </a:extLst>
          </p:cNvPr>
          <p:cNvSpPr/>
          <p:nvPr/>
        </p:nvSpPr>
        <p:spPr>
          <a:xfrm>
            <a:off x="5097160" y="3144771"/>
            <a:ext cx="1550775"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input embeddings</a:t>
            </a:r>
          </a:p>
        </p:txBody>
      </p:sp>
      <p:sp>
        <p:nvSpPr>
          <p:cNvPr id="8" name="Rounded Rectangle 7">
            <a:extLst>
              <a:ext uri="{FF2B5EF4-FFF2-40B4-BE49-F238E27FC236}">
                <a16:creationId xmlns:a16="http://schemas.microsoft.com/office/drawing/2014/main" id="{4CE009FA-6A26-80D8-3DF3-23D7A99145B9}"/>
              </a:ext>
            </a:extLst>
          </p:cNvPr>
          <p:cNvSpPr/>
          <p:nvPr/>
        </p:nvSpPr>
        <p:spPr>
          <a:xfrm>
            <a:off x="330971" y="2290104"/>
            <a:ext cx="941776"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a:p>
            <a:pPr algn="ctr"/>
            <a:r>
              <a:rPr lang="en-US" dirty="0"/>
              <a:t>2</a:t>
            </a:r>
          </a:p>
          <a:p>
            <a:pPr algn="ctr"/>
            <a:r>
              <a:rPr lang="en-US" dirty="0"/>
              <a:t>3</a:t>
            </a:r>
          </a:p>
        </p:txBody>
      </p:sp>
      <p:sp>
        <p:nvSpPr>
          <p:cNvPr id="9" name="Double Brace 8">
            <a:extLst>
              <a:ext uri="{FF2B5EF4-FFF2-40B4-BE49-F238E27FC236}">
                <a16:creationId xmlns:a16="http://schemas.microsoft.com/office/drawing/2014/main" id="{1714EFBA-0910-7C89-1D0C-025E05A08F08}"/>
              </a:ext>
            </a:extLst>
          </p:cNvPr>
          <p:cNvSpPr/>
          <p:nvPr/>
        </p:nvSpPr>
        <p:spPr>
          <a:xfrm>
            <a:off x="667265" y="2458931"/>
            <a:ext cx="259490" cy="753825"/>
          </a:xfrm>
          <a:prstGeom prst="bracePair">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5FA6DBFB-F8DD-A16F-F4A6-38A08E21A9A3}"/>
              </a:ext>
            </a:extLst>
          </p:cNvPr>
          <p:cNvSpPr/>
          <p:nvPr/>
        </p:nvSpPr>
        <p:spPr>
          <a:xfrm>
            <a:off x="343329" y="4201296"/>
            <a:ext cx="941776"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2</a:t>
            </a:r>
          </a:p>
          <a:p>
            <a:pPr algn="ctr"/>
            <a:r>
              <a:rPr lang="en-US" dirty="0"/>
              <a:t>8</a:t>
            </a:r>
          </a:p>
          <a:p>
            <a:pPr algn="ctr"/>
            <a:r>
              <a:rPr lang="en-US" dirty="0"/>
              <a:t>10</a:t>
            </a:r>
          </a:p>
        </p:txBody>
      </p:sp>
      <p:cxnSp>
        <p:nvCxnSpPr>
          <p:cNvPr id="12" name="Straight Arrow Connector 11">
            <a:extLst>
              <a:ext uri="{FF2B5EF4-FFF2-40B4-BE49-F238E27FC236}">
                <a16:creationId xmlns:a16="http://schemas.microsoft.com/office/drawing/2014/main" id="{0BF7113D-6A61-4E5D-9F00-C6A2017BDCEC}"/>
              </a:ext>
            </a:extLst>
          </p:cNvPr>
          <p:cNvCxnSpPr>
            <a:stCxn id="8" idx="3"/>
            <a:endCxn id="4" idx="1"/>
          </p:cNvCxnSpPr>
          <p:nvPr/>
        </p:nvCxnSpPr>
        <p:spPr>
          <a:xfrm>
            <a:off x="1272747" y="2859552"/>
            <a:ext cx="12247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0C9279D-D0F4-558E-18D4-54ABF94D69BA}"/>
              </a:ext>
            </a:extLst>
          </p:cNvPr>
          <p:cNvCxnSpPr>
            <a:stCxn id="10" idx="3"/>
            <a:endCxn id="5" idx="1"/>
          </p:cNvCxnSpPr>
          <p:nvPr/>
        </p:nvCxnSpPr>
        <p:spPr>
          <a:xfrm flipV="1">
            <a:off x="1285105" y="4766615"/>
            <a:ext cx="1212418" cy="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581906F9-7FB1-CF43-1750-1E085EEE59DA}"/>
              </a:ext>
            </a:extLst>
          </p:cNvPr>
          <p:cNvCxnSpPr>
            <a:cxnSpLocks/>
            <a:stCxn id="5" idx="3"/>
            <a:endCxn id="6" idx="2"/>
          </p:cNvCxnSpPr>
          <p:nvPr/>
        </p:nvCxnSpPr>
        <p:spPr>
          <a:xfrm flipV="1">
            <a:off x="3832052" y="4283666"/>
            <a:ext cx="2040496" cy="4829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99EA1D93-B2E4-FB32-A6E0-DB0F0B15E331}"/>
              </a:ext>
            </a:extLst>
          </p:cNvPr>
          <p:cNvCxnSpPr>
            <a:cxnSpLocks/>
            <a:stCxn id="4" idx="3"/>
            <a:endCxn id="6" idx="0"/>
          </p:cNvCxnSpPr>
          <p:nvPr/>
        </p:nvCxnSpPr>
        <p:spPr>
          <a:xfrm>
            <a:off x="3832053" y="2859553"/>
            <a:ext cx="2040495" cy="2852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49E6F8A5-C478-A738-1DB0-3E623981B56B}"/>
              </a:ext>
            </a:extLst>
          </p:cNvPr>
          <p:cNvSpPr/>
          <p:nvPr/>
        </p:nvSpPr>
        <p:spPr>
          <a:xfrm>
            <a:off x="7182365" y="3133419"/>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BiLSTM</a:t>
            </a:r>
            <a:endParaRPr lang="en-US" dirty="0"/>
          </a:p>
        </p:txBody>
      </p:sp>
      <p:sp>
        <p:nvSpPr>
          <p:cNvPr id="22" name="Rounded Rectangle 21">
            <a:extLst>
              <a:ext uri="{FF2B5EF4-FFF2-40B4-BE49-F238E27FC236}">
                <a16:creationId xmlns:a16="http://schemas.microsoft.com/office/drawing/2014/main" id="{B15ABBD0-D154-DA61-51A3-5C481ECAEE22}"/>
              </a:ext>
            </a:extLst>
          </p:cNvPr>
          <p:cNvSpPr/>
          <p:nvPr/>
        </p:nvSpPr>
        <p:spPr>
          <a:xfrm>
            <a:off x="8892231" y="3133418"/>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Self Attention</a:t>
            </a:r>
          </a:p>
        </p:txBody>
      </p:sp>
      <p:sp>
        <p:nvSpPr>
          <p:cNvPr id="23" name="Rounded Rectangle 22">
            <a:extLst>
              <a:ext uri="{FF2B5EF4-FFF2-40B4-BE49-F238E27FC236}">
                <a16:creationId xmlns:a16="http://schemas.microsoft.com/office/drawing/2014/main" id="{5CB4247B-36BD-E62E-3273-6602DE36E864}"/>
              </a:ext>
            </a:extLst>
          </p:cNvPr>
          <p:cNvSpPr/>
          <p:nvPr/>
        </p:nvSpPr>
        <p:spPr>
          <a:xfrm>
            <a:off x="10483935" y="3127239"/>
            <a:ext cx="1452693"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Output as Regression scores</a:t>
            </a:r>
          </a:p>
        </p:txBody>
      </p:sp>
      <p:cxnSp>
        <p:nvCxnSpPr>
          <p:cNvPr id="25" name="Straight Arrow Connector 24">
            <a:extLst>
              <a:ext uri="{FF2B5EF4-FFF2-40B4-BE49-F238E27FC236}">
                <a16:creationId xmlns:a16="http://schemas.microsoft.com/office/drawing/2014/main" id="{0B0F123D-F448-520A-2ACF-8521B5355775}"/>
              </a:ext>
            </a:extLst>
          </p:cNvPr>
          <p:cNvCxnSpPr>
            <a:cxnSpLocks/>
            <a:stCxn id="6" idx="3"/>
            <a:endCxn id="19" idx="1"/>
          </p:cNvCxnSpPr>
          <p:nvPr/>
        </p:nvCxnSpPr>
        <p:spPr>
          <a:xfrm flipV="1">
            <a:off x="6647935" y="3702867"/>
            <a:ext cx="534430" cy="1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1223BA0-E740-52F8-7257-CA4E1BF4B08F}"/>
              </a:ext>
            </a:extLst>
          </p:cNvPr>
          <p:cNvCxnSpPr>
            <a:stCxn id="19" idx="3"/>
            <a:endCxn id="22" idx="1"/>
          </p:cNvCxnSpPr>
          <p:nvPr/>
        </p:nvCxnSpPr>
        <p:spPr>
          <a:xfrm flipV="1">
            <a:off x="8516894" y="3702866"/>
            <a:ext cx="3753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5A94F4A-A07B-9E09-9C04-F7D6FBCFD6A9}"/>
              </a:ext>
            </a:extLst>
          </p:cNvPr>
          <p:cNvCxnSpPr>
            <a:stCxn id="22" idx="3"/>
            <a:endCxn id="23" idx="1"/>
          </p:cNvCxnSpPr>
          <p:nvPr/>
        </p:nvCxnSpPr>
        <p:spPr>
          <a:xfrm flipV="1">
            <a:off x="10226760" y="3696687"/>
            <a:ext cx="257175" cy="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85EC967-99A3-CE44-613A-CA3B1F7355AA}"/>
              </a:ext>
            </a:extLst>
          </p:cNvPr>
          <p:cNvSpPr txBox="1"/>
          <p:nvPr/>
        </p:nvSpPr>
        <p:spPr>
          <a:xfrm>
            <a:off x="5215324" y="4226496"/>
            <a:ext cx="1000897" cy="307777"/>
          </a:xfrm>
          <a:prstGeom prst="rect">
            <a:avLst/>
          </a:prstGeom>
          <a:noFill/>
        </p:spPr>
        <p:txBody>
          <a:bodyPr wrap="square" rtlCol="0">
            <a:spAutoFit/>
          </a:bodyPr>
          <a:lstStyle/>
          <a:p>
            <a:r>
              <a:rPr lang="en-US" sz="1400" dirty="0" err="1"/>
              <a:t>concat</a:t>
            </a:r>
            <a:endParaRPr lang="en-US" sz="1400" dirty="0"/>
          </a:p>
        </p:txBody>
      </p:sp>
      <p:sp>
        <p:nvSpPr>
          <p:cNvPr id="34" name="TextBox 33">
            <a:extLst>
              <a:ext uri="{FF2B5EF4-FFF2-40B4-BE49-F238E27FC236}">
                <a16:creationId xmlns:a16="http://schemas.microsoft.com/office/drawing/2014/main" id="{9C5A6862-7E29-0A63-1771-11699E61193A}"/>
              </a:ext>
            </a:extLst>
          </p:cNvPr>
          <p:cNvSpPr txBox="1"/>
          <p:nvPr/>
        </p:nvSpPr>
        <p:spPr>
          <a:xfrm>
            <a:off x="383790" y="3388909"/>
            <a:ext cx="1334528" cy="461665"/>
          </a:xfrm>
          <a:prstGeom prst="rect">
            <a:avLst/>
          </a:prstGeom>
          <a:noFill/>
        </p:spPr>
        <p:txBody>
          <a:bodyPr wrap="square" rtlCol="0">
            <a:spAutoFit/>
          </a:bodyPr>
          <a:lstStyle/>
          <a:p>
            <a:r>
              <a:rPr lang="en-US" sz="1200" dirty="0"/>
              <a:t>Word Embeddings</a:t>
            </a:r>
          </a:p>
        </p:txBody>
      </p:sp>
      <p:sp>
        <p:nvSpPr>
          <p:cNvPr id="35" name="TextBox 34">
            <a:extLst>
              <a:ext uri="{FF2B5EF4-FFF2-40B4-BE49-F238E27FC236}">
                <a16:creationId xmlns:a16="http://schemas.microsoft.com/office/drawing/2014/main" id="{A4481ADF-92E3-DF25-C437-5A99C82BF8E0}"/>
              </a:ext>
            </a:extLst>
          </p:cNvPr>
          <p:cNvSpPr txBox="1"/>
          <p:nvPr/>
        </p:nvSpPr>
        <p:spPr>
          <a:xfrm>
            <a:off x="427469" y="5334689"/>
            <a:ext cx="1334528" cy="461665"/>
          </a:xfrm>
          <a:prstGeom prst="rect">
            <a:avLst/>
          </a:prstGeom>
          <a:noFill/>
        </p:spPr>
        <p:txBody>
          <a:bodyPr wrap="square" rtlCol="0">
            <a:spAutoFit/>
          </a:bodyPr>
          <a:lstStyle/>
          <a:p>
            <a:r>
              <a:rPr lang="en-US" sz="1200" dirty="0"/>
              <a:t>Word Embeddings</a:t>
            </a:r>
          </a:p>
        </p:txBody>
      </p:sp>
    </p:spTree>
    <p:extLst>
      <p:ext uri="{BB962C8B-B14F-4D97-AF65-F5344CB8AC3E}">
        <p14:creationId xmlns:p14="http://schemas.microsoft.com/office/powerpoint/2010/main" val="1316977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1233-F0E1-189A-01DE-535130D718DD}"/>
              </a:ext>
            </a:extLst>
          </p:cNvPr>
          <p:cNvSpPr>
            <a:spLocks noGrp="1"/>
          </p:cNvSpPr>
          <p:nvPr>
            <p:ph type="title"/>
          </p:nvPr>
        </p:nvSpPr>
        <p:spPr>
          <a:xfrm>
            <a:off x="565150" y="500386"/>
            <a:ext cx="11371478" cy="846500"/>
          </a:xfrm>
        </p:spPr>
        <p:txBody>
          <a:bodyPr/>
          <a:lstStyle/>
          <a:p>
            <a:r>
              <a:rPr lang="en-US" dirty="0"/>
              <a:t>Model Designs</a:t>
            </a:r>
          </a:p>
        </p:txBody>
      </p:sp>
      <p:sp>
        <p:nvSpPr>
          <p:cNvPr id="3" name="Content Placeholder 2">
            <a:extLst>
              <a:ext uri="{FF2B5EF4-FFF2-40B4-BE49-F238E27FC236}">
                <a16:creationId xmlns:a16="http://schemas.microsoft.com/office/drawing/2014/main" id="{1C3837E5-F2DB-8A5D-5B43-186D4FC3BEA4}"/>
              </a:ext>
            </a:extLst>
          </p:cNvPr>
          <p:cNvSpPr>
            <a:spLocks noGrp="1"/>
          </p:cNvSpPr>
          <p:nvPr>
            <p:ph idx="1"/>
          </p:nvPr>
        </p:nvSpPr>
        <p:spPr>
          <a:xfrm>
            <a:off x="565150" y="1443605"/>
            <a:ext cx="11371478" cy="4808914"/>
          </a:xfrm>
        </p:spPr>
        <p:txBody>
          <a:bodyPr/>
          <a:lstStyle/>
          <a:p>
            <a:pPr marL="0" indent="0">
              <a:buNone/>
            </a:pPr>
            <a:r>
              <a:rPr lang="en-US" dirty="0"/>
              <a:t>Design3: Siamese </a:t>
            </a:r>
            <a:r>
              <a:rPr lang="en-US" dirty="0" err="1"/>
              <a:t>BiLSTM</a:t>
            </a:r>
            <a:r>
              <a:rPr lang="en-US" dirty="0"/>
              <a:t> neural network with self attention</a:t>
            </a:r>
          </a:p>
          <a:p>
            <a:pPr marL="0" indent="0">
              <a:buNone/>
            </a:pPr>
            <a:endParaRPr lang="en-US" dirty="0"/>
          </a:p>
        </p:txBody>
      </p:sp>
      <p:sp>
        <p:nvSpPr>
          <p:cNvPr id="4" name="Rounded Rectangle 3">
            <a:extLst>
              <a:ext uri="{FF2B5EF4-FFF2-40B4-BE49-F238E27FC236}">
                <a16:creationId xmlns:a16="http://schemas.microsoft.com/office/drawing/2014/main" id="{018AF050-79AD-DF04-86BF-07489D9AA24D}"/>
              </a:ext>
            </a:extLst>
          </p:cNvPr>
          <p:cNvSpPr/>
          <p:nvPr/>
        </p:nvSpPr>
        <p:spPr>
          <a:xfrm>
            <a:off x="565150" y="2320919"/>
            <a:ext cx="1509024"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Word2vec embeddings of sentence1</a:t>
            </a:r>
          </a:p>
        </p:txBody>
      </p:sp>
      <p:sp>
        <p:nvSpPr>
          <p:cNvPr id="5" name="Rounded Rectangle 4">
            <a:extLst>
              <a:ext uri="{FF2B5EF4-FFF2-40B4-BE49-F238E27FC236}">
                <a16:creationId xmlns:a16="http://schemas.microsoft.com/office/drawing/2014/main" id="{58AE5A5D-51F4-3B0B-F300-A4A4C6607039}"/>
              </a:ext>
            </a:extLst>
          </p:cNvPr>
          <p:cNvSpPr/>
          <p:nvPr/>
        </p:nvSpPr>
        <p:spPr>
          <a:xfrm>
            <a:off x="593895" y="4286719"/>
            <a:ext cx="1509024"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Word2vec embeddings of sentence2</a:t>
            </a:r>
          </a:p>
        </p:txBody>
      </p:sp>
      <p:sp>
        <p:nvSpPr>
          <p:cNvPr id="19" name="Rounded Rectangle 18">
            <a:extLst>
              <a:ext uri="{FF2B5EF4-FFF2-40B4-BE49-F238E27FC236}">
                <a16:creationId xmlns:a16="http://schemas.microsoft.com/office/drawing/2014/main" id="{49E6F8A5-C478-A738-1DB0-3E623981B56B}"/>
              </a:ext>
            </a:extLst>
          </p:cNvPr>
          <p:cNvSpPr/>
          <p:nvPr/>
        </p:nvSpPr>
        <p:spPr>
          <a:xfrm>
            <a:off x="5451087" y="3147824"/>
            <a:ext cx="1452693"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Self Attention</a:t>
            </a:r>
          </a:p>
        </p:txBody>
      </p:sp>
      <p:sp>
        <p:nvSpPr>
          <p:cNvPr id="22" name="Rounded Rectangle 21">
            <a:extLst>
              <a:ext uri="{FF2B5EF4-FFF2-40B4-BE49-F238E27FC236}">
                <a16:creationId xmlns:a16="http://schemas.microsoft.com/office/drawing/2014/main" id="{B15ABBD0-D154-DA61-51A3-5C481ECAEE22}"/>
              </a:ext>
            </a:extLst>
          </p:cNvPr>
          <p:cNvSpPr/>
          <p:nvPr/>
        </p:nvSpPr>
        <p:spPr>
          <a:xfrm>
            <a:off x="7924972" y="3147824"/>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FC Linear Layer</a:t>
            </a:r>
          </a:p>
        </p:txBody>
      </p:sp>
      <p:sp>
        <p:nvSpPr>
          <p:cNvPr id="23" name="Rounded Rectangle 22">
            <a:extLst>
              <a:ext uri="{FF2B5EF4-FFF2-40B4-BE49-F238E27FC236}">
                <a16:creationId xmlns:a16="http://schemas.microsoft.com/office/drawing/2014/main" id="{5CB4247B-36BD-E62E-3273-6602DE36E864}"/>
              </a:ext>
            </a:extLst>
          </p:cNvPr>
          <p:cNvSpPr/>
          <p:nvPr/>
        </p:nvSpPr>
        <p:spPr>
          <a:xfrm>
            <a:off x="9728841" y="3147824"/>
            <a:ext cx="1452693"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Output as Regression scores from 0 to 1</a:t>
            </a:r>
          </a:p>
        </p:txBody>
      </p:sp>
      <p:cxnSp>
        <p:nvCxnSpPr>
          <p:cNvPr id="27" name="Straight Arrow Connector 26">
            <a:extLst>
              <a:ext uri="{FF2B5EF4-FFF2-40B4-BE49-F238E27FC236}">
                <a16:creationId xmlns:a16="http://schemas.microsoft.com/office/drawing/2014/main" id="{31223BA0-E740-52F8-7257-CA4E1BF4B08F}"/>
              </a:ext>
            </a:extLst>
          </p:cNvPr>
          <p:cNvCxnSpPr>
            <a:cxnSpLocks/>
            <a:stCxn id="19" idx="3"/>
            <a:endCxn id="22" idx="1"/>
          </p:cNvCxnSpPr>
          <p:nvPr/>
        </p:nvCxnSpPr>
        <p:spPr>
          <a:xfrm>
            <a:off x="6903780" y="3717272"/>
            <a:ext cx="1021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5A94F4A-A07B-9E09-9C04-F7D6FBCFD6A9}"/>
              </a:ext>
            </a:extLst>
          </p:cNvPr>
          <p:cNvCxnSpPr>
            <a:stCxn id="22" idx="3"/>
            <a:endCxn id="23" idx="1"/>
          </p:cNvCxnSpPr>
          <p:nvPr/>
        </p:nvCxnSpPr>
        <p:spPr>
          <a:xfrm>
            <a:off x="9259501" y="3717272"/>
            <a:ext cx="469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B5865494-17F6-992F-1E5E-17CF3736FA16}"/>
              </a:ext>
            </a:extLst>
          </p:cNvPr>
          <p:cNvSpPr/>
          <p:nvPr/>
        </p:nvSpPr>
        <p:spPr>
          <a:xfrm>
            <a:off x="3095366" y="2320919"/>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BiLSTM</a:t>
            </a:r>
            <a:endParaRPr lang="en-US" dirty="0"/>
          </a:p>
        </p:txBody>
      </p:sp>
      <p:sp>
        <p:nvSpPr>
          <p:cNvPr id="20" name="Rounded Rectangle 19">
            <a:extLst>
              <a:ext uri="{FF2B5EF4-FFF2-40B4-BE49-F238E27FC236}">
                <a16:creationId xmlns:a16="http://schemas.microsoft.com/office/drawing/2014/main" id="{8E4127B2-02C7-FCA3-5295-B2A40F14E56A}"/>
              </a:ext>
            </a:extLst>
          </p:cNvPr>
          <p:cNvSpPr/>
          <p:nvPr/>
        </p:nvSpPr>
        <p:spPr>
          <a:xfrm>
            <a:off x="3095366" y="4286626"/>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BiLSTM</a:t>
            </a:r>
            <a:endParaRPr lang="en-US" dirty="0"/>
          </a:p>
        </p:txBody>
      </p:sp>
      <p:cxnSp>
        <p:nvCxnSpPr>
          <p:cNvPr id="36" name="Straight Arrow Connector 35">
            <a:extLst>
              <a:ext uri="{FF2B5EF4-FFF2-40B4-BE49-F238E27FC236}">
                <a16:creationId xmlns:a16="http://schemas.microsoft.com/office/drawing/2014/main" id="{BA19A199-C1D7-2902-A254-485422469456}"/>
              </a:ext>
            </a:extLst>
          </p:cNvPr>
          <p:cNvCxnSpPr>
            <a:cxnSpLocks/>
            <a:stCxn id="4" idx="3"/>
            <a:endCxn id="17" idx="1"/>
          </p:cNvCxnSpPr>
          <p:nvPr/>
        </p:nvCxnSpPr>
        <p:spPr>
          <a:xfrm>
            <a:off x="2074174" y="2890367"/>
            <a:ext cx="1021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42AE838-98C3-66F3-450C-2B3749ACFF9B}"/>
              </a:ext>
            </a:extLst>
          </p:cNvPr>
          <p:cNvCxnSpPr>
            <a:cxnSpLocks/>
            <a:stCxn id="5" idx="3"/>
            <a:endCxn id="20" idx="1"/>
          </p:cNvCxnSpPr>
          <p:nvPr/>
        </p:nvCxnSpPr>
        <p:spPr>
          <a:xfrm flipV="1">
            <a:off x="2102919" y="4856074"/>
            <a:ext cx="992447" cy="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89E46BFC-5914-C468-DD67-DEB442DF7C59}"/>
              </a:ext>
            </a:extLst>
          </p:cNvPr>
          <p:cNvCxnSpPr>
            <a:stCxn id="17" idx="3"/>
            <a:endCxn id="19" idx="0"/>
          </p:cNvCxnSpPr>
          <p:nvPr/>
        </p:nvCxnSpPr>
        <p:spPr>
          <a:xfrm>
            <a:off x="4429895" y="2890367"/>
            <a:ext cx="1747539" cy="2574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86140576-F75D-42D3-A4C5-5BFB8DC405A6}"/>
              </a:ext>
            </a:extLst>
          </p:cNvPr>
          <p:cNvCxnSpPr>
            <a:stCxn id="20" idx="3"/>
            <a:endCxn id="19" idx="2"/>
          </p:cNvCxnSpPr>
          <p:nvPr/>
        </p:nvCxnSpPr>
        <p:spPr>
          <a:xfrm flipV="1">
            <a:off x="4429895" y="4286719"/>
            <a:ext cx="1747539" cy="569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863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3CCCC-1A3E-BE97-ED0F-4024889EB742}"/>
              </a:ext>
            </a:extLst>
          </p:cNvPr>
          <p:cNvSpPr>
            <a:spLocks noGrp="1"/>
          </p:cNvSpPr>
          <p:nvPr>
            <p:ph type="title"/>
          </p:nvPr>
        </p:nvSpPr>
        <p:spPr>
          <a:xfrm>
            <a:off x="565149" y="376819"/>
            <a:ext cx="11532115" cy="1446550"/>
          </a:xfrm>
        </p:spPr>
        <p:txBody>
          <a:bodyPr/>
          <a:lstStyle/>
          <a:p>
            <a:r>
              <a:rPr lang="en-US" dirty="0"/>
              <a:t>Model Designs:</a:t>
            </a:r>
          </a:p>
        </p:txBody>
      </p:sp>
      <p:sp>
        <p:nvSpPr>
          <p:cNvPr id="3" name="Content Placeholder 2">
            <a:extLst>
              <a:ext uri="{FF2B5EF4-FFF2-40B4-BE49-F238E27FC236}">
                <a16:creationId xmlns:a16="http://schemas.microsoft.com/office/drawing/2014/main" id="{66758C92-F5EB-1DFB-60D6-B2877C875030}"/>
              </a:ext>
            </a:extLst>
          </p:cNvPr>
          <p:cNvSpPr>
            <a:spLocks noGrp="1"/>
          </p:cNvSpPr>
          <p:nvPr>
            <p:ph idx="1"/>
          </p:nvPr>
        </p:nvSpPr>
        <p:spPr>
          <a:xfrm>
            <a:off x="565149" y="1320038"/>
            <a:ext cx="11061702" cy="3188586"/>
          </a:xfrm>
        </p:spPr>
        <p:txBody>
          <a:bodyPr/>
          <a:lstStyle/>
          <a:p>
            <a:pPr marL="0" indent="0">
              <a:buNone/>
            </a:pPr>
            <a:r>
              <a:rPr lang="en-US" dirty="0"/>
              <a:t>Design4: </a:t>
            </a:r>
          </a:p>
          <a:p>
            <a:pPr marL="0" indent="0">
              <a:buNone/>
            </a:pPr>
            <a:r>
              <a:rPr lang="en-US" dirty="0"/>
              <a:t>Load Pretrained models and fine tune for the current dataset like:</a:t>
            </a:r>
          </a:p>
          <a:p>
            <a:pPr lvl="1">
              <a:buFont typeface="Arial" panose="020B0604020202020204" pitchFamily="34" charset="0"/>
              <a:buChar char="•"/>
            </a:pPr>
            <a:r>
              <a:rPr lang="en-US" dirty="0"/>
              <a:t>Fine tune Doc2vec model on current dataset</a:t>
            </a:r>
          </a:p>
          <a:p>
            <a:pPr lvl="1">
              <a:buFont typeface="Arial" panose="020B0604020202020204" pitchFamily="34" charset="0"/>
              <a:buChar char="•"/>
            </a:pPr>
            <a:r>
              <a:rPr lang="en-US" dirty="0"/>
              <a:t>Fine tune SBERT model to achieve state of art like results</a:t>
            </a:r>
          </a:p>
        </p:txBody>
      </p:sp>
    </p:spTree>
    <p:extLst>
      <p:ext uri="{BB962C8B-B14F-4D97-AF65-F5344CB8AC3E}">
        <p14:creationId xmlns:p14="http://schemas.microsoft.com/office/powerpoint/2010/main" val="1425252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3CCCC-1A3E-BE97-ED0F-4024889EB742}"/>
              </a:ext>
            </a:extLst>
          </p:cNvPr>
          <p:cNvSpPr>
            <a:spLocks noGrp="1"/>
          </p:cNvSpPr>
          <p:nvPr>
            <p:ph type="title"/>
          </p:nvPr>
        </p:nvSpPr>
        <p:spPr>
          <a:xfrm>
            <a:off x="565149" y="376819"/>
            <a:ext cx="11532115" cy="1446550"/>
          </a:xfrm>
        </p:spPr>
        <p:txBody>
          <a:bodyPr/>
          <a:lstStyle/>
          <a:p>
            <a:r>
              <a:rPr lang="en-US" dirty="0"/>
              <a:t>Model Designs:</a:t>
            </a:r>
          </a:p>
        </p:txBody>
      </p:sp>
      <p:sp>
        <p:nvSpPr>
          <p:cNvPr id="3" name="Content Placeholder 2">
            <a:extLst>
              <a:ext uri="{FF2B5EF4-FFF2-40B4-BE49-F238E27FC236}">
                <a16:creationId xmlns:a16="http://schemas.microsoft.com/office/drawing/2014/main" id="{66758C92-F5EB-1DFB-60D6-B2877C875030}"/>
              </a:ext>
            </a:extLst>
          </p:cNvPr>
          <p:cNvSpPr>
            <a:spLocks noGrp="1"/>
          </p:cNvSpPr>
          <p:nvPr>
            <p:ph idx="1"/>
          </p:nvPr>
        </p:nvSpPr>
        <p:spPr>
          <a:xfrm>
            <a:off x="565149" y="1320038"/>
            <a:ext cx="11061702" cy="3188586"/>
          </a:xfrm>
        </p:spPr>
        <p:txBody>
          <a:bodyPr/>
          <a:lstStyle/>
          <a:p>
            <a:pPr marL="0" indent="0">
              <a:buNone/>
            </a:pPr>
            <a:r>
              <a:rPr lang="en-US" dirty="0"/>
              <a:t>Design5: </a:t>
            </a:r>
          </a:p>
          <a:p>
            <a:pPr marL="0" indent="0">
              <a:buNone/>
            </a:pPr>
            <a:r>
              <a:rPr lang="en-US" dirty="0"/>
              <a:t>SVD approach for cross lingual:</a:t>
            </a:r>
          </a:p>
          <a:p>
            <a:pPr lvl="1">
              <a:buFont typeface="Arial" panose="020B0604020202020204" pitchFamily="34" charset="0"/>
              <a:buChar char="•"/>
            </a:pPr>
            <a:r>
              <a:rPr lang="en-US" dirty="0"/>
              <a:t>Get fast text embeddings for source and target language</a:t>
            </a:r>
          </a:p>
          <a:p>
            <a:pPr lvl="1">
              <a:buFont typeface="Arial" panose="020B0604020202020204" pitchFamily="34" charset="0"/>
              <a:buChar char="•"/>
            </a:pPr>
            <a:r>
              <a:rPr lang="en-US" dirty="0"/>
              <a:t>Concatenate them and create a common matrix</a:t>
            </a:r>
          </a:p>
          <a:p>
            <a:pPr lvl="1">
              <a:buFont typeface="Arial" panose="020B0604020202020204" pitchFamily="34" charset="0"/>
              <a:buChar char="•"/>
            </a:pPr>
            <a:r>
              <a:rPr lang="en-US" dirty="0"/>
              <a:t>Now apply SVD normalization</a:t>
            </a:r>
          </a:p>
          <a:p>
            <a:pPr lvl="1">
              <a:buFont typeface="Arial" panose="020B0604020202020204" pitchFamily="34" charset="0"/>
              <a:buChar char="•"/>
            </a:pPr>
            <a:r>
              <a:rPr lang="en-US" dirty="0"/>
              <a:t>The normalized matrices can be used for common embeddings for both the source and target languages.</a:t>
            </a:r>
          </a:p>
        </p:txBody>
      </p:sp>
    </p:spTree>
    <p:extLst>
      <p:ext uri="{BB962C8B-B14F-4D97-AF65-F5344CB8AC3E}">
        <p14:creationId xmlns:p14="http://schemas.microsoft.com/office/powerpoint/2010/main" val="2918464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6B50-B660-35A7-1C60-E6D6CDA1AB11}"/>
              </a:ext>
            </a:extLst>
          </p:cNvPr>
          <p:cNvSpPr>
            <a:spLocks noGrp="1"/>
          </p:cNvSpPr>
          <p:nvPr>
            <p:ph type="title"/>
          </p:nvPr>
        </p:nvSpPr>
        <p:spPr>
          <a:xfrm>
            <a:off x="441580" y="254501"/>
            <a:ext cx="10568289" cy="1446550"/>
          </a:xfrm>
        </p:spPr>
        <p:txBody>
          <a:bodyPr/>
          <a:lstStyle/>
          <a:p>
            <a:r>
              <a:rPr lang="en-US" dirty="0"/>
              <a:t>Experiments</a:t>
            </a:r>
          </a:p>
        </p:txBody>
      </p:sp>
      <p:graphicFrame>
        <p:nvGraphicFramePr>
          <p:cNvPr id="4" name="Table 4">
            <a:extLst>
              <a:ext uri="{FF2B5EF4-FFF2-40B4-BE49-F238E27FC236}">
                <a16:creationId xmlns:a16="http://schemas.microsoft.com/office/drawing/2014/main" id="{5755DB75-1BA5-3DEC-41D9-C60AEA29E169}"/>
              </a:ext>
            </a:extLst>
          </p:cNvPr>
          <p:cNvGraphicFramePr>
            <a:graphicFrameLocks noGrp="1"/>
          </p:cNvGraphicFramePr>
          <p:nvPr>
            <p:ph idx="1"/>
            <p:extLst>
              <p:ext uri="{D42A27DB-BD31-4B8C-83A1-F6EECF244321}">
                <p14:modId xmlns:p14="http://schemas.microsoft.com/office/powerpoint/2010/main" val="1465614068"/>
              </p:ext>
            </p:extLst>
          </p:nvPr>
        </p:nvGraphicFramePr>
        <p:xfrm>
          <a:off x="441580" y="977776"/>
          <a:ext cx="10976063" cy="5577840"/>
        </p:xfrm>
        <a:graphic>
          <a:graphicData uri="http://schemas.openxmlformats.org/drawingml/2006/table">
            <a:tbl>
              <a:tblPr firstRow="1" bandRow="1">
                <a:tableStyleId>{7DF18680-E054-41AD-8BC1-D1AEF772440D}</a:tableStyleId>
              </a:tblPr>
              <a:tblGrid>
                <a:gridCol w="857374">
                  <a:extLst>
                    <a:ext uri="{9D8B030D-6E8A-4147-A177-3AD203B41FA5}">
                      <a16:colId xmlns:a16="http://schemas.microsoft.com/office/drawing/2014/main" val="3133613118"/>
                    </a:ext>
                  </a:extLst>
                </a:gridCol>
                <a:gridCol w="2278644">
                  <a:extLst>
                    <a:ext uri="{9D8B030D-6E8A-4147-A177-3AD203B41FA5}">
                      <a16:colId xmlns:a16="http://schemas.microsoft.com/office/drawing/2014/main" val="3841614346"/>
                    </a:ext>
                  </a:extLst>
                </a:gridCol>
                <a:gridCol w="1568009">
                  <a:extLst>
                    <a:ext uri="{9D8B030D-6E8A-4147-A177-3AD203B41FA5}">
                      <a16:colId xmlns:a16="http://schemas.microsoft.com/office/drawing/2014/main" val="1600152621"/>
                    </a:ext>
                  </a:extLst>
                </a:gridCol>
                <a:gridCol w="1730920">
                  <a:extLst>
                    <a:ext uri="{9D8B030D-6E8A-4147-A177-3AD203B41FA5}">
                      <a16:colId xmlns:a16="http://schemas.microsoft.com/office/drawing/2014/main" val="969051646"/>
                    </a:ext>
                  </a:extLst>
                </a:gridCol>
                <a:gridCol w="1405098">
                  <a:extLst>
                    <a:ext uri="{9D8B030D-6E8A-4147-A177-3AD203B41FA5}">
                      <a16:colId xmlns:a16="http://schemas.microsoft.com/office/drawing/2014/main" val="2864839101"/>
                    </a:ext>
                  </a:extLst>
                </a:gridCol>
                <a:gridCol w="1568009">
                  <a:extLst>
                    <a:ext uri="{9D8B030D-6E8A-4147-A177-3AD203B41FA5}">
                      <a16:colId xmlns:a16="http://schemas.microsoft.com/office/drawing/2014/main" val="1927313780"/>
                    </a:ext>
                  </a:extLst>
                </a:gridCol>
                <a:gridCol w="1568009">
                  <a:extLst>
                    <a:ext uri="{9D8B030D-6E8A-4147-A177-3AD203B41FA5}">
                      <a16:colId xmlns:a16="http://schemas.microsoft.com/office/drawing/2014/main" val="2011091926"/>
                    </a:ext>
                  </a:extLst>
                </a:gridCol>
              </a:tblGrid>
              <a:tr h="370840">
                <a:tc>
                  <a:txBody>
                    <a:bodyPr/>
                    <a:lstStyle/>
                    <a:p>
                      <a:r>
                        <a:rPr lang="en-US" dirty="0"/>
                        <a:t>Exp No</a:t>
                      </a:r>
                    </a:p>
                  </a:txBody>
                  <a:tcPr/>
                </a:tc>
                <a:tc>
                  <a:txBody>
                    <a:bodyPr/>
                    <a:lstStyle/>
                    <a:p>
                      <a:r>
                        <a:rPr lang="en-US" dirty="0"/>
                        <a:t>Model Name</a:t>
                      </a:r>
                    </a:p>
                  </a:txBody>
                  <a:tcPr/>
                </a:tc>
                <a:tc>
                  <a:txBody>
                    <a:bodyPr/>
                    <a:lstStyle/>
                    <a:p>
                      <a:r>
                        <a:rPr lang="en-US" dirty="0"/>
                        <a:t>Design Type</a:t>
                      </a:r>
                    </a:p>
                  </a:txBody>
                  <a:tcPr/>
                </a:tc>
                <a:tc>
                  <a:txBody>
                    <a:bodyPr/>
                    <a:lstStyle/>
                    <a:p>
                      <a:r>
                        <a:rPr lang="en-US" dirty="0" err="1"/>
                        <a:t>Optim</a:t>
                      </a:r>
                      <a:r>
                        <a:rPr lang="en-US" dirty="0"/>
                        <a:t> </a:t>
                      </a:r>
                      <a:r>
                        <a:rPr lang="en-US" dirty="0" err="1"/>
                        <a:t>Func</a:t>
                      </a:r>
                      <a:endParaRPr lang="en-US" dirty="0"/>
                    </a:p>
                  </a:txBody>
                  <a:tcPr/>
                </a:tc>
                <a:tc>
                  <a:txBody>
                    <a:bodyPr/>
                    <a:lstStyle/>
                    <a:p>
                      <a:r>
                        <a:rPr lang="en-US" dirty="0"/>
                        <a:t>Train Data r value</a:t>
                      </a:r>
                    </a:p>
                  </a:txBody>
                  <a:tcPr/>
                </a:tc>
                <a:tc>
                  <a:txBody>
                    <a:bodyPr/>
                    <a:lstStyle/>
                    <a:p>
                      <a:r>
                        <a:rPr lang="en-US" dirty="0"/>
                        <a:t>Val Data r value</a:t>
                      </a:r>
                    </a:p>
                  </a:txBody>
                  <a:tcPr/>
                </a:tc>
                <a:tc>
                  <a:txBody>
                    <a:bodyPr/>
                    <a:lstStyle/>
                    <a:p>
                      <a:r>
                        <a:rPr lang="en-US" dirty="0"/>
                        <a:t>Test Data r value</a:t>
                      </a:r>
                    </a:p>
                  </a:txBody>
                  <a:tcPr/>
                </a:tc>
                <a:extLst>
                  <a:ext uri="{0D108BD9-81ED-4DB2-BD59-A6C34878D82A}">
                    <a16:rowId xmlns:a16="http://schemas.microsoft.com/office/drawing/2014/main" val="1401507077"/>
                  </a:ext>
                </a:extLst>
              </a:tr>
              <a:tr h="370840">
                <a:tc>
                  <a:txBody>
                    <a:bodyPr/>
                    <a:lstStyle/>
                    <a:p>
                      <a:r>
                        <a:rPr lang="en-US" dirty="0"/>
                        <a:t>1</a:t>
                      </a:r>
                    </a:p>
                  </a:txBody>
                  <a:tcPr/>
                </a:tc>
                <a:tc>
                  <a:txBody>
                    <a:bodyPr/>
                    <a:lstStyle/>
                    <a:p>
                      <a:r>
                        <a:rPr lang="en-US" dirty="0"/>
                        <a:t>Word2vec Mean Embeddings</a:t>
                      </a:r>
                    </a:p>
                  </a:txBody>
                  <a:tcPr/>
                </a:tc>
                <a:tc>
                  <a:txBody>
                    <a:bodyPr/>
                    <a:lstStyle/>
                    <a:p>
                      <a:r>
                        <a:rPr lang="en-US" dirty="0"/>
                        <a:t>Approach1</a:t>
                      </a:r>
                    </a:p>
                  </a:txBody>
                  <a:tcPr/>
                </a:tc>
                <a:tc>
                  <a:txBody>
                    <a:bodyPr/>
                    <a:lstStyle/>
                    <a:p>
                      <a:r>
                        <a:rPr lang="en-US" dirty="0"/>
                        <a:t>Normalized Cosine Score</a:t>
                      </a:r>
                    </a:p>
                  </a:txBody>
                  <a:tcPr/>
                </a:tc>
                <a:tc>
                  <a:txBody>
                    <a:bodyPr/>
                    <a:lstStyle/>
                    <a:p>
                      <a:r>
                        <a:rPr lang="en-US" dirty="0"/>
                        <a:t>0.64</a:t>
                      </a:r>
                    </a:p>
                  </a:txBody>
                  <a:tcPr/>
                </a:tc>
                <a:tc>
                  <a:txBody>
                    <a:bodyPr/>
                    <a:lstStyle/>
                    <a:p>
                      <a:r>
                        <a:rPr lang="en-US" dirty="0"/>
                        <a:t>0.68</a:t>
                      </a:r>
                    </a:p>
                  </a:txBody>
                  <a:tcPr/>
                </a:tc>
                <a:tc>
                  <a:txBody>
                    <a:bodyPr/>
                    <a:lstStyle/>
                    <a:p>
                      <a:r>
                        <a:rPr lang="en-US" dirty="0"/>
                        <a:t>0.55</a:t>
                      </a:r>
                    </a:p>
                  </a:txBody>
                  <a:tcPr/>
                </a:tc>
                <a:extLst>
                  <a:ext uri="{0D108BD9-81ED-4DB2-BD59-A6C34878D82A}">
                    <a16:rowId xmlns:a16="http://schemas.microsoft.com/office/drawing/2014/main" val="3969947293"/>
                  </a:ext>
                </a:extLst>
              </a:tr>
              <a:tr h="370840">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Doc2Vec Embeddings</a:t>
                      </a:r>
                    </a:p>
                  </a:txBody>
                  <a:tcPr/>
                </a:tc>
                <a:tc>
                  <a:txBody>
                    <a:bodyPr/>
                    <a:lstStyle/>
                    <a:p>
                      <a:r>
                        <a:rPr lang="en-US" dirty="0"/>
                        <a:t>Design3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Normalized Cosine Score</a:t>
                      </a:r>
                    </a:p>
                    <a:p>
                      <a:endParaRPr lang="en-US" dirty="0"/>
                    </a:p>
                  </a:txBody>
                  <a:tcPr/>
                </a:tc>
                <a:tc>
                  <a:txBody>
                    <a:bodyPr/>
                    <a:lstStyle/>
                    <a:p>
                      <a:r>
                        <a:rPr lang="en-US" dirty="0"/>
                        <a:t>0.52</a:t>
                      </a:r>
                    </a:p>
                  </a:txBody>
                  <a:tcPr/>
                </a:tc>
                <a:tc>
                  <a:txBody>
                    <a:bodyPr/>
                    <a:lstStyle/>
                    <a:p>
                      <a:r>
                        <a:rPr lang="en-US" dirty="0"/>
                        <a:t>0.61</a:t>
                      </a:r>
                    </a:p>
                  </a:txBody>
                  <a:tcPr/>
                </a:tc>
                <a:tc>
                  <a:txBody>
                    <a:bodyPr/>
                    <a:lstStyle/>
                    <a:p>
                      <a:r>
                        <a:rPr lang="en-US" dirty="0"/>
                        <a:t>0.52</a:t>
                      </a:r>
                    </a:p>
                  </a:txBody>
                  <a:tcPr/>
                </a:tc>
                <a:extLst>
                  <a:ext uri="{0D108BD9-81ED-4DB2-BD59-A6C34878D82A}">
                    <a16:rowId xmlns:a16="http://schemas.microsoft.com/office/drawing/2014/main" val="2040851283"/>
                  </a:ext>
                </a:extLst>
              </a:tr>
              <a:tr h="370840">
                <a:tc>
                  <a:txBody>
                    <a:bodyPr/>
                    <a:lstStyle/>
                    <a:p>
                      <a:r>
                        <a:rPr lang="en-US" dirty="0"/>
                        <a:t>3</a:t>
                      </a:r>
                    </a:p>
                  </a:txBody>
                  <a:tcPr/>
                </a:tc>
                <a:tc>
                  <a:txBody>
                    <a:bodyPr/>
                    <a:lstStyle/>
                    <a:p>
                      <a:r>
                        <a:rPr lang="en-US" dirty="0"/>
                        <a:t>BERT Embeddings</a:t>
                      </a:r>
                    </a:p>
                  </a:txBody>
                  <a:tcPr/>
                </a:tc>
                <a:tc>
                  <a:txBody>
                    <a:bodyPr/>
                    <a:lstStyle/>
                    <a:p>
                      <a:r>
                        <a:rPr lang="en-US" dirty="0"/>
                        <a:t>Design4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Normalized Cosine Score</a:t>
                      </a:r>
                    </a:p>
                    <a:p>
                      <a:endParaRPr lang="en-US" dirty="0"/>
                    </a:p>
                  </a:txBody>
                  <a:tcPr/>
                </a:tc>
                <a:tc>
                  <a:txBody>
                    <a:bodyPr/>
                    <a:lstStyle/>
                    <a:p>
                      <a:r>
                        <a:rPr lang="en-US" dirty="0"/>
                        <a:t>0.87</a:t>
                      </a:r>
                    </a:p>
                  </a:txBody>
                  <a:tcPr/>
                </a:tc>
                <a:tc>
                  <a:txBody>
                    <a:bodyPr/>
                    <a:lstStyle/>
                    <a:p>
                      <a:r>
                        <a:rPr lang="en-US" dirty="0"/>
                        <a:t>0.79</a:t>
                      </a:r>
                    </a:p>
                  </a:txBody>
                  <a:tcPr/>
                </a:tc>
                <a:tc>
                  <a:txBody>
                    <a:bodyPr/>
                    <a:lstStyle/>
                    <a:p>
                      <a:r>
                        <a:rPr lang="en-US" dirty="0"/>
                        <a:t>0.76</a:t>
                      </a:r>
                    </a:p>
                  </a:txBody>
                  <a:tcPr/>
                </a:tc>
                <a:extLst>
                  <a:ext uri="{0D108BD9-81ED-4DB2-BD59-A6C34878D82A}">
                    <a16:rowId xmlns:a16="http://schemas.microsoft.com/office/drawing/2014/main" val="3187468755"/>
                  </a:ext>
                </a:extLst>
              </a:tr>
              <a:tr h="370840">
                <a:tc>
                  <a:txBody>
                    <a:bodyPr/>
                    <a:lstStyle/>
                    <a:p>
                      <a:r>
                        <a:rPr lang="en-US" dirty="0"/>
                        <a:t>4</a:t>
                      </a:r>
                    </a:p>
                  </a:txBody>
                  <a:tcPr/>
                </a:tc>
                <a:tc>
                  <a:txBody>
                    <a:bodyPr/>
                    <a:lstStyle/>
                    <a:p>
                      <a:r>
                        <a:rPr lang="en-US" dirty="0"/>
                        <a:t>Word2vec Mean </a:t>
                      </a:r>
                      <a:r>
                        <a:rPr lang="en-US" dirty="0" err="1"/>
                        <a:t>BiLSTM</a:t>
                      </a:r>
                      <a:r>
                        <a:rPr lang="en-US" dirty="0"/>
                        <a:t>, GRU, Attention</a:t>
                      </a:r>
                    </a:p>
                  </a:txBody>
                  <a:tcPr/>
                </a:tc>
                <a:tc>
                  <a:txBody>
                    <a:bodyPr/>
                    <a:lstStyle/>
                    <a:p>
                      <a:r>
                        <a:rPr lang="en-US" dirty="0"/>
                        <a:t>Design2</a:t>
                      </a:r>
                    </a:p>
                  </a:txBody>
                  <a:tcPr/>
                </a:tc>
                <a:tc>
                  <a:txBody>
                    <a:bodyPr/>
                    <a:lstStyle/>
                    <a:p>
                      <a:r>
                        <a:rPr lang="en-US" dirty="0"/>
                        <a:t>MSE</a:t>
                      </a:r>
                    </a:p>
                  </a:txBody>
                  <a:tcPr/>
                </a:tc>
                <a:tc>
                  <a:txBody>
                    <a:bodyPr/>
                    <a:lstStyle/>
                    <a:p>
                      <a:r>
                        <a:rPr lang="en-US" dirty="0"/>
                        <a:t>0.97</a:t>
                      </a:r>
                    </a:p>
                  </a:txBody>
                  <a:tcPr/>
                </a:tc>
                <a:tc>
                  <a:txBody>
                    <a:bodyPr/>
                    <a:lstStyle/>
                    <a:p>
                      <a:r>
                        <a:rPr lang="en-US" dirty="0"/>
                        <a:t>0.38</a:t>
                      </a:r>
                    </a:p>
                  </a:txBody>
                  <a:tcPr/>
                </a:tc>
                <a:tc>
                  <a:txBody>
                    <a:bodyPr/>
                    <a:lstStyle/>
                    <a:p>
                      <a:r>
                        <a:rPr lang="en-US" dirty="0"/>
                        <a:t>0.34</a:t>
                      </a:r>
                    </a:p>
                  </a:txBody>
                  <a:tcPr/>
                </a:tc>
                <a:extLst>
                  <a:ext uri="{0D108BD9-81ED-4DB2-BD59-A6C34878D82A}">
                    <a16:rowId xmlns:a16="http://schemas.microsoft.com/office/drawing/2014/main" val="2713544034"/>
                  </a:ext>
                </a:extLst>
              </a:tr>
              <a:tr h="370840">
                <a:tc>
                  <a:txBody>
                    <a:bodyPr/>
                    <a:lstStyle/>
                    <a:p>
                      <a:r>
                        <a:rPr lang="en-US" dirty="0"/>
                        <a:t>5</a:t>
                      </a:r>
                    </a:p>
                  </a:txBody>
                  <a:tcPr/>
                </a:tc>
                <a:tc>
                  <a:txBody>
                    <a:bodyPr/>
                    <a:lstStyle/>
                    <a:p>
                      <a:r>
                        <a:rPr lang="en-US" dirty="0"/>
                        <a:t>Sentence Encoder </a:t>
                      </a:r>
                      <a:r>
                        <a:rPr lang="en-US" dirty="0" err="1"/>
                        <a:t>BiLSTM</a:t>
                      </a:r>
                      <a:r>
                        <a:rPr lang="en-US" dirty="0"/>
                        <a:t> -MLP</a:t>
                      </a:r>
                    </a:p>
                  </a:txBody>
                  <a:tcPr/>
                </a:tc>
                <a:tc>
                  <a:txBody>
                    <a:bodyPr/>
                    <a:lstStyle/>
                    <a:p>
                      <a:r>
                        <a:rPr lang="en-US" dirty="0"/>
                        <a:t>Design1</a:t>
                      </a:r>
                    </a:p>
                  </a:txBody>
                  <a:tcPr/>
                </a:tc>
                <a:tc>
                  <a:txBody>
                    <a:bodyPr/>
                    <a:lstStyle/>
                    <a:p>
                      <a:r>
                        <a:rPr lang="en-US" dirty="0"/>
                        <a:t>MSE</a:t>
                      </a:r>
                    </a:p>
                  </a:txBody>
                  <a:tcPr/>
                </a:tc>
                <a:tc>
                  <a:txBody>
                    <a:bodyPr/>
                    <a:lstStyle/>
                    <a:p>
                      <a:r>
                        <a:rPr lang="en-US" dirty="0"/>
                        <a:t>0.4</a:t>
                      </a:r>
                    </a:p>
                  </a:txBody>
                  <a:tcPr/>
                </a:tc>
                <a:tc>
                  <a:txBody>
                    <a:bodyPr/>
                    <a:lstStyle/>
                    <a:p>
                      <a:r>
                        <a:rPr lang="en-US" dirty="0"/>
                        <a:t>0.01</a:t>
                      </a:r>
                    </a:p>
                  </a:txBody>
                  <a:tcPr/>
                </a:tc>
                <a:tc>
                  <a:txBody>
                    <a:bodyPr/>
                    <a:lstStyle/>
                    <a:p>
                      <a:r>
                        <a:rPr lang="en-US" dirty="0"/>
                        <a:t>-0.04</a:t>
                      </a:r>
                    </a:p>
                  </a:txBody>
                  <a:tcPr/>
                </a:tc>
                <a:extLst>
                  <a:ext uri="{0D108BD9-81ED-4DB2-BD59-A6C34878D82A}">
                    <a16:rowId xmlns:a16="http://schemas.microsoft.com/office/drawing/2014/main" val="939218434"/>
                  </a:ext>
                </a:extLst>
              </a:tr>
              <a:tr h="370840">
                <a:tc>
                  <a:txBody>
                    <a:bodyPr/>
                    <a:lstStyle/>
                    <a:p>
                      <a:r>
                        <a:rPr lang="en-US" dirty="0"/>
                        <a:t>6</a:t>
                      </a:r>
                    </a:p>
                  </a:txBody>
                  <a:tcPr/>
                </a:tc>
                <a:tc>
                  <a:txBody>
                    <a:bodyPr/>
                    <a:lstStyle/>
                    <a:p>
                      <a:r>
                        <a:rPr lang="en-US" dirty="0"/>
                        <a:t>Doc2Vec </a:t>
                      </a:r>
                      <a:r>
                        <a:rPr lang="en-US" dirty="0" err="1"/>
                        <a:t>BiLSTM</a:t>
                      </a:r>
                      <a:r>
                        <a:rPr lang="en-US" dirty="0"/>
                        <a:t>, GRU, Attention</a:t>
                      </a:r>
                    </a:p>
                    <a:p>
                      <a:endParaRPr lang="en-US" dirty="0"/>
                    </a:p>
                  </a:txBody>
                  <a:tcPr/>
                </a:tc>
                <a:tc>
                  <a:txBody>
                    <a:bodyPr/>
                    <a:lstStyle/>
                    <a:p>
                      <a:r>
                        <a:rPr lang="en-US" dirty="0"/>
                        <a:t>Design4</a:t>
                      </a:r>
                    </a:p>
                  </a:txBody>
                  <a:tcPr/>
                </a:tc>
                <a:tc>
                  <a:txBody>
                    <a:bodyPr/>
                    <a:lstStyle/>
                    <a:p>
                      <a:r>
                        <a:rPr lang="en-US" dirty="0"/>
                        <a:t>MSE</a:t>
                      </a:r>
                    </a:p>
                  </a:txBody>
                  <a:tcPr/>
                </a:tc>
                <a:tc>
                  <a:txBody>
                    <a:bodyPr/>
                    <a:lstStyle/>
                    <a:p>
                      <a:r>
                        <a:rPr lang="en-US" dirty="0"/>
                        <a:t>0.9</a:t>
                      </a:r>
                    </a:p>
                  </a:txBody>
                  <a:tcPr/>
                </a:tc>
                <a:tc>
                  <a:txBody>
                    <a:bodyPr/>
                    <a:lstStyle/>
                    <a:p>
                      <a:r>
                        <a:rPr lang="en-US" dirty="0"/>
                        <a:t>0.38</a:t>
                      </a:r>
                    </a:p>
                  </a:txBody>
                  <a:tcPr/>
                </a:tc>
                <a:tc>
                  <a:txBody>
                    <a:bodyPr/>
                    <a:lstStyle/>
                    <a:p>
                      <a:r>
                        <a:rPr lang="en-US" dirty="0"/>
                        <a:t>0.33</a:t>
                      </a:r>
                    </a:p>
                  </a:txBody>
                  <a:tcPr/>
                </a:tc>
                <a:extLst>
                  <a:ext uri="{0D108BD9-81ED-4DB2-BD59-A6C34878D82A}">
                    <a16:rowId xmlns:a16="http://schemas.microsoft.com/office/drawing/2014/main" val="1188784752"/>
                  </a:ext>
                </a:extLst>
              </a:tr>
            </a:tbl>
          </a:graphicData>
        </a:graphic>
      </p:graphicFrame>
    </p:spTree>
    <p:extLst>
      <p:ext uri="{BB962C8B-B14F-4D97-AF65-F5344CB8AC3E}">
        <p14:creationId xmlns:p14="http://schemas.microsoft.com/office/powerpoint/2010/main" val="256571672"/>
      </p:ext>
    </p:extLst>
  </p:cSld>
  <p:clrMapOvr>
    <a:masterClrMapping/>
  </p:clrMapOvr>
</p:sld>
</file>

<file path=ppt/theme/theme1.xml><?xml version="1.0" encoding="utf-8"?>
<a:theme xmlns:a="http://schemas.openxmlformats.org/drawingml/2006/main" name="MadridVTI">
  <a:themeElements>
    <a:clrScheme name="Madrid R3">
      <a:dk1>
        <a:srgbClr val="000000"/>
      </a:dk1>
      <a:lt1>
        <a:srgbClr val="FFFFFF"/>
      </a:lt1>
      <a:dk2>
        <a:srgbClr val="3A3C45"/>
      </a:dk2>
      <a:lt2>
        <a:srgbClr val="E9EFF1"/>
      </a:lt2>
      <a:accent1>
        <a:srgbClr val="E24400"/>
      </a:accent1>
      <a:accent2>
        <a:srgbClr val="F38E00"/>
      </a:accent2>
      <a:accent3>
        <a:srgbClr val="89B336"/>
      </a:accent3>
      <a:accent4>
        <a:srgbClr val="30B9B9"/>
      </a:accent4>
      <a:accent5>
        <a:srgbClr val="748CF4"/>
      </a:accent5>
      <a:accent6>
        <a:srgbClr val="A673F4"/>
      </a:accent6>
      <a:hlink>
        <a:srgbClr val="008EE6"/>
      </a:hlink>
      <a:folHlink>
        <a:srgbClr val="C1A187"/>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126</TotalTime>
  <Words>971</Words>
  <Application>Microsoft Macintosh PowerPoint</Application>
  <PresentationFormat>Widescreen</PresentationFormat>
  <Paragraphs>169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Helvetica Neue</vt:lpstr>
      <vt:lpstr>Seaford Display</vt:lpstr>
      <vt:lpstr>System Font Regular</vt:lpstr>
      <vt:lpstr>Tenorite</vt:lpstr>
      <vt:lpstr>MadridVTI</vt:lpstr>
      <vt:lpstr>Semantic Textual Similarity (STS)</vt:lpstr>
      <vt:lpstr>Index</vt:lpstr>
      <vt:lpstr>Problem Statement</vt:lpstr>
      <vt:lpstr>Model Designs</vt:lpstr>
      <vt:lpstr>Model Designs</vt:lpstr>
      <vt:lpstr>Model Designs</vt:lpstr>
      <vt:lpstr>Model Designs:</vt:lpstr>
      <vt:lpstr>Model Designs:</vt:lpstr>
      <vt:lpstr>Experiments</vt:lpstr>
      <vt:lpstr>Experiments Contd…</vt:lpstr>
      <vt:lpstr>Train vs Validation Losses</vt:lpstr>
      <vt:lpstr>Train vs Validation Losses Contd</vt:lpstr>
      <vt:lpstr>Explainability</vt:lpstr>
      <vt:lpstr>Extensibility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Textual Similarity (STS)</dc:title>
  <dc:creator>Gudipudi, Satya Swaroop</dc:creator>
  <cp:lastModifiedBy>Gudipudi, Satya Swaroop</cp:lastModifiedBy>
  <cp:revision>7</cp:revision>
  <dcterms:created xsi:type="dcterms:W3CDTF">2023-04-21T20:21:59Z</dcterms:created>
  <dcterms:modified xsi:type="dcterms:W3CDTF">2023-05-05T16:06:17Z</dcterms:modified>
</cp:coreProperties>
</file>