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1"/>
  </p:sldMasterIdLst>
  <p:sldIdLst>
    <p:sldId id="256" r:id="rId2"/>
    <p:sldId id="257" r:id="rId3"/>
    <p:sldId id="258" r:id="rId4"/>
    <p:sldId id="260" r:id="rId5"/>
    <p:sldId id="259" r:id="rId6"/>
    <p:sldId id="267" r:id="rId7"/>
    <p:sldId id="261" r:id="rId8"/>
    <p:sldId id="270" r:id="rId9"/>
    <p:sldId id="262" r:id="rId10"/>
    <p:sldId id="268" r:id="rId11"/>
    <p:sldId id="263" r:id="rId12"/>
    <p:sldId id="269"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5/11/23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4838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5/11/23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52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5/11/23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65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5/11/23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15430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5/11/23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7631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5/11/23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51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5/11/23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50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5/11/23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56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5/11/23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11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5/11/23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74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5/11/23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31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5/11/23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64077661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8" r:id="rId6"/>
    <p:sldLayoutId id="2147483793" r:id="rId7"/>
    <p:sldLayoutId id="2147483794" r:id="rId8"/>
    <p:sldLayoutId id="2147483795" r:id="rId9"/>
    <p:sldLayoutId id="2147483797" r:id="rId10"/>
    <p:sldLayoutId id="2147483796"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FC1FC-A4CE-A8D5-2427-3BC64FA1848F}"/>
              </a:ext>
            </a:extLst>
          </p:cNvPr>
          <p:cNvSpPr>
            <a:spLocks noGrp="1"/>
          </p:cNvSpPr>
          <p:nvPr>
            <p:ph type="ctrTitle"/>
          </p:nvPr>
        </p:nvSpPr>
        <p:spPr>
          <a:xfrm>
            <a:off x="5631151" y="1625608"/>
            <a:ext cx="5588778" cy="2722164"/>
          </a:xfrm>
        </p:spPr>
        <p:txBody>
          <a:bodyPr>
            <a:normAutofit/>
          </a:bodyPr>
          <a:lstStyle/>
          <a:p>
            <a:pPr>
              <a:lnSpc>
                <a:spcPct val="90000"/>
              </a:lnSpc>
            </a:pPr>
            <a:r>
              <a:rPr lang="en-US" sz="6200" dirty="0"/>
              <a:t>Semantic Textual Similarity</a:t>
            </a:r>
            <a:br>
              <a:rPr lang="en-US" sz="6200" dirty="0"/>
            </a:br>
            <a:r>
              <a:rPr lang="en-US" sz="6200" dirty="0"/>
              <a:t>(STS)</a:t>
            </a:r>
          </a:p>
        </p:txBody>
      </p:sp>
      <p:sp>
        <p:nvSpPr>
          <p:cNvPr id="3" name="Subtitle 2">
            <a:extLst>
              <a:ext uri="{FF2B5EF4-FFF2-40B4-BE49-F238E27FC236}">
                <a16:creationId xmlns:a16="http://schemas.microsoft.com/office/drawing/2014/main" id="{CAC2ADF9-4D31-6796-9501-6658F5E602C3}"/>
              </a:ext>
            </a:extLst>
          </p:cNvPr>
          <p:cNvSpPr>
            <a:spLocks noGrp="1"/>
          </p:cNvSpPr>
          <p:nvPr>
            <p:ph type="subTitle" idx="1"/>
          </p:nvPr>
        </p:nvSpPr>
        <p:spPr>
          <a:xfrm>
            <a:off x="5809826" y="4466845"/>
            <a:ext cx="6192987" cy="1682538"/>
          </a:xfrm>
        </p:spPr>
        <p:txBody>
          <a:bodyPr>
            <a:normAutofit/>
          </a:bodyPr>
          <a:lstStyle/>
          <a:p>
            <a:r>
              <a:rPr lang="en-US" dirty="0"/>
              <a:t>Team 4</a:t>
            </a:r>
          </a:p>
          <a:p>
            <a:pPr rtl="0">
              <a:spcBef>
                <a:spcPts val="0"/>
              </a:spcBef>
              <a:spcAft>
                <a:spcPts val="0"/>
              </a:spcAft>
            </a:pPr>
            <a:r>
              <a:rPr lang="en-US" dirty="0"/>
              <a:t>Satya Swaroop </a:t>
            </a:r>
            <a:r>
              <a:rPr lang="en-US" dirty="0" err="1"/>
              <a:t>Gudipudi</a:t>
            </a:r>
            <a:r>
              <a:rPr lang="en-US" dirty="0"/>
              <a:t>, </a:t>
            </a:r>
            <a:br>
              <a:rPr lang="en-US" dirty="0"/>
            </a:br>
            <a:r>
              <a:rPr lang="en-IN" dirty="0" err="1"/>
              <a:t>Harinie</a:t>
            </a:r>
            <a:r>
              <a:rPr lang="en-IN" dirty="0"/>
              <a:t> </a:t>
            </a:r>
            <a:r>
              <a:rPr lang="en-IN" dirty="0" err="1"/>
              <a:t>Sivaramasethu</a:t>
            </a:r>
            <a:r>
              <a:rPr lang="en-IN" dirty="0"/>
              <a:t>,</a:t>
            </a:r>
            <a:br>
              <a:rPr lang="en-IN" dirty="0"/>
            </a:br>
            <a:r>
              <a:rPr lang="en-IN" dirty="0"/>
              <a:t>Aditya Raghuvanshi</a:t>
            </a:r>
          </a:p>
          <a:p>
            <a:endParaRPr lang="en-US" dirty="0"/>
          </a:p>
        </p:txBody>
      </p:sp>
      <p:pic>
        <p:nvPicPr>
          <p:cNvPr id="4" name="Picture 3" descr="Coloured triangles creating a seamless design">
            <a:extLst>
              <a:ext uri="{FF2B5EF4-FFF2-40B4-BE49-F238E27FC236}">
                <a16:creationId xmlns:a16="http://schemas.microsoft.com/office/drawing/2014/main" id="{A99FA793-D1FC-8E91-1429-00A642141E2F}"/>
              </a:ext>
            </a:extLst>
          </p:cNvPr>
          <p:cNvPicPr>
            <a:picLocks noChangeAspect="1"/>
          </p:cNvPicPr>
          <p:nvPr/>
        </p:nvPicPr>
        <p:blipFill rotWithShape="1">
          <a:blip r:embed="rId2"/>
          <a:srcRect l="26628" r="21915" b="1"/>
          <a:stretch/>
        </p:blipFill>
        <p:spPr>
          <a:xfrm>
            <a:off x="464577" y="1096772"/>
            <a:ext cx="4235107" cy="5761228"/>
          </a:xfrm>
          <a:prstGeom prst="rect">
            <a:avLst/>
          </a:prstGeom>
        </p:spPr>
      </p:pic>
      <p:sp>
        <p:nvSpPr>
          <p:cNvPr id="121" name="Cross 120">
            <a:extLst>
              <a:ext uri="{FF2B5EF4-FFF2-40B4-BE49-F238E27FC236}">
                <a16:creationId xmlns:a16="http://schemas.microsoft.com/office/drawing/2014/main" id="{2C50974A-117B-AC4C-9263-31C309D98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2252"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F6D51F4-767D-7946-AB07-22210BFC7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62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6B50-B660-35A7-1C60-E6D6CDA1AB11}"/>
              </a:ext>
            </a:extLst>
          </p:cNvPr>
          <p:cNvSpPr>
            <a:spLocks noGrp="1"/>
          </p:cNvSpPr>
          <p:nvPr>
            <p:ph type="title"/>
          </p:nvPr>
        </p:nvSpPr>
        <p:spPr>
          <a:xfrm>
            <a:off x="441580" y="254501"/>
            <a:ext cx="10568289" cy="1446550"/>
          </a:xfrm>
        </p:spPr>
        <p:txBody>
          <a:bodyPr/>
          <a:lstStyle/>
          <a:p>
            <a:r>
              <a:rPr lang="en-US" dirty="0"/>
              <a:t>Experiments </a:t>
            </a:r>
            <a:r>
              <a:rPr lang="en-US" dirty="0" err="1"/>
              <a:t>Contd</a:t>
            </a:r>
            <a:r>
              <a:rPr lang="en-US" dirty="0"/>
              <a:t>…</a:t>
            </a:r>
          </a:p>
        </p:txBody>
      </p:sp>
      <p:graphicFrame>
        <p:nvGraphicFramePr>
          <p:cNvPr id="4" name="Table 4">
            <a:extLst>
              <a:ext uri="{FF2B5EF4-FFF2-40B4-BE49-F238E27FC236}">
                <a16:creationId xmlns:a16="http://schemas.microsoft.com/office/drawing/2014/main" id="{5755DB75-1BA5-3DEC-41D9-C60AEA29E169}"/>
              </a:ext>
            </a:extLst>
          </p:cNvPr>
          <p:cNvGraphicFramePr>
            <a:graphicFrameLocks noGrp="1"/>
          </p:cNvGraphicFramePr>
          <p:nvPr>
            <p:ph idx="1"/>
            <p:extLst>
              <p:ext uri="{D42A27DB-BD31-4B8C-83A1-F6EECF244321}">
                <p14:modId xmlns:p14="http://schemas.microsoft.com/office/powerpoint/2010/main" val="3384182413"/>
              </p:ext>
            </p:extLst>
          </p:nvPr>
        </p:nvGraphicFramePr>
        <p:xfrm>
          <a:off x="441580" y="977776"/>
          <a:ext cx="10976063" cy="2565400"/>
        </p:xfrm>
        <a:graphic>
          <a:graphicData uri="http://schemas.openxmlformats.org/drawingml/2006/table">
            <a:tbl>
              <a:tblPr firstRow="1" bandRow="1">
                <a:tableStyleId>{7DF18680-E054-41AD-8BC1-D1AEF772440D}</a:tableStyleId>
              </a:tblPr>
              <a:tblGrid>
                <a:gridCol w="857374">
                  <a:extLst>
                    <a:ext uri="{9D8B030D-6E8A-4147-A177-3AD203B41FA5}">
                      <a16:colId xmlns:a16="http://schemas.microsoft.com/office/drawing/2014/main" val="3133613118"/>
                    </a:ext>
                  </a:extLst>
                </a:gridCol>
                <a:gridCol w="2278644">
                  <a:extLst>
                    <a:ext uri="{9D8B030D-6E8A-4147-A177-3AD203B41FA5}">
                      <a16:colId xmlns:a16="http://schemas.microsoft.com/office/drawing/2014/main" val="3841614346"/>
                    </a:ext>
                  </a:extLst>
                </a:gridCol>
                <a:gridCol w="1568009">
                  <a:extLst>
                    <a:ext uri="{9D8B030D-6E8A-4147-A177-3AD203B41FA5}">
                      <a16:colId xmlns:a16="http://schemas.microsoft.com/office/drawing/2014/main" val="1600152621"/>
                    </a:ext>
                  </a:extLst>
                </a:gridCol>
                <a:gridCol w="1730920">
                  <a:extLst>
                    <a:ext uri="{9D8B030D-6E8A-4147-A177-3AD203B41FA5}">
                      <a16:colId xmlns:a16="http://schemas.microsoft.com/office/drawing/2014/main" val="969051646"/>
                    </a:ext>
                  </a:extLst>
                </a:gridCol>
                <a:gridCol w="1405098">
                  <a:extLst>
                    <a:ext uri="{9D8B030D-6E8A-4147-A177-3AD203B41FA5}">
                      <a16:colId xmlns:a16="http://schemas.microsoft.com/office/drawing/2014/main" val="2864839101"/>
                    </a:ext>
                  </a:extLst>
                </a:gridCol>
                <a:gridCol w="1568009">
                  <a:extLst>
                    <a:ext uri="{9D8B030D-6E8A-4147-A177-3AD203B41FA5}">
                      <a16:colId xmlns:a16="http://schemas.microsoft.com/office/drawing/2014/main" val="1927313780"/>
                    </a:ext>
                  </a:extLst>
                </a:gridCol>
                <a:gridCol w="1568009">
                  <a:extLst>
                    <a:ext uri="{9D8B030D-6E8A-4147-A177-3AD203B41FA5}">
                      <a16:colId xmlns:a16="http://schemas.microsoft.com/office/drawing/2014/main" val="2011091926"/>
                    </a:ext>
                  </a:extLst>
                </a:gridCol>
              </a:tblGrid>
              <a:tr h="370840">
                <a:tc>
                  <a:txBody>
                    <a:bodyPr/>
                    <a:lstStyle/>
                    <a:p>
                      <a:r>
                        <a:rPr lang="en-US" dirty="0"/>
                        <a:t>Exp No</a:t>
                      </a:r>
                    </a:p>
                  </a:txBody>
                  <a:tcPr/>
                </a:tc>
                <a:tc>
                  <a:txBody>
                    <a:bodyPr/>
                    <a:lstStyle/>
                    <a:p>
                      <a:r>
                        <a:rPr lang="en-US" dirty="0"/>
                        <a:t>Model Name</a:t>
                      </a:r>
                    </a:p>
                  </a:txBody>
                  <a:tcPr/>
                </a:tc>
                <a:tc>
                  <a:txBody>
                    <a:bodyPr/>
                    <a:lstStyle/>
                    <a:p>
                      <a:r>
                        <a:rPr lang="en-US" dirty="0"/>
                        <a:t>Design Type</a:t>
                      </a:r>
                    </a:p>
                  </a:txBody>
                  <a:tcPr/>
                </a:tc>
                <a:tc>
                  <a:txBody>
                    <a:bodyPr/>
                    <a:lstStyle/>
                    <a:p>
                      <a:r>
                        <a:rPr lang="en-US" dirty="0" err="1"/>
                        <a:t>Optim</a:t>
                      </a:r>
                      <a:r>
                        <a:rPr lang="en-US" dirty="0"/>
                        <a:t> </a:t>
                      </a:r>
                      <a:r>
                        <a:rPr lang="en-US" dirty="0" err="1"/>
                        <a:t>Func</a:t>
                      </a:r>
                      <a:endParaRPr lang="en-US" dirty="0"/>
                    </a:p>
                  </a:txBody>
                  <a:tcPr/>
                </a:tc>
                <a:tc>
                  <a:txBody>
                    <a:bodyPr/>
                    <a:lstStyle/>
                    <a:p>
                      <a:r>
                        <a:rPr lang="en-US" dirty="0"/>
                        <a:t>Train Data r value</a:t>
                      </a:r>
                    </a:p>
                  </a:txBody>
                  <a:tcPr/>
                </a:tc>
                <a:tc>
                  <a:txBody>
                    <a:bodyPr/>
                    <a:lstStyle/>
                    <a:p>
                      <a:r>
                        <a:rPr lang="en-US" dirty="0"/>
                        <a:t>Val Data r value</a:t>
                      </a:r>
                    </a:p>
                  </a:txBody>
                  <a:tcPr/>
                </a:tc>
                <a:tc>
                  <a:txBody>
                    <a:bodyPr/>
                    <a:lstStyle/>
                    <a:p>
                      <a:r>
                        <a:rPr lang="en-US" dirty="0"/>
                        <a:t>Test Data r value</a:t>
                      </a:r>
                    </a:p>
                  </a:txBody>
                  <a:tcPr/>
                </a:tc>
                <a:extLst>
                  <a:ext uri="{0D108BD9-81ED-4DB2-BD59-A6C34878D82A}">
                    <a16:rowId xmlns:a16="http://schemas.microsoft.com/office/drawing/2014/main" val="1401507077"/>
                  </a:ext>
                </a:extLst>
              </a:tr>
              <a:tr h="370840">
                <a:tc>
                  <a:txBody>
                    <a:bodyPr/>
                    <a:lstStyle/>
                    <a:p>
                      <a:r>
                        <a:rPr lang="en-US" dirty="0"/>
                        <a:t>8</a:t>
                      </a:r>
                    </a:p>
                  </a:txBody>
                  <a:tcPr/>
                </a:tc>
                <a:tc>
                  <a:txBody>
                    <a:bodyPr/>
                    <a:lstStyle/>
                    <a:p>
                      <a:r>
                        <a:rPr lang="en-US" dirty="0"/>
                        <a:t>Siamese </a:t>
                      </a:r>
                      <a:r>
                        <a:rPr lang="en-US" dirty="0" err="1"/>
                        <a:t>BiLSTM</a:t>
                      </a:r>
                      <a:endParaRPr lang="en-US" dirty="0"/>
                    </a:p>
                  </a:txBody>
                  <a:tcPr/>
                </a:tc>
                <a:tc>
                  <a:txBody>
                    <a:bodyPr/>
                    <a:lstStyle/>
                    <a:p>
                      <a:r>
                        <a:rPr lang="en-US" dirty="0"/>
                        <a:t>Design3</a:t>
                      </a:r>
                    </a:p>
                  </a:txBody>
                  <a:tcPr/>
                </a:tc>
                <a:tc>
                  <a:txBody>
                    <a:bodyPr/>
                    <a:lstStyle/>
                    <a:p>
                      <a:r>
                        <a:rPr lang="en-US" dirty="0" err="1"/>
                        <a:t>PearsonLoss</a:t>
                      </a:r>
                      <a:endParaRPr lang="en-US" dirty="0"/>
                    </a:p>
                  </a:txBody>
                  <a:tcPr/>
                </a:tc>
                <a:tc>
                  <a:txBody>
                    <a:bodyPr/>
                    <a:lstStyle/>
                    <a:p>
                      <a:r>
                        <a:rPr lang="en-US" dirty="0"/>
                        <a:t>0.18</a:t>
                      </a:r>
                    </a:p>
                  </a:txBody>
                  <a:tcPr/>
                </a:tc>
                <a:tc>
                  <a:txBody>
                    <a:bodyPr/>
                    <a:lstStyle/>
                    <a:p>
                      <a:r>
                        <a:rPr lang="en-US" dirty="0"/>
                        <a:t>0.09</a:t>
                      </a:r>
                    </a:p>
                  </a:txBody>
                  <a:tcPr/>
                </a:tc>
                <a:tc>
                  <a:txBody>
                    <a:bodyPr/>
                    <a:lstStyle/>
                    <a:p>
                      <a:r>
                        <a:rPr lang="en-US" dirty="0"/>
                        <a:t>0.13</a:t>
                      </a:r>
                    </a:p>
                  </a:txBody>
                  <a:tcPr/>
                </a:tc>
                <a:extLst>
                  <a:ext uri="{0D108BD9-81ED-4DB2-BD59-A6C34878D82A}">
                    <a16:rowId xmlns:a16="http://schemas.microsoft.com/office/drawing/2014/main" val="3969947293"/>
                  </a:ext>
                </a:extLst>
              </a:tr>
              <a:tr h="370840">
                <a:tc>
                  <a:txBody>
                    <a:bodyPr/>
                    <a:lstStyle/>
                    <a:p>
                      <a:r>
                        <a:rPr lang="en-US"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Cross Lingual Siamese </a:t>
                      </a:r>
                      <a:r>
                        <a:rPr lang="en-US" dirty="0" err="1"/>
                        <a:t>BiLSTM</a:t>
                      </a:r>
                      <a:r>
                        <a:rPr lang="en-US" dirty="0"/>
                        <a:t> for </a:t>
                      </a:r>
                      <a:r>
                        <a:rPr lang="en-US" dirty="0" err="1"/>
                        <a:t>en</a:t>
                      </a:r>
                      <a:r>
                        <a:rPr lang="en-US" dirty="0"/>
                        <a:t>-es</a:t>
                      </a:r>
                    </a:p>
                  </a:txBody>
                  <a:tcPr/>
                </a:tc>
                <a:tc>
                  <a:txBody>
                    <a:bodyPr/>
                    <a:lstStyle/>
                    <a:p>
                      <a:r>
                        <a:rPr lang="en-US" dirty="0"/>
                        <a:t>Design3</a:t>
                      </a:r>
                    </a:p>
                  </a:txBody>
                  <a:tcPr/>
                </a:tc>
                <a:tc>
                  <a:txBody>
                    <a:bodyPr/>
                    <a:lstStyle/>
                    <a:p>
                      <a:r>
                        <a:rPr lang="en-US" dirty="0"/>
                        <a:t>MSE Loss</a:t>
                      </a:r>
                    </a:p>
                  </a:txBody>
                  <a:tcPr/>
                </a:tc>
                <a:tc>
                  <a:txBody>
                    <a:bodyPr/>
                    <a:lstStyle/>
                    <a:p>
                      <a:r>
                        <a:rPr lang="en-US" dirty="0"/>
                        <a:t>0.153</a:t>
                      </a:r>
                    </a:p>
                  </a:txBody>
                  <a:tcPr/>
                </a:tc>
                <a:tc>
                  <a:txBody>
                    <a:bodyPr/>
                    <a:lstStyle/>
                    <a:p>
                      <a:r>
                        <a:rPr lang="en-US" dirty="0"/>
                        <a:t>0.08</a:t>
                      </a:r>
                    </a:p>
                  </a:txBody>
                  <a:tcPr/>
                </a:tc>
                <a:tc>
                  <a:txBody>
                    <a:bodyPr/>
                    <a:lstStyle/>
                    <a:p>
                      <a:r>
                        <a:rPr lang="en-US" dirty="0"/>
                        <a:t>0.103</a:t>
                      </a:r>
                    </a:p>
                  </a:txBody>
                  <a:tcPr/>
                </a:tc>
                <a:extLst>
                  <a:ext uri="{0D108BD9-81ED-4DB2-BD59-A6C34878D82A}">
                    <a16:rowId xmlns:a16="http://schemas.microsoft.com/office/drawing/2014/main" val="2040851283"/>
                  </a:ext>
                </a:extLst>
              </a:tr>
              <a:tr h="370840">
                <a:tc>
                  <a:txBody>
                    <a:bodyPr/>
                    <a:lstStyle/>
                    <a:p>
                      <a:r>
                        <a:rPr lang="en-US"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Cross Lingual SVD Based</a:t>
                      </a:r>
                    </a:p>
                  </a:txBody>
                  <a:tcPr/>
                </a:tc>
                <a:tc>
                  <a:txBody>
                    <a:bodyPr/>
                    <a:lstStyle/>
                    <a:p>
                      <a:r>
                        <a:rPr lang="en-US" dirty="0"/>
                        <a:t>Design4</a:t>
                      </a:r>
                    </a:p>
                  </a:txBody>
                  <a:tcPr/>
                </a:tc>
                <a:tc>
                  <a:txBody>
                    <a:bodyPr/>
                    <a:lstStyle/>
                    <a:p>
                      <a:r>
                        <a:rPr lang="en-US" dirty="0"/>
                        <a:t>Cosine Similarity</a:t>
                      </a:r>
                    </a:p>
                  </a:txBody>
                  <a:tcPr/>
                </a:tc>
                <a:tc>
                  <a:txBody>
                    <a:bodyPr/>
                    <a:lstStyle/>
                    <a:p>
                      <a:r>
                        <a:rPr lang="en-US" dirty="0"/>
                        <a:t>0.15</a:t>
                      </a:r>
                    </a:p>
                  </a:txBody>
                  <a:tcPr/>
                </a:tc>
                <a:tc>
                  <a:txBody>
                    <a:bodyPr/>
                    <a:lstStyle/>
                    <a:p>
                      <a:r>
                        <a:rPr lang="en-US" dirty="0"/>
                        <a:t>0.07</a:t>
                      </a:r>
                    </a:p>
                  </a:txBody>
                  <a:tcPr/>
                </a:tc>
                <a:tc>
                  <a:txBody>
                    <a:bodyPr/>
                    <a:lstStyle/>
                    <a:p>
                      <a:r>
                        <a:rPr lang="en-US" dirty="0"/>
                        <a:t>0.08</a:t>
                      </a:r>
                    </a:p>
                  </a:txBody>
                  <a:tcPr/>
                </a:tc>
                <a:extLst>
                  <a:ext uri="{0D108BD9-81ED-4DB2-BD59-A6C34878D82A}">
                    <a16:rowId xmlns:a16="http://schemas.microsoft.com/office/drawing/2014/main" val="3532613800"/>
                  </a:ext>
                </a:extLst>
              </a:tr>
            </a:tbl>
          </a:graphicData>
        </a:graphic>
      </p:graphicFrame>
    </p:spTree>
    <p:extLst>
      <p:ext uri="{BB962C8B-B14F-4D97-AF65-F5344CB8AC3E}">
        <p14:creationId xmlns:p14="http://schemas.microsoft.com/office/powerpoint/2010/main" val="384173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23D4-9B76-90AF-6EAD-4A11A6909925}"/>
              </a:ext>
            </a:extLst>
          </p:cNvPr>
          <p:cNvSpPr>
            <a:spLocks noGrp="1"/>
          </p:cNvSpPr>
          <p:nvPr>
            <p:ph type="title"/>
          </p:nvPr>
        </p:nvSpPr>
        <p:spPr>
          <a:xfrm>
            <a:off x="318013" y="376818"/>
            <a:ext cx="11420906" cy="908285"/>
          </a:xfrm>
        </p:spPr>
        <p:txBody>
          <a:bodyPr/>
          <a:lstStyle/>
          <a:p>
            <a:r>
              <a:rPr lang="en-US" dirty="0"/>
              <a:t>Train vs Validation Losses</a:t>
            </a:r>
          </a:p>
        </p:txBody>
      </p:sp>
      <p:pic>
        <p:nvPicPr>
          <p:cNvPr id="1026" name="Picture 2">
            <a:extLst>
              <a:ext uri="{FF2B5EF4-FFF2-40B4-BE49-F238E27FC236}">
                <a16:creationId xmlns:a16="http://schemas.microsoft.com/office/drawing/2014/main" id="{1CC13B02-438B-9B56-F004-810DA5E17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575" y="1856571"/>
            <a:ext cx="4264969" cy="33748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9080B4B-CA69-4C3B-8B4D-1317A8E0C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1657" y="3287991"/>
            <a:ext cx="4264969" cy="34529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324233F-7DC1-A6C4-788D-35A949FE3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1658" y="340614"/>
            <a:ext cx="4079790" cy="28298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ADC8E48-D43E-2E36-EEA3-4B48AACEA53C}"/>
              </a:ext>
            </a:extLst>
          </p:cNvPr>
          <p:cNvSpPr txBox="1"/>
          <p:nvPr/>
        </p:nvSpPr>
        <p:spPr>
          <a:xfrm>
            <a:off x="1161535" y="5659395"/>
            <a:ext cx="5436973" cy="923330"/>
          </a:xfrm>
          <a:prstGeom prst="rect">
            <a:avLst/>
          </a:prstGeom>
          <a:noFill/>
        </p:spPr>
        <p:txBody>
          <a:bodyPr wrap="square" rtlCol="0">
            <a:spAutoFit/>
          </a:bodyPr>
          <a:lstStyle/>
          <a:p>
            <a:r>
              <a:rPr lang="en-US" dirty="0"/>
              <a:t>Observation: Neural networks are overfitting due to less data as training data is only 5749 sentence pairs with vocab size of 8306</a:t>
            </a:r>
          </a:p>
        </p:txBody>
      </p:sp>
    </p:spTree>
    <p:extLst>
      <p:ext uri="{BB962C8B-B14F-4D97-AF65-F5344CB8AC3E}">
        <p14:creationId xmlns:p14="http://schemas.microsoft.com/office/powerpoint/2010/main" val="334142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23D4-9B76-90AF-6EAD-4A11A6909925}"/>
              </a:ext>
            </a:extLst>
          </p:cNvPr>
          <p:cNvSpPr>
            <a:spLocks noGrp="1"/>
          </p:cNvSpPr>
          <p:nvPr>
            <p:ph type="title"/>
          </p:nvPr>
        </p:nvSpPr>
        <p:spPr>
          <a:xfrm>
            <a:off x="318013" y="376818"/>
            <a:ext cx="11420906" cy="908285"/>
          </a:xfrm>
        </p:spPr>
        <p:txBody>
          <a:bodyPr/>
          <a:lstStyle/>
          <a:p>
            <a:r>
              <a:rPr lang="en-US" dirty="0"/>
              <a:t>Train vs Validation Losses </a:t>
            </a:r>
            <a:r>
              <a:rPr lang="en-US" dirty="0" err="1"/>
              <a:t>Contd</a:t>
            </a:r>
            <a:endParaRPr lang="en-US" dirty="0"/>
          </a:p>
        </p:txBody>
      </p:sp>
      <p:sp>
        <p:nvSpPr>
          <p:cNvPr id="6" name="TextBox 5">
            <a:extLst>
              <a:ext uri="{FF2B5EF4-FFF2-40B4-BE49-F238E27FC236}">
                <a16:creationId xmlns:a16="http://schemas.microsoft.com/office/drawing/2014/main" id="{6ADC8E48-D43E-2E36-EEA3-4B48AACEA53C}"/>
              </a:ext>
            </a:extLst>
          </p:cNvPr>
          <p:cNvSpPr txBox="1"/>
          <p:nvPr/>
        </p:nvSpPr>
        <p:spPr>
          <a:xfrm>
            <a:off x="6387165" y="2690336"/>
            <a:ext cx="5436973" cy="1477328"/>
          </a:xfrm>
          <a:prstGeom prst="rect">
            <a:avLst/>
          </a:prstGeom>
          <a:noFill/>
        </p:spPr>
        <p:txBody>
          <a:bodyPr wrap="square" rtlCol="0">
            <a:spAutoFit/>
          </a:bodyPr>
          <a:lstStyle/>
          <a:p>
            <a:r>
              <a:rPr lang="en-US" dirty="0"/>
              <a:t>Observation: </a:t>
            </a:r>
            <a:r>
              <a:rPr lang="en-IN" dirty="0">
                <a:solidFill>
                  <a:srgbClr val="000000"/>
                </a:solidFill>
                <a:latin typeface="Helvetica Neue" panose="02000503000000020004" pitchFamily="2" charset="0"/>
              </a:rPr>
              <a:t>It</a:t>
            </a:r>
            <a:r>
              <a:rPr lang="en-IN" b="0" i="0" dirty="0">
                <a:solidFill>
                  <a:srgbClr val="000000"/>
                </a:solidFill>
                <a:effectLst/>
                <a:latin typeface="Helvetica Neue" panose="02000503000000020004" pitchFamily="2" charset="0"/>
              </a:rPr>
              <a:t> appears that the training loss and validation loss are fluctuating and not decreasing consistently over the 10 epochs. This suggests that the model may not have converged to the optimal solution yet.</a:t>
            </a:r>
            <a:endParaRPr lang="en-US" dirty="0"/>
          </a:p>
        </p:txBody>
      </p:sp>
      <p:pic>
        <p:nvPicPr>
          <p:cNvPr id="3" name="Picture 2">
            <a:extLst>
              <a:ext uri="{FF2B5EF4-FFF2-40B4-BE49-F238E27FC236}">
                <a16:creationId xmlns:a16="http://schemas.microsoft.com/office/drawing/2014/main" id="{0A4D2522-916D-F47D-DA21-907087757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49" y="1556173"/>
            <a:ext cx="5976551" cy="4721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476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Cross 2065">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2067">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DD15C5-7B05-FF00-0DBD-F18D697B2F2D}"/>
              </a:ext>
            </a:extLst>
          </p:cNvPr>
          <p:cNvSpPr>
            <a:spLocks noGrp="1"/>
          </p:cNvSpPr>
          <p:nvPr>
            <p:ph type="title"/>
          </p:nvPr>
        </p:nvSpPr>
        <p:spPr>
          <a:xfrm>
            <a:off x="565149" y="1204721"/>
            <a:ext cx="4114799" cy="1446550"/>
          </a:xfrm>
        </p:spPr>
        <p:txBody>
          <a:bodyPr>
            <a:normAutofit/>
          </a:bodyPr>
          <a:lstStyle/>
          <a:p>
            <a:r>
              <a:rPr lang="en-US" dirty="0" err="1"/>
              <a:t>Explainability</a:t>
            </a:r>
            <a:endParaRPr lang="en-US" dirty="0"/>
          </a:p>
        </p:txBody>
      </p:sp>
      <p:sp>
        <p:nvSpPr>
          <p:cNvPr id="3" name="Content Placeholder 2">
            <a:extLst>
              <a:ext uri="{FF2B5EF4-FFF2-40B4-BE49-F238E27FC236}">
                <a16:creationId xmlns:a16="http://schemas.microsoft.com/office/drawing/2014/main" id="{EC9AD255-F366-57ED-6104-BF6494E1EBB3}"/>
              </a:ext>
            </a:extLst>
          </p:cNvPr>
          <p:cNvSpPr>
            <a:spLocks noGrp="1"/>
          </p:cNvSpPr>
          <p:nvPr>
            <p:ph idx="1"/>
          </p:nvPr>
        </p:nvSpPr>
        <p:spPr>
          <a:xfrm>
            <a:off x="565148" y="2166121"/>
            <a:ext cx="4114799" cy="3188586"/>
          </a:xfrm>
        </p:spPr>
        <p:txBody>
          <a:bodyPr>
            <a:normAutofit/>
          </a:bodyPr>
          <a:lstStyle/>
          <a:p>
            <a:pPr marL="0" indent="0">
              <a:lnSpc>
                <a:spcPct val="90000"/>
              </a:lnSpc>
              <a:buNone/>
            </a:pPr>
            <a:r>
              <a:rPr lang="en-US" sz="1700" dirty="0"/>
              <a:t>As per RAI guidelines, all ML models needs to be explainable.</a:t>
            </a:r>
          </a:p>
          <a:p>
            <a:pPr marL="0" indent="0">
              <a:lnSpc>
                <a:spcPct val="90000"/>
              </a:lnSpc>
              <a:buNone/>
            </a:pPr>
            <a:r>
              <a:rPr lang="en-US" sz="1700" dirty="0"/>
              <a:t>But neural networks are less interpretable hence we need to use black box based explanation frameworks like SHAP to understand which words are playing how much contribution in the similarity score generation.</a:t>
            </a:r>
          </a:p>
          <a:p>
            <a:pPr marL="0" indent="0">
              <a:lnSpc>
                <a:spcPct val="90000"/>
              </a:lnSpc>
              <a:buNone/>
            </a:pPr>
            <a:r>
              <a:rPr lang="en-US" sz="1700" dirty="0"/>
              <a:t>Along with </a:t>
            </a:r>
            <a:r>
              <a:rPr lang="en-US" sz="1700" dirty="0" err="1"/>
              <a:t>explainability</a:t>
            </a:r>
            <a:r>
              <a:rPr lang="en-US" sz="1700" dirty="0"/>
              <a:t> to end users this analysis would also be really helpful in debugging the model as post-hoc analysis</a:t>
            </a:r>
          </a:p>
        </p:txBody>
      </p:sp>
      <p:sp>
        <p:nvSpPr>
          <p:cNvPr id="5" name="TextBox 4">
            <a:extLst>
              <a:ext uri="{FF2B5EF4-FFF2-40B4-BE49-F238E27FC236}">
                <a16:creationId xmlns:a16="http://schemas.microsoft.com/office/drawing/2014/main" id="{60AD3083-8EED-7338-DCF9-DF3603149CB1}"/>
              </a:ext>
            </a:extLst>
          </p:cNvPr>
          <p:cNvSpPr txBox="1"/>
          <p:nvPr/>
        </p:nvSpPr>
        <p:spPr>
          <a:xfrm>
            <a:off x="3989424" y="5476201"/>
            <a:ext cx="3349695" cy="923330"/>
          </a:xfrm>
          <a:prstGeom prst="rect">
            <a:avLst/>
          </a:prstGeom>
          <a:noFill/>
        </p:spPr>
        <p:txBody>
          <a:bodyPr wrap="square" rtlCol="0">
            <a:spAutoFit/>
          </a:bodyPr>
          <a:lstStyle/>
          <a:p>
            <a:r>
              <a:rPr lang="en-US" dirty="0"/>
              <a:t>Input:</a:t>
            </a:r>
          </a:p>
          <a:p>
            <a:r>
              <a:rPr lang="en-US" dirty="0"/>
              <a:t>Sent1: “boy came from college”</a:t>
            </a:r>
          </a:p>
          <a:p>
            <a:r>
              <a:rPr lang="en-US" dirty="0"/>
              <a:t>Sent2: “boy came to college”</a:t>
            </a:r>
          </a:p>
        </p:txBody>
      </p:sp>
      <p:sp>
        <p:nvSpPr>
          <p:cNvPr id="6" name="TextBox 5">
            <a:extLst>
              <a:ext uri="{FF2B5EF4-FFF2-40B4-BE49-F238E27FC236}">
                <a16:creationId xmlns:a16="http://schemas.microsoft.com/office/drawing/2014/main" id="{1B680FC4-3FF0-2EA2-824F-B43B0B212671}"/>
              </a:ext>
            </a:extLst>
          </p:cNvPr>
          <p:cNvSpPr txBox="1"/>
          <p:nvPr/>
        </p:nvSpPr>
        <p:spPr>
          <a:xfrm>
            <a:off x="7362661" y="5199202"/>
            <a:ext cx="3941074" cy="1477328"/>
          </a:xfrm>
          <a:prstGeom prst="rect">
            <a:avLst/>
          </a:prstGeom>
          <a:noFill/>
        </p:spPr>
        <p:txBody>
          <a:bodyPr wrap="square" rtlCol="0">
            <a:spAutoFit/>
          </a:bodyPr>
          <a:lstStyle/>
          <a:p>
            <a:r>
              <a:rPr lang="en-US" dirty="0"/>
              <a:t>Interpretation:</a:t>
            </a:r>
          </a:p>
          <a:p>
            <a:r>
              <a:rPr lang="en-US" dirty="0"/>
              <a:t>The words “from” and “to” are the top contributing features and they are opposite in their contribution to similarity score. Logically meaningful.</a:t>
            </a:r>
          </a:p>
        </p:txBody>
      </p:sp>
      <p:pic>
        <p:nvPicPr>
          <p:cNvPr id="9" name="Picture 8" descr="A picture containing text, number, font, diagram&#10;&#10;Description automatically generated">
            <a:extLst>
              <a:ext uri="{FF2B5EF4-FFF2-40B4-BE49-F238E27FC236}">
                <a16:creationId xmlns:a16="http://schemas.microsoft.com/office/drawing/2014/main" id="{0A4DE9A0-3189-72CB-39D0-ECEE4611B0CD}"/>
              </a:ext>
            </a:extLst>
          </p:cNvPr>
          <p:cNvPicPr>
            <a:picLocks noChangeAspect="1"/>
          </p:cNvPicPr>
          <p:nvPr/>
        </p:nvPicPr>
        <p:blipFill>
          <a:blip r:embed="rId2"/>
          <a:stretch>
            <a:fillRect/>
          </a:stretch>
        </p:blipFill>
        <p:spPr>
          <a:xfrm>
            <a:off x="4679947" y="1109667"/>
            <a:ext cx="6902484" cy="4164042"/>
          </a:xfrm>
          <a:prstGeom prst="rect">
            <a:avLst/>
          </a:prstGeom>
        </p:spPr>
      </p:pic>
    </p:spTree>
    <p:extLst>
      <p:ext uri="{BB962C8B-B14F-4D97-AF65-F5344CB8AC3E}">
        <p14:creationId xmlns:p14="http://schemas.microsoft.com/office/powerpoint/2010/main" val="3309442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9CBE-5B2F-19BB-7BF6-B8629BABDAED}"/>
              </a:ext>
            </a:extLst>
          </p:cNvPr>
          <p:cNvSpPr>
            <a:spLocks noGrp="1"/>
          </p:cNvSpPr>
          <p:nvPr>
            <p:ph type="title"/>
          </p:nvPr>
        </p:nvSpPr>
        <p:spPr>
          <a:xfrm>
            <a:off x="466295" y="389175"/>
            <a:ext cx="8267296" cy="1446550"/>
          </a:xfrm>
        </p:spPr>
        <p:txBody>
          <a:bodyPr/>
          <a:lstStyle/>
          <a:p>
            <a:r>
              <a:rPr lang="en-US" dirty="0"/>
              <a:t>Extensibility</a:t>
            </a:r>
          </a:p>
        </p:txBody>
      </p:sp>
      <p:sp>
        <p:nvSpPr>
          <p:cNvPr id="3" name="Content Placeholder 2">
            <a:extLst>
              <a:ext uri="{FF2B5EF4-FFF2-40B4-BE49-F238E27FC236}">
                <a16:creationId xmlns:a16="http://schemas.microsoft.com/office/drawing/2014/main" id="{A81BD03E-2FF5-7B14-621E-D6D207B2615A}"/>
              </a:ext>
            </a:extLst>
          </p:cNvPr>
          <p:cNvSpPr>
            <a:spLocks noGrp="1"/>
          </p:cNvSpPr>
          <p:nvPr>
            <p:ph idx="1"/>
          </p:nvPr>
        </p:nvSpPr>
        <p:spPr>
          <a:xfrm>
            <a:off x="466294" y="1493033"/>
            <a:ext cx="11420905" cy="3188586"/>
          </a:xfrm>
        </p:spPr>
        <p:txBody>
          <a:bodyPr>
            <a:normAutofit fontScale="92500"/>
          </a:bodyPr>
          <a:lstStyle/>
          <a:p>
            <a:pPr>
              <a:buFont typeface="Arial" panose="020B0604020202020204" pitchFamily="34" charset="0"/>
              <a:buChar char="•"/>
            </a:pPr>
            <a:r>
              <a:rPr lang="en-US" dirty="0"/>
              <a:t>Semantic search is a very powerful and fundamental to real world applications like question-answering. </a:t>
            </a:r>
            <a:br>
              <a:rPr lang="en-US" dirty="0"/>
            </a:br>
            <a:r>
              <a:rPr lang="en-US" dirty="0"/>
              <a:t>Sent1: “Where is Swaroop going”</a:t>
            </a:r>
            <a:br>
              <a:rPr lang="en-US" dirty="0"/>
            </a:br>
            <a:r>
              <a:rPr lang="en-US" dirty="0"/>
              <a:t>Sent2: “Swaroop is going to college”</a:t>
            </a:r>
            <a:br>
              <a:rPr lang="en-US" dirty="0"/>
            </a:br>
            <a:r>
              <a:rPr lang="en-US" dirty="0"/>
              <a:t>Based on input query and similarity score the most matching sentence to be retrieved</a:t>
            </a:r>
          </a:p>
          <a:p>
            <a:pPr>
              <a:buFont typeface="Arial" panose="020B0604020202020204" pitchFamily="34" charset="0"/>
              <a:buChar char="•"/>
            </a:pPr>
            <a:r>
              <a:rPr lang="en-US" dirty="0"/>
              <a:t>Existing </a:t>
            </a:r>
            <a:r>
              <a:rPr lang="en-US" dirty="0" err="1"/>
              <a:t>explainability</a:t>
            </a:r>
            <a:r>
              <a:rPr lang="en-US" dirty="0"/>
              <a:t> frameworks are not effective in explaining how models works especially LLM and neural network models. More research to be conducted to generate human friendly explanations through counterfactual explanations.</a:t>
            </a:r>
          </a:p>
        </p:txBody>
      </p:sp>
    </p:spTree>
    <p:extLst>
      <p:ext uri="{BB962C8B-B14F-4D97-AF65-F5344CB8AC3E}">
        <p14:creationId xmlns:p14="http://schemas.microsoft.com/office/powerpoint/2010/main" val="2762595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B827-4E97-BC36-3BAA-5158B9D7AD90}"/>
              </a:ext>
            </a:extLst>
          </p:cNvPr>
          <p:cNvSpPr>
            <a:spLocks noGrp="1"/>
          </p:cNvSpPr>
          <p:nvPr>
            <p:ph type="title"/>
          </p:nvPr>
        </p:nvSpPr>
        <p:spPr>
          <a:xfrm>
            <a:off x="416867" y="389175"/>
            <a:ext cx="11643327" cy="1446550"/>
          </a:xfrm>
        </p:spPr>
        <p:txBody>
          <a:bodyPr/>
          <a:lstStyle/>
          <a:p>
            <a:r>
              <a:rPr lang="en-US" dirty="0"/>
              <a:t>Conclusion</a:t>
            </a:r>
          </a:p>
        </p:txBody>
      </p:sp>
      <p:sp>
        <p:nvSpPr>
          <p:cNvPr id="3" name="Content Placeholder 2">
            <a:extLst>
              <a:ext uri="{FF2B5EF4-FFF2-40B4-BE49-F238E27FC236}">
                <a16:creationId xmlns:a16="http://schemas.microsoft.com/office/drawing/2014/main" id="{C07EF299-48C9-FBD0-E7EE-B7E76C90540A}"/>
              </a:ext>
            </a:extLst>
          </p:cNvPr>
          <p:cNvSpPr>
            <a:spLocks noGrp="1"/>
          </p:cNvSpPr>
          <p:nvPr>
            <p:ph idx="1"/>
          </p:nvPr>
        </p:nvSpPr>
        <p:spPr>
          <a:xfrm>
            <a:off x="515722" y="1653670"/>
            <a:ext cx="11643327" cy="3738138"/>
          </a:xfrm>
        </p:spPr>
        <p:txBody>
          <a:bodyPr>
            <a:normAutofit/>
          </a:bodyPr>
          <a:lstStyle/>
          <a:p>
            <a:pPr marL="0" indent="0">
              <a:buNone/>
            </a:pPr>
            <a:r>
              <a:rPr lang="en-US" dirty="0"/>
              <a:t>In this project we have applied various deep learning and traditional model architectures to generate sentence similarity scores. We have demonstrated and documented reproducible experiments for reference. Overall we have explored 4 types of designs.</a:t>
            </a:r>
          </a:p>
          <a:p>
            <a:pPr marL="0" indent="0">
              <a:buNone/>
            </a:pPr>
            <a:r>
              <a:rPr lang="en-US" dirty="0"/>
              <a:t>We trained models on both multi lingual (</a:t>
            </a:r>
            <a:r>
              <a:rPr lang="en-US" dirty="0" err="1"/>
              <a:t>en-en</a:t>
            </a:r>
            <a:r>
              <a:rPr lang="en-US" dirty="0"/>
              <a:t>, es-es) and cross lingual (</a:t>
            </a:r>
            <a:r>
              <a:rPr lang="en-US" dirty="0" err="1"/>
              <a:t>en</a:t>
            </a:r>
            <a:r>
              <a:rPr lang="en-US" dirty="0"/>
              <a:t>-es) sentence pairs and generated semantic similarity scores.</a:t>
            </a:r>
          </a:p>
          <a:p>
            <a:pPr marL="0" indent="0">
              <a:buNone/>
            </a:pPr>
            <a:r>
              <a:rPr lang="en-US" dirty="0"/>
              <a:t>Explainable STS: We also researched and extended our implementation with </a:t>
            </a:r>
            <a:r>
              <a:rPr lang="en-US" dirty="0" err="1"/>
              <a:t>explainability</a:t>
            </a:r>
            <a:r>
              <a:rPr lang="en-US" dirty="0"/>
              <a:t> and generated </a:t>
            </a:r>
            <a:r>
              <a:rPr lang="en-US" dirty="0" err="1"/>
              <a:t>shap</a:t>
            </a:r>
            <a:r>
              <a:rPr lang="en-US" dirty="0"/>
              <a:t> waterfall plots for the same.</a:t>
            </a:r>
          </a:p>
        </p:txBody>
      </p:sp>
    </p:spTree>
    <p:extLst>
      <p:ext uri="{BB962C8B-B14F-4D97-AF65-F5344CB8AC3E}">
        <p14:creationId xmlns:p14="http://schemas.microsoft.com/office/powerpoint/2010/main" val="412420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DD25-68EC-99E5-FD3A-C1B2DD0A7A6B}"/>
              </a:ext>
            </a:extLst>
          </p:cNvPr>
          <p:cNvSpPr>
            <a:spLocks noGrp="1"/>
          </p:cNvSpPr>
          <p:nvPr>
            <p:ph type="title"/>
          </p:nvPr>
        </p:nvSpPr>
        <p:spPr>
          <a:xfrm>
            <a:off x="461250" y="254501"/>
            <a:ext cx="11269499" cy="1446550"/>
          </a:xfrm>
        </p:spPr>
        <p:txBody>
          <a:bodyPr/>
          <a:lstStyle/>
          <a:p>
            <a:r>
              <a:rPr lang="en-US" dirty="0"/>
              <a:t>Index</a:t>
            </a:r>
          </a:p>
        </p:txBody>
      </p:sp>
      <p:sp>
        <p:nvSpPr>
          <p:cNvPr id="3" name="Content Placeholder 2">
            <a:extLst>
              <a:ext uri="{FF2B5EF4-FFF2-40B4-BE49-F238E27FC236}">
                <a16:creationId xmlns:a16="http://schemas.microsoft.com/office/drawing/2014/main" id="{5588EE24-1D6A-2991-77A8-5DA98F5BAF92}"/>
              </a:ext>
            </a:extLst>
          </p:cNvPr>
          <p:cNvSpPr>
            <a:spLocks noGrp="1"/>
          </p:cNvSpPr>
          <p:nvPr>
            <p:ph idx="1"/>
          </p:nvPr>
        </p:nvSpPr>
        <p:spPr>
          <a:xfrm>
            <a:off x="461249" y="1167637"/>
            <a:ext cx="9029591" cy="4528969"/>
          </a:xfrm>
        </p:spPr>
        <p:txBody>
          <a:bodyPr>
            <a:normAutofit/>
          </a:bodyPr>
          <a:lstStyle/>
          <a:p>
            <a:pPr>
              <a:buFont typeface="Arial" panose="020B0604020202020204" pitchFamily="34" charset="0"/>
              <a:buChar char="•"/>
            </a:pPr>
            <a:r>
              <a:rPr lang="en-US" dirty="0"/>
              <a:t>Problem Statement</a:t>
            </a:r>
          </a:p>
          <a:p>
            <a:pPr>
              <a:buFont typeface="Arial" panose="020B0604020202020204" pitchFamily="34" charset="0"/>
              <a:buChar char="•"/>
            </a:pPr>
            <a:r>
              <a:rPr lang="en-US" dirty="0"/>
              <a:t>Approaches</a:t>
            </a:r>
          </a:p>
          <a:p>
            <a:pPr>
              <a:buFont typeface="Arial" panose="020B0604020202020204" pitchFamily="34" charset="0"/>
              <a:buChar char="•"/>
            </a:pPr>
            <a:r>
              <a:rPr lang="en-US" dirty="0"/>
              <a:t>Model designs</a:t>
            </a:r>
          </a:p>
          <a:p>
            <a:pPr>
              <a:buFont typeface="Arial" panose="020B0604020202020204" pitchFamily="34" charset="0"/>
              <a:buChar char="•"/>
            </a:pPr>
            <a:r>
              <a:rPr lang="en-US" dirty="0"/>
              <a:t>Experiment results</a:t>
            </a:r>
          </a:p>
          <a:p>
            <a:pPr>
              <a:buFont typeface="Arial" panose="020B0604020202020204" pitchFamily="34" charset="0"/>
              <a:buChar char="•"/>
            </a:pPr>
            <a:r>
              <a:rPr lang="en-US" dirty="0" err="1"/>
              <a:t>Explainability</a:t>
            </a:r>
            <a:endParaRPr lang="en-US" dirty="0"/>
          </a:p>
          <a:p>
            <a:pPr>
              <a:buFont typeface="Arial" panose="020B0604020202020204" pitchFamily="34" charset="0"/>
              <a:buChar char="•"/>
            </a:pPr>
            <a:r>
              <a:rPr lang="en-US" dirty="0"/>
              <a:t>Extensibility</a:t>
            </a:r>
          </a:p>
          <a:p>
            <a:pPr>
              <a:buFont typeface="Arial" panose="020B0604020202020204" pitchFamily="34" charset="0"/>
              <a:buChar char="•"/>
            </a:pPr>
            <a:r>
              <a:rPr lang="en-US" dirty="0"/>
              <a:t>Conclusion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50980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3B5A6-2972-4667-79CF-0DE66D21ABF2}"/>
              </a:ext>
            </a:extLst>
          </p:cNvPr>
          <p:cNvSpPr>
            <a:spLocks noGrp="1"/>
          </p:cNvSpPr>
          <p:nvPr>
            <p:ph type="title"/>
          </p:nvPr>
        </p:nvSpPr>
        <p:spPr>
          <a:xfrm>
            <a:off x="565150" y="353383"/>
            <a:ext cx="8267296" cy="1446550"/>
          </a:xfrm>
        </p:spPr>
        <p:txBody>
          <a:bodyPr/>
          <a:lstStyle/>
          <a:p>
            <a:r>
              <a:rPr lang="en-US" dirty="0"/>
              <a:t>Problem Statement</a:t>
            </a:r>
          </a:p>
        </p:txBody>
      </p:sp>
      <p:sp>
        <p:nvSpPr>
          <p:cNvPr id="3" name="Content Placeholder 2">
            <a:extLst>
              <a:ext uri="{FF2B5EF4-FFF2-40B4-BE49-F238E27FC236}">
                <a16:creationId xmlns:a16="http://schemas.microsoft.com/office/drawing/2014/main" id="{DC6CC829-B21C-6B1A-3474-4CA076737A29}"/>
              </a:ext>
            </a:extLst>
          </p:cNvPr>
          <p:cNvSpPr>
            <a:spLocks noGrp="1"/>
          </p:cNvSpPr>
          <p:nvPr>
            <p:ph idx="1"/>
          </p:nvPr>
        </p:nvSpPr>
        <p:spPr>
          <a:xfrm>
            <a:off x="491577" y="1398865"/>
            <a:ext cx="11605829" cy="3188586"/>
          </a:xfrm>
        </p:spPr>
        <p:txBody>
          <a:bodyPr>
            <a:normAutofit/>
          </a:bodyPr>
          <a:lstStyle/>
          <a:p>
            <a:pPr marL="0" indent="0" rtl="0">
              <a:spcBef>
                <a:spcPts val="0"/>
              </a:spcBef>
              <a:spcAft>
                <a:spcPts val="0"/>
              </a:spcAft>
              <a:buNone/>
            </a:pPr>
            <a:r>
              <a:rPr lang="en-IN" sz="1400" b="0" i="0" u="none" strike="noStrike" dirty="0">
                <a:solidFill>
                  <a:srgbClr val="000000"/>
                </a:solidFill>
                <a:effectLst/>
                <a:latin typeface="Arial" panose="020B0604020202020204" pitchFamily="34" charset="0"/>
              </a:rPr>
              <a:t>The objective of this project is to design and develop an algorithm for measuring the semantic similarity score (STS) between paired snippets of text. These text snippets can range from short to long in length. The STS score is a numerical representation of the degree of semantic equivalence between the two texts and will be measured on a scale of 0 to 5.</a:t>
            </a:r>
            <a:br>
              <a:rPr lang="en-IN" sz="1400" dirty="0"/>
            </a:br>
            <a:endParaRPr lang="en-US" sz="1400" dirty="0"/>
          </a:p>
        </p:txBody>
      </p:sp>
      <p:sp>
        <p:nvSpPr>
          <p:cNvPr id="5" name="TextBox 4">
            <a:extLst>
              <a:ext uri="{FF2B5EF4-FFF2-40B4-BE49-F238E27FC236}">
                <a16:creationId xmlns:a16="http://schemas.microsoft.com/office/drawing/2014/main" id="{22462B6F-1FF8-07BE-6F17-3799C93B91F4}"/>
              </a:ext>
            </a:extLst>
          </p:cNvPr>
          <p:cNvSpPr txBox="1"/>
          <p:nvPr/>
        </p:nvSpPr>
        <p:spPr>
          <a:xfrm>
            <a:off x="10752083" y="2112579"/>
            <a:ext cx="184731" cy="369332"/>
          </a:xfrm>
          <a:prstGeom prst="rect">
            <a:avLst/>
          </a:prstGeom>
          <a:noFill/>
        </p:spPr>
        <p:txBody>
          <a:bodyPr wrap="none" rtlCol="0">
            <a:spAutoFit/>
          </a:bodyPr>
          <a:lstStyle/>
          <a:p>
            <a:endParaRPr lang="en-US" dirty="0">
              <a:noFill/>
            </a:endParaRPr>
          </a:p>
        </p:txBody>
      </p:sp>
      <p:sp>
        <p:nvSpPr>
          <p:cNvPr id="6" name="TextBox 5">
            <a:extLst>
              <a:ext uri="{FF2B5EF4-FFF2-40B4-BE49-F238E27FC236}">
                <a16:creationId xmlns:a16="http://schemas.microsoft.com/office/drawing/2014/main" id="{D18FC22B-02A8-BE7C-F29C-2F29A7632776}"/>
              </a:ext>
            </a:extLst>
          </p:cNvPr>
          <p:cNvSpPr txBox="1"/>
          <p:nvPr/>
        </p:nvSpPr>
        <p:spPr>
          <a:xfrm>
            <a:off x="491577" y="2297245"/>
            <a:ext cx="11605829" cy="1569660"/>
          </a:xfrm>
          <a:prstGeom prst="rect">
            <a:avLst/>
          </a:prstGeom>
          <a:noFill/>
        </p:spPr>
        <p:txBody>
          <a:bodyPr wrap="square" rtlCol="0">
            <a:spAutoFit/>
          </a:bodyPr>
          <a:lstStyle/>
          <a:p>
            <a:pPr marL="457200" indent="-228600" rtl="0">
              <a:spcBef>
                <a:spcPts val="0"/>
              </a:spcBef>
              <a:spcAft>
                <a:spcPts val="0"/>
              </a:spcAft>
            </a:pPr>
            <a:r>
              <a:rPr lang="en-US" dirty="0"/>
              <a:t>Approach1: </a:t>
            </a:r>
            <a:r>
              <a:rPr lang="en-IN" sz="1400" b="0" i="0" u="none" strike="noStrike" dirty="0">
                <a:solidFill>
                  <a:srgbClr val="000000"/>
                </a:solidFill>
                <a:effectLst/>
                <a:latin typeface="Arial" panose="020B0604020202020204" pitchFamily="34" charset="0"/>
              </a:rPr>
              <a:t>Calculate cosine similarity: Once we have vector representations of the text, we will calculate their cosine similarity. Cosine similarity measures the cosine of the angle between two vectors, and ranges from -1 (opposite directions) to 1 (same direction).</a:t>
            </a:r>
            <a:endParaRPr lang="en-IN" sz="1400" b="0" dirty="0">
              <a:effectLst/>
            </a:endParaRPr>
          </a:p>
          <a:p>
            <a:pPr marL="457200" indent="-228600" rtl="0">
              <a:spcBef>
                <a:spcPts val="0"/>
              </a:spcBef>
              <a:spcAft>
                <a:spcPts val="0"/>
              </a:spcAft>
            </a:pPr>
            <a:r>
              <a:rPr lang="en-IN" sz="1400" b="0" i="0" u="none" strike="noStrike" dirty="0">
                <a:solidFill>
                  <a:srgbClr val="000000"/>
                </a:solidFill>
                <a:effectLst/>
                <a:latin typeface="Arial" panose="020B0604020202020204" pitchFamily="34" charset="0"/>
              </a:rPr>
              <a:t>·   To convert this value to a scale of 1 to 5, we will use the following formula:</a:t>
            </a:r>
            <a:endParaRPr lang="en-IN" sz="1400" b="0" dirty="0">
              <a:effectLst/>
            </a:endParaRPr>
          </a:p>
          <a:p>
            <a:pPr marL="2286000" rtl="0">
              <a:spcBef>
                <a:spcPts val="0"/>
              </a:spcBef>
              <a:spcAft>
                <a:spcPts val="0"/>
              </a:spcAft>
            </a:pPr>
            <a:r>
              <a:rPr lang="en-IN" sz="1400" b="0" i="0" u="none" strike="noStrike" dirty="0">
                <a:solidFill>
                  <a:srgbClr val="000000"/>
                </a:solidFill>
                <a:effectLst/>
                <a:latin typeface="Arial" panose="020B0604020202020204" pitchFamily="34" charset="0"/>
              </a:rPr>
              <a:t>STS score = (cosine similarity + 1) * 2.5</a:t>
            </a:r>
            <a:endParaRPr lang="en-IN" sz="1400" b="0" dirty="0">
              <a:effectLst/>
            </a:endParaRPr>
          </a:p>
          <a:p>
            <a:br>
              <a:rPr lang="en-IN" dirty="0"/>
            </a:br>
            <a:endParaRPr lang="en-US" dirty="0"/>
          </a:p>
        </p:txBody>
      </p:sp>
      <p:sp>
        <p:nvSpPr>
          <p:cNvPr id="8" name="TextBox 7">
            <a:extLst>
              <a:ext uri="{FF2B5EF4-FFF2-40B4-BE49-F238E27FC236}">
                <a16:creationId xmlns:a16="http://schemas.microsoft.com/office/drawing/2014/main" id="{7E1FA91B-E791-88FC-AA05-49AE095625C7}"/>
              </a:ext>
            </a:extLst>
          </p:cNvPr>
          <p:cNvSpPr txBox="1"/>
          <p:nvPr/>
        </p:nvSpPr>
        <p:spPr>
          <a:xfrm>
            <a:off x="491576" y="3464103"/>
            <a:ext cx="11605829" cy="1569660"/>
          </a:xfrm>
          <a:prstGeom prst="rect">
            <a:avLst/>
          </a:prstGeom>
          <a:noFill/>
        </p:spPr>
        <p:txBody>
          <a:bodyPr wrap="square" rtlCol="0">
            <a:spAutoFit/>
          </a:bodyPr>
          <a:lstStyle/>
          <a:p>
            <a:pPr marL="457200" indent="-228600" rtl="0">
              <a:spcBef>
                <a:spcPts val="0"/>
              </a:spcBef>
              <a:spcAft>
                <a:spcPts val="0"/>
              </a:spcAft>
            </a:pPr>
            <a:r>
              <a:rPr lang="en-US" dirty="0"/>
              <a:t>Approach2: </a:t>
            </a:r>
            <a:r>
              <a:rPr lang="en-IN" sz="1400" dirty="0">
                <a:solidFill>
                  <a:srgbClr val="000000"/>
                </a:solidFill>
                <a:latin typeface="Arial" panose="020B0604020202020204" pitchFamily="34" charset="0"/>
              </a:rPr>
              <a:t>Approach1 may not scale well to support long texts and it may not capture enough latent semantic relationships in the text. We can extend by feeding these embeddings as inputs to bidirectional LSTM that learn forward representation and backward representation of the texts. It will be a regression task and will use mean squared error as the loss function.</a:t>
            </a:r>
          </a:p>
          <a:p>
            <a:br>
              <a:rPr lang="en-IN" sz="1400" dirty="0"/>
            </a:br>
            <a:br>
              <a:rPr lang="en-IN" dirty="0"/>
            </a:br>
            <a:endParaRPr lang="en-US" dirty="0"/>
          </a:p>
        </p:txBody>
      </p:sp>
    </p:spTree>
    <p:extLst>
      <p:ext uri="{BB962C8B-B14F-4D97-AF65-F5344CB8AC3E}">
        <p14:creationId xmlns:p14="http://schemas.microsoft.com/office/powerpoint/2010/main" val="181879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1233-F0E1-189A-01DE-535130D718DD}"/>
              </a:ext>
            </a:extLst>
          </p:cNvPr>
          <p:cNvSpPr>
            <a:spLocks noGrp="1"/>
          </p:cNvSpPr>
          <p:nvPr>
            <p:ph type="title"/>
          </p:nvPr>
        </p:nvSpPr>
        <p:spPr>
          <a:xfrm>
            <a:off x="565150" y="500386"/>
            <a:ext cx="11371478" cy="846500"/>
          </a:xfrm>
        </p:spPr>
        <p:txBody>
          <a:bodyPr/>
          <a:lstStyle/>
          <a:p>
            <a:r>
              <a:rPr lang="en-US" dirty="0"/>
              <a:t>Model Designs</a:t>
            </a:r>
          </a:p>
        </p:txBody>
      </p:sp>
      <p:sp>
        <p:nvSpPr>
          <p:cNvPr id="3" name="Content Placeholder 2">
            <a:extLst>
              <a:ext uri="{FF2B5EF4-FFF2-40B4-BE49-F238E27FC236}">
                <a16:creationId xmlns:a16="http://schemas.microsoft.com/office/drawing/2014/main" id="{1C3837E5-F2DB-8A5D-5B43-186D4FC3BEA4}"/>
              </a:ext>
            </a:extLst>
          </p:cNvPr>
          <p:cNvSpPr>
            <a:spLocks noGrp="1"/>
          </p:cNvSpPr>
          <p:nvPr>
            <p:ph idx="1"/>
          </p:nvPr>
        </p:nvSpPr>
        <p:spPr>
          <a:xfrm>
            <a:off x="565150" y="1443605"/>
            <a:ext cx="11371478" cy="4808914"/>
          </a:xfrm>
        </p:spPr>
        <p:txBody>
          <a:bodyPr/>
          <a:lstStyle/>
          <a:p>
            <a:pPr marL="0" indent="0">
              <a:buNone/>
            </a:pPr>
            <a:r>
              <a:rPr lang="en-US" dirty="0"/>
              <a:t>Design1: </a:t>
            </a:r>
            <a:r>
              <a:rPr lang="en-US" dirty="0" err="1"/>
              <a:t>BiLSTM</a:t>
            </a:r>
            <a:r>
              <a:rPr lang="en-US" dirty="0"/>
              <a:t> Sentence Embedding</a:t>
            </a:r>
          </a:p>
          <a:p>
            <a:pPr marL="0" indent="0">
              <a:buNone/>
            </a:pPr>
            <a:endParaRPr lang="en-US" dirty="0"/>
          </a:p>
        </p:txBody>
      </p:sp>
      <p:sp>
        <p:nvSpPr>
          <p:cNvPr id="4" name="Rounded Rectangle 3">
            <a:extLst>
              <a:ext uri="{FF2B5EF4-FFF2-40B4-BE49-F238E27FC236}">
                <a16:creationId xmlns:a16="http://schemas.microsoft.com/office/drawing/2014/main" id="{018AF050-79AD-DF04-86BF-07489D9AA24D}"/>
              </a:ext>
            </a:extLst>
          </p:cNvPr>
          <p:cNvSpPr/>
          <p:nvPr/>
        </p:nvSpPr>
        <p:spPr>
          <a:xfrm>
            <a:off x="565150" y="23209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Padded Sentence1</a:t>
            </a:r>
          </a:p>
        </p:txBody>
      </p:sp>
      <p:sp>
        <p:nvSpPr>
          <p:cNvPr id="5" name="Rounded Rectangle 4">
            <a:extLst>
              <a:ext uri="{FF2B5EF4-FFF2-40B4-BE49-F238E27FC236}">
                <a16:creationId xmlns:a16="http://schemas.microsoft.com/office/drawing/2014/main" id="{58AE5A5D-51F4-3B0B-F300-A4A4C6607039}"/>
              </a:ext>
            </a:extLst>
          </p:cNvPr>
          <p:cNvSpPr/>
          <p:nvPr/>
        </p:nvSpPr>
        <p:spPr>
          <a:xfrm>
            <a:off x="593895" y="42867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Padded Sentence2</a:t>
            </a:r>
          </a:p>
        </p:txBody>
      </p:sp>
      <p:sp>
        <p:nvSpPr>
          <p:cNvPr id="19" name="Rounded Rectangle 18">
            <a:extLst>
              <a:ext uri="{FF2B5EF4-FFF2-40B4-BE49-F238E27FC236}">
                <a16:creationId xmlns:a16="http://schemas.microsoft.com/office/drawing/2014/main" id="{49E6F8A5-C478-A738-1DB0-3E623981B56B}"/>
              </a:ext>
            </a:extLst>
          </p:cNvPr>
          <p:cNvSpPr/>
          <p:nvPr/>
        </p:nvSpPr>
        <p:spPr>
          <a:xfrm>
            <a:off x="5451087" y="3147824"/>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Input Embedding</a:t>
            </a:r>
          </a:p>
        </p:txBody>
      </p:sp>
      <p:sp>
        <p:nvSpPr>
          <p:cNvPr id="22" name="Rounded Rectangle 21">
            <a:extLst>
              <a:ext uri="{FF2B5EF4-FFF2-40B4-BE49-F238E27FC236}">
                <a16:creationId xmlns:a16="http://schemas.microsoft.com/office/drawing/2014/main" id="{B15ABBD0-D154-DA61-51A3-5C481ECAEE22}"/>
              </a:ext>
            </a:extLst>
          </p:cNvPr>
          <p:cNvSpPr/>
          <p:nvPr/>
        </p:nvSpPr>
        <p:spPr>
          <a:xfrm>
            <a:off x="7924972" y="3147824"/>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MLP</a:t>
            </a:r>
          </a:p>
        </p:txBody>
      </p:sp>
      <p:sp>
        <p:nvSpPr>
          <p:cNvPr id="23" name="Rounded Rectangle 22">
            <a:extLst>
              <a:ext uri="{FF2B5EF4-FFF2-40B4-BE49-F238E27FC236}">
                <a16:creationId xmlns:a16="http://schemas.microsoft.com/office/drawing/2014/main" id="{5CB4247B-36BD-E62E-3273-6602DE36E864}"/>
              </a:ext>
            </a:extLst>
          </p:cNvPr>
          <p:cNvSpPr/>
          <p:nvPr/>
        </p:nvSpPr>
        <p:spPr>
          <a:xfrm>
            <a:off x="9728841" y="3147824"/>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Output as Regression scores</a:t>
            </a:r>
          </a:p>
        </p:txBody>
      </p:sp>
      <p:cxnSp>
        <p:nvCxnSpPr>
          <p:cNvPr id="27" name="Straight Arrow Connector 26">
            <a:extLst>
              <a:ext uri="{FF2B5EF4-FFF2-40B4-BE49-F238E27FC236}">
                <a16:creationId xmlns:a16="http://schemas.microsoft.com/office/drawing/2014/main" id="{31223BA0-E740-52F8-7257-CA4E1BF4B08F}"/>
              </a:ext>
            </a:extLst>
          </p:cNvPr>
          <p:cNvCxnSpPr>
            <a:cxnSpLocks/>
            <a:stCxn id="19" idx="3"/>
            <a:endCxn id="22" idx="1"/>
          </p:cNvCxnSpPr>
          <p:nvPr/>
        </p:nvCxnSpPr>
        <p:spPr>
          <a:xfrm>
            <a:off x="6903780" y="3717272"/>
            <a:ext cx="1021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A94F4A-A07B-9E09-9C04-F7D6FBCFD6A9}"/>
              </a:ext>
            </a:extLst>
          </p:cNvPr>
          <p:cNvCxnSpPr>
            <a:stCxn id="22" idx="3"/>
            <a:endCxn id="23" idx="1"/>
          </p:cNvCxnSpPr>
          <p:nvPr/>
        </p:nvCxnSpPr>
        <p:spPr>
          <a:xfrm>
            <a:off x="9259501" y="3717272"/>
            <a:ext cx="469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B5865494-17F6-992F-1E5E-17CF3736FA16}"/>
              </a:ext>
            </a:extLst>
          </p:cNvPr>
          <p:cNvSpPr/>
          <p:nvPr/>
        </p:nvSpPr>
        <p:spPr>
          <a:xfrm>
            <a:off x="3095366" y="23209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sp>
        <p:nvSpPr>
          <p:cNvPr id="20" name="Rounded Rectangle 19">
            <a:extLst>
              <a:ext uri="{FF2B5EF4-FFF2-40B4-BE49-F238E27FC236}">
                <a16:creationId xmlns:a16="http://schemas.microsoft.com/office/drawing/2014/main" id="{8E4127B2-02C7-FCA3-5295-B2A40F14E56A}"/>
              </a:ext>
            </a:extLst>
          </p:cNvPr>
          <p:cNvSpPr/>
          <p:nvPr/>
        </p:nvSpPr>
        <p:spPr>
          <a:xfrm>
            <a:off x="3095366" y="4286626"/>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cxnSp>
        <p:nvCxnSpPr>
          <p:cNvPr id="36" name="Straight Arrow Connector 35">
            <a:extLst>
              <a:ext uri="{FF2B5EF4-FFF2-40B4-BE49-F238E27FC236}">
                <a16:creationId xmlns:a16="http://schemas.microsoft.com/office/drawing/2014/main" id="{BA19A199-C1D7-2902-A254-485422469456}"/>
              </a:ext>
            </a:extLst>
          </p:cNvPr>
          <p:cNvCxnSpPr>
            <a:stCxn id="4" idx="3"/>
            <a:endCxn id="17" idx="1"/>
          </p:cNvCxnSpPr>
          <p:nvPr/>
        </p:nvCxnSpPr>
        <p:spPr>
          <a:xfrm>
            <a:off x="1899679" y="2890367"/>
            <a:ext cx="119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42AE838-98C3-66F3-450C-2B3749ACFF9B}"/>
              </a:ext>
            </a:extLst>
          </p:cNvPr>
          <p:cNvCxnSpPr>
            <a:stCxn id="5" idx="3"/>
            <a:endCxn id="20" idx="1"/>
          </p:cNvCxnSpPr>
          <p:nvPr/>
        </p:nvCxnSpPr>
        <p:spPr>
          <a:xfrm flipV="1">
            <a:off x="1928424" y="4856074"/>
            <a:ext cx="1166942" cy="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89E46BFC-5914-C468-DD67-DEB442DF7C59}"/>
              </a:ext>
            </a:extLst>
          </p:cNvPr>
          <p:cNvCxnSpPr>
            <a:stCxn id="17" idx="3"/>
            <a:endCxn id="19" idx="0"/>
          </p:cNvCxnSpPr>
          <p:nvPr/>
        </p:nvCxnSpPr>
        <p:spPr>
          <a:xfrm>
            <a:off x="4429895" y="2890367"/>
            <a:ext cx="1747539" cy="2574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86140576-F75D-42D3-A4C5-5BFB8DC405A6}"/>
              </a:ext>
            </a:extLst>
          </p:cNvPr>
          <p:cNvCxnSpPr>
            <a:stCxn id="20" idx="3"/>
            <a:endCxn id="19" idx="2"/>
          </p:cNvCxnSpPr>
          <p:nvPr/>
        </p:nvCxnSpPr>
        <p:spPr>
          <a:xfrm flipV="1">
            <a:off x="4429895" y="4286719"/>
            <a:ext cx="1747539" cy="569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6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1233-F0E1-189A-01DE-535130D718DD}"/>
              </a:ext>
            </a:extLst>
          </p:cNvPr>
          <p:cNvSpPr>
            <a:spLocks noGrp="1"/>
          </p:cNvSpPr>
          <p:nvPr>
            <p:ph type="title"/>
          </p:nvPr>
        </p:nvSpPr>
        <p:spPr>
          <a:xfrm>
            <a:off x="565150" y="500386"/>
            <a:ext cx="11371478" cy="846500"/>
          </a:xfrm>
        </p:spPr>
        <p:txBody>
          <a:bodyPr/>
          <a:lstStyle/>
          <a:p>
            <a:r>
              <a:rPr lang="en-US" dirty="0"/>
              <a:t>Model Designs</a:t>
            </a:r>
          </a:p>
        </p:txBody>
      </p:sp>
      <p:sp>
        <p:nvSpPr>
          <p:cNvPr id="3" name="Content Placeholder 2">
            <a:extLst>
              <a:ext uri="{FF2B5EF4-FFF2-40B4-BE49-F238E27FC236}">
                <a16:creationId xmlns:a16="http://schemas.microsoft.com/office/drawing/2014/main" id="{1C3837E5-F2DB-8A5D-5B43-186D4FC3BEA4}"/>
              </a:ext>
            </a:extLst>
          </p:cNvPr>
          <p:cNvSpPr>
            <a:spLocks noGrp="1"/>
          </p:cNvSpPr>
          <p:nvPr>
            <p:ph idx="1"/>
          </p:nvPr>
        </p:nvSpPr>
        <p:spPr>
          <a:xfrm>
            <a:off x="565150" y="1443605"/>
            <a:ext cx="11371478" cy="4808914"/>
          </a:xfrm>
        </p:spPr>
        <p:txBody>
          <a:bodyPr/>
          <a:lstStyle/>
          <a:p>
            <a:pPr marL="0" indent="0">
              <a:buNone/>
            </a:pPr>
            <a:r>
              <a:rPr lang="en-US" dirty="0"/>
              <a:t>Design2: Mean averaged Word2Vec </a:t>
            </a:r>
            <a:r>
              <a:rPr lang="en-US" dirty="0" err="1"/>
              <a:t>BiLstm</a:t>
            </a:r>
            <a:r>
              <a:rPr lang="en-US" dirty="0"/>
              <a:t> Attention</a:t>
            </a:r>
          </a:p>
          <a:p>
            <a:pPr marL="0" indent="0">
              <a:buNone/>
            </a:pPr>
            <a:endParaRPr lang="en-US" dirty="0"/>
          </a:p>
        </p:txBody>
      </p:sp>
      <p:sp>
        <p:nvSpPr>
          <p:cNvPr id="4" name="Rounded Rectangle 3">
            <a:extLst>
              <a:ext uri="{FF2B5EF4-FFF2-40B4-BE49-F238E27FC236}">
                <a16:creationId xmlns:a16="http://schemas.microsoft.com/office/drawing/2014/main" id="{018AF050-79AD-DF04-86BF-07489D9AA24D}"/>
              </a:ext>
            </a:extLst>
          </p:cNvPr>
          <p:cNvSpPr/>
          <p:nvPr/>
        </p:nvSpPr>
        <p:spPr>
          <a:xfrm>
            <a:off x="2497524" y="2290105"/>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Sentence1</a:t>
            </a:r>
            <a:br>
              <a:rPr lang="en-US" dirty="0"/>
            </a:br>
            <a:r>
              <a:rPr lang="en-US" dirty="0"/>
              <a:t>mean</a:t>
            </a:r>
          </a:p>
        </p:txBody>
      </p:sp>
      <p:sp>
        <p:nvSpPr>
          <p:cNvPr id="5" name="Rounded Rectangle 4">
            <a:extLst>
              <a:ext uri="{FF2B5EF4-FFF2-40B4-BE49-F238E27FC236}">
                <a16:creationId xmlns:a16="http://schemas.microsoft.com/office/drawing/2014/main" id="{58AE5A5D-51F4-3B0B-F300-A4A4C6607039}"/>
              </a:ext>
            </a:extLst>
          </p:cNvPr>
          <p:cNvSpPr/>
          <p:nvPr/>
        </p:nvSpPr>
        <p:spPr>
          <a:xfrm>
            <a:off x="2497523" y="4197167"/>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Sentence2</a:t>
            </a:r>
            <a:br>
              <a:rPr lang="en-US" dirty="0"/>
            </a:br>
            <a:r>
              <a:rPr lang="en-US" dirty="0"/>
              <a:t>mean</a:t>
            </a:r>
          </a:p>
        </p:txBody>
      </p:sp>
      <p:sp>
        <p:nvSpPr>
          <p:cNvPr id="6" name="Rounded Rectangle 5">
            <a:extLst>
              <a:ext uri="{FF2B5EF4-FFF2-40B4-BE49-F238E27FC236}">
                <a16:creationId xmlns:a16="http://schemas.microsoft.com/office/drawing/2014/main" id="{554DA549-5E00-CD28-CD23-3B9586F574B7}"/>
              </a:ext>
            </a:extLst>
          </p:cNvPr>
          <p:cNvSpPr/>
          <p:nvPr/>
        </p:nvSpPr>
        <p:spPr>
          <a:xfrm>
            <a:off x="5097160" y="3144771"/>
            <a:ext cx="1550775"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input embeddings</a:t>
            </a:r>
          </a:p>
        </p:txBody>
      </p:sp>
      <p:sp>
        <p:nvSpPr>
          <p:cNvPr id="8" name="Rounded Rectangle 7">
            <a:extLst>
              <a:ext uri="{FF2B5EF4-FFF2-40B4-BE49-F238E27FC236}">
                <a16:creationId xmlns:a16="http://schemas.microsoft.com/office/drawing/2014/main" id="{4CE009FA-6A26-80D8-3DF3-23D7A99145B9}"/>
              </a:ext>
            </a:extLst>
          </p:cNvPr>
          <p:cNvSpPr/>
          <p:nvPr/>
        </p:nvSpPr>
        <p:spPr>
          <a:xfrm>
            <a:off x="330971" y="2290104"/>
            <a:ext cx="941776"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a:p>
            <a:pPr algn="ctr"/>
            <a:r>
              <a:rPr lang="en-US" dirty="0"/>
              <a:t>2</a:t>
            </a:r>
          </a:p>
          <a:p>
            <a:pPr algn="ctr"/>
            <a:r>
              <a:rPr lang="en-US" dirty="0"/>
              <a:t>3</a:t>
            </a:r>
          </a:p>
        </p:txBody>
      </p:sp>
      <p:sp>
        <p:nvSpPr>
          <p:cNvPr id="9" name="Double Brace 8">
            <a:extLst>
              <a:ext uri="{FF2B5EF4-FFF2-40B4-BE49-F238E27FC236}">
                <a16:creationId xmlns:a16="http://schemas.microsoft.com/office/drawing/2014/main" id="{1714EFBA-0910-7C89-1D0C-025E05A08F08}"/>
              </a:ext>
            </a:extLst>
          </p:cNvPr>
          <p:cNvSpPr/>
          <p:nvPr/>
        </p:nvSpPr>
        <p:spPr>
          <a:xfrm>
            <a:off x="667265" y="2458931"/>
            <a:ext cx="259490" cy="753825"/>
          </a:xfrm>
          <a:prstGeom prst="brace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5FA6DBFB-F8DD-A16F-F4A6-38A08E21A9A3}"/>
              </a:ext>
            </a:extLst>
          </p:cNvPr>
          <p:cNvSpPr/>
          <p:nvPr/>
        </p:nvSpPr>
        <p:spPr>
          <a:xfrm>
            <a:off x="343329" y="4201296"/>
            <a:ext cx="941776"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p>
          <a:p>
            <a:pPr algn="ctr"/>
            <a:r>
              <a:rPr lang="en-US" dirty="0"/>
              <a:t>8</a:t>
            </a:r>
          </a:p>
          <a:p>
            <a:pPr algn="ctr"/>
            <a:r>
              <a:rPr lang="en-US" dirty="0"/>
              <a:t>10</a:t>
            </a:r>
          </a:p>
        </p:txBody>
      </p:sp>
      <p:cxnSp>
        <p:nvCxnSpPr>
          <p:cNvPr id="12" name="Straight Arrow Connector 11">
            <a:extLst>
              <a:ext uri="{FF2B5EF4-FFF2-40B4-BE49-F238E27FC236}">
                <a16:creationId xmlns:a16="http://schemas.microsoft.com/office/drawing/2014/main" id="{0BF7113D-6A61-4E5D-9F00-C6A2017BDCEC}"/>
              </a:ext>
            </a:extLst>
          </p:cNvPr>
          <p:cNvCxnSpPr>
            <a:stCxn id="8" idx="3"/>
            <a:endCxn id="4" idx="1"/>
          </p:cNvCxnSpPr>
          <p:nvPr/>
        </p:nvCxnSpPr>
        <p:spPr>
          <a:xfrm>
            <a:off x="1272747" y="2859552"/>
            <a:ext cx="12247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C9279D-D0F4-558E-18D4-54ABF94D69BA}"/>
              </a:ext>
            </a:extLst>
          </p:cNvPr>
          <p:cNvCxnSpPr>
            <a:stCxn id="10" idx="3"/>
            <a:endCxn id="5" idx="1"/>
          </p:cNvCxnSpPr>
          <p:nvPr/>
        </p:nvCxnSpPr>
        <p:spPr>
          <a:xfrm flipV="1">
            <a:off x="1285105" y="4766615"/>
            <a:ext cx="1212418" cy="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581906F9-7FB1-CF43-1750-1E085EEE59DA}"/>
              </a:ext>
            </a:extLst>
          </p:cNvPr>
          <p:cNvCxnSpPr>
            <a:cxnSpLocks/>
            <a:stCxn id="5" idx="3"/>
            <a:endCxn id="6" idx="2"/>
          </p:cNvCxnSpPr>
          <p:nvPr/>
        </p:nvCxnSpPr>
        <p:spPr>
          <a:xfrm flipV="1">
            <a:off x="3832052" y="4283666"/>
            <a:ext cx="2040496" cy="4829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99EA1D93-B2E4-FB32-A6E0-DB0F0B15E331}"/>
              </a:ext>
            </a:extLst>
          </p:cNvPr>
          <p:cNvCxnSpPr>
            <a:cxnSpLocks/>
            <a:stCxn id="4" idx="3"/>
            <a:endCxn id="6" idx="0"/>
          </p:cNvCxnSpPr>
          <p:nvPr/>
        </p:nvCxnSpPr>
        <p:spPr>
          <a:xfrm>
            <a:off x="3832053" y="2859553"/>
            <a:ext cx="2040495" cy="2852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49E6F8A5-C478-A738-1DB0-3E623981B56B}"/>
              </a:ext>
            </a:extLst>
          </p:cNvPr>
          <p:cNvSpPr/>
          <p:nvPr/>
        </p:nvSpPr>
        <p:spPr>
          <a:xfrm>
            <a:off x="7182365" y="31334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sp>
        <p:nvSpPr>
          <p:cNvPr id="22" name="Rounded Rectangle 21">
            <a:extLst>
              <a:ext uri="{FF2B5EF4-FFF2-40B4-BE49-F238E27FC236}">
                <a16:creationId xmlns:a16="http://schemas.microsoft.com/office/drawing/2014/main" id="{B15ABBD0-D154-DA61-51A3-5C481ECAEE22}"/>
              </a:ext>
            </a:extLst>
          </p:cNvPr>
          <p:cNvSpPr/>
          <p:nvPr/>
        </p:nvSpPr>
        <p:spPr>
          <a:xfrm>
            <a:off x="8892231" y="3133418"/>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Self Attention</a:t>
            </a:r>
          </a:p>
        </p:txBody>
      </p:sp>
      <p:sp>
        <p:nvSpPr>
          <p:cNvPr id="23" name="Rounded Rectangle 22">
            <a:extLst>
              <a:ext uri="{FF2B5EF4-FFF2-40B4-BE49-F238E27FC236}">
                <a16:creationId xmlns:a16="http://schemas.microsoft.com/office/drawing/2014/main" id="{5CB4247B-36BD-E62E-3273-6602DE36E864}"/>
              </a:ext>
            </a:extLst>
          </p:cNvPr>
          <p:cNvSpPr/>
          <p:nvPr/>
        </p:nvSpPr>
        <p:spPr>
          <a:xfrm>
            <a:off x="10483935" y="3127239"/>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Output as Regression scores</a:t>
            </a:r>
          </a:p>
        </p:txBody>
      </p:sp>
      <p:cxnSp>
        <p:nvCxnSpPr>
          <p:cNvPr id="25" name="Straight Arrow Connector 24">
            <a:extLst>
              <a:ext uri="{FF2B5EF4-FFF2-40B4-BE49-F238E27FC236}">
                <a16:creationId xmlns:a16="http://schemas.microsoft.com/office/drawing/2014/main" id="{0B0F123D-F448-520A-2ACF-8521B5355775}"/>
              </a:ext>
            </a:extLst>
          </p:cNvPr>
          <p:cNvCxnSpPr>
            <a:cxnSpLocks/>
            <a:stCxn id="6" idx="3"/>
            <a:endCxn id="19" idx="1"/>
          </p:cNvCxnSpPr>
          <p:nvPr/>
        </p:nvCxnSpPr>
        <p:spPr>
          <a:xfrm flipV="1">
            <a:off x="6647935" y="3702867"/>
            <a:ext cx="534430" cy="1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1223BA0-E740-52F8-7257-CA4E1BF4B08F}"/>
              </a:ext>
            </a:extLst>
          </p:cNvPr>
          <p:cNvCxnSpPr>
            <a:stCxn id="19" idx="3"/>
            <a:endCxn id="22" idx="1"/>
          </p:cNvCxnSpPr>
          <p:nvPr/>
        </p:nvCxnSpPr>
        <p:spPr>
          <a:xfrm flipV="1">
            <a:off x="8516894" y="3702866"/>
            <a:ext cx="3753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A94F4A-A07B-9E09-9C04-F7D6FBCFD6A9}"/>
              </a:ext>
            </a:extLst>
          </p:cNvPr>
          <p:cNvCxnSpPr>
            <a:stCxn id="22" idx="3"/>
            <a:endCxn id="23" idx="1"/>
          </p:cNvCxnSpPr>
          <p:nvPr/>
        </p:nvCxnSpPr>
        <p:spPr>
          <a:xfrm flipV="1">
            <a:off x="10226760" y="3696687"/>
            <a:ext cx="257175" cy="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85EC967-99A3-CE44-613A-CA3B1F7355AA}"/>
              </a:ext>
            </a:extLst>
          </p:cNvPr>
          <p:cNvSpPr txBox="1"/>
          <p:nvPr/>
        </p:nvSpPr>
        <p:spPr>
          <a:xfrm>
            <a:off x="5215324" y="4226496"/>
            <a:ext cx="1000897" cy="307777"/>
          </a:xfrm>
          <a:prstGeom prst="rect">
            <a:avLst/>
          </a:prstGeom>
          <a:noFill/>
        </p:spPr>
        <p:txBody>
          <a:bodyPr wrap="square" rtlCol="0">
            <a:spAutoFit/>
          </a:bodyPr>
          <a:lstStyle/>
          <a:p>
            <a:r>
              <a:rPr lang="en-US" sz="1400" dirty="0" err="1"/>
              <a:t>concat</a:t>
            </a:r>
            <a:endParaRPr lang="en-US" sz="1400" dirty="0"/>
          </a:p>
        </p:txBody>
      </p:sp>
      <p:sp>
        <p:nvSpPr>
          <p:cNvPr id="34" name="TextBox 33">
            <a:extLst>
              <a:ext uri="{FF2B5EF4-FFF2-40B4-BE49-F238E27FC236}">
                <a16:creationId xmlns:a16="http://schemas.microsoft.com/office/drawing/2014/main" id="{9C5A6862-7E29-0A63-1771-11699E61193A}"/>
              </a:ext>
            </a:extLst>
          </p:cNvPr>
          <p:cNvSpPr txBox="1"/>
          <p:nvPr/>
        </p:nvSpPr>
        <p:spPr>
          <a:xfrm>
            <a:off x="383790" y="3388909"/>
            <a:ext cx="1334528" cy="461665"/>
          </a:xfrm>
          <a:prstGeom prst="rect">
            <a:avLst/>
          </a:prstGeom>
          <a:noFill/>
        </p:spPr>
        <p:txBody>
          <a:bodyPr wrap="square" rtlCol="0">
            <a:spAutoFit/>
          </a:bodyPr>
          <a:lstStyle/>
          <a:p>
            <a:r>
              <a:rPr lang="en-US" sz="1200" dirty="0"/>
              <a:t>Word Embeddings</a:t>
            </a:r>
          </a:p>
        </p:txBody>
      </p:sp>
      <p:sp>
        <p:nvSpPr>
          <p:cNvPr id="35" name="TextBox 34">
            <a:extLst>
              <a:ext uri="{FF2B5EF4-FFF2-40B4-BE49-F238E27FC236}">
                <a16:creationId xmlns:a16="http://schemas.microsoft.com/office/drawing/2014/main" id="{A4481ADF-92E3-DF25-C437-5A99C82BF8E0}"/>
              </a:ext>
            </a:extLst>
          </p:cNvPr>
          <p:cNvSpPr txBox="1"/>
          <p:nvPr/>
        </p:nvSpPr>
        <p:spPr>
          <a:xfrm>
            <a:off x="427469" y="5334689"/>
            <a:ext cx="1334528" cy="461665"/>
          </a:xfrm>
          <a:prstGeom prst="rect">
            <a:avLst/>
          </a:prstGeom>
          <a:noFill/>
        </p:spPr>
        <p:txBody>
          <a:bodyPr wrap="square" rtlCol="0">
            <a:spAutoFit/>
          </a:bodyPr>
          <a:lstStyle/>
          <a:p>
            <a:r>
              <a:rPr lang="en-US" sz="1200" dirty="0"/>
              <a:t>Word Embeddings</a:t>
            </a:r>
          </a:p>
        </p:txBody>
      </p:sp>
    </p:spTree>
    <p:extLst>
      <p:ext uri="{BB962C8B-B14F-4D97-AF65-F5344CB8AC3E}">
        <p14:creationId xmlns:p14="http://schemas.microsoft.com/office/powerpoint/2010/main" val="131697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1233-F0E1-189A-01DE-535130D718DD}"/>
              </a:ext>
            </a:extLst>
          </p:cNvPr>
          <p:cNvSpPr>
            <a:spLocks noGrp="1"/>
          </p:cNvSpPr>
          <p:nvPr>
            <p:ph type="title"/>
          </p:nvPr>
        </p:nvSpPr>
        <p:spPr>
          <a:xfrm>
            <a:off x="565150" y="500386"/>
            <a:ext cx="11371478" cy="846500"/>
          </a:xfrm>
        </p:spPr>
        <p:txBody>
          <a:bodyPr/>
          <a:lstStyle/>
          <a:p>
            <a:r>
              <a:rPr lang="en-US" dirty="0"/>
              <a:t>Model Designs</a:t>
            </a:r>
          </a:p>
        </p:txBody>
      </p:sp>
      <p:sp>
        <p:nvSpPr>
          <p:cNvPr id="3" name="Content Placeholder 2">
            <a:extLst>
              <a:ext uri="{FF2B5EF4-FFF2-40B4-BE49-F238E27FC236}">
                <a16:creationId xmlns:a16="http://schemas.microsoft.com/office/drawing/2014/main" id="{1C3837E5-F2DB-8A5D-5B43-186D4FC3BEA4}"/>
              </a:ext>
            </a:extLst>
          </p:cNvPr>
          <p:cNvSpPr>
            <a:spLocks noGrp="1"/>
          </p:cNvSpPr>
          <p:nvPr>
            <p:ph idx="1"/>
          </p:nvPr>
        </p:nvSpPr>
        <p:spPr>
          <a:xfrm>
            <a:off x="565150" y="1443605"/>
            <a:ext cx="11371478" cy="4808914"/>
          </a:xfrm>
        </p:spPr>
        <p:txBody>
          <a:bodyPr/>
          <a:lstStyle/>
          <a:p>
            <a:pPr marL="0" indent="0">
              <a:buNone/>
            </a:pPr>
            <a:r>
              <a:rPr lang="en-US" dirty="0"/>
              <a:t>Design3: Siamese </a:t>
            </a:r>
            <a:r>
              <a:rPr lang="en-US" dirty="0" err="1"/>
              <a:t>BiLSTM</a:t>
            </a:r>
            <a:r>
              <a:rPr lang="en-US" dirty="0"/>
              <a:t> neural network with self attention</a:t>
            </a:r>
          </a:p>
          <a:p>
            <a:pPr marL="0" indent="0">
              <a:buNone/>
            </a:pPr>
            <a:endParaRPr lang="en-US" dirty="0"/>
          </a:p>
        </p:txBody>
      </p:sp>
      <p:sp>
        <p:nvSpPr>
          <p:cNvPr id="4" name="Rounded Rectangle 3">
            <a:extLst>
              <a:ext uri="{FF2B5EF4-FFF2-40B4-BE49-F238E27FC236}">
                <a16:creationId xmlns:a16="http://schemas.microsoft.com/office/drawing/2014/main" id="{018AF050-79AD-DF04-86BF-07489D9AA24D}"/>
              </a:ext>
            </a:extLst>
          </p:cNvPr>
          <p:cNvSpPr/>
          <p:nvPr/>
        </p:nvSpPr>
        <p:spPr>
          <a:xfrm>
            <a:off x="565150" y="2320919"/>
            <a:ext cx="1509024"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Word2vec embeddings of sentence1</a:t>
            </a:r>
          </a:p>
        </p:txBody>
      </p:sp>
      <p:sp>
        <p:nvSpPr>
          <p:cNvPr id="5" name="Rounded Rectangle 4">
            <a:extLst>
              <a:ext uri="{FF2B5EF4-FFF2-40B4-BE49-F238E27FC236}">
                <a16:creationId xmlns:a16="http://schemas.microsoft.com/office/drawing/2014/main" id="{58AE5A5D-51F4-3B0B-F300-A4A4C6607039}"/>
              </a:ext>
            </a:extLst>
          </p:cNvPr>
          <p:cNvSpPr/>
          <p:nvPr/>
        </p:nvSpPr>
        <p:spPr>
          <a:xfrm>
            <a:off x="593895" y="4286719"/>
            <a:ext cx="1509024"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Word2vec embeddings of sentence2</a:t>
            </a:r>
          </a:p>
        </p:txBody>
      </p:sp>
      <p:sp>
        <p:nvSpPr>
          <p:cNvPr id="19" name="Rounded Rectangle 18">
            <a:extLst>
              <a:ext uri="{FF2B5EF4-FFF2-40B4-BE49-F238E27FC236}">
                <a16:creationId xmlns:a16="http://schemas.microsoft.com/office/drawing/2014/main" id="{49E6F8A5-C478-A738-1DB0-3E623981B56B}"/>
              </a:ext>
            </a:extLst>
          </p:cNvPr>
          <p:cNvSpPr/>
          <p:nvPr/>
        </p:nvSpPr>
        <p:spPr>
          <a:xfrm>
            <a:off x="5451087" y="3147824"/>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Soft Attention</a:t>
            </a:r>
          </a:p>
        </p:txBody>
      </p:sp>
      <p:sp>
        <p:nvSpPr>
          <p:cNvPr id="22" name="Rounded Rectangle 21">
            <a:extLst>
              <a:ext uri="{FF2B5EF4-FFF2-40B4-BE49-F238E27FC236}">
                <a16:creationId xmlns:a16="http://schemas.microsoft.com/office/drawing/2014/main" id="{B15ABBD0-D154-DA61-51A3-5C481ECAEE22}"/>
              </a:ext>
            </a:extLst>
          </p:cNvPr>
          <p:cNvSpPr/>
          <p:nvPr/>
        </p:nvSpPr>
        <p:spPr>
          <a:xfrm>
            <a:off x="7924972" y="3147824"/>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FC Linear Layer</a:t>
            </a:r>
          </a:p>
        </p:txBody>
      </p:sp>
      <p:sp>
        <p:nvSpPr>
          <p:cNvPr id="23" name="Rounded Rectangle 22">
            <a:extLst>
              <a:ext uri="{FF2B5EF4-FFF2-40B4-BE49-F238E27FC236}">
                <a16:creationId xmlns:a16="http://schemas.microsoft.com/office/drawing/2014/main" id="{5CB4247B-36BD-E62E-3273-6602DE36E864}"/>
              </a:ext>
            </a:extLst>
          </p:cNvPr>
          <p:cNvSpPr/>
          <p:nvPr/>
        </p:nvSpPr>
        <p:spPr>
          <a:xfrm>
            <a:off x="9728841" y="3147824"/>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Output as Regression scores from 0 to 1</a:t>
            </a:r>
          </a:p>
        </p:txBody>
      </p:sp>
      <p:cxnSp>
        <p:nvCxnSpPr>
          <p:cNvPr id="27" name="Straight Arrow Connector 26">
            <a:extLst>
              <a:ext uri="{FF2B5EF4-FFF2-40B4-BE49-F238E27FC236}">
                <a16:creationId xmlns:a16="http://schemas.microsoft.com/office/drawing/2014/main" id="{31223BA0-E740-52F8-7257-CA4E1BF4B08F}"/>
              </a:ext>
            </a:extLst>
          </p:cNvPr>
          <p:cNvCxnSpPr>
            <a:cxnSpLocks/>
            <a:stCxn id="19" idx="3"/>
            <a:endCxn id="22" idx="1"/>
          </p:cNvCxnSpPr>
          <p:nvPr/>
        </p:nvCxnSpPr>
        <p:spPr>
          <a:xfrm>
            <a:off x="6903780" y="3717272"/>
            <a:ext cx="1021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A94F4A-A07B-9E09-9C04-F7D6FBCFD6A9}"/>
              </a:ext>
            </a:extLst>
          </p:cNvPr>
          <p:cNvCxnSpPr>
            <a:stCxn id="22" idx="3"/>
            <a:endCxn id="23" idx="1"/>
          </p:cNvCxnSpPr>
          <p:nvPr/>
        </p:nvCxnSpPr>
        <p:spPr>
          <a:xfrm>
            <a:off x="9259501" y="3717272"/>
            <a:ext cx="469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B5865494-17F6-992F-1E5E-17CF3736FA16}"/>
              </a:ext>
            </a:extLst>
          </p:cNvPr>
          <p:cNvSpPr/>
          <p:nvPr/>
        </p:nvSpPr>
        <p:spPr>
          <a:xfrm>
            <a:off x="3095366" y="23209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sp>
        <p:nvSpPr>
          <p:cNvPr id="20" name="Rounded Rectangle 19">
            <a:extLst>
              <a:ext uri="{FF2B5EF4-FFF2-40B4-BE49-F238E27FC236}">
                <a16:creationId xmlns:a16="http://schemas.microsoft.com/office/drawing/2014/main" id="{8E4127B2-02C7-FCA3-5295-B2A40F14E56A}"/>
              </a:ext>
            </a:extLst>
          </p:cNvPr>
          <p:cNvSpPr/>
          <p:nvPr/>
        </p:nvSpPr>
        <p:spPr>
          <a:xfrm>
            <a:off x="3095366" y="4286626"/>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cxnSp>
        <p:nvCxnSpPr>
          <p:cNvPr id="36" name="Straight Arrow Connector 35">
            <a:extLst>
              <a:ext uri="{FF2B5EF4-FFF2-40B4-BE49-F238E27FC236}">
                <a16:creationId xmlns:a16="http://schemas.microsoft.com/office/drawing/2014/main" id="{BA19A199-C1D7-2902-A254-485422469456}"/>
              </a:ext>
            </a:extLst>
          </p:cNvPr>
          <p:cNvCxnSpPr>
            <a:cxnSpLocks/>
            <a:stCxn id="4" idx="3"/>
            <a:endCxn id="17" idx="1"/>
          </p:cNvCxnSpPr>
          <p:nvPr/>
        </p:nvCxnSpPr>
        <p:spPr>
          <a:xfrm>
            <a:off x="2074174" y="2890367"/>
            <a:ext cx="1021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42AE838-98C3-66F3-450C-2B3749ACFF9B}"/>
              </a:ext>
            </a:extLst>
          </p:cNvPr>
          <p:cNvCxnSpPr>
            <a:cxnSpLocks/>
            <a:stCxn id="5" idx="3"/>
            <a:endCxn id="20" idx="1"/>
          </p:cNvCxnSpPr>
          <p:nvPr/>
        </p:nvCxnSpPr>
        <p:spPr>
          <a:xfrm flipV="1">
            <a:off x="2102919" y="4856074"/>
            <a:ext cx="992447" cy="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89E46BFC-5914-C468-DD67-DEB442DF7C59}"/>
              </a:ext>
            </a:extLst>
          </p:cNvPr>
          <p:cNvCxnSpPr>
            <a:stCxn id="17" idx="3"/>
            <a:endCxn id="19" idx="0"/>
          </p:cNvCxnSpPr>
          <p:nvPr/>
        </p:nvCxnSpPr>
        <p:spPr>
          <a:xfrm>
            <a:off x="4429895" y="2890367"/>
            <a:ext cx="1747539" cy="2574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86140576-F75D-42D3-A4C5-5BFB8DC405A6}"/>
              </a:ext>
            </a:extLst>
          </p:cNvPr>
          <p:cNvCxnSpPr>
            <a:stCxn id="20" idx="3"/>
            <a:endCxn id="19" idx="2"/>
          </p:cNvCxnSpPr>
          <p:nvPr/>
        </p:nvCxnSpPr>
        <p:spPr>
          <a:xfrm flipV="1">
            <a:off x="4429895" y="4286719"/>
            <a:ext cx="1747539" cy="569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863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CCCC-1A3E-BE97-ED0F-4024889EB742}"/>
              </a:ext>
            </a:extLst>
          </p:cNvPr>
          <p:cNvSpPr>
            <a:spLocks noGrp="1"/>
          </p:cNvSpPr>
          <p:nvPr>
            <p:ph type="title"/>
          </p:nvPr>
        </p:nvSpPr>
        <p:spPr>
          <a:xfrm>
            <a:off x="565149" y="376819"/>
            <a:ext cx="11532115" cy="1446550"/>
          </a:xfrm>
        </p:spPr>
        <p:txBody>
          <a:bodyPr/>
          <a:lstStyle/>
          <a:p>
            <a:r>
              <a:rPr lang="en-US" dirty="0"/>
              <a:t>Model Designs:</a:t>
            </a:r>
          </a:p>
        </p:txBody>
      </p:sp>
      <p:sp>
        <p:nvSpPr>
          <p:cNvPr id="3" name="Content Placeholder 2">
            <a:extLst>
              <a:ext uri="{FF2B5EF4-FFF2-40B4-BE49-F238E27FC236}">
                <a16:creationId xmlns:a16="http://schemas.microsoft.com/office/drawing/2014/main" id="{66758C92-F5EB-1DFB-60D6-B2877C875030}"/>
              </a:ext>
            </a:extLst>
          </p:cNvPr>
          <p:cNvSpPr>
            <a:spLocks noGrp="1"/>
          </p:cNvSpPr>
          <p:nvPr>
            <p:ph idx="1"/>
          </p:nvPr>
        </p:nvSpPr>
        <p:spPr>
          <a:xfrm>
            <a:off x="565149" y="1320038"/>
            <a:ext cx="11061702" cy="3188586"/>
          </a:xfrm>
        </p:spPr>
        <p:txBody>
          <a:bodyPr/>
          <a:lstStyle/>
          <a:p>
            <a:pPr marL="0" indent="0">
              <a:buNone/>
            </a:pPr>
            <a:r>
              <a:rPr lang="en-US" dirty="0"/>
              <a:t>Design4: </a:t>
            </a:r>
          </a:p>
          <a:p>
            <a:pPr marL="0" indent="0">
              <a:buNone/>
            </a:pPr>
            <a:r>
              <a:rPr lang="en-US" dirty="0"/>
              <a:t>Load Pretrained models and fine tune for the current dataset like:</a:t>
            </a:r>
          </a:p>
          <a:p>
            <a:pPr lvl="1">
              <a:buFont typeface="Arial" panose="020B0604020202020204" pitchFamily="34" charset="0"/>
              <a:buChar char="•"/>
            </a:pPr>
            <a:r>
              <a:rPr lang="en-US" dirty="0"/>
              <a:t>Fine tune Doc2vec model on current dataset</a:t>
            </a:r>
          </a:p>
          <a:p>
            <a:pPr lvl="1">
              <a:buFont typeface="Arial" panose="020B0604020202020204" pitchFamily="34" charset="0"/>
              <a:buChar char="•"/>
            </a:pPr>
            <a:r>
              <a:rPr lang="en-US" dirty="0"/>
              <a:t>Fine tune BERT model to achieve state of art like results</a:t>
            </a:r>
          </a:p>
        </p:txBody>
      </p:sp>
    </p:spTree>
    <p:extLst>
      <p:ext uri="{BB962C8B-B14F-4D97-AF65-F5344CB8AC3E}">
        <p14:creationId xmlns:p14="http://schemas.microsoft.com/office/powerpoint/2010/main" val="142525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CCCC-1A3E-BE97-ED0F-4024889EB742}"/>
              </a:ext>
            </a:extLst>
          </p:cNvPr>
          <p:cNvSpPr>
            <a:spLocks noGrp="1"/>
          </p:cNvSpPr>
          <p:nvPr>
            <p:ph type="title"/>
          </p:nvPr>
        </p:nvSpPr>
        <p:spPr>
          <a:xfrm>
            <a:off x="565149" y="376819"/>
            <a:ext cx="11532115" cy="1446550"/>
          </a:xfrm>
        </p:spPr>
        <p:txBody>
          <a:bodyPr/>
          <a:lstStyle/>
          <a:p>
            <a:r>
              <a:rPr lang="en-US" dirty="0"/>
              <a:t>Model Designs:</a:t>
            </a:r>
          </a:p>
        </p:txBody>
      </p:sp>
      <p:sp>
        <p:nvSpPr>
          <p:cNvPr id="3" name="Content Placeholder 2">
            <a:extLst>
              <a:ext uri="{FF2B5EF4-FFF2-40B4-BE49-F238E27FC236}">
                <a16:creationId xmlns:a16="http://schemas.microsoft.com/office/drawing/2014/main" id="{66758C92-F5EB-1DFB-60D6-B2877C875030}"/>
              </a:ext>
            </a:extLst>
          </p:cNvPr>
          <p:cNvSpPr>
            <a:spLocks noGrp="1"/>
          </p:cNvSpPr>
          <p:nvPr>
            <p:ph idx="1"/>
          </p:nvPr>
        </p:nvSpPr>
        <p:spPr>
          <a:xfrm>
            <a:off x="565149" y="1320038"/>
            <a:ext cx="11061702" cy="3188586"/>
          </a:xfrm>
        </p:spPr>
        <p:txBody>
          <a:bodyPr/>
          <a:lstStyle/>
          <a:p>
            <a:pPr marL="0" indent="0">
              <a:buNone/>
            </a:pPr>
            <a:r>
              <a:rPr lang="en-US" dirty="0"/>
              <a:t>Design5: </a:t>
            </a:r>
          </a:p>
          <a:p>
            <a:pPr marL="0" indent="0">
              <a:buNone/>
            </a:pPr>
            <a:r>
              <a:rPr lang="en-US" dirty="0"/>
              <a:t>SVD approach for cross lingual:</a:t>
            </a:r>
          </a:p>
          <a:p>
            <a:pPr lvl="1">
              <a:buFont typeface="Arial" panose="020B0604020202020204" pitchFamily="34" charset="0"/>
              <a:buChar char="•"/>
            </a:pPr>
            <a:r>
              <a:rPr lang="en-US" dirty="0"/>
              <a:t>Get fast text embeddings for source and target language</a:t>
            </a:r>
          </a:p>
          <a:p>
            <a:pPr lvl="1">
              <a:buFont typeface="Arial" panose="020B0604020202020204" pitchFamily="34" charset="0"/>
              <a:buChar char="•"/>
            </a:pPr>
            <a:r>
              <a:rPr lang="en-US" dirty="0"/>
              <a:t>Concatenate them and create a common matrix</a:t>
            </a:r>
          </a:p>
          <a:p>
            <a:pPr lvl="1">
              <a:buFont typeface="Arial" panose="020B0604020202020204" pitchFamily="34" charset="0"/>
              <a:buChar char="•"/>
            </a:pPr>
            <a:r>
              <a:rPr lang="en-US" dirty="0"/>
              <a:t>Now apply SVD normalization</a:t>
            </a:r>
          </a:p>
          <a:p>
            <a:pPr lvl="1">
              <a:buFont typeface="Arial" panose="020B0604020202020204" pitchFamily="34" charset="0"/>
              <a:buChar char="•"/>
            </a:pPr>
            <a:r>
              <a:rPr lang="en-US" dirty="0"/>
              <a:t>The normalized matrices can be used for common embeddings for both the source and target languages.</a:t>
            </a:r>
          </a:p>
        </p:txBody>
      </p:sp>
    </p:spTree>
    <p:extLst>
      <p:ext uri="{BB962C8B-B14F-4D97-AF65-F5344CB8AC3E}">
        <p14:creationId xmlns:p14="http://schemas.microsoft.com/office/powerpoint/2010/main" val="2918464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6B50-B660-35A7-1C60-E6D6CDA1AB11}"/>
              </a:ext>
            </a:extLst>
          </p:cNvPr>
          <p:cNvSpPr>
            <a:spLocks noGrp="1"/>
          </p:cNvSpPr>
          <p:nvPr>
            <p:ph type="title"/>
          </p:nvPr>
        </p:nvSpPr>
        <p:spPr>
          <a:xfrm>
            <a:off x="441580" y="254501"/>
            <a:ext cx="10568289" cy="1446550"/>
          </a:xfrm>
        </p:spPr>
        <p:txBody>
          <a:bodyPr/>
          <a:lstStyle/>
          <a:p>
            <a:r>
              <a:rPr lang="en-US" dirty="0"/>
              <a:t>Experiments</a:t>
            </a:r>
          </a:p>
        </p:txBody>
      </p:sp>
      <p:graphicFrame>
        <p:nvGraphicFramePr>
          <p:cNvPr id="4" name="Table 4">
            <a:extLst>
              <a:ext uri="{FF2B5EF4-FFF2-40B4-BE49-F238E27FC236}">
                <a16:creationId xmlns:a16="http://schemas.microsoft.com/office/drawing/2014/main" id="{5755DB75-1BA5-3DEC-41D9-C60AEA29E169}"/>
              </a:ext>
            </a:extLst>
          </p:cNvPr>
          <p:cNvGraphicFramePr>
            <a:graphicFrameLocks noGrp="1"/>
          </p:cNvGraphicFramePr>
          <p:nvPr>
            <p:ph idx="1"/>
            <p:extLst>
              <p:ext uri="{D42A27DB-BD31-4B8C-83A1-F6EECF244321}">
                <p14:modId xmlns:p14="http://schemas.microsoft.com/office/powerpoint/2010/main" val="3008753488"/>
              </p:ext>
            </p:extLst>
          </p:nvPr>
        </p:nvGraphicFramePr>
        <p:xfrm>
          <a:off x="441580" y="977776"/>
          <a:ext cx="11561235" cy="5674360"/>
        </p:xfrm>
        <a:graphic>
          <a:graphicData uri="http://schemas.openxmlformats.org/drawingml/2006/table">
            <a:tbl>
              <a:tblPr firstRow="1" bandRow="1">
                <a:tableStyleId>{7DF18680-E054-41AD-8BC1-D1AEF772440D}</a:tableStyleId>
              </a:tblPr>
              <a:tblGrid>
                <a:gridCol w="903084">
                  <a:extLst>
                    <a:ext uri="{9D8B030D-6E8A-4147-A177-3AD203B41FA5}">
                      <a16:colId xmlns:a16="http://schemas.microsoft.com/office/drawing/2014/main" val="3133613118"/>
                    </a:ext>
                  </a:extLst>
                </a:gridCol>
                <a:gridCol w="2806922">
                  <a:extLst>
                    <a:ext uri="{9D8B030D-6E8A-4147-A177-3AD203B41FA5}">
                      <a16:colId xmlns:a16="http://schemas.microsoft.com/office/drawing/2014/main" val="3841614346"/>
                    </a:ext>
                  </a:extLst>
                </a:gridCol>
                <a:gridCol w="1408386">
                  <a:extLst>
                    <a:ext uri="{9D8B030D-6E8A-4147-A177-3AD203B41FA5}">
                      <a16:colId xmlns:a16="http://schemas.microsoft.com/office/drawing/2014/main" val="1600152621"/>
                    </a:ext>
                  </a:extLst>
                </a:gridCol>
                <a:gridCol w="1659624">
                  <a:extLst>
                    <a:ext uri="{9D8B030D-6E8A-4147-A177-3AD203B41FA5}">
                      <a16:colId xmlns:a16="http://schemas.microsoft.com/office/drawing/2014/main" val="969051646"/>
                    </a:ext>
                  </a:extLst>
                </a:gridCol>
                <a:gridCol w="1480009">
                  <a:extLst>
                    <a:ext uri="{9D8B030D-6E8A-4147-A177-3AD203B41FA5}">
                      <a16:colId xmlns:a16="http://schemas.microsoft.com/office/drawing/2014/main" val="2864839101"/>
                    </a:ext>
                  </a:extLst>
                </a:gridCol>
                <a:gridCol w="1651605">
                  <a:extLst>
                    <a:ext uri="{9D8B030D-6E8A-4147-A177-3AD203B41FA5}">
                      <a16:colId xmlns:a16="http://schemas.microsoft.com/office/drawing/2014/main" val="1927313780"/>
                    </a:ext>
                  </a:extLst>
                </a:gridCol>
                <a:gridCol w="1651605">
                  <a:extLst>
                    <a:ext uri="{9D8B030D-6E8A-4147-A177-3AD203B41FA5}">
                      <a16:colId xmlns:a16="http://schemas.microsoft.com/office/drawing/2014/main" val="2011091926"/>
                    </a:ext>
                  </a:extLst>
                </a:gridCol>
              </a:tblGrid>
              <a:tr h="370840">
                <a:tc>
                  <a:txBody>
                    <a:bodyPr/>
                    <a:lstStyle/>
                    <a:p>
                      <a:r>
                        <a:rPr lang="en-US" dirty="0"/>
                        <a:t>Exp No</a:t>
                      </a:r>
                    </a:p>
                  </a:txBody>
                  <a:tcPr/>
                </a:tc>
                <a:tc>
                  <a:txBody>
                    <a:bodyPr/>
                    <a:lstStyle/>
                    <a:p>
                      <a:r>
                        <a:rPr lang="en-US" dirty="0"/>
                        <a:t>Model Name</a:t>
                      </a:r>
                    </a:p>
                  </a:txBody>
                  <a:tcPr/>
                </a:tc>
                <a:tc>
                  <a:txBody>
                    <a:bodyPr/>
                    <a:lstStyle/>
                    <a:p>
                      <a:r>
                        <a:rPr lang="en-US" dirty="0"/>
                        <a:t>Design Type</a:t>
                      </a:r>
                    </a:p>
                  </a:txBody>
                  <a:tcPr/>
                </a:tc>
                <a:tc>
                  <a:txBody>
                    <a:bodyPr/>
                    <a:lstStyle/>
                    <a:p>
                      <a:r>
                        <a:rPr lang="en-US" dirty="0" err="1"/>
                        <a:t>Optim</a:t>
                      </a:r>
                      <a:r>
                        <a:rPr lang="en-US" dirty="0"/>
                        <a:t> </a:t>
                      </a:r>
                      <a:r>
                        <a:rPr lang="en-US" dirty="0" err="1"/>
                        <a:t>Func</a:t>
                      </a:r>
                      <a:endParaRPr lang="en-US" dirty="0"/>
                    </a:p>
                  </a:txBody>
                  <a:tcPr/>
                </a:tc>
                <a:tc>
                  <a:txBody>
                    <a:bodyPr/>
                    <a:lstStyle/>
                    <a:p>
                      <a:r>
                        <a:rPr lang="en-US" dirty="0"/>
                        <a:t>Train Data r value</a:t>
                      </a:r>
                    </a:p>
                  </a:txBody>
                  <a:tcPr/>
                </a:tc>
                <a:tc>
                  <a:txBody>
                    <a:bodyPr/>
                    <a:lstStyle/>
                    <a:p>
                      <a:r>
                        <a:rPr lang="en-US" dirty="0"/>
                        <a:t>Val Data r value</a:t>
                      </a:r>
                    </a:p>
                  </a:txBody>
                  <a:tcPr/>
                </a:tc>
                <a:tc>
                  <a:txBody>
                    <a:bodyPr/>
                    <a:lstStyle/>
                    <a:p>
                      <a:r>
                        <a:rPr lang="en-US" dirty="0"/>
                        <a:t>Test Data r value</a:t>
                      </a:r>
                    </a:p>
                  </a:txBody>
                  <a:tcPr/>
                </a:tc>
                <a:extLst>
                  <a:ext uri="{0D108BD9-81ED-4DB2-BD59-A6C34878D82A}">
                    <a16:rowId xmlns:a16="http://schemas.microsoft.com/office/drawing/2014/main" val="1401507077"/>
                  </a:ext>
                </a:extLst>
              </a:tr>
              <a:tr h="370840">
                <a:tc>
                  <a:txBody>
                    <a:bodyPr/>
                    <a:lstStyle/>
                    <a:p>
                      <a:r>
                        <a:rPr lang="en-US" dirty="0"/>
                        <a:t>1</a:t>
                      </a:r>
                    </a:p>
                  </a:txBody>
                  <a:tcPr/>
                </a:tc>
                <a:tc>
                  <a:txBody>
                    <a:bodyPr/>
                    <a:lstStyle/>
                    <a:p>
                      <a:r>
                        <a:rPr lang="en-US" dirty="0"/>
                        <a:t>Word2vec Mean Embeddings</a:t>
                      </a:r>
                    </a:p>
                  </a:txBody>
                  <a:tcPr/>
                </a:tc>
                <a:tc>
                  <a:txBody>
                    <a:bodyPr/>
                    <a:lstStyle/>
                    <a:p>
                      <a:r>
                        <a:rPr lang="en-US" dirty="0"/>
                        <a:t>Approach1</a:t>
                      </a:r>
                    </a:p>
                  </a:txBody>
                  <a:tcPr/>
                </a:tc>
                <a:tc>
                  <a:txBody>
                    <a:bodyPr/>
                    <a:lstStyle/>
                    <a:p>
                      <a:r>
                        <a:rPr lang="en-US" dirty="0"/>
                        <a:t>Normalized Cosine Score</a:t>
                      </a:r>
                    </a:p>
                  </a:txBody>
                  <a:tcPr/>
                </a:tc>
                <a:tc>
                  <a:txBody>
                    <a:bodyPr/>
                    <a:lstStyle/>
                    <a:p>
                      <a:r>
                        <a:rPr lang="en-US" dirty="0"/>
                        <a:t>0.64</a:t>
                      </a:r>
                    </a:p>
                  </a:txBody>
                  <a:tcPr/>
                </a:tc>
                <a:tc>
                  <a:txBody>
                    <a:bodyPr/>
                    <a:lstStyle/>
                    <a:p>
                      <a:r>
                        <a:rPr lang="en-US" dirty="0"/>
                        <a:t>0.68</a:t>
                      </a:r>
                    </a:p>
                  </a:txBody>
                  <a:tcPr/>
                </a:tc>
                <a:tc>
                  <a:txBody>
                    <a:bodyPr/>
                    <a:lstStyle/>
                    <a:p>
                      <a:r>
                        <a:rPr lang="en-US" dirty="0"/>
                        <a:t>0.55</a:t>
                      </a:r>
                    </a:p>
                  </a:txBody>
                  <a:tcPr/>
                </a:tc>
                <a:extLst>
                  <a:ext uri="{0D108BD9-81ED-4DB2-BD59-A6C34878D82A}">
                    <a16:rowId xmlns:a16="http://schemas.microsoft.com/office/drawing/2014/main" val="3969947293"/>
                  </a:ext>
                </a:extLst>
              </a:tr>
              <a:tr h="370840">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Doc2Vec Embeddings</a:t>
                      </a:r>
                    </a:p>
                  </a:txBody>
                  <a:tcPr/>
                </a:tc>
                <a:tc>
                  <a:txBody>
                    <a:bodyPr/>
                    <a:lstStyle/>
                    <a:p>
                      <a:r>
                        <a:rPr lang="en-US" dirty="0"/>
                        <a:t>Design3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Normalized Cosine Score</a:t>
                      </a:r>
                    </a:p>
                    <a:p>
                      <a:endParaRPr lang="en-US" dirty="0"/>
                    </a:p>
                  </a:txBody>
                  <a:tcPr/>
                </a:tc>
                <a:tc>
                  <a:txBody>
                    <a:bodyPr/>
                    <a:lstStyle/>
                    <a:p>
                      <a:r>
                        <a:rPr lang="en-US" dirty="0"/>
                        <a:t>0.52</a:t>
                      </a:r>
                    </a:p>
                  </a:txBody>
                  <a:tcPr/>
                </a:tc>
                <a:tc>
                  <a:txBody>
                    <a:bodyPr/>
                    <a:lstStyle/>
                    <a:p>
                      <a:r>
                        <a:rPr lang="en-US" dirty="0"/>
                        <a:t>0.61</a:t>
                      </a:r>
                    </a:p>
                  </a:txBody>
                  <a:tcPr/>
                </a:tc>
                <a:tc>
                  <a:txBody>
                    <a:bodyPr/>
                    <a:lstStyle/>
                    <a:p>
                      <a:r>
                        <a:rPr lang="en-US" dirty="0"/>
                        <a:t>0.52</a:t>
                      </a:r>
                    </a:p>
                  </a:txBody>
                  <a:tcPr/>
                </a:tc>
                <a:extLst>
                  <a:ext uri="{0D108BD9-81ED-4DB2-BD59-A6C34878D82A}">
                    <a16:rowId xmlns:a16="http://schemas.microsoft.com/office/drawing/2014/main" val="2040851283"/>
                  </a:ext>
                </a:extLst>
              </a:tr>
              <a:tr h="370840">
                <a:tc>
                  <a:txBody>
                    <a:bodyPr/>
                    <a:lstStyle/>
                    <a:p>
                      <a:r>
                        <a:rPr lang="en-US" dirty="0"/>
                        <a:t>3</a:t>
                      </a:r>
                    </a:p>
                  </a:txBody>
                  <a:tcPr/>
                </a:tc>
                <a:tc>
                  <a:txBody>
                    <a:bodyPr/>
                    <a:lstStyle/>
                    <a:p>
                      <a:r>
                        <a:rPr lang="en-US" dirty="0"/>
                        <a:t>Pretrained BERT Embeddings</a:t>
                      </a:r>
                    </a:p>
                  </a:txBody>
                  <a:tcPr/>
                </a:tc>
                <a:tc>
                  <a:txBody>
                    <a:bodyPr/>
                    <a:lstStyle/>
                    <a:p>
                      <a:r>
                        <a:rPr lang="en-US" dirty="0"/>
                        <a:t>Design4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Normalized Cosine Score</a:t>
                      </a:r>
                    </a:p>
                    <a:p>
                      <a:endParaRPr lang="en-US" dirty="0"/>
                    </a:p>
                  </a:txBody>
                  <a:tcPr/>
                </a:tc>
                <a:tc>
                  <a:txBody>
                    <a:bodyPr/>
                    <a:lstStyle/>
                    <a:p>
                      <a:r>
                        <a:rPr lang="en-US" dirty="0"/>
                        <a:t>0.87</a:t>
                      </a:r>
                    </a:p>
                  </a:txBody>
                  <a:tcPr/>
                </a:tc>
                <a:tc>
                  <a:txBody>
                    <a:bodyPr/>
                    <a:lstStyle/>
                    <a:p>
                      <a:r>
                        <a:rPr lang="en-US" dirty="0"/>
                        <a:t>0.79</a:t>
                      </a:r>
                    </a:p>
                  </a:txBody>
                  <a:tcPr/>
                </a:tc>
                <a:tc>
                  <a:txBody>
                    <a:bodyPr/>
                    <a:lstStyle/>
                    <a:p>
                      <a:r>
                        <a:rPr lang="en-US" dirty="0"/>
                        <a:t>0.76</a:t>
                      </a:r>
                    </a:p>
                  </a:txBody>
                  <a:tcPr/>
                </a:tc>
                <a:extLst>
                  <a:ext uri="{0D108BD9-81ED-4DB2-BD59-A6C34878D82A}">
                    <a16:rowId xmlns:a16="http://schemas.microsoft.com/office/drawing/2014/main" val="3187468755"/>
                  </a:ext>
                </a:extLst>
              </a:tr>
              <a:tr h="370840">
                <a:tc>
                  <a:txBody>
                    <a:bodyPr/>
                    <a:lstStyle/>
                    <a:p>
                      <a:r>
                        <a:rPr lang="en-US" dirty="0"/>
                        <a:t>4</a:t>
                      </a:r>
                    </a:p>
                  </a:txBody>
                  <a:tcPr>
                    <a:solidFill>
                      <a:schemeClr val="accent2">
                        <a:lumMod val="60000"/>
                        <a:lumOff val="40000"/>
                      </a:schemeClr>
                    </a:solidFill>
                  </a:tcPr>
                </a:tc>
                <a:tc>
                  <a:txBody>
                    <a:bodyPr/>
                    <a:lstStyle/>
                    <a:p>
                      <a:r>
                        <a:rPr lang="en-US" dirty="0" err="1"/>
                        <a:t>FineTuned</a:t>
                      </a:r>
                      <a:r>
                        <a:rPr lang="en-US" dirty="0"/>
                        <a:t> BERT Model</a:t>
                      </a:r>
                    </a:p>
                  </a:txBody>
                  <a:tcPr>
                    <a:solidFill>
                      <a:schemeClr val="accent2">
                        <a:lumMod val="60000"/>
                        <a:lumOff val="40000"/>
                      </a:schemeClr>
                    </a:solidFill>
                  </a:tcPr>
                </a:tc>
                <a:tc>
                  <a:txBody>
                    <a:bodyPr/>
                    <a:lstStyle/>
                    <a:p>
                      <a:r>
                        <a:rPr lang="en-US" dirty="0"/>
                        <a:t>Design4</a:t>
                      </a:r>
                    </a:p>
                  </a:txBody>
                  <a:tcPr>
                    <a:solidFill>
                      <a:schemeClr val="accent2">
                        <a:lumMod val="60000"/>
                        <a:lumOff val="40000"/>
                      </a:schemeClr>
                    </a:solidFill>
                  </a:tcPr>
                </a:tc>
                <a:tc>
                  <a:txBody>
                    <a:bodyPr/>
                    <a:lstStyle/>
                    <a:p>
                      <a:r>
                        <a:rPr lang="en-US" dirty="0"/>
                        <a:t>MSE</a:t>
                      </a:r>
                    </a:p>
                  </a:txBody>
                  <a:tcPr>
                    <a:solidFill>
                      <a:schemeClr val="accent2">
                        <a:lumMod val="60000"/>
                        <a:lumOff val="40000"/>
                      </a:schemeClr>
                    </a:solidFill>
                  </a:tcPr>
                </a:tc>
                <a:tc>
                  <a:txBody>
                    <a:bodyPr/>
                    <a:lstStyle/>
                    <a:p>
                      <a:r>
                        <a:rPr lang="en-US" dirty="0"/>
                        <a:t>0.96</a:t>
                      </a:r>
                    </a:p>
                  </a:txBody>
                  <a:tcPr>
                    <a:solidFill>
                      <a:schemeClr val="accent2">
                        <a:lumMod val="60000"/>
                        <a:lumOff val="40000"/>
                      </a:schemeClr>
                    </a:solidFill>
                  </a:tcPr>
                </a:tc>
                <a:tc>
                  <a:txBody>
                    <a:bodyPr/>
                    <a:lstStyle/>
                    <a:p>
                      <a:r>
                        <a:rPr lang="en-US" dirty="0"/>
                        <a:t>0.85</a:t>
                      </a:r>
                    </a:p>
                  </a:txBody>
                  <a:tcPr>
                    <a:solidFill>
                      <a:schemeClr val="accent2">
                        <a:lumMod val="60000"/>
                        <a:lumOff val="40000"/>
                      </a:schemeClr>
                    </a:solidFill>
                  </a:tcPr>
                </a:tc>
                <a:tc>
                  <a:txBody>
                    <a:bodyPr/>
                    <a:lstStyle/>
                    <a:p>
                      <a:r>
                        <a:rPr lang="en-US" dirty="0"/>
                        <a:t>0.81</a:t>
                      </a:r>
                    </a:p>
                  </a:txBody>
                  <a:tcPr>
                    <a:solidFill>
                      <a:schemeClr val="accent2">
                        <a:lumMod val="60000"/>
                        <a:lumOff val="40000"/>
                      </a:schemeClr>
                    </a:solidFill>
                  </a:tcPr>
                </a:tc>
                <a:extLst>
                  <a:ext uri="{0D108BD9-81ED-4DB2-BD59-A6C34878D82A}">
                    <a16:rowId xmlns:a16="http://schemas.microsoft.com/office/drawing/2014/main" val="2930317169"/>
                  </a:ext>
                </a:extLst>
              </a:tr>
              <a:tr h="370840">
                <a:tc>
                  <a:txBody>
                    <a:bodyPr/>
                    <a:lstStyle/>
                    <a:p>
                      <a:r>
                        <a:rPr lang="en-US" dirty="0"/>
                        <a:t>5</a:t>
                      </a:r>
                    </a:p>
                  </a:txBody>
                  <a:tcPr/>
                </a:tc>
                <a:tc>
                  <a:txBody>
                    <a:bodyPr/>
                    <a:lstStyle/>
                    <a:p>
                      <a:r>
                        <a:rPr lang="en-US" dirty="0"/>
                        <a:t>Word2vec Mean </a:t>
                      </a:r>
                      <a:r>
                        <a:rPr lang="en-US" dirty="0" err="1"/>
                        <a:t>BiLSTM</a:t>
                      </a:r>
                      <a:r>
                        <a:rPr lang="en-US" dirty="0"/>
                        <a:t>, GRU, Attention</a:t>
                      </a:r>
                    </a:p>
                  </a:txBody>
                  <a:tcPr/>
                </a:tc>
                <a:tc>
                  <a:txBody>
                    <a:bodyPr/>
                    <a:lstStyle/>
                    <a:p>
                      <a:r>
                        <a:rPr lang="en-US" dirty="0"/>
                        <a:t>Design2</a:t>
                      </a:r>
                    </a:p>
                  </a:txBody>
                  <a:tcPr/>
                </a:tc>
                <a:tc>
                  <a:txBody>
                    <a:bodyPr/>
                    <a:lstStyle/>
                    <a:p>
                      <a:r>
                        <a:rPr lang="en-US" dirty="0"/>
                        <a:t>MSE</a:t>
                      </a:r>
                    </a:p>
                  </a:txBody>
                  <a:tcPr/>
                </a:tc>
                <a:tc>
                  <a:txBody>
                    <a:bodyPr/>
                    <a:lstStyle/>
                    <a:p>
                      <a:r>
                        <a:rPr lang="en-US" dirty="0"/>
                        <a:t>0.97</a:t>
                      </a:r>
                    </a:p>
                  </a:txBody>
                  <a:tcPr/>
                </a:tc>
                <a:tc>
                  <a:txBody>
                    <a:bodyPr/>
                    <a:lstStyle/>
                    <a:p>
                      <a:r>
                        <a:rPr lang="en-US" dirty="0"/>
                        <a:t>0.38</a:t>
                      </a:r>
                    </a:p>
                  </a:txBody>
                  <a:tcPr/>
                </a:tc>
                <a:tc>
                  <a:txBody>
                    <a:bodyPr/>
                    <a:lstStyle/>
                    <a:p>
                      <a:r>
                        <a:rPr lang="en-US" dirty="0"/>
                        <a:t>0.34</a:t>
                      </a:r>
                    </a:p>
                  </a:txBody>
                  <a:tcPr/>
                </a:tc>
                <a:extLst>
                  <a:ext uri="{0D108BD9-81ED-4DB2-BD59-A6C34878D82A}">
                    <a16:rowId xmlns:a16="http://schemas.microsoft.com/office/drawing/2014/main" val="2713544034"/>
                  </a:ext>
                </a:extLst>
              </a:tr>
              <a:tr h="370840">
                <a:tc>
                  <a:txBody>
                    <a:bodyPr/>
                    <a:lstStyle/>
                    <a:p>
                      <a:r>
                        <a:rPr lang="en-US" dirty="0"/>
                        <a:t>6</a:t>
                      </a:r>
                    </a:p>
                  </a:txBody>
                  <a:tcPr/>
                </a:tc>
                <a:tc>
                  <a:txBody>
                    <a:bodyPr/>
                    <a:lstStyle/>
                    <a:p>
                      <a:r>
                        <a:rPr lang="en-US" dirty="0"/>
                        <a:t>Sentence Encoder </a:t>
                      </a:r>
                      <a:r>
                        <a:rPr lang="en-US" dirty="0" err="1"/>
                        <a:t>BiLSTM</a:t>
                      </a:r>
                      <a:r>
                        <a:rPr lang="en-US" dirty="0"/>
                        <a:t> -MLP</a:t>
                      </a:r>
                    </a:p>
                  </a:txBody>
                  <a:tcPr/>
                </a:tc>
                <a:tc>
                  <a:txBody>
                    <a:bodyPr/>
                    <a:lstStyle/>
                    <a:p>
                      <a:r>
                        <a:rPr lang="en-US" dirty="0"/>
                        <a:t>Design1</a:t>
                      </a:r>
                    </a:p>
                  </a:txBody>
                  <a:tcPr/>
                </a:tc>
                <a:tc>
                  <a:txBody>
                    <a:bodyPr/>
                    <a:lstStyle/>
                    <a:p>
                      <a:r>
                        <a:rPr lang="en-US" dirty="0"/>
                        <a:t>MSE</a:t>
                      </a:r>
                    </a:p>
                  </a:txBody>
                  <a:tcPr/>
                </a:tc>
                <a:tc>
                  <a:txBody>
                    <a:bodyPr/>
                    <a:lstStyle/>
                    <a:p>
                      <a:r>
                        <a:rPr lang="en-US" dirty="0"/>
                        <a:t>0.4</a:t>
                      </a:r>
                    </a:p>
                  </a:txBody>
                  <a:tcPr/>
                </a:tc>
                <a:tc>
                  <a:txBody>
                    <a:bodyPr/>
                    <a:lstStyle/>
                    <a:p>
                      <a:r>
                        <a:rPr lang="en-US" dirty="0"/>
                        <a:t>0.01</a:t>
                      </a:r>
                    </a:p>
                  </a:txBody>
                  <a:tcPr/>
                </a:tc>
                <a:tc>
                  <a:txBody>
                    <a:bodyPr/>
                    <a:lstStyle/>
                    <a:p>
                      <a:r>
                        <a:rPr lang="en-US" dirty="0"/>
                        <a:t>-0.04</a:t>
                      </a:r>
                    </a:p>
                  </a:txBody>
                  <a:tcPr/>
                </a:tc>
                <a:extLst>
                  <a:ext uri="{0D108BD9-81ED-4DB2-BD59-A6C34878D82A}">
                    <a16:rowId xmlns:a16="http://schemas.microsoft.com/office/drawing/2014/main" val="939218434"/>
                  </a:ext>
                </a:extLst>
              </a:tr>
              <a:tr h="370840">
                <a:tc>
                  <a:txBody>
                    <a:bodyPr/>
                    <a:lstStyle/>
                    <a:p>
                      <a:r>
                        <a:rPr lang="en-US" dirty="0"/>
                        <a:t>7</a:t>
                      </a:r>
                    </a:p>
                  </a:txBody>
                  <a:tcPr/>
                </a:tc>
                <a:tc>
                  <a:txBody>
                    <a:bodyPr/>
                    <a:lstStyle/>
                    <a:p>
                      <a:r>
                        <a:rPr lang="en-US" dirty="0"/>
                        <a:t>Doc2Vec </a:t>
                      </a:r>
                      <a:r>
                        <a:rPr lang="en-US" dirty="0" err="1"/>
                        <a:t>BiLSTM</a:t>
                      </a:r>
                      <a:r>
                        <a:rPr lang="en-US" dirty="0"/>
                        <a:t>, GRU, Attention</a:t>
                      </a:r>
                    </a:p>
                    <a:p>
                      <a:endParaRPr lang="en-US" dirty="0"/>
                    </a:p>
                  </a:txBody>
                  <a:tcPr/>
                </a:tc>
                <a:tc>
                  <a:txBody>
                    <a:bodyPr/>
                    <a:lstStyle/>
                    <a:p>
                      <a:r>
                        <a:rPr lang="en-US" dirty="0"/>
                        <a:t>Design4</a:t>
                      </a:r>
                    </a:p>
                  </a:txBody>
                  <a:tcPr/>
                </a:tc>
                <a:tc>
                  <a:txBody>
                    <a:bodyPr/>
                    <a:lstStyle/>
                    <a:p>
                      <a:r>
                        <a:rPr lang="en-US" dirty="0"/>
                        <a:t>MSE</a:t>
                      </a:r>
                    </a:p>
                  </a:txBody>
                  <a:tcPr/>
                </a:tc>
                <a:tc>
                  <a:txBody>
                    <a:bodyPr/>
                    <a:lstStyle/>
                    <a:p>
                      <a:r>
                        <a:rPr lang="en-US" dirty="0"/>
                        <a:t>0.9</a:t>
                      </a:r>
                    </a:p>
                  </a:txBody>
                  <a:tcPr/>
                </a:tc>
                <a:tc>
                  <a:txBody>
                    <a:bodyPr/>
                    <a:lstStyle/>
                    <a:p>
                      <a:r>
                        <a:rPr lang="en-US" dirty="0"/>
                        <a:t>0.38</a:t>
                      </a:r>
                    </a:p>
                  </a:txBody>
                  <a:tcPr/>
                </a:tc>
                <a:tc>
                  <a:txBody>
                    <a:bodyPr/>
                    <a:lstStyle/>
                    <a:p>
                      <a:r>
                        <a:rPr lang="en-US" dirty="0"/>
                        <a:t>0.33</a:t>
                      </a:r>
                    </a:p>
                  </a:txBody>
                  <a:tcPr/>
                </a:tc>
                <a:extLst>
                  <a:ext uri="{0D108BD9-81ED-4DB2-BD59-A6C34878D82A}">
                    <a16:rowId xmlns:a16="http://schemas.microsoft.com/office/drawing/2014/main" val="1188784752"/>
                  </a:ext>
                </a:extLst>
              </a:tr>
            </a:tbl>
          </a:graphicData>
        </a:graphic>
      </p:graphicFrame>
    </p:spTree>
    <p:extLst>
      <p:ext uri="{BB962C8B-B14F-4D97-AF65-F5344CB8AC3E}">
        <p14:creationId xmlns:p14="http://schemas.microsoft.com/office/powerpoint/2010/main" val="256571672"/>
      </p:ext>
    </p:extLst>
  </p:cSld>
  <p:clrMapOvr>
    <a:masterClrMapping/>
  </p:clrMapOvr>
</p:sld>
</file>

<file path=ppt/theme/theme1.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3758</TotalTime>
  <Words>927</Words>
  <Application>Microsoft Macintosh PowerPoint</Application>
  <PresentationFormat>Widescreen</PresentationFormat>
  <Paragraphs>172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Helvetica Neue</vt:lpstr>
      <vt:lpstr>Seaford Display</vt:lpstr>
      <vt:lpstr>System Font Regular</vt:lpstr>
      <vt:lpstr>Tenorite</vt:lpstr>
      <vt:lpstr>MadridVTI</vt:lpstr>
      <vt:lpstr>Semantic Textual Similarity (STS)</vt:lpstr>
      <vt:lpstr>Index</vt:lpstr>
      <vt:lpstr>Problem Statement</vt:lpstr>
      <vt:lpstr>Model Designs</vt:lpstr>
      <vt:lpstr>Model Designs</vt:lpstr>
      <vt:lpstr>Model Designs</vt:lpstr>
      <vt:lpstr>Model Designs:</vt:lpstr>
      <vt:lpstr>Model Designs:</vt:lpstr>
      <vt:lpstr>Experiments</vt:lpstr>
      <vt:lpstr>Experiments Contd…</vt:lpstr>
      <vt:lpstr>Train vs Validation Losses</vt:lpstr>
      <vt:lpstr>Train vs Validation Losses Contd</vt:lpstr>
      <vt:lpstr>Explainability</vt:lpstr>
      <vt:lpstr>Extensibility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Textual Similarity (STS)</dc:title>
  <dc:creator>Gudipudi, Satya Swaroop</dc:creator>
  <cp:lastModifiedBy>Gudipudi, Satya Swaroop</cp:lastModifiedBy>
  <cp:revision>8</cp:revision>
  <dcterms:created xsi:type="dcterms:W3CDTF">2023-04-21T20:21:59Z</dcterms:created>
  <dcterms:modified xsi:type="dcterms:W3CDTF">2023-05-13T19:19:50Z</dcterms:modified>
</cp:coreProperties>
</file>