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64" r:id="rId7"/>
    <p:sldId id="263" r:id="rId8"/>
    <p:sldId id="271" r:id="rId9"/>
    <p:sldId id="265" r:id="rId10"/>
    <p:sldId id="261" r:id="rId11"/>
    <p:sldId id="266" r:id="rId12"/>
    <p:sldId id="269" r:id="rId13"/>
    <p:sldId id="268" r:id="rId14"/>
    <p:sldId id="270" r:id="rId15"/>
    <p:sldId id="273" r:id="rId16"/>
    <p:sldId id="281" r:id="rId17"/>
    <p:sldId id="272" r:id="rId18"/>
    <p:sldId id="279" r:id="rId19"/>
    <p:sldId id="280" r:id="rId20"/>
    <p:sldId id="274" r:id="rId21"/>
    <p:sldId id="276" r:id="rId22"/>
    <p:sldId id="277" r:id="rId23"/>
    <p:sldId id="278" r:id="rId2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28900F-FD34-44B4-92E2-A565389226C8}" v="236" dt="2024-05-05T18:51:20.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94DAE2-C2DA-42A5-B536-A64BD375B034}"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9795B26A-CAE5-4A32-8E81-7D8596552B0D}">
      <dgm:prSet/>
      <dgm:spPr/>
      <dgm:t>
        <a:bodyPr/>
        <a:lstStyle/>
        <a:p>
          <a:r>
            <a:rPr lang="en-US"/>
            <a:t>To assess the impact of wildfires on air quality using the "California Fire Incidents" dataset, feature manipulation is crucial. </a:t>
          </a:r>
        </a:p>
      </dgm:t>
    </dgm:pt>
    <dgm:pt modelId="{CBB8817D-A236-4154-86E4-20E40E65EE71}" type="parTrans" cxnId="{D0726637-C59A-4B09-B726-DBC9E2B1B231}">
      <dgm:prSet/>
      <dgm:spPr/>
      <dgm:t>
        <a:bodyPr/>
        <a:lstStyle/>
        <a:p>
          <a:endParaRPr lang="en-US"/>
        </a:p>
      </dgm:t>
    </dgm:pt>
    <dgm:pt modelId="{1C2F165E-0CDF-4E72-BCBB-7D6E04022726}" type="sibTrans" cxnId="{D0726637-C59A-4B09-B726-DBC9E2B1B231}">
      <dgm:prSet/>
      <dgm:spPr/>
      <dgm:t>
        <a:bodyPr/>
        <a:lstStyle/>
        <a:p>
          <a:endParaRPr lang="en-US"/>
        </a:p>
      </dgm:t>
    </dgm:pt>
    <dgm:pt modelId="{51FF3213-5590-4DD8-B8C2-9A283A64C142}">
      <dgm:prSet/>
      <dgm:spPr/>
      <dgm:t>
        <a:bodyPr/>
        <a:lstStyle/>
        <a:p>
          <a:r>
            <a:rPr lang="en-US"/>
            <a:t>The selected key features include `AcresBurned`, `ArchiveYear`, `Latitude`, `Longitude`, and `Started`. Additionally, new engineered features like `Duration`, `Season`, and `SizeCategory` are used to provide deeper insights into air quality changes during and after wildfires.</a:t>
          </a:r>
        </a:p>
      </dgm:t>
    </dgm:pt>
    <dgm:pt modelId="{4CDE447D-4981-41E6-A7C5-A0BF3F64483D}" type="parTrans" cxnId="{B78356B7-AC9D-424C-B3FF-7A3482AC1F2B}">
      <dgm:prSet/>
      <dgm:spPr/>
      <dgm:t>
        <a:bodyPr/>
        <a:lstStyle/>
        <a:p>
          <a:endParaRPr lang="en-US"/>
        </a:p>
      </dgm:t>
    </dgm:pt>
    <dgm:pt modelId="{A1231941-B17A-4D12-A466-A87BB677F30A}" type="sibTrans" cxnId="{B78356B7-AC9D-424C-B3FF-7A3482AC1F2B}">
      <dgm:prSet/>
      <dgm:spPr/>
      <dgm:t>
        <a:bodyPr/>
        <a:lstStyle/>
        <a:p>
          <a:endParaRPr lang="en-US"/>
        </a:p>
      </dgm:t>
    </dgm:pt>
    <dgm:pt modelId="{72D95F82-926E-4EC4-A551-CC2DA5379DC0}">
      <dgm:prSet/>
      <dgm:spPr/>
      <dgm:t>
        <a:bodyPr/>
        <a:lstStyle/>
        <a:p>
          <a:r>
            <a:rPr lang="en-US"/>
            <a:t>This approach aims to aid decision-making for public health and safety.</a:t>
          </a:r>
        </a:p>
      </dgm:t>
    </dgm:pt>
    <dgm:pt modelId="{F026EAA2-6B78-4F6D-BC38-98A640DBCE3D}" type="parTrans" cxnId="{E655D340-2C3C-4226-90B0-BAC95BF1E009}">
      <dgm:prSet/>
      <dgm:spPr/>
      <dgm:t>
        <a:bodyPr/>
        <a:lstStyle/>
        <a:p>
          <a:endParaRPr lang="en-US"/>
        </a:p>
      </dgm:t>
    </dgm:pt>
    <dgm:pt modelId="{DF2AF541-3DD4-40A1-B73B-BEE0D0693989}" type="sibTrans" cxnId="{E655D340-2C3C-4226-90B0-BAC95BF1E009}">
      <dgm:prSet/>
      <dgm:spPr/>
      <dgm:t>
        <a:bodyPr/>
        <a:lstStyle/>
        <a:p>
          <a:endParaRPr lang="en-US"/>
        </a:p>
      </dgm:t>
    </dgm:pt>
    <dgm:pt modelId="{9E6E2A8F-50A9-491E-8807-69117ED8628F}" type="pres">
      <dgm:prSet presAssocID="{F394DAE2-C2DA-42A5-B536-A64BD375B034}" presName="outerComposite" presStyleCnt="0">
        <dgm:presLayoutVars>
          <dgm:chMax val="5"/>
          <dgm:dir/>
          <dgm:resizeHandles val="exact"/>
        </dgm:presLayoutVars>
      </dgm:prSet>
      <dgm:spPr/>
    </dgm:pt>
    <dgm:pt modelId="{B215A507-B5A0-45BA-B33D-D81AD94DA4C5}" type="pres">
      <dgm:prSet presAssocID="{F394DAE2-C2DA-42A5-B536-A64BD375B034}" presName="dummyMaxCanvas" presStyleCnt="0">
        <dgm:presLayoutVars/>
      </dgm:prSet>
      <dgm:spPr/>
    </dgm:pt>
    <dgm:pt modelId="{88D8EC56-14E1-4413-B1C4-E04136DF95B9}" type="pres">
      <dgm:prSet presAssocID="{F394DAE2-C2DA-42A5-B536-A64BD375B034}" presName="ThreeNodes_1" presStyleLbl="node1" presStyleIdx="0" presStyleCnt="3">
        <dgm:presLayoutVars>
          <dgm:bulletEnabled val="1"/>
        </dgm:presLayoutVars>
      </dgm:prSet>
      <dgm:spPr/>
    </dgm:pt>
    <dgm:pt modelId="{0059E18D-373E-411C-8E13-91120EA366C4}" type="pres">
      <dgm:prSet presAssocID="{F394DAE2-C2DA-42A5-B536-A64BD375B034}" presName="ThreeNodes_2" presStyleLbl="node1" presStyleIdx="1" presStyleCnt="3">
        <dgm:presLayoutVars>
          <dgm:bulletEnabled val="1"/>
        </dgm:presLayoutVars>
      </dgm:prSet>
      <dgm:spPr/>
    </dgm:pt>
    <dgm:pt modelId="{EC891DD4-9C4D-4401-9C2B-049445A4FD44}" type="pres">
      <dgm:prSet presAssocID="{F394DAE2-C2DA-42A5-B536-A64BD375B034}" presName="ThreeNodes_3" presStyleLbl="node1" presStyleIdx="2" presStyleCnt="3">
        <dgm:presLayoutVars>
          <dgm:bulletEnabled val="1"/>
        </dgm:presLayoutVars>
      </dgm:prSet>
      <dgm:spPr/>
    </dgm:pt>
    <dgm:pt modelId="{9AA05F0A-8C88-4B95-B9B6-EAC30DCF215F}" type="pres">
      <dgm:prSet presAssocID="{F394DAE2-C2DA-42A5-B536-A64BD375B034}" presName="ThreeConn_1-2" presStyleLbl="fgAccFollowNode1" presStyleIdx="0" presStyleCnt="2">
        <dgm:presLayoutVars>
          <dgm:bulletEnabled val="1"/>
        </dgm:presLayoutVars>
      </dgm:prSet>
      <dgm:spPr/>
    </dgm:pt>
    <dgm:pt modelId="{C24342C1-E877-4310-BF2D-1345C768E278}" type="pres">
      <dgm:prSet presAssocID="{F394DAE2-C2DA-42A5-B536-A64BD375B034}" presName="ThreeConn_2-3" presStyleLbl="fgAccFollowNode1" presStyleIdx="1" presStyleCnt="2">
        <dgm:presLayoutVars>
          <dgm:bulletEnabled val="1"/>
        </dgm:presLayoutVars>
      </dgm:prSet>
      <dgm:spPr/>
    </dgm:pt>
    <dgm:pt modelId="{24E225A7-BA7A-4EA3-A6FC-8EB697858B00}" type="pres">
      <dgm:prSet presAssocID="{F394DAE2-C2DA-42A5-B536-A64BD375B034}" presName="ThreeNodes_1_text" presStyleLbl="node1" presStyleIdx="2" presStyleCnt="3">
        <dgm:presLayoutVars>
          <dgm:bulletEnabled val="1"/>
        </dgm:presLayoutVars>
      </dgm:prSet>
      <dgm:spPr/>
    </dgm:pt>
    <dgm:pt modelId="{2E32F08B-52AD-4562-8B7F-8722AA1D3AB3}" type="pres">
      <dgm:prSet presAssocID="{F394DAE2-C2DA-42A5-B536-A64BD375B034}" presName="ThreeNodes_2_text" presStyleLbl="node1" presStyleIdx="2" presStyleCnt="3">
        <dgm:presLayoutVars>
          <dgm:bulletEnabled val="1"/>
        </dgm:presLayoutVars>
      </dgm:prSet>
      <dgm:spPr/>
    </dgm:pt>
    <dgm:pt modelId="{0C905ABD-8A84-4B83-ABEA-17BC92293DFA}" type="pres">
      <dgm:prSet presAssocID="{F394DAE2-C2DA-42A5-B536-A64BD375B034}" presName="ThreeNodes_3_text" presStyleLbl="node1" presStyleIdx="2" presStyleCnt="3">
        <dgm:presLayoutVars>
          <dgm:bulletEnabled val="1"/>
        </dgm:presLayoutVars>
      </dgm:prSet>
      <dgm:spPr/>
    </dgm:pt>
  </dgm:ptLst>
  <dgm:cxnLst>
    <dgm:cxn modelId="{1CD2BF01-3367-4F61-9D40-9759CE7C29FF}" type="presOf" srcId="{9795B26A-CAE5-4A32-8E81-7D8596552B0D}" destId="{24E225A7-BA7A-4EA3-A6FC-8EB697858B00}" srcOrd="1" destOrd="0" presId="urn:microsoft.com/office/officeart/2005/8/layout/vProcess5"/>
    <dgm:cxn modelId="{3EB5D71E-5F47-4FE8-A6E9-F5335B918A6C}" type="presOf" srcId="{9795B26A-CAE5-4A32-8E81-7D8596552B0D}" destId="{88D8EC56-14E1-4413-B1C4-E04136DF95B9}" srcOrd="0" destOrd="0" presId="urn:microsoft.com/office/officeart/2005/8/layout/vProcess5"/>
    <dgm:cxn modelId="{F425762F-67B9-4A6B-AB90-DDE37CCFA5F4}" type="presOf" srcId="{51FF3213-5590-4DD8-B8C2-9A283A64C142}" destId="{2E32F08B-52AD-4562-8B7F-8722AA1D3AB3}" srcOrd="1" destOrd="0" presId="urn:microsoft.com/office/officeart/2005/8/layout/vProcess5"/>
    <dgm:cxn modelId="{114F6335-17AB-4779-82B1-2146183B2F85}" type="presOf" srcId="{72D95F82-926E-4EC4-A551-CC2DA5379DC0}" destId="{0C905ABD-8A84-4B83-ABEA-17BC92293DFA}" srcOrd="1" destOrd="0" presId="urn:microsoft.com/office/officeart/2005/8/layout/vProcess5"/>
    <dgm:cxn modelId="{D0726637-C59A-4B09-B726-DBC9E2B1B231}" srcId="{F394DAE2-C2DA-42A5-B536-A64BD375B034}" destId="{9795B26A-CAE5-4A32-8E81-7D8596552B0D}" srcOrd="0" destOrd="0" parTransId="{CBB8817D-A236-4154-86E4-20E40E65EE71}" sibTransId="{1C2F165E-0CDF-4E72-BCBB-7D6E04022726}"/>
    <dgm:cxn modelId="{E655D340-2C3C-4226-90B0-BAC95BF1E009}" srcId="{F394DAE2-C2DA-42A5-B536-A64BD375B034}" destId="{72D95F82-926E-4EC4-A551-CC2DA5379DC0}" srcOrd="2" destOrd="0" parTransId="{F026EAA2-6B78-4F6D-BC38-98A640DBCE3D}" sibTransId="{DF2AF541-3DD4-40A1-B73B-BEE0D0693989}"/>
    <dgm:cxn modelId="{D70C2564-23A7-4057-AAF7-FBF108F18E4F}" type="presOf" srcId="{A1231941-B17A-4D12-A466-A87BB677F30A}" destId="{C24342C1-E877-4310-BF2D-1345C768E278}" srcOrd="0" destOrd="0" presId="urn:microsoft.com/office/officeart/2005/8/layout/vProcess5"/>
    <dgm:cxn modelId="{E3BC5253-013B-42B4-9334-3C58298EA4C3}" type="presOf" srcId="{1C2F165E-0CDF-4E72-BCBB-7D6E04022726}" destId="{9AA05F0A-8C88-4B95-B9B6-EAC30DCF215F}" srcOrd="0" destOrd="0" presId="urn:microsoft.com/office/officeart/2005/8/layout/vProcess5"/>
    <dgm:cxn modelId="{980D1B86-8C9C-4B65-A8CA-2A792A868F9D}" type="presOf" srcId="{F394DAE2-C2DA-42A5-B536-A64BD375B034}" destId="{9E6E2A8F-50A9-491E-8807-69117ED8628F}" srcOrd="0" destOrd="0" presId="urn:microsoft.com/office/officeart/2005/8/layout/vProcess5"/>
    <dgm:cxn modelId="{F1D6C191-9252-48C6-A3F7-52279D1460A9}" type="presOf" srcId="{72D95F82-926E-4EC4-A551-CC2DA5379DC0}" destId="{EC891DD4-9C4D-4401-9C2B-049445A4FD44}" srcOrd="0" destOrd="0" presId="urn:microsoft.com/office/officeart/2005/8/layout/vProcess5"/>
    <dgm:cxn modelId="{60B2DE9C-628C-44FE-8CD5-E519320223B2}" type="presOf" srcId="{51FF3213-5590-4DD8-B8C2-9A283A64C142}" destId="{0059E18D-373E-411C-8E13-91120EA366C4}" srcOrd="0" destOrd="0" presId="urn:microsoft.com/office/officeart/2005/8/layout/vProcess5"/>
    <dgm:cxn modelId="{B78356B7-AC9D-424C-B3FF-7A3482AC1F2B}" srcId="{F394DAE2-C2DA-42A5-B536-A64BD375B034}" destId="{51FF3213-5590-4DD8-B8C2-9A283A64C142}" srcOrd="1" destOrd="0" parTransId="{4CDE447D-4981-41E6-A7C5-A0BF3F64483D}" sibTransId="{A1231941-B17A-4D12-A466-A87BB677F30A}"/>
    <dgm:cxn modelId="{9F77C6AF-AE0F-4148-9EBC-3F8390E92D04}" type="presParOf" srcId="{9E6E2A8F-50A9-491E-8807-69117ED8628F}" destId="{B215A507-B5A0-45BA-B33D-D81AD94DA4C5}" srcOrd="0" destOrd="0" presId="urn:microsoft.com/office/officeart/2005/8/layout/vProcess5"/>
    <dgm:cxn modelId="{2C9B3F2E-5625-4D7D-9A6B-5995A00C4A14}" type="presParOf" srcId="{9E6E2A8F-50A9-491E-8807-69117ED8628F}" destId="{88D8EC56-14E1-4413-B1C4-E04136DF95B9}" srcOrd="1" destOrd="0" presId="urn:microsoft.com/office/officeart/2005/8/layout/vProcess5"/>
    <dgm:cxn modelId="{BB2F11C8-8F8B-41B9-87F2-99BB71BBFA74}" type="presParOf" srcId="{9E6E2A8F-50A9-491E-8807-69117ED8628F}" destId="{0059E18D-373E-411C-8E13-91120EA366C4}" srcOrd="2" destOrd="0" presId="urn:microsoft.com/office/officeart/2005/8/layout/vProcess5"/>
    <dgm:cxn modelId="{93B97838-E950-41B7-9810-69982A5ECE1E}" type="presParOf" srcId="{9E6E2A8F-50A9-491E-8807-69117ED8628F}" destId="{EC891DD4-9C4D-4401-9C2B-049445A4FD44}" srcOrd="3" destOrd="0" presId="urn:microsoft.com/office/officeart/2005/8/layout/vProcess5"/>
    <dgm:cxn modelId="{9CFAB067-4284-4135-A1AA-6A6A1164F873}" type="presParOf" srcId="{9E6E2A8F-50A9-491E-8807-69117ED8628F}" destId="{9AA05F0A-8C88-4B95-B9B6-EAC30DCF215F}" srcOrd="4" destOrd="0" presId="urn:microsoft.com/office/officeart/2005/8/layout/vProcess5"/>
    <dgm:cxn modelId="{77912987-4EFE-4C04-90D3-412A157C1D0C}" type="presParOf" srcId="{9E6E2A8F-50A9-491E-8807-69117ED8628F}" destId="{C24342C1-E877-4310-BF2D-1345C768E278}" srcOrd="5" destOrd="0" presId="urn:microsoft.com/office/officeart/2005/8/layout/vProcess5"/>
    <dgm:cxn modelId="{DA6596D9-D81F-4336-97A8-F08FB1611962}" type="presParOf" srcId="{9E6E2A8F-50A9-491E-8807-69117ED8628F}" destId="{24E225A7-BA7A-4EA3-A6FC-8EB697858B00}" srcOrd="6" destOrd="0" presId="urn:microsoft.com/office/officeart/2005/8/layout/vProcess5"/>
    <dgm:cxn modelId="{73CC50DB-B810-4673-9557-1C2CC81D954D}" type="presParOf" srcId="{9E6E2A8F-50A9-491E-8807-69117ED8628F}" destId="{2E32F08B-52AD-4562-8B7F-8722AA1D3AB3}" srcOrd="7" destOrd="0" presId="urn:microsoft.com/office/officeart/2005/8/layout/vProcess5"/>
    <dgm:cxn modelId="{1505502C-E56A-4D1E-A89C-94C5EF08091C}" type="presParOf" srcId="{9E6E2A8F-50A9-491E-8807-69117ED8628F}" destId="{0C905ABD-8A84-4B83-ABEA-17BC92293DF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D8EC56-14E1-4413-B1C4-E04136DF95B9}">
      <dsp:nvSpPr>
        <dsp:cNvPr id="0" name=""/>
        <dsp:cNvSpPr/>
      </dsp:nvSpPr>
      <dsp:spPr>
        <a:xfrm>
          <a:off x="0" y="0"/>
          <a:ext cx="7156966" cy="122463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To assess the impact of wildfires on air quality using the "California Fire Incidents" dataset, feature manipulation is crucial. </a:t>
          </a:r>
        </a:p>
      </dsp:txBody>
      <dsp:txXfrm>
        <a:off x="35868" y="35868"/>
        <a:ext cx="5835491" cy="1152898"/>
      </dsp:txXfrm>
    </dsp:sp>
    <dsp:sp modelId="{0059E18D-373E-411C-8E13-91120EA366C4}">
      <dsp:nvSpPr>
        <dsp:cNvPr id="0" name=""/>
        <dsp:cNvSpPr/>
      </dsp:nvSpPr>
      <dsp:spPr>
        <a:xfrm>
          <a:off x="631497" y="1428739"/>
          <a:ext cx="7156966" cy="122463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selected key features include `AcresBurned`, `ArchiveYear`, `Latitude`, `Longitude`, and `Started`. Additionally, new engineered features like `Duration`, `Season`, and `SizeCategory` are used to provide deeper insights into air quality changes during and after wildfires.</a:t>
          </a:r>
        </a:p>
      </dsp:txBody>
      <dsp:txXfrm>
        <a:off x="667365" y="1464607"/>
        <a:ext cx="5657721" cy="1152898"/>
      </dsp:txXfrm>
    </dsp:sp>
    <dsp:sp modelId="{EC891DD4-9C4D-4401-9C2B-049445A4FD44}">
      <dsp:nvSpPr>
        <dsp:cNvPr id="0" name=""/>
        <dsp:cNvSpPr/>
      </dsp:nvSpPr>
      <dsp:spPr>
        <a:xfrm>
          <a:off x="1262994" y="2857479"/>
          <a:ext cx="7156966" cy="122463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This approach aims to aid decision-making for public health and safety.</a:t>
          </a:r>
        </a:p>
      </dsp:txBody>
      <dsp:txXfrm>
        <a:off x="1298862" y="2893347"/>
        <a:ext cx="5657721" cy="1152898"/>
      </dsp:txXfrm>
    </dsp:sp>
    <dsp:sp modelId="{9AA05F0A-8C88-4B95-B9B6-EAC30DCF215F}">
      <dsp:nvSpPr>
        <dsp:cNvPr id="0" name=""/>
        <dsp:cNvSpPr/>
      </dsp:nvSpPr>
      <dsp:spPr>
        <a:xfrm>
          <a:off x="6360954" y="928680"/>
          <a:ext cx="796012" cy="796012"/>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540057" y="928680"/>
        <a:ext cx="437806" cy="598999"/>
      </dsp:txXfrm>
    </dsp:sp>
    <dsp:sp modelId="{C24342C1-E877-4310-BF2D-1345C768E278}">
      <dsp:nvSpPr>
        <dsp:cNvPr id="0" name=""/>
        <dsp:cNvSpPr/>
      </dsp:nvSpPr>
      <dsp:spPr>
        <a:xfrm>
          <a:off x="6992451" y="2349256"/>
          <a:ext cx="796012" cy="796012"/>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171554" y="2349256"/>
        <a:ext cx="437806" cy="59899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05/05/2024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05/05/2024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05/05/2024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05/05/2024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05/05/2024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05/05/2024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05/05/2024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05/05/2024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05/05/2024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05/05/2024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05/05/2024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05/05/2024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paloaltonetworks.com/wildfire.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noFill/>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Freeform: Shape 14">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EA06FDC7-D0FF-4900-A893-637A2E12286D}"/>
              </a:ext>
            </a:extLst>
          </p:cNvPr>
          <p:cNvSpPr>
            <a:spLocks noGrp="1"/>
          </p:cNvSpPr>
          <p:nvPr/>
        </p:nvSpPr>
        <p:spPr>
          <a:xfrm>
            <a:off x="1524003" y="1507009"/>
            <a:ext cx="9144000" cy="27640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kern="1200" dirty="0">
                <a:solidFill>
                  <a:schemeClr val="tx1"/>
                </a:solidFill>
                <a:latin typeface="+mj-lt"/>
                <a:ea typeface="+mj-ea"/>
                <a:cs typeface="+mj-cs"/>
              </a:rPr>
              <a:t>Wildfire Analysis and Management</a:t>
            </a:r>
            <a:endParaRPr lang="en-US" sz="7200" kern="1200" dirty="0">
              <a:solidFill>
                <a:schemeClr val="tx1"/>
              </a:solidFill>
              <a:latin typeface="+mj-lt"/>
              <a:ea typeface="+mj-ea"/>
              <a:cs typeface="+mj-cs"/>
            </a:endParaRPr>
          </a:p>
        </p:txBody>
      </p:sp>
      <p:sp>
        <p:nvSpPr>
          <p:cNvPr id="8" name="TextBox 5">
            <a:extLst>
              <a:ext uri="{FF2B5EF4-FFF2-40B4-BE49-F238E27FC236}">
                <a16:creationId xmlns:a16="http://schemas.microsoft.com/office/drawing/2014/main" id="{8A2836DD-6CC0-B1F6-DDF9-1062AA312E48}"/>
              </a:ext>
            </a:extLst>
          </p:cNvPr>
          <p:cNvSpPr txBox="1"/>
          <p:nvPr/>
        </p:nvSpPr>
        <p:spPr>
          <a:xfrm>
            <a:off x="1966912" y="5645150"/>
            <a:ext cx="8258176" cy="631825"/>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ts val="1000"/>
              </a:spcBef>
            </a:pPr>
            <a:r>
              <a:rPr lang="en-US" sz="2800" kern="1200">
                <a:solidFill>
                  <a:schemeClr val="tx1"/>
                </a:solidFill>
                <a:latin typeface="+mn-lt"/>
                <a:ea typeface="+mn-ea"/>
                <a:cs typeface="+mn-cs"/>
              </a:rPr>
              <a:t>Group Number : 2</a:t>
            </a:r>
          </a:p>
        </p:txBody>
      </p:sp>
      <p:sp>
        <p:nvSpPr>
          <p:cNvPr id="9" name="Rectangle 8">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2">
            <a:extLst>
              <a:ext uri="{FF2B5EF4-FFF2-40B4-BE49-F238E27FC236}">
                <a16:creationId xmlns:a16="http://schemas.microsoft.com/office/drawing/2014/main" id="{B835694F-B9B2-47A5-F048-17D764966F04}"/>
              </a:ext>
            </a:extLst>
          </p:cNvPr>
          <p:cNvSpPr txBox="1"/>
          <p:nvPr/>
        </p:nvSpPr>
        <p:spPr>
          <a:xfrm>
            <a:off x="3888300" y="4272692"/>
            <a:ext cx="4411421" cy="1015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rgbClr val="2D3B45"/>
                </a:solidFill>
                <a:latin typeface="Calibri"/>
                <a:ea typeface="Calibri"/>
                <a:cs typeface="Calibri"/>
              </a:rPr>
              <a:t>Sai Swaroop Tunuguntla (811300334)</a:t>
            </a:r>
            <a:endParaRPr lang="en-US" sz="2000">
              <a:solidFill>
                <a:srgbClr val="000000"/>
              </a:solidFill>
              <a:latin typeface="Calibri"/>
              <a:ea typeface="Calibri"/>
              <a:cs typeface="Calibri"/>
            </a:endParaRPr>
          </a:p>
          <a:p>
            <a:r>
              <a:rPr lang="en-US" sz="2000" err="1">
                <a:solidFill>
                  <a:srgbClr val="2D3B45"/>
                </a:solidFill>
                <a:latin typeface="Calibri"/>
                <a:ea typeface="Calibri"/>
                <a:cs typeface="Calibri"/>
              </a:rPr>
              <a:t>Manuteja</a:t>
            </a:r>
            <a:r>
              <a:rPr lang="en-US" sz="2000" dirty="0">
                <a:solidFill>
                  <a:srgbClr val="2D3B45"/>
                </a:solidFill>
                <a:latin typeface="Calibri"/>
                <a:ea typeface="Calibri"/>
                <a:cs typeface="Calibri"/>
              </a:rPr>
              <a:t> </a:t>
            </a:r>
            <a:r>
              <a:rPr lang="en-US" sz="2000" err="1">
                <a:solidFill>
                  <a:srgbClr val="2D3B45"/>
                </a:solidFill>
                <a:latin typeface="Calibri"/>
                <a:ea typeface="Calibri"/>
                <a:cs typeface="Calibri"/>
              </a:rPr>
              <a:t>Medarametla</a:t>
            </a:r>
            <a:r>
              <a:rPr lang="en-US" sz="2000" dirty="0">
                <a:solidFill>
                  <a:srgbClr val="2D3B45"/>
                </a:solidFill>
                <a:latin typeface="Calibri"/>
                <a:ea typeface="Calibri"/>
                <a:cs typeface="Calibri"/>
              </a:rPr>
              <a:t> (811286643)</a:t>
            </a:r>
            <a:endParaRPr lang="en-US" sz="2000">
              <a:solidFill>
                <a:srgbClr val="000000"/>
              </a:solidFill>
              <a:latin typeface="Calibri"/>
              <a:ea typeface="Calibri"/>
              <a:cs typeface="Calibri"/>
            </a:endParaRPr>
          </a:p>
          <a:p>
            <a:r>
              <a:rPr lang="en-US" sz="2000" dirty="0">
                <a:solidFill>
                  <a:srgbClr val="2D3B45"/>
                </a:solidFill>
                <a:latin typeface="Calibri"/>
                <a:ea typeface="Calibri"/>
                <a:cs typeface="Calibri"/>
              </a:rPr>
              <a:t>Homeswar Rao </a:t>
            </a:r>
            <a:r>
              <a:rPr lang="en-US" sz="2000" err="1">
                <a:solidFill>
                  <a:srgbClr val="2D3B45"/>
                </a:solidFill>
                <a:latin typeface="Calibri"/>
                <a:ea typeface="Calibri"/>
                <a:cs typeface="Calibri"/>
              </a:rPr>
              <a:t>Nelakurthi</a:t>
            </a:r>
            <a:r>
              <a:rPr lang="en-US" sz="2000" dirty="0">
                <a:solidFill>
                  <a:srgbClr val="2D3B45"/>
                </a:solidFill>
                <a:latin typeface="Calibri"/>
                <a:ea typeface="Calibri"/>
                <a:cs typeface="Calibri"/>
              </a:rPr>
              <a:t> (811285989)</a:t>
            </a:r>
            <a:endParaRPr lang="en-US" sz="2000">
              <a:latin typeface="Calibri"/>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3B5DE26F-9A0C-3ABC-1698-4DD77B34E058}"/>
              </a:ext>
            </a:extLst>
          </p:cNvPr>
          <p:cNvPicPr>
            <a:picLocks noGrp="1" noChangeAspect="1"/>
          </p:cNvPicPr>
          <p:nvPr>
            <p:ph idx="1"/>
          </p:nvPr>
        </p:nvPicPr>
        <p:blipFill>
          <a:blip r:embed="rId2"/>
          <a:stretch>
            <a:fillRect/>
          </a:stretch>
        </p:blipFill>
        <p:spPr>
          <a:xfrm>
            <a:off x="3527" y="132977"/>
            <a:ext cx="7425434" cy="6595352"/>
          </a:xfrm>
        </p:spPr>
      </p:pic>
      <p:sp>
        <p:nvSpPr>
          <p:cNvPr id="2" name="TextBox 1">
            <a:extLst>
              <a:ext uri="{FF2B5EF4-FFF2-40B4-BE49-F238E27FC236}">
                <a16:creationId xmlns:a16="http://schemas.microsoft.com/office/drawing/2014/main" id="{67FFECB6-BCF5-8E1F-87B0-72080200201C}"/>
              </a:ext>
            </a:extLst>
          </p:cNvPr>
          <p:cNvSpPr txBox="1"/>
          <p:nvPr/>
        </p:nvSpPr>
        <p:spPr>
          <a:xfrm>
            <a:off x="7710824" y="460279"/>
            <a:ext cx="4475018"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a:cs typeface="Calibri"/>
              </a:rPr>
              <a:t>The matrix displays correlation coefficients between various variables related to wildfire management, such as Acres Burned, Crews Involved, Dozers, and Helicopters. Each cell in the matrix is color-coded, where blue represents a positive correlation and red indicates a negative correlation. Notable high correlations are between variables like Dozers and Engines, which could imply that when more dozers are used, more engines are also involved.</a:t>
            </a:r>
          </a:p>
        </p:txBody>
      </p:sp>
    </p:spTree>
    <p:extLst>
      <p:ext uri="{BB962C8B-B14F-4D97-AF65-F5344CB8AC3E}">
        <p14:creationId xmlns:p14="http://schemas.microsoft.com/office/powerpoint/2010/main" val="3364814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4BC11A2-4534-C934-A822-A73FEEA64DE7}"/>
              </a:ext>
            </a:extLst>
          </p:cNvPr>
          <p:cNvPicPr>
            <a:picLocks noGrp="1" noChangeAspect="1"/>
          </p:cNvPicPr>
          <p:nvPr>
            <p:ph idx="1"/>
          </p:nvPr>
        </p:nvPicPr>
        <p:blipFill>
          <a:blip r:embed="rId2"/>
          <a:stretch>
            <a:fillRect/>
          </a:stretch>
        </p:blipFill>
        <p:spPr>
          <a:xfrm>
            <a:off x="5638088" y="470958"/>
            <a:ext cx="6211339" cy="5906125"/>
          </a:xfrm>
        </p:spPr>
      </p:pic>
      <p:sp>
        <p:nvSpPr>
          <p:cNvPr id="3" name="TextBox 2">
            <a:extLst>
              <a:ext uri="{FF2B5EF4-FFF2-40B4-BE49-F238E27FC236}">
                <a16:creationId xmlns:a16="http://schemas.microsoft.com/office/drawing/2014/main" id="{F11DF09A-2214-999A-42A6-84EC3A78EA7C}"/>
              </a:ext>
            </a:extLst>
          </p:cNvPr>
          <p:cNvSpPr txBox="1"/>
          <p:nvPr/>
        </p:nvSpPr>
        <p:spPr>
          <a:xfrm>
            <a:off x="337127" y="1337734"/>
            <a:ext cx="489835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Calibri"/>
              </a:rPr>
              <a:t>This chart compares data across U.S. states, labeled from TX to WY. It shows a descending order of values, with Texas having the highest and Wyoming the lowest. This could represent state-wise comparisons of wildfire incidents, areas burned, or resources used in wildfire management.</a:t>
            </a:r>
          </a:p>
        </p:txBody>
      </p:sp>
    </p:spTree>
    <p:extLst>
      <p:ext uri="{BB962C8B-B14F-4D97-AF65-F5344CB8AC3E}">
        <p14:creationId xmlns:p14="http://schemas.microsoft.com/office/powerpoint/2010/main" val="2356330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olorful circle with numbers&#10;&#10;Description automatically generated">
            <a:extLst>
              <a:ext uri="{FF2B5EF4-FFF2-40B4-BE49-F238E27FC236}">
                <a16:creationId xmlns:a16="http://schemas.microsoft.com/office/drawing/2014/main" id="{CEC1366F-FEC5-0B6E-C03F-0650B54B1906}"/>
              </a:ext>
            </a:extLst>
          </p:cNvPr>
          <p:cNvPicPr>
            <a:picLocks noGrp="1" noChangeAspect="1"/>
          </p:cNvPicPr>
          <p:nvPr>
            <p:ph idx="1"/>
          </p:nvPr>
        </p:nvPicPr>
        <p:blipFill>
          <a:blip r:embed="rId2"/>
          <a:stretch>
            <a:fillRect/>
          </a:stretch>
        </p:blipFill>
        <p:spPr>
          <a:xfrm>
            <a:off x="226162" y="1443"/>
            <a:ext cx="7136886" cy="7237700"/>
          </a:xfrm>
        </p:spPr>
      </p:pic>
      <p:sp>
        <p:nvSpPr>
          <p:cNvPr id="3" name="TextBox 2">
            <a:extLst>
              <a:ext uri="{FF2B5EF4-FFF2-40B4-BE49-F238E27FC236}">
                <a16:creationId xmlns:a16="http://schemas.microsoft.com/office/drawing/2014/main" id="{9A1E0046-BD0C-C808-779E-6781F403ACDD}"/>
              </a:ext>
            </a:extLst>
          </p:cNvPr>
          <p:cNvSpPr txBox="1"/>
          <p:nvPr/>
        </p:nvSpPr>
        <p:spPr>
          <a:xfrm>
            <a:off x="7772400" y="968279"/>
            <a:ext cx="4413442"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Calibri"/>
              </a:rPr>
              <a:t>This chart presents the causes of wildfires, with each segment colored differently to represent various causes such as Debris Burning, Arson, and Lightning. Debris Burning is the largest segment, followed closely by Arson, suggesting these are the most frequent causes of wildfires.</a:t>
            </a:r>
          </a:p>
        </p:txBody>
      </p:sp>
    </p:spTree>
    <p:extLst>
      <p:ext uri="{BB962C8B-B14F-4D97-AF65-F5344CB8AC3E}">
        <p14:creationId xmlns:p14="http://schemas.microsoft.com/office/powerpoint/2010/main" val="373757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699B0-F901-49AE-9356-E69602793321}"/>
              </a:ext>
            </a:extLst>
          </p:cNvPr>
          <p:cNvSpPr>
            <a:spLocks noGrp="1"/>
          </p:cNvSpPr>
          <p:nvPr>
            <p:ph type="title"/>
          </p:nvPr>
        </p:nvSpPr>
        <p:spPr>
          <a:xfrm>
            <a:off x="850863" y="704340"/>
            <a:ext cx="8201102" cy="750034"/>
          </a:xfrm>
        </p:spPr>
        <p:txBody>
          <a:bodyPr vert="horz" lIns="91440" tIns="45720" rIns="91440" bIns="45720" rtlCol="0" anchor="b">
            <a:normAutofit/>
          </a:bodyPr>
          <a:lstStyle/>
          <a:p>
            <a:r>
              <a:rPr lang="en-US" sz="3200" b="1" kern="1200" dirty="0">
                <a:latin typeface="+mj-lt"/>
                <a:ea typeface="+mj-ea"/>
                <a:cs typeface="+mj-cs"/>
              </a:rPr>
              <a:t>Number of </a:t>
            </a:r>
            <a:r>
              <a:rPr lang="en-US" sz="3200" b="1" kern="1200" dirty="0" err="1">
                <a:latin typeface="+mj-lt"/>
                <a:ea typeface="+mj-ea"/>
                <a:cs typeface="+mj-cs"/>
              </a:rPr>
              <a:t>WildFires</a:t>
            </a:r>
            <a:r>
              <a:rPr lang="en-US" sz="3200" b="1" kern="1200" dirty="0">
                <a:latin typeface="+mj-lt"/>
                <a:ea typeface="+mj-ea"/>
                <a:cs typeface="+mj-cs"/>
              </a:rPr>
              <a:t> (Top 10 </a:t>
            </a:r>
            <a:r>
              <a:rPr lang="en-US" sz="3200" b="1" dirty="0"/>
              <a:t>Cities in California</a:t>
            </a:r>
            <a:r>
              <a:rPr lang="en-US" sz="3200" b="1" kern="1200" dirty="0">
                <a:latin typeface="+mj-lt"/>
                <a:ea typeface="+mj-ea"/>
                <a:cs typeface="+mj-cs"/>
              </a:rPr>
              <a:t>)</a:t>
            </a:r>
          </a:p>
        </p:txBody>
      </p:sp>
      <p:sp>
        <p:nvSpPr>
          <p:cNvPr id="7" name="Rectangle 6">
            <a:extLst>
              <a:ext uri="{FF2B5EF4-FFF2-40B4-BE49-F238E27FC236}">
                <a16:creationId xmlns:a16="http://schemas.microsoft.com/office/drawing/2014/main" id="{B3EA29D8-80C2-479F-9E66-AB18339DFFFB}"/>
              </a:ext>
            </a:extLst>
          </p:cNvPr>
          <p:cNvSpPr/>
          <p:nvPr/>
        </p:nvSpPr>
        <p:spPr>
          <a:xfrm>
            <a:off x="747540" y="2016866"/>
            <a:ext cx="4597746" cy="3447832"/>
          </a:xfrm>
          <a:prstGeom prst="rect">
            <a:avLst/>
          </a:prstGeom>
        </p:spPr>
        <p:txBody>
          <a:bodyPr vert="horz" lIns="91440" tIns="45720" rIns="91440" bIns="45720" rtlCol="0" anchor="t">
            <a:noAutofit/>
          </a:bodyPr>
          <a:lstStyle/>
          <a:p>
            <a:pPr marL="57150">
              <a:lnSpc>
                <a:spcPct val="90000"/>
              </a:lnSpc>
              <a:spcAft>
                <a:spcPts val="600"/>
              </a:spcAft>
            </a:pPr>
            <a:r>
              <a:rPr lang="en-US" sz="2000" dirty="0">
                <a:solidFill>
                  <a:srgbClr val="1C1C1C"/>
                </a:solidFill>
                <a:latin typeface="Calibri"/>
                <a:ea typeface="+mn-lt"/>
                <a:cs typeface="+mn-lt"/>
              </a:rPr>
              <a:t>This bar chart ranks the top 10 cities by the number of wildfires reported. Riverside leads with the highest number of wildfires, followed by San Diego and Butte. The chart decreases in value as it moves to the right, showing fewer wildfires in cities like Fresno, Siskiyou, and Tehama. This visualization helps identify areas with higher wildfire occurrences, which can be crucial for resource allocation and preventive measures.</a:t>
            </a:r>
            <a:endParaRPr lang="en-US" sz="2000">
              <a:solidFill>
                <a:srgbClr val="000000"/>
              </a:solidFill>
              <a:latin typeface="Calibri"/>
              <a:ea typeface="Calibri"/>
              <a:cs typeface="Calibri"/>
            </a:endParaRPr>
          </a:p>
        </p:txBody>
      </p:sp>
      <p:pic>
        <p:nvPicPr>
          <p:cNvPr id="6" name="Content Placeholder 5" descr="A graph with orange bars&#10;&#10;Description automatically generated">
            <a:extLst>
              <a:ext uri="{FF2B5EF4-FFF2-40B4-BE49-F238E27FC236}">
                <a16:creationId xmlns:a16="http://schemas.microsoft.com/office/drawing/2014/main" id="{C0C64A9A-49E4-4EBA-BD48-A7FE9BF3E44E}"/>
              </a:ext>
            </a:extLst>
          </p:cNvPr>
          <p:cNvPicPr>
            <a:picLocks noGrp="1" noChangeAspect="1"/>
          </p:cNvPicPr>
          <p:nvPr>
            <p:ph idx="1"/>
          </p:nvPr>
        </p:nvPicPr>
        <p:blipFill>
          <a:blip r:embed="rId2"/>
          <a:stretch>
            <a:fillRect/>
          </a:stretch>
        </p:blipFill>
        <p:spPr>
          <a:xfrm>
            <a:off x="5345462" y="1878268"/>
            <a:ext cx="6698095" cy="3719656"/>
          </a:xfrm>
        </p:spPr>
      </p:pic>
    </p:spTree>
    <p:extLst>
      <p:ext uri="{BB962C8B-B14F-4D97-AF65-F5344CB8AC3E}">
        <p14:creationId xmlns:p14="http://schemas.microsoft.com/office/powerpoint/2010/main" val="4112009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 screen&#10;&#10;Description automatically generated">
            <a:extLst>
              <a:ext uri="{FF2B5EF4-FFF2-40B4-BE49-F238E27FC236}">
                <a16:creationId xmlns:a16="http://schemas.microsoft.com/office/drawing/2014/main" id="{0FE01489-AAA0-A607-E399-8AE01B792E30}"/>
              </a:ext>
            </a:extLst>
          </p:cNvPr>
          <p:cNvPicPr>
            <a:picLocks noGrp="1" noChangeAspect="1"/>
          </p:cNvPicPr>
          <p:nvPr>
            <p:ph idx="1"/>
          </p:nvPr>
        </p:nvPicPr>
        <p:blipFill>
          <a:blip r:embed="rId2"/>
          <a:stretch>
            <a:fillRect/>
          </a:stretch>
        </p:blipFill>
        <p:spPr>
          <a:xfrm>
            <a:off x="479208" y="347807"/>
            <a:ext cx="4090795" cy="6160125"/>
          </a:xfrm>
        </p:spPr>
      </p:pic>
      <p:sp>
        <p:nvSpPr>
          <p:cNvPr id="3" name="TextBox 2">
            <a:extLst>
              <a:ext uri="{FF2B5EF4-FFF2-40B4-BE49-F238E27FC236}">
                <a16:creationId xmlns:a16="http://schemas.microsoft.com/office/drawing/2014/main" id="{87ABE770-A2BC-9730-3360-E30A66447D5E}"/>
              </a:ext>
            </a:extLst>
          </p:cNvPr>
          <p:cNvSpPr txBox="1"/>
          <p:nvPr/>
        </p:nvSpPr>
        <p:spPr>
          <a:xfrm>
            <a:off x="4909127" y="344824"/>
            <a:ext cx="6914957"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Calibri"/>
              </a:rPr>
              <a:t>This collection of bar charts compares three machine learning models: Linear Regression, Random Forest, and k-Nearest Neighbors (KNN)</a:t>
            </a:r>
          </a:p>
          <a:p>
            <a:r>
              <a:rPr lang="en-US" sz="2000" dirty="0">
                <a:latin typeface="Calibri"/>
                <a:cs typeface="Calibri"/>
              </a:rPr>
              <a:t>Across three different metrics: Mean Squared Error (MSE), Mean Absolute Error (MAE), and R-squared (R²) score. </a:t>
            </a:r>
          </a:p>
          <a:p>
            <a:r>
              <a:rPr lang="en-US" sz="2000" dirty="0">
                <a:latin typeface="Calibri"/>
                <a:cs typeface="Calibri"/>
              </a:rPr>
              <a:t>MSE and MAE Charts: Lower values are better. The charts show that Random Forest and KNN perform similarly and better than Linear Regression in terms of MSE and MAE, indicating they might be more accurate or robust for the dataset used. - *R² Score Chart*: Higher values (closer to 1) are generally better. Negative values in the R² score chart for all models suggest that they do not fit the data well, indicating a possible need for model reevaluation or the use of more complex modeling techniques.</a:t>
            </a:r>
          </a:p>
        </p:txBody>
      </p:sp>
    </p:spTree>
    <p:extLst>
      <p:ext uri="{BB962C8B-B14F-4D97-AF65-F5344CB8AC3E}">
        <p14:creationId xmlns:p14="http://schemas.microsoft.com/office/powerpoint/2010/main" val="1960135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3B4F-A3C1-D527-7E2E-9C4E518E4BB8}"/>
              </a:ext>
            </a:extLst>
          </p:cNvPr>
          <p:cNvSpPr>
            <a:spLocks noGrp="1"/>
          </p:cNvSpPr>
          <p:nvPr>
            <p:ph type="title"/>
          </p:nvPr>
        </p:nvSpPr>
        <p:spPr>
          <a:xfrm>
            <a:off x="476442" y="380519"/>
            <a:ext cx="10115358" cy="956109"/>
          </a:xfrm>
        </p:spPr>
        <p:txBody>
          <a:bodyPr>
            <a:normAutofit/>
          </a:bodyPr>
          <a:lstStyle/>
          <a:p>
            <a:r>
              <a:rPr lang="en-GB" sz="4000" dirty="0"/>
              <a:t>ML Models</a:t>
            </a:r>
          </a:p>
        </p:txBody>
      </p:sp>
      <p:sp>
        <p:nvSpPr>
          <p:cNvPr id="3" name="Content Placeholder 2">
            <a:extLst>
              <a:ext uri="{FF2B5EF4-FFF2-40B4-BE49-F238E27FC236}">
                <a16:creationId xmlns:a16="http://schemas.microsoft.com/office/drawing/2014/main" id="{97E12674-53F8-B736-1C81-8A6F177F4CDA}"/>
              </a:ext>
            </a:extLst>
          </p:cNvPr>
          <p:cNvSpPr>
            <a:spLocks noGrp="1"/>
          </p:cNvSpPr>
          <p:nvPr>
            <p:ph idx="1"/>
          </p:nvPr>
        </p:nvSpPr>
        <p:spPr>
          <a:xfrm>
            <a:off x="230140" y="1587019"/>
            <a:ext cx="11239115" cy="4351338"/>
          </a:xfrm>
        </p:spPr>
        <p:txBody>
          <a:bodyPr vert="horz" lIns="91440" tIns="45720" rIns="91440" bIns="45720" rtlCol="0" anchor="t">
            <a:noAutofit/>
          </a:bodyPr>
          <a:lstStyle/>
          <a:p>
            <a:r>
              <a:rPr lang="en-GB" sz="2400" b="1" dirty="0">
                <a:solidFill>
                  <a:srgbClr val="1C1C1C"/>
                </a:solidFill>
                <a:latin typeface="Calibri"/>
                <a:ea typeface="+mn-lt"/>
                <a:cs typeface="+mn-lt"/>
              </a:rPr>
              <a:t>Linear Regression</a:t>
            </a:r>
            <a:r>
              <a:rPr lang="en-GB" sz="2400" dirty="0">
                <a:solidFill>
                  <a:srgbClr val="1C1C1C"/>
                </a:solidFill>
                <a:latin typeface="Calibri"/>
                <a:ea typeface="+mn-lt"/>
                <a:cs typeface="+mn-lt"/>
              </a:rPr>
              <a:t>: Predicts continuous variables related to wildfires based on linear relationships with predictors such as weather conditions or vegetation type. Effectiveness might be limited due to the complex and non-linear nature of wildfire </a:t>
            </a:r>
            <a:r>
              <a:rPr lang="en-GB" sz="2400" dirty="0" err="1">
                <a:solidFill>
                  <a:srgbClr val="1C1C1C"/>
                </a:solidFill>
                <a:latin typeface="Calibri"/>
                <a:ea typeface="+mn-lt"/>
                <a:cs typeface="+mn-lt"/>
              </a:rPr>
              <a:t>behavior</a:t>
            </a:r>
            <a:r>
              <a:rPr lang="en-GB" sz="2400" dirty="0">
                <a:solidFill>
                  <a:srgbClr val="1C1C1C"/>
                </a:solidFill>
                <a:latin typeface="Calibri"/>
                <a:ea typeface="+mn-lt"/>
                <a:cs typeface="+mn-lt"/>
              </a:rPr>
              <a:t>. </a:t>
            </a:r>
            <a:endParaRPr lang="en-US" sz="2400">
              <a:solidFill>
                <a:srgbClr val="1C1C1C"/>
              </a:solidFill>
              <a:latin typeface="Calibri"/>
              <a:ea typeface="+mn-lt"/>
              <a:cs typeface="+mn-lt"/>
            </a:endParaRPr>
          </a:p>
          <a:p>
            <a:r>
              <a:rPr lang="en-GB" sz="2400" b="1" dirty="0">
                <a:solidFill>
                  <a:srgbClr val="1C1C1C"/>
                </a:solidFill>
                <a:latin typeface="Calibri"/>
                <a:ea typeface="+mn-lt"/>
                <a:cs typeface="+mn-lt"/>
              </a:rPr>
              <a:t>Random Forest Regressor</a:t>
            </a:r>
            <a:r>
              <a:rPr lang="en-GB" sz="2400" dirty="0">
                <a:solidFill>
                  <a:srgbClr val="1C1C1C"/>
                </a:solidFill>
                <a:latin typeface="Calibri"/>
                <a:ea typeface="+mn-lt"/>
                <a:cs typeface="+mn-lt"/>
              </a:rPr>
              <a:t>: Uses multiple decision trees and is effective at handling various types of data and relationships. Potentially more robust for predicting complex phenomena like wildfires. </a:t>
            </a:r>
            <a:endParaRPr lang="en-US" sz="2400">
              <a:solidFill>
                <a:srgbClr val="1C1C1C"/>
              </a:solidFill>
              <a:latin typeface="Calibri"/>
              <a:ea typeface="+mn-lt"/>
              <a:cs typeface="+mn-lt"/>
            </a:endParaRPr>
          </a:p>
          <a:p>
            <a:r>
              <a:rPr lang="en-GB" sz="2400" b="1" dirty="0">
                <a:solidFill>
                  <a:srgbClr val="1C1C1C"/>
                </a:solidFill>
                <a:latin typeface="Calibri"/>
                <a:ea typeface="+mn-lt"/>
                <a:cs typeface="+mn-lt"/>
              </a:rPr>
              <a:t>K-Nearest Neighbors Regressor (KNN)</a:t>
            </a:r>
            <a:r>
              <a:rPr lang="en-GB" sz="2400" dirty="0">
                <a:solidFill>
                  <a:srgbClr val="1C1C1C"/>
                </a:solidFill>
                <a:latin typeface="Calibri"/>
                <a:ea typeface="+mn-lt"/>
                <a:cs typeface="+mn-lt"/>
              </a:rPr>
              <a:t>: Predicts outcomes based on the proximity and characteristics of the nearest recorded data points. May not perform as well for complex patterns such as wildfires due to its reliance on local similarity.</a:t>
            </a:r>
            <a:endParaRPr lang="en-US" sz="2400">
              <a:solidFill>
                <a:srgbClr val="1C1C1C"/>
              </a:solidFill>
              <a:latin typeface="Calibri"/>
              <a:ea typeface="+mn-lt"/>
              <a:cs typeface="+mn-lt"/>
            </a:endParaRPr>
          </a:p>
        </p:txBody>
      </p:sp>
    </p:spTree>
    <p:extLst>
      <p:ext uri="{BB962C8B-B14F-4D97-AF65-F5344CB8AC3E}">
        <p14:creationId xmlns:p14="http://schemas.microsoft.com/office/powerpoint/2010/main" val="2581690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5D822F-2507-6171-96C7-9C0C913454BF}"/>
              </a:ext>
            </a:extLst>
          </p:cNvPr>
          <p:cNvSpPr txBox="1"/>
          <p:nvPr/>
        </p:nvSpPr>
        <p:spPr>
          <a:xfrm>
            <a:off x="706582" y="752764"/>
            <a:ext cx="10132290"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Calibri"/>
                <a:cs typeface="Calibri"/>
              </a:rPr>
              <a:t>Uses of ML in Wildfire Management </a:t>
            </a:r>
            <a:endParaRPr lang="en-US" sz="2000" b="1"/>
          </a:p>
          <a:p>
            <a:pPr marL="342900" indent="-342900">
              <a:buFont typeface="Arial"/>
              <a:buChar char="•"/>
            </a:pPr>
            <a:endParaRPr lang="en-US" sz="2800" b="1" dirty="0">
              <a:latin typeface="Calibri"/>
              <a:cs typeface="Calibri"/>
            </a:endParaRPr>
          </a:p>
          <a:p>
            <a:pPr marL="342900" indent="-342900">
              <a:buFont typeface="Arial"/>
              <a:buChar char="•"/>
            </a:pPr>
            <a:r>
              <a:rPr lang="en-US" sz="2400" b="1" dirty="0">
                <a:latin typeface="Calibri"/>
                <a:cs typeface="Calibri"/>
              </a:rPr>
              <a:t>Prediction and Early Warning</a:t>
            </a:r>
            <a:r>
              <a:rPr lang="en-US" sz="2400" dirty="0">
                <a:latin typeface="Calibri"/>
                <a:cs typeface="Calibri"/>
              </a:rPr>
              <a:t>: ML models can predict the likelihood of a wildfire starting in a specific location based on factors like weather conditions, drought status, and human activity.</a:t>
            </a:r>
          </a:p>
          <a:p>
            <a:pPr marL="342900" indent="-342900">
              <a:buFont typeface="Arial"/>
              <a:buChar char="•"/>
            </a:pPr>
            <a:r>
              <a:rPr lang="en-US" sz="2400" b="1" dirty="0">
                <a:latin typeface="Calibri"/>
                <a:cs typeface="Calibri"/>
              </a:rPr>
              <a:t>Behavior Modeling</a:t>
            </a:r>
            <a:r>
              <a:rPr lang="en-US" sz="2400" dirty="0">
                <a:latin typeface="Calibri"/>
                <a:cs typeface="Calibri"/>
              </a:rPr>
              <a:t>: During a wildfire, models can help predict how a fire will spread based on current weather conditions, the type of vegetation, and topographical features.</a:t>
            </a:r>
          </a:p>
          <a:p>
            <a:pPr marL="342900" indent="-342900">
              <a:buFont typeface="Arial"/>
              <a:buChar char="•"/>
            </a:pPr>
            <a:r>
              <a:rPr lang="en-US" sz="2400" b="1" dirty="0">
                <a:latin typeface="Calibri"/>
                <a:cs typeface="Calibri"/>
              </a:rPr>
              <a:t>Post-Fire Analysis</a:t>
            </a:r>
            <a:r>
              <a:rPr lang="en-US" sz="2400" dirty="0">
                <a:latin typeface="Calibri"/>
                <a:cs typeface="Calibri"/>
              </a:rPr>
              <a:t>: After a wildfire, models can be used to analyze the effects and determine the factors that contributed most to the fire's spread and intensity. This analysis helps in planning and preparing for future fires. </a:t>
            </a:r>
          </a:p>
          <a:p>
            <a:pPr marL="342900" indent="-342900">
              <a:buFont typeface="Arial"/>
              <a:buChar char="•"/>
            </a:pPr>
            <a:r>
              <a:rPr lang="en-US" sz="2400" b="1" dirty="0">
                <a:latin typeface="Calibri"/>
                <a:cs typeface="Calibri"/>
              </a:rPr>
              <a:t>Resource Management</a:t>
            </a:r>
            <a:r>
              <a:rPr lang="en-US" sz="2400" dirty="0">
                <a:latin typeface="Calibri"/>
                <a:cs typeface="Calibri"/>
              </a:rPr>
              <a:t>: Predictive models aid in the efficient distribution and deployment of firefighting resources and in planning evacuation routes and safety measures. </a:t>
            </a:r>
          </a:p>
        </p:txBody>
      </p:sp>
    </p:spTree>
    <p:extLst>
      <p:ext uri="{BB962C8B-B14F-4D97-AF65-F5344CB8AC3E}">
        <p14:creationId xmlns:p14="http://schemas.microsoft.com/office/powerpoint/2010/main" val="1471007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program&#10;&#10;Description automatically generated">
            <a:extLst>
              <a:ext uri="{FF2B5EF4-FFF2-40B4-BE49-F238E27FC236}">
                <a16:creationId xmlns:a16="http://schemas.microsoft.com/office/drawing/2014/main" id="{3D15BBE5-CBDA-8C52-49EB-BC8F988F4ABA}"/>
              </a:ext>
            </a:extLst>
          </p:cNvPr>
          <p:cNvPicPr>
            <a:picLocks noChangeAspect="1"/>
          </p:cNvPicPr>
          <p:nvPr/>
        </p:nvPicPr>
        <p:blipFill rotWithShape="1">
          <a:blip r:embed="rId2"/>
          <a:srcRect l="-243" r="127" b="49827"/>
          <a:stretch/>
        </p:blipFill>
        <p:spPr>
          <a:xfrm>
            <a:off x="919504" y="281005"/>
            <a:ext cx="9057484" cy="3151330"/>
          </a:xfrm>
          <a:prstGeom prst="rect">
            <a:avLst/>
          </a:prstGeom>
        </p:spPr>
      </p:pic>
      <p:sp>
        <p:nvSpPr>
          <p:cNvPr id="5" name="TextBox 4">
            <a:extLst>
              <a:ext uri="{FF2B5EF4-FFF2-40B4-BE49-F238E27FC236}">
                <a16:creationId xmlns:a16="http://schemas.microsoft.com/office/drawing/2014/main" id="{4C7F05CE-C1B1-F02A-4F79-0713637AF5E9}"/>
              </a:ext>
            </a:extLst>
          </p:cNvPr>
          <p:cNvSpPr txBox="1"/>
          <p:nvPr/>
        </p:nvSpPr>
        <p:spPr>
          <a:xfrm>
            <a:off x="922097" y="3646825"/>
            <a:ext cx="890077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Linear Regression</a:t>
            </a:r>
            <a:endParaRPr lang="en-US" dirty="0"/>
          </a:p>
          <a:p>
            <a:r>
              <a:rPr lang="en-US" b="1" dirty="0"/>
              <a:t>Why Used</a:t>
            </a:r>
            <a:r>
              <a:rPr lang="en-US" dirty="0"/>
              <a:t>: Linear regression is a fundamental analytical tool in statistical modeling and can provide quick predictions and insights into the linear relationships between variables. </a:t>
            </a:r>
            <a:endParaRPr lang="en-US"/>
          </a:p>
          <a:p>
            <a:r>
              <a:rPr lang="en-US" b="1" dirty="0"/>
              <a:t>Uses</a:t>
            </a:r>
            <a:r>
              <a:rPr lang="en-US" dirty="0"/>
              <a:t>: - Estimating Burned Areas: It can help in predicting the area that might be affected by a fire, based on linearly related variables like temperature, humidity, and past fire data.</a:t>
            </a:r>
            <a:r>
              <a:rPr lang="en-US" dirty="0">
                <a:ea typeface="+mn-lt"/>
                <a:cs typeface="+mn-lt"/>
              </a:rPr>
              <a:t> </a:t>
            </a:r>
            <a:r>
              <a:rPr lang="en-US" b="1" dirty="0">
                <a:ea typeface="+mn-lt"/>
                <a:cs typeface="+mn-lt"/>
              </a:rPr>
              <a:t>Resource Allocation:</a:t>
            </a:r>
            <a:r>
              <a:rPr lang="en-US" dirty="0">
                <a:ea typeface="+mn-lt"/>
                <a:cs typeface="+mn-lt"/>
              </a:rPr>
              <a:t> </a:t>
            </a:r>
            <a:r>
              <a:rPr lang="en-US" dirty="0"/>
              <a:t>By estimating the potential severity of a fire, resources such as firefighters and equipment can be allocated more effectively. </a:t>
            </a:r>
          </a:p>
        </p:txBody>
      </p:sp>
    </p:spTree>
    <p:extLst>
      <p:ext uri="{BB962C8B-B14F-4D97-AF65-F5344CB8AC3E}">
        <p14:creationId xmlns:p14="http://schemas.microsoft.com/office/powerpoint/2010/main" val="892675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 program&#10;&#10;Description automatically generated">
            <a:extLst>
              <a:ext uri="{FF2B5EF4-FFF2-40B4-BE49-F238E27FC236}">
                <a16:creationId xmlns:a16="http://schemas.microsoft.com/office/drawing/2014/main" id="{531A3474-5BEE-8EBD-29FA-9AB9A80FEFD3}"/>
              </a:ext>
            </a:extLst>
          </p:cNvPr>
          <p:cNvPicPr>
            <a:picLocks noGrp="1" noChangeAspect="1"/>
          </p:cNvPicPr>
          <p:nvPr>
            <p:ph idx="1"/>
          </p:nvPr>
        </p:nvPicPr>
        <p:blipFill rotWithShape="1">
          <a:blip r:embed="rId2"/>
          <a:srcRect l="-243" t="49720" r="127" b="187"/>
          <a:stretch/>
        </p:blipFill>
        <p:spPr>
          <a:xfrm>
            <a:off x="876761" y="508474"/>
            <a:ext cx="9292323" cy="3161915"/>
          </a:xfrm>
        </p:spPr>
      </p:pic>
      <p:sp>
        <p:nvSpPr>
          <p:cNvPr id="5" name="TextBox 4">
            <a:extLst>
              <a:ext uri="{FF2B5EF4-FFF2-40B4-BE49-F238E27FC236}">
                <a16:creationId xmlns:a16="http://schemas.microsoft.com/office/drawing/2014/main" id="{F980ACD3-94F9-EFF7-834D-2B0CCC21506A}"/>
              </a:ext>
            </a:extLst>
          </p:cNvPr>
          <p:cNvSpPr txBox="1"/>
          <p:nvPr/>
        </p:nvSpPr>
        <p:spPr>
          <a:xfrm>
            <a:off x="875654" y="3917196"/>
            <a:ext cx="1060858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Random Forest Regressor</a:t>
            </a:r>
          </a:p>
          <a:p>
            <a:r>
              <a:rPr lang="en-US" b="1" dirty="0"/>
              <a:t>Why Used: </a:t>
            </a:r>
            <a:r>
              <a:rPr lang="en-US" dirty="0"/>
              <a:t>Random Forest is robust against overfitting and can handle various data types and complex relationships between features. It is particularly useful when the relationship between input data and the </a:t>
            </a:r>
            <a:r>
              <a:rPr lang="en-US"/>
              <a:t>target variable is non-linear and involves interactions among multiple input features.</a:t>
            </a:r>
          </a:p>
          <a:p>
            <a:r>
              <a:rPr lang="en-US" b="1" dirty="0"/>
              <a:t>Uses</a:t>
            </a:r>
            <a:r>
              <a:rPr lang="en-US" dirty="0"/>
              <a:t>: Complex Prediction Tasks: Such as predicting the spread and behavior of wildfires under varying </a:t>
            </a:r>
            <a:r>
              <a:rPr lang="en-US"/>
              <a:t>conditions.</a:t>
            </a:r>
          </a:p>
          <a:p>
            <a:r>
              <a:rPr lang="en-US" b="1" dirty="0"/>
              <a:t>Feature Importance Analysis</a:t>
            </a:r>
            <a:r>
              <a:rPr lang="en-US" dirty="0"/>
              <a:t>: To identify the most significant predictors of wildfire characteristics, which can help in focusing preventive measures. </a:t>
            </a:r>
            <a:endParaRPr lang="en-US"/>
          </a:p>
        </p:txBody>
      </p:sp>
    </p:spTree>
    <p:extLst>
      <p:ext uri="{BB962C8B-B14F-4D97-AF65-F5344CB8AC3E}">
        <p14:creationId xmlns:p14="http://schemas.microsoft.com/office/powerpoint/2010/main" val="739368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omputer screen with text and numbers&#10;&#10;Description automatically generated">
            <a:extLst>
              <a:ext uri="{FF2B5EF4-FFF2-40B4-BE49-F238E27FC236}">
                <a16:creationId xmlns:a16="http://schemas.microsoft.com/office/drawing/2014/main" id="{37DCAFDA-4C7A-2C2D-3F0A-3F13E5C3DCAB}"/>
              </a:ext>
            </a:extLst>
          </p:cNvPr>
          <p:cNvPicPr>
            <a:picLocks noChangeAspect="1"/>
          </p:cNvPicPr>
          <p:nvPr/>
        </p:nvPicPr>
        <p:blipFill>
          <a:blip r:embed="rId2"/>
          <a:stretch>
            <a:fillRect/>
          </a:stretch>
        </p:blipFill>
        <p:spPr>
          <a:xfrm>
            <a:off x="852407" y="526297"/>
            <a:ext cx="9905999" cy="3090333"/>
          </a:xfrm>
          <a:prstGeom prst="rect">
            <a:avLst/>
          </a:prstGeom>
        </p:spPr>
      </p:pic>
      <p:sp>
        <p:nvSpPr>
          <p:cNvPr id="5" name="TextBox 4">
            <a:extLst>
              <a:ext uri="{FF2B5EF4-FFF2-40B4-BE49-F238E27FC236}">
                <a16:creationId xmlns:a16="http://schemas.microsoft.com/office/drawing/2014/main" id="{224EE2B2-D263-2B74-AAAB-5197CA524F1C}"/>
              </a:ext>
            </a:extLst>
          </p:cNvPr>
          <p:cNvSpPr txBox="1"/>
          <p:nvPr/>
        </p:nvSpPr>
        <p:spPr>
          <a:xfrm>
            <a:off x="852825" y="3769976"/>
            <a:ext cx="953192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K-Nearest Neighbors (KNN)</a:t>
            </a:r>
          </a:p>
          <a:p>
            <a:r>
              <a:rPr lang="en-US" b="1" dirty="0"/>
              <a:t>Why Used</a:t>
            </a:r>
            <a:r>
              <a:rPr lang="en-US" dirty="0"/>
              <a:t>: KNN is straightforward and can be highly effective if the right features are selected. It works on the principle that similar conditions lead to similar outcomes, which can be practical when historical data on wildfires is available and well-documented. </a:t>
            </a:r>
            <a:endParaRPr lang="en-US"/>
          </a:p>
          <a:p>
            <a:r>
              <a:rPr lang="en-US" b="1" dirty="0"/>
              <a:t>Uses</a:t>
            </a:r>
            <a:r>
              <a:rPr lang="en-US" dirty="0"/>
              <a:t>: Predicting the Size of Wildfires: By analyzing the characteristics of past fires and their surroundings.</a:t>
            </a:r>
          </a:p>
          <a:p>
            <a:r>
              <a:rPr lang="en-US" b="1" dirty="0"/>
              <a:t>Assessing Risk Levels:</a:t>
            </a:r>
            <a:r>
              <a:rPr lang="en-US" dirty="0"/>
              <a:t> In different areas based on geographical proximity to past events and similar environmental conditions.</a:t>
            </a:r>
            <a:endParaRPr lang="en-US"/>
          </a:p>
        </p:txBody>
      </p:sp>
    </p:spTree>
    <p:extLst>
      <p:ext uri="{BB962C8B-B14F-4D97-AF65-F5344CB8AC3E}">
        <p14:creationId xmlns:p14="http://schemas.microsoft.com/office/powerpoint/2010/main" val="43943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107C7-66C3-32AC-98F0-7AC2761D9300}"/>
              </a:ext>
            </a:extLst>
          </p:cNvPr>
          <p:cNvSpPr>
            <a:spLocks noGrp="1"/>
          </p:cNvSpPr>
          <p:nvPr>
            <p:ph idx="1"/>
          </p:nvPr>
        </p:nvSpPr>
        <p:spPr/>
        <p:txBody>
          <a:bodyPr vert="horz" lIns="91440" tIns="45720" rIns="91440" bIns="45720" rtlCol="0" anchor="t">
            <a:normAutofit/>
          </a:bodyPr>
          <a:lstStyle/>
          <a:p>
            <a:pPr marL="0" indent="0">
              <a:buNone/>
            </a:pPr>
            <a:r>
              <a:rPr lang="en-GB" dirty="0">
                <a:ea typeface="+mn-lt"/>
                <a:cs typeface="+mn-lt"/>
              </a:rPr>
              <a:t>Wildfires in California are becoming more frequent and several in wildfires, and their impact on the environment and human life is devastating. </a:t>
            </a:r>
            <a:endParaRPr lang="en-US">
              <a:ea typeface="+mn-lt"/>
              <a:cs typeface="+mn-lt"/>
            </a:endParaRPr>
          </a:p>
          <a:p>
            <a:pPr marL="0" indent="0">
              <a:buNone/>
            </a:pPr>
            <a:r>
              <a:rPr lang="en-GB" dirty="0">
                <a:ea typeface="+mn-lt"/>
                <a:cs typeface="+mn-lt"/>
              </a:rPr>
              <a:t>To address this critical environmental concern, we have selected the </a:t>
            </a:r>
            <a:r>
              <a:rPr lang="en-US" sz="2600" dirty="0">
                <a:solidFill>
                  <a:srgbClr val="00B0F0"/>
                </a:solidFill>
                <a:latin typeface="Arial"/>
                <a:ea typeface="+mn-lt"/>
                <a:cs typeface="Arial"/>
                <a:hlinkClick r:id="rId2">
                  <a:extLst>
                    <a:ext uri="{A12FA001-AC4F-418D-AE19-62706E023703}">
                      <ahyp:hlinkClr xmlns:ahyp="http://schemas.microsoft.com/office/drawing/2018/hyperlinkcolor" val="tx"/>
                    </a:ext>
                  </a:extLst>
                </a:hlinkClick>
              </a:rPr>
              <a:t>WildFire documentation</a:t>
            </a:r>
            <a:r>
              <a:rPr lang="en-GB" dirty="0">
                <a:ea typeface="+mn-lt"/>
                <a:cs typeface="+mn-lt"/>
              </a:rPr>
              <a:t> dataset from Kaggle as our primary source for studying the consequences of wildfires. </a:t>
            </a:r>
            <a:endParaRPr lang="en-US">
              <a:ea typeface="+mn-lt"/>
              <a:cs typeface="+mn-lt"/>
            </a:endParaRPr>
          </a:p>
          <a:p>
            <a:pPr marL="0" indent="0">
              <a:buNone/>
            </a:pPr>
            <a:r>
              <a:rPr lang="en-GB" dirty="0">
                <a:ea typeface="+mn-lt"/>
                <a:cs typeface="+mn-lt"/>
              </a:rPr>
              <a:t>Our research goal is to explore the link between wildfires and air quality, identifying the quick and long-term impacts of particulate articles and other pollutants upon their dispersion before and during such events. </a:t>
            </a:r>
            <a:endParaRPr lang="en-US">
              <a:ea typeface="+mn-lt"/>
              <a:cs typeface="+mn-lt"/>
            </a:endParaRPr>
          </a:p>
          <a:p>
            <a:pPr marL="0" indent="0">
              <a:buNone/>
            </a:pPr>
            <a:endParaRPr lang="en-US"/>
          </a:p>
          <a:p>
            <a:endParaRPr lang="en-GB" dirty="0"/>
          </a:p>
        </p:txBody>
      </p:sp>
      <p:sp>
        <p:nvSpPr>
          <p:cNvPr id="4" name="TextBox 3">
            <a:extLst>
              <a:ext uri="{FF2B5EF4-FFF2-40B4-BE49-F238E27FC236}">
                <a16:creationId xmlns:a16="http://schemas.microsoft.com/office/drawing/2014/main" id="{A997E044-13CF-44A4-940A-A7A131B7D763}"/>
              </a:ext>
            </a:extLst>
          </p:cNvPr>
          <p:cNvSpPr txBox="1"/>
          <p:nvPr/>
        </p:nvSpPr>
        <p:spPr>
          <a:xfrm>
            <a:off x="836838" y="646339"/>
            <a:ext cx="4784271"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ea typeface="+mn-lt"/>
                <a:cs typeface="+mn-lt"/>
              </a:rPr>
              <a:t>Introduction</a:t>
            </a:r>
            <a:endParaRPr lang="en-GB" sz="4000" dirty="0">
              <a:ea typeface="+mn-lt"/>
              <a:cs typeface="+mn-lt"/>
            </a:endParaRPr>
          </a:p>
          <a:p>
            <a:pPr algn="l"/>
            <a:endParaRPr lang="en-GB" sz="4800" b="1" dirty="0"/>
          </a:p>
        </p:txBody>
      </p:sp>
    </p:spTree>
    <p:extLst>
      <p:ext uri="{BB962C8B-B14F-4D97-AF65-F5344CB8AC3E}">
        <p14:creationId xmlns:p14="http://schemas.microsoft.com/office/powerpoint/2010/main" val="540090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3A9198-8BA0-2464-D365-5831810203A4}"/>
              </a:ext>
            </a:extLst>
          </p:cNvPr>
          <p:cNvSpPr txBox="1"/>
          <p:nvPr/>
        </p:nvSpPr>
        <p:spPr>
          <a:xfrm>
            <a:off x="1399308" y="1153006"/>
            <a:ext cx="9070108"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libri"/>
                <a:cs typeface="Calibri"/>
              </a:rPr>
              <a:t>General Uses of ML in Wildfire Management: </a:t>
            </a:r>
          </a:p>
          <a:p>
            <a:r>
              <a:rPr lang="en-US" sz="2000" b="1" dirty="0">
                <a:latin typeface="Calibri"/>
                <a:cs typeface="Calibri"/>
              </a:rPr>
              <a:t>Prediction and Early Warning</a:t>
            </a:r>
            <a:r>
              <a:rPr lang="en-US" sz="2000" dirty="0">
                <a:latin typeface="Calibri"/>
                <a:cs typeface="Calibri"/>
              </a:rPr>
              <a:t>: ML models can predict the likelihood of a wildfire starting in a specific location based on factors like weather conditions, drought status, and human activity. </a:t>
            </a:r>
          </a:p>
          <a:p>
            <a:r>
              <a:rPr lang="en-US" sz="2000" b="1" dirty="0">
                <a:latin typeface="Calibri"/>
                <a:cs typeface="Calibri"/>
              </a:rPr>
              <a:t>Behavior Modeling</a:t>
            </a:r>
            <a:r>
              <a:rPr lang="en-US" sz="2000" dirty="0">
                <a:latin typeface="Calibri"/>
                <a:cs typeface="Calibri"/>
              </a:rPr>
              <a:t>: During a wildfire, models can help predict how a fire will spread based on current weather conditions, the type of vegetation, and topographical features. </a:t>
            </a:r>
          </a:p>
          <a:p>
            <a:r>
              <a:rPr lang="en-US" sz="2000" b="1" dirty="0">
                <a:latin typeface="Calibri"/>
                <a:cs typeface="Calibri"/>
              </a:rPr>
              <a:t>Post-Fire Analysis</a:t>
            </a:r>
            <a:r>
              <a:rPr lang="en-US" sz="2000" dirty="0">
                <a:latin typeface="Calibri"/>
                <a:cs typeface="Calibri"/>
              </a:rPr>
              <a:t>: After a wildfire, models can be used to analyze the effects and determine the factors that contributed most to the fire's spread and intensity. This analysis helps in planning and preparing for future fires. </a:t>
            </a:r>
          </a:p>
          <a:p>
            <a:r>
              <a:rPr lang="en-US" sz="2000" b="1" dirty="0">
                <a:latin typeface="Calibri"/>
                <a:cs typeface="Calibri"/>
              </a:rPr>
              <a:t>Resource Management</a:t>
            </a:r>
            <a:r>
              <a:rPr lang="en-US" sz="2000" dirty="0">
                <a:latin typeface="Calibri"/>
                <a:cs typeface="Calibri"/>
              </a:rPr>
              <a:t>: Predictive models aid in the efficient distribution and deployment of firefighting resources and in planning evacuation routes and safety measures.</a:t>
            </a:r>
          </a:p>
        </p:txBody>
      </p:sp>
    </p:spTree>
    <p:extLst>
      <p:ext uri="{BB962C8B-B14F-4D97-AF65-F5344CB8AC3E}">
        <p14:creationId xmlns:p14="http://schemas.microsoft.com/office/powerpoint/2010/main" val="986147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36D6-A716-4D6C-A082-E2B38E47D566}"/>
              </a:ext>
            </a:extLst>
          </p:cNvPr>
          <p:cNvSpPr>
            <a:spLocks noGrp="1"/>
          </p:cNvSpPr>
          <p:nvPr>
            <p:ph type="title"/>
          </p:nvPr>
        </p:nvSpPr>
        <p:spPr>
          <a:xfrm>
            <a:off x="876692" y="633633"/>
            <a:ext cx="5479719" cy="877294"/>
          </a:xfrm>
        </p:spPr>
        <p:txBody>
          <a:bodyPr anchor="b">
            <a:normAutofit/>
          </a:bodyPr>
          <a:lstStyle/>
          <a:p>
            <a:r>
              <a:rPr lang="en-US" sz="4000" b="1" dirty="0">
                <a:ea typeface="+mj-lt"/>
                <a:cs typeface="+mj-lt"/>
              </a:rPr>
              <a:t>Feature manipulation</a:t>
            </a:r>
            <a:endParaRPr lang="en-US" sz="4000" b="1">
              <a:ea typeface="Calibri Light"/>
              <a:cs typeface="Calibri Light"/>
            </a:endParaRPr>
          </a:p>
        </p:txBody>
      </p:sp>
      <p:graphicFrame>
        <p:nvGraphicFramePr>
          <p:cNvPr id="6" name="Content Placeholder 2">
            <a:extLst>
              <a:ext uri="{FF2B5EF4-FFF2-40B4-BE49-F238E27FC236}">
                <a16:creationId xmlns:a16="http://schemas.microsoft.com/office/drawing/2014/main" id="{41AB1785-4C6D-221A-202B-F36A87EB47E6}"/>
              </a:ext>
            </a:extLst>
          </p:cNvPr>
          <p:cNvGraphicFramePr>
            <a:graphicFrameLocks noGrp="1"/>
          </p:cNvGraphicFramePr>
          <p:nvPr>
            <p:ph idx="1"/>
            <p:extLst>
              <p:ext uri="{D42A27DB-BD31-4B8C-83A1-F6EECF244321}">
                <p14:modId xmlns:p14="http://schemas.microsoft.com/office/powerpoint/2010/main" val="168070997"/>
              </p:ext>
            </p:extLst>
          </p:nvPr>
        </p:nvGraphicFramePr>
        <p:xfrm>
          <a:off x="1738753" y="2010082"/>
          <a:ext cx="8419961" cy="4082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2485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D2845-D858-4489-B697-5BE38AE65FC8}"/>
              </a:ext>
            </a:extLst>
          </p:cNvPr>
          <p:cNvSpPr>
            <a:spLocks noGrp="1"/>
          </p:cNvSpPr>
          <p:nvPr>
            <p:ph type="title"/>
          </p:nvPr>
        </p:nvSpPr>
        <p:spPr>
          <a:xfrm>
            <a:off x="1285240" y="1050595"/>
            <a:ext cx="8074815" cy="1618489"/>
          </a:xfrm>
        </p:spPr>
        <p:txBody>
          <a:bodyPr anchor="ctr">
            <a:normAutofit/>
          </a:bodyPr>
          <a:lstStyle/>
          <a:p>
            <a:r>
              <a:rPr lang="en-US" sz="7200" b="1"/>
              <a:t>Preliminary Results</a:t>
            </a:r>
            <a:endParaRPr lang="en-US" sz="7200" b="1">
              <a:ea typeface="Calibri Light"/>
              <a:cs typeface="Calibri Light"/>
            </a:endParaRPr>
          </a:p>
        </p:txBody>
      </p:sp>
      <p:sp>
        <p:nvSpPr>
          <p:cNvPr id="3" name="Content Placeholder 2">
            <a:extLst>
              <a:ext uri="{FF2B5EF4-FFF2-40B4-BE49-F238E27FC236}">
                <a16:creationId xmlns:a16="http://schemas.microsoft.com/office/drawing/2014/main" id="{132F5A1A-3F1A-4BF3-BFBC-183226C73DD0}"/>
              </a:ext>
            </a:extLst>
          </p:cNvPr>
          <p:cNvSpPr>
            <a:spLocks noGrp="1"/>
          </p:cNvSpPr>
          <p:nvPr>
            <p:ph idx="1"/>
          </p:nvPr>
        </p:nvSpPr>
        <p:spPr>
          <a:xfrm>
            <a:off x="1285240" y="2969469"/>
            <a:ext cx="8074815" cy="2800395"/>
          </a:xfrm>
        </p:spPr>
        <p:txBody>
          <a:bodyPr vert="horz" lIns="91440" tIns="45720" rIns="91440" bIns="45720" rtlCol="0" anchor="t">
            <a:normAutofit/>
          </a:bodyPr>
          <a:lstStyle/>
          <a:p>
            <a:r>
              <a:rPr lang="en-US" sz="2000">
                <a:ea typeface="+mn-lt"/>
                <a:cs typeface="+mn-lt"/>
              </a:rPr>
              <a:t>Wildfires </a:t>
            </a:r>
            <a:r>
              <a:rPr lang="en-US" sz="2000">
                <a:effectLst/>
                <a:ea typeface="+mn-lt"/>
                <a:cs typeface="+mn-lt"/>
              </a:rPr>
              <a:t>of </a:t>
            </a:r>
            <a:r>
              <a:rPr lang="en-US" sz="2000">
                <a:ea typeface="+mn-lt"/>
                <a:cs typeface="+mn-lt"/>
              </a:rPr>
              <a:t>all sizes </a:t>
            </a:r>
            <a:r>
              <a:rPr lang="en-US" sz="2000">
                <a:effectLst/>
                <a:ea typeface="+mn-lt"/>
                <a:cs typeface="+mn-lt"/>
              </a:rPr>
              <a:t>can </a:t>
            </a:r>
            <a:r>
              <a:rPr lang="en-US" sz="2000">
                <a:ea typeface="+mn-lt"/>
                <a:cs typeface="+mn-lt"/>
              </a:rPr>
              <a:t>impact </a:t>
            </a:r>
            <a:r>
              <a:rPr lang="en-US" sz="2000">
                <a:effectLst/>
                <a:ea typeface="+mn-lt"/>
                <a:cs typeface="+mn-lt"/>
              </a:rPr>
              <a:t>air quality </a:t>
            </a:r>
            <a:r>
              <a:rPr lang="en-US" sz="2000">
                <a:ea typeface="+mn-lt"/>
                <a:cs typeface="+mn-lt"/>
              </a:rPr>
              <a:t>by releasing </a:t>
            </a:r>
            <a:r>
              <a:rPr lang="en-US" sz="2000">
                <a:effectLst/>
                <a:ea typeface="+mn-lt"/>
                <a:cs typeface="+mn-lt"/>
              </a:rPr>
              <a:t>soot and toxins. </a:t>
            </a:r>
            <a:r>
              <a:rPr lang="en-US" sz="2000">
                <a:ea typeface="+mn-lt"/>
                <a:cs typeface="+mn-lt"/>
              </a:rPr>
              <a:t>Larger </a:t>
            </a:r>
            <a:r>
              <a:rPr lang="en-US" sz="2000">
                <a:effectLst/>
                <a:ea typeface="+mn-lt"/>
                <a:cs typeface="+mn-lt"/>
              </a:rPr>
              <a:t>fires </a:t>
            </a:r>
            <a:r>
              <a:rPr lang="en-US" sz="2000">
                <a:ea typeface="+mn-lt"/>
                <a:cs typeface="+mn-lt"/>
              </a:rPr>
              <a:t>require </a:t>
            </a:r>
            <a:r>
              <a:rPr lang="en-US" sz="2000">
                <a:effectLst/>
                <a:ea typeface="+mn-lt"/>
                <a:cs typeface="+mn-lt"/>
              </a:rPr>
              <a:t>more complex and extensive firefighting </a:t>
            </a:r>
            <a:r>
              <a:rPr lang="en-US" sz="2000">
                <a:ea typeface="+mn-lt"/>
                <a:cs typeface="+mn-lt"/>
              </a:rPr>
              <a:t>resources, with a moderate </a:t>
            </a:r>
            <a:r>
              <a:rPr lang="en-US" sz="2000">
                <a:effectLst/>
                <a:ea typeface="+mn-lt"/>
                <a:cs typeface="+mn-lt"/>
              </a:rPr>
              <a:t>to strong correlation between wildfire size and the use of </a:t>
            </a:r>
            <a:r>
              <a:rPr lang="en-US" sz="2000">
                <a:ea typeface="+mn-lt"/>
                <a:cs typeface="+mn-lt"/>
              </a:rPr>
              <a:t>resources like dozers and engines. </a:t>
            </a:r>
            <a:endParaRPr lang="en-US" sz="2000" b="1">
              <a:ea typeface="+mn-lt"/>
              <a:cs typeface="+mn-lt"/>
            </a:endParaRPr>
          </a:p>
          <a:p>
            <a:r>
              <a:rPr lang="en-US" sz="2000">
                <a:ea typeface="+mn-lt"/>
                <a:cs typeface="+mn-lt"/>
              </a:rPr>
              <a:t>To tackle larger wildfires, </a:t>
            </a:r>
            <a:r>
              <a:rPr lang="en-US" sz="2000">
                <a:effectLst/>
                <a:ea typeface="+mn-lt"/>
                <a:cs typeface="+mn-lt"/>
              </a:rPr>
              <a:t>AirTankers, CrewsInvolved, and Helicopters</a:t>
            </a:r>
            <a:r>
              <a:rPr lang="en-US" sz="2000">
                <a:ea typeface="+mn-lt"/>
                <a:cs typeface="+mn-lt"/>
              </a:rPr>
              <a:t> are used jointly</a:t>
            </a:r>
            <a:r>
              <a:rPr lang="en-US" sz="2000">
                <a:effectLst/>
                <a:ea typeface="+mn-lt"/>
                <a:cs typeface="+mn-lt"/>
              </a:rPr>
              <a:t>. </a:t>
            </a:r>
            <a:r>
              <a:rPr lang="en-US" sz="2000">
                <a:ea typeface="+mn-lt"/>
                <a:cs typeface="+mn-lt"/>
              </a:rPr>
              <a:t>Severe human impact is highlighted by a significant </a:t>
            </a:r>
            <a:r>
              <a:rPr lang="en-US" sz="2000">
                <a:effectLst/>
                <a:ea typeface="+mn-lt"/>
                <a:cs typeface="+mn-lt"/>
              </a:rPr>
              <a:t>positive correlation between fatalities and injuries, </a:t>
            </a:r>
            <a:r>
              <a:rPr lang="en-US" sz="2000">
                <a:ea typeface="+mn-lt"/>
                <a:cs typeface="+mn-lt"/>
              </a:rPr>
              <a:t>emphasizing </a:t>
            </a:r>
            <a:r>
              <a:rPr lang="en-US" sz="2000">
                <a:effectLst/>
                <a:ea typeface="+mn-lt"/>
                <a:cs typeface="+mn-lt"/>
              </a:rPr>
              <a:t>the </a:t>
            </a:r>
            <a:r>
              <a:rPr lang="en-US" sz="2000">
                <a:ea typeface="+mn-lt"/>
                <a:cs typeface="+mn-lt"/>
              </a:rPr>
              <a:t>need for </a:t>
            </a:r>
            <a:r>
              <a:rPr lang="en-US" sz="2000">
                <a:effectLst/>
                <a:ea typeface="+mn-lt"/>
                <a:cs typeface="+mn-lt"/>
              </a:rPr>
              <a:t>intensive resources </a:t>
            </a:r>
            <a:r>
              <a:rPr lang="en-US" sz="2000">
                <a:ea typeface="+mn-lt"/>
                <a:cs typeface="+mn-lt"/>
              </a:rPr>
              <a:t>to manage extreme wildfire incidents</a:t>
            </a:r>
            <a:r>
              <a:rPr lang="en-US" sz="2000">
                <a:effectLst/>
                <a:ea typeface="+mn-lt"/>
                <a:cs typeface="+mn-lt"/>
              </a:rPr>
              <a:t>.</a:t>
            </a:r>
            <a:endParaRPr lang="en-US" sz="2000" b="1">
              <a:ea typeface="+mn-lt"/>
              <a:cs typeface="+mn-lt"/>
            </a:endParaRPr>
          </a:p>
        </p:txBody>
      </p:sp>
    </p:spTree>
    <p:extLst>
      <p:ext uri="{BB962C8B-B14F-4D97-AF65-F5344CB8AC3E}">
        <p14:creationId xmlns:p14="http://schemas.microsoft.com/office/powerpoint/2010/main" val="2482225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6BBF5B-C776-45BF-8B86-48E6E502D4D0}"/>
              </a:ext>
            </a:extLst>
          </p:cNvPr>
          <p:cNvSpPr>
            <a:spLocks noGrp="1"/>
          </p:cNvSpPr>
          <p:nvPr>
            <p:ph type="title"/>
          </p:nvPr>
        </p:nvSpPr>
        <p:spPr>
          <a:xfrm>
            <a:off x="761800" y="762001"/>
            <a:ext cx="5334197" cy="1708242"/>
          </a:xfrm>
        </p:spPr>
        <p:txBody>
          <a:bodyPr anchor="ctr">
            <a:normAutofit/>
          </a:bodyPr>
          <a:lstStyle/>
          <a:p>
            <a:r>
              <a:rPr lang="en-US" sz="4000" b="1" dirty="0"/>
              <a:t>Challenges and Next Steps</a:t>
            </a:r>
          </a:p>
        </p:txBody>
      </p:sp>
      <p:sp>
        <p:nvSpPr>
          <p:cNvPr id="3" name="Content Placeholder 2">
            <a:extLst>
              <a:ext uri="{FF2B5EF4-FFF2-40B4-BE49-F238E27FC236}">
                <a16:creationId xmlns:a16="http://schemas.microsoft.com/office/drawing/2014/main" id="{E3258611-D83A-41F5-8E71-73CAC26B87B6}"/>
              </a:ext>
            </a:extLst>
          </p:cNvPr>
          <p:cNvSpPr>
            <a:spLocks noGrp="1"/>
          </p:cNvSpPr>
          <p:nvPr>
            <p:ph idx="1"/>
          </p:nvPr>
        </p:nvSpPr>
        <p:spPr>
          <a:xfrm>
            <a:off x="761800" y="2470244"/>
            <a:ext cx="5334197" cy="3769835"/>
          </a:xfrm>
        </p:spPr>
        <p:txBody>
          <a:bodyPr vert="horz" lIns="91440" tIns="45720" rIns="91440" bIns="45720" rtlCol="0" anchor="ctr">
            <a:normAutofit/>
          </a:bodyPr>
          <a:lstStyle/>
          <a:p>
            <a:r>
              <a:rPr lang="en-US" sz="2000">
                <a:ea typeface="+mn-lt"/>
                <a:cs typeface="+mn-lt"/>
              </a:rPr>
              <a:t>Our study aims to develop machine learning models to estimate the intensity of wildfire impact on air quality. We will address the challenge of obtaining key variables by implementing data filling methods and incorporating external sources of smoke air quality data. </a:t>
            </a:r>
            <a:endParaRPr lang="en-US" sz="2000">
              <a:ea typeface="Calibri"/>
              <a:cs typeface="Calibri"/>
            </a:endParaRPr>
          </a:p>
          <a:p>
            <a:r>
              <a:rPr lang="en-US" sz="2000">
                <a:ea typeface="+mn-lt"/>
                <a:cs typeface="+mn-lt"/>
              </a:rPr>
              <a:t>Our goal is to provide reliable information to key participants for effective response and mitigation strategies against wildfires' impact on air quality and public health.</a:t>
            </a:r>
            <a:endParaRPr lang="en-US" sz="2000">
              <a:ea typeface="Calibri"/>
              <a:cs typeface="Calibri"/>
            </a:endParaRPr>
          </a:p>
        </p:txBody>
      </p:sp>
      <p:pic>
        <p:nvPicPr>
          <p:cNvPr id="6" name="Picture 5" descr="White bulbs with a yellow one standing out">
            <a:extLst>
              <a:ext uri="{FF2B5EF4-FFF2-40B4-BE49-F238E27FC236}">
                <a16:creationId xmlns:a16="http://schemas.microsoft.com/office/drawing/2014/main" id="{0F6F0A56-02F6-9E5A-0F6B-ACE1BED13FF5}"/>
              </a:ext>
            </a:extLst>
          </p:cNvPr>
          <p:cNvPicPr>
            <a:picLocks noChangeAspect="1"/>
          </p:cNvPicPr>
          <p:nvPr/>
        </p:nvPicPr>
        <p:blipFill rotWithShape="1">
          <a:blip r:embed="rId2"/>
          <a:srcRect l="34075" r="14164" b="-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164341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E191336E-A5C4-C51A-663F-A6F0E22F368C}"/>
              </a:ext>
            </a:extLst>
          </p:cNvPr>
          <p:cNvPicPr>
            <a:picLocks noGrp="1" noChangeAspect="1"/>
          </p:cNvPicPr>
          <p:nvPr>
            <p:ph idx="1"/>
          </p:nvPr>
        </p:nvPicPr>
        <p:blipFill rotWithShape="1">
          <a:blip r:embed="rId2"/>
          <a:srcRect l="10606" t="29495" r="10606" b="7273"/>
          <a:stretch/>
        </p:blipFill>
        <p:spPr>
          <a:xfrm>
            <a:off x="1552176" y="2023104"/>
            <a:ext cx="8468875" cy="4242753"/>
          </a:xfrm>
        </p:spPr>
      </p:pic>
      <p:sp>
        <p:nvSpPr>
          <p:cNvPr id="5" name="TextBox 4">
            <a:extLst>
              <a:ext uri="{FF2B5EF4-FFF2-40B4-BE49-F238E27FC236}">
                <a16:creationId xmlns:a16="http://schemas.microsoft.com/office/drawing/2014/main" id="{53B3C117-E44E-E3FD-C5C1-CC56C59E1255}"/>
              </a:ext>
            </a:extLst>
          </p:cNvPr>
          <p:cNvSpPr txBox="1"/>
          <p:nvPr/>
        </p:nvSpPr>
        <p:spPr>
          <a:xfrm>
            <a:off x="1227364" y="485775"/>
            <a:ext cx="962841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Calibri"/>
                <a:cs typeface="Arial"/>
              </a:rPr>
              <a:t>By analysing modifications in air quality metrics during wildfire events, we aim to provide practical advice to guide policymakers, firefighters, and area residents on reducing the health risks induced by air pollution produced during wildfire events.</a:t>
            </a:r>
            <a:r>
              <a:rPr lang="en-US" sz="2400" dirty="0">
                <a:latin typeface="Calibri"/>
                <a:cs typeface="Arial"/>
              </a:rPr>
              <a:t>​</a:t>
            </a:r>
            <a:endParaRPr lang="en-US"/>
          </a:p>
        </p:txBody>
      </p:sp>
    </p:spTree>
    <p:extLst>
      <p:ext uri="{BB962C8B-B14F-4D97-AF65-F5344CB8AC3E}">
        <p14:creationId xmlns:p14="http://schemas.microsoft.com/office/powerpoint/2010/main" val="3610622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37F5BCA4-7403-F4A5-EB1D-192F142A4544}"/>
              </a:ext>
            </a:extLst>
          </p:cNvPr>
          <p:cNvPicPr>
            <a:picLocks noGrp="1" noChangeAspect="1"/>
          </p:cNvPicPr>
          <p:nvPr>
            <p:ph idx="1"/>
          </p:nvPr>
        </p:nvPicPr>
        <p:blipFill rotWithShape="1">
          <a:blip r:embed="rId2"/>
          <a:srcRect l="13457" t="35099" r="10766" b="27815"/>
          <a:stretch/>
        </p:blipFill>
        <p:spPr>
          <a:xfrm>
            <a:off x="492444" y="2863043"/>
            <a:ext cx="10967943" cy="3356047"/>
          </a:xfrm>
        </p:spPr>
      </p:pic>
      <p:sp>
        <p:nvSpPr>
          <p:cNvPr id="5" name="TextBox 4">
            <a:extLst>
              <a:ext uri="{FF2B5EF4-FFF2-40B4-BE49-F238E27FC236}">
                <a16:creationId xmlns:a16="http://schemas.microsoft.com/office/drawing/2014/main" id="{4248DD9D-2EF7-9D26-3AED-129BF8F3D961}"/>
              </a:ext>
            </a:extLst>
          </p:cNvPr>
          <p:cNvSpPr txBox="1"/>
          <p:nvPr/>
        </p:nvSpPr>
        <p:spPr>
          <a:xfrm>
            <a:off x="514158" y="429491"/>
            <a:ext cx="1094816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dirty="0">
                <a:latin typeface="Calibri"/>
              </a:rPr>
              <a:t>Our findings will help communities, policymakers, and stakeholders acquire the skills required for managing and responding to the growing problems of wildfires in </a:t>
            </a:r>
            <a:r>
              <a:rPr lang="en-GB" sz="2400">
                <a:latin typeface="Calibri"/>
              </a:rPr>
              <a:t>California.</a:t>
            </a:r>
            <a:endParaRPr lang="en-GB" dirty="0">
              <a:latin typeface="Aptos" panose="020B0004020202020204"/>
            </a:endParaRPr>
          </a:p>
          <a:p>
            <a:pPr algn="just"/>
            <a:r>
              <a:rPr lang="en-GB" sz="2400">
                <a:latin typeface="Calibri"/>
              </a:rPr>
              <a:t>It will contribute to the ongoing conversation on climate change, environmental </a:t>
            </a:r>
            <a:r>
              <a:rPr lang="en-GB" sz="2400" dirty="0">
                <a:latin typeface="Calibri"/>
              </a:rPr>
              <a:t>protection, and hurricane readiness. Join us in our mission to mitigate the devastating consequences of wildfires and ensure a safe and healthy environment for all</a:t>
            </a:r>
            <a:endParaRPr lang="en-GB"/>
          </a:p>
        </p:txBody>
      </p:sp>
    </p:spTree>
    <p:extLst>
      <p:ext uri="{BB962C8B-B14F-4D97-AF65-F5344CB8AC3E}">
        <p14:creationId xmlns:p14="http://schemas.microsoft.com/office/powerpoint/2010/main" val="1063882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blue lines on a white background&#10;&#10;Description automatically generated">
            <a:extLst>
              <a:ext uri="{FF2B5EF4-FFF2-40B4-BE49-F238E27FC236}">
                <a16:creationId xmlns:a16="http://schemas.microsoft.com/office/drawing/2014/main" id="{117501E3-499B-36E2-A310-FBB7879DBDF8}"/>
              </a:ext>
            </a:extLst>
          </p:cNvPr>
          <p:cNvPicPr>
            <a:picLocks noGrp="1" noChangeAspect="1"/>
          </p:cNvPicPr>
          <p:nvPr>
            <p:ph idx="1"/>
          </p:nvPr>
        </p:nvPicPr>
        <p:blipFill>
          <a:blip r:embed="rId2"/>
          <a:stretch>
            <a:fillRect/>
          </a:stretch>
        </p:blipFill>
        <p:spPr>
          <a:xfrm>
            <a:off x="6096589" y="1582433"/>
            <a:ext cx="5527375" cy="4351338"/>
          </a:xfrm>
        </p:spPr>
      </p:pic>
      <p:sp>
        <p:nvSpPr>
          <p:cNvPr id="5" name="Title 1">
            <a:extLst>
              <a:ext uri="{FF2B5EF4-FFF2-40B4-BE49-F238E27FC236}">
                <a16:creationId xmlns:a16="http://schemas.microsoft.com/office/drawing/2014/main" id="{65896C3B-FACD-4D85-8388-98076E1F96D0}"/>
              </a:ext>
            </a:extLst>
          </p:cNvPr>
          <p:cNvSpPr>
            <a:spLocks noGrp="1"/>
          </p:cNvSpPr>
          <p:nvPr/>
        </p:nvSpPr>
        <p:spPr>
          <a:xfrm>
            <a:off x="550514" y="540243"/>
            <a:ext cx="3959515" cy="70052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kern="1200" dirty="0">
                <a:latin typeface="+mj-lt"/>
                <a:ea typeface="+mj-ea"/>
                <a:cs typeface="+mj-cs"/>
              </a:rPr>
              <a:t>Data Exploration</a:t>
            </a:r>
            <a:endParaRPr lang="en-US" sz="3600" b="1" kern="1200">
              <a:latin typeface="+mj-lt"/>
              <a:ea typeface="Calibri Light"/>
              <a:cs typeface="Calibri Light"/>
            </a:endParaRPr>
          </a:p>
        </p:txBody>
      </p:sp>
      <p:sp>
        <p:nvSpPr>
          <p:cNvPr id="2" name="TextBox 1">
            <a:extLst>
              <a:ext uri="{FF2B5EF4-FFF2-40B4-BE49-F238E27FC236}">
                <a16:creationId xmlns:a16="http://schemas.microsoft.com/office/drawing/2014/main" id="{0BA3CE61-F6E9-7260-AE14-84B11F5CA9D3}"/>
              </a:ext>
            </a:extLst>
          </p:cNvPr>
          <p:cNvSpPr txBox="1"/>
          <p:nvPr/>
        </p:nvSpPr>
        <p:spPr>
          <a:xfrm>
            <a:off x="575734" y="1907309"/>
            <a:ext cx="516774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Calibri"/>
              </a:rPr>
              <a:t>This chart shows annual data from 1992 to 2015 with the vertical axis possibly representing a count or measurement related to wildfires. The heights of the bars fluctuate significantly over the years, with a notable peak around 2006, suggesting an increase in the measured variable during that year.</a:t>
            </a:r>
          </a:p>
        </p:txBody>
      </p:sp>
    </p:spTree>
    <p:extLst>
      <p:ext uri="{BB962C8B-B14F-4D97-AF65-F5344CB8AC3E}">
        <p14:creationId xmlns:p14="http://schemas.microsoft.com/office/powerpoint/2010/main" val="693180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BE63D88-FFE6-4451-82AD-185672719CE7}"/>
              </a:ext>
            </a:extLst>
          </p:cNvPr>
          <p:cNvSpPr/>
          <p:nvPr/>
        </p:nvSpPr>
        <p:spPr>
          <a:xfrm>
            <a:off x="538026" y="1211423"/>
            <a:ext cx="4194730" cy="3971225"/>
          </a:xfrm>
          <a:prstGeom prst="rect">
            <a:avLst/>
          </a:prstGeom>
        </p:spPr>
        <p:txBody>
          <a:bodyPr vert="horz" lIns="91440" tIns="45720" rIns="91440" bIns="45720" rtlCol="0" anchor="t">
            <a:normAutofit/>
          </a:bodyPr>
          <a:lstStyle/>
          <a:p>
            <a:pPr marL="57150">
              <a:lnSpc>
                <a:spcPct val="90000"/>
              </a:lnSpc>
              <a:spcAft>
                <a:spcPts val="600"/>
              </a:spcAft>
            </a:pPr>
            <a:r>
              <a:rPr lang="en-US" sz="2200" b="1" dirty="0">
                <a:effectLst/>
              </a:rPr>
              <a:t>Histogram of `</a:t>
            </a:r>
            <a:r>
              <a:rPr lang="en-US" sz="2200" b="1" err="1">
                <a:effectLst/>
              </a:rPr>
              <a:t>AcresBurned</a:t>
            </a:r>
            <a:r>
              <a:rPr lang="en-US" sz="2200" b="1" dirty="0">
                <a:effectLst/>
              </a:rPr>
              <a:t>`: </a:t>
            </a:r>
            <a:endParaRPr lang="en-US" sz="2200" dirty="0"/>
          </a:p>
          <a:p>
            <a:pPr marL="400050" indent="-342900">
              <a:lnSpc>
                <a:spcPct val="90000"/>
              </a:lnSpc>
              <a:spcAft>
                <a:spcPts val="600"/>
              </a:spcAft>
              <a:buFont typeface="Arial"/>
              <a:buChar char="•"/>
            </a:pPr>
            <a:r>
              <a:rPr lang="en-US" sz="2200" dirty="0">
                <a:effectLst/>
              </a:rPr>
              <a:t>This visualization showcases the distribution of the size of wildfires, highlighting the skewness towards smaller fires with a few significant outliers. </a:t>
            </a:r>
            <a:endParaRPr lang="en-US" sz="2200">
              <a:ea typeface="Calibri" panose="020F0502020204030204"/>
              <a:cs typeface="Calibri" panose="020F0502020204030204"/>
            </a:endParaRPr>
          </a:p>
          <a:p>
            <a:pPr marL="400050" indent="-342900">
              <a:lnSpc>
                <a:spcPct val="90000"/>
              </a:lnSpc>
              <a:spcAft>
                <a:spcPts val="600"/>
              </a:spcAft>
              <a:buFont typeface="Arial"/>
              <a:buChar char="•"/>
            </a:pPr>
            <a:r>
              <a:rPr lang="en-US" sz="2200">
                <a:effectLst/>
              </a:rPr>
              <a:t>It helps understand the </a:t>
            </a:r>
            <a:r>
              <a:rPr lang="en-US" sz="2200" dirty="0">
                <a:effectLst/>
              </a:rPr>
              <a:t>range and severity of wildfires, aiding in resource allocation and risk assessment.</a:t>
            </a:r>
            <a:r>
              <a:rPr lang="en-US" sz="2200" dirty="0"/>
              <a:t> </a:t>
            </a:r>
            <a:endParaRPr lang="en-US" sz="2200">
              <a:effectLst/>
              <a:ea typeface="Calibri"/>
              <a:cs typeface="Calibri"/>
            </a:endParaRPr>
          </a:p>
          <a:p>
            <a:pPr marL="285750" indent="-228600">
              <a:lnSpc>
                <a:spcPct val="90000"/>
              </a:lnSpc>
              <a:spcAft>
                <a:spcPts val="600"/>
              </a:spcAft>
              <a:buFont typeface="Arial" panose="020B0604020202020204" pitchFamily="34" charset="0"/>
              <a:buChar char="•"/>
            </a:pPr>
            <a:endParaRPr lang="en-US" sz="2200" dirty="0">
              <a:cs typeface="Calibri"/>
            </a:endParaRPr>
          </a:p>
          <a:p>
            <a:pPr indent="-228600">
              <a:lnSpc>
                <a:spcPct val="90000"/>
              </a:lnSpc>
              <a:spcAft>
                <a:spcPts val="600"/>
              </a:spcAft>
              <a:buFont typeface="Arial" panose="020B0604020202020204" pitchFamily="34" charset="0"/>
              <a:buChar char="•"/>
            </a:pPr>
            <a:endParaRPr lang="en-US" sz="2200" dirty="0">
              <a:cs typeface="Calibri"/>
            </a:endParaRPr>
          </a:p>
          <a:p>
            <a:pPr indent="-228600">
              <a:lnSpc>
                <a:spcPct val="90000"/>
              </a:lnSpc>
              <a:spcAft>
                <a:spcPts val="600"/>
              </a:spcAft>
              <a:buFont typeface="Arial" panose="020B0604020202020204" pitchFamily="34" charset="0"/>
              <a:buChar char="•"/>
            </a:pPr>
            <a:endParaRPr lang="en-US" sz="2200" dirty="0">
              <a:cs typeface="Calibri"/>
            </a:endParaRPr>
          </a:p>
          <a:p>
            <a:pPr indent="-228600">
              <a:lnSpc>
                <a:spcPct val="90000"/>
              </a:lnSpc>
              <a:spcAft>
                <a:spcPts val="600"/>
              </a:spcAft>
              <a:buFont typeface="Arial" panose="020B0604020202020204" pitchFamily="34" charset="0"/>
              <a:buChar char="•"/>
            </a:pPr>
            <a:endParaRPr lang="en-US" sz="2200" dirty="0">
              <a:cs typeface="Calibri"/>
            </a:endParaRPr>
          </a:p>
        </p:txBody>
      </p:sp>
      <p:pic>
        <p:nvPicPr>
          <p:cNvPr id="7" name="Picture 6" descr="A graph with red lines&#10;&#10;Description automatically generated">
            <a:extLst>
              <a:ext uri="{FF2B5EF4-FFF2-40B4-BE49-F238E27FC236}">
                <a16:creationId xmlns:a16="http://schemas.microsoft.com/office/drawing/2014/main" id="{7C2A842C-8C4F-B7AF-E383-BE947CDFA57F}"/>
              </a:ext>
            </a:extLst>
          </p:cNvPr>
          <p:cNvPicPr>
            <a:picLocks noChangeAspect="1"/>
          </p:cNvPicPr>
          <p:nvPr/>
        </p:nvPicPr>
        <p:blipFill>
          <a:blip r:embed="rId2"/>
          <a:stretch>
            <a:fillRect/>
          </a:stretch>
        </p:blipFill>
        <p:spPr>
          <a:xfrm>
            <a:off x="4738586" y="1207648"/>
            <a:ext cx="7197657" cy="3988745"/>
          </a:xfrm>
          <a:prstGeom prst="rect">
            <a:avLst/>
          </a:prstGeom>
        </p:spPr>
      </p:pic>
    </p:spTree>
    <p:extLst>
      <p:ext uri="{BB962C8B-B14F-4D97-AF65-F5344CB8AC3E}">
        <p14:creationId xmlns:p14="http://schemas.microsoft.com/office/powerpoint/2010/main" val="4271358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blue line graph on a white background&#10;&#10;Description automatically generated">
            <a:extLst>
              <a:ext uri="{FF2B5EF4-FFF2-40B4-BE49-F238E27FC236}">
                <a16:creationId xmlns:a16="http://schemas.microsoft.com/office/drawing/2014/main" id="{008B35E6-BCCE-C000-655A-A53718C79E07}"/>
              </a:ext>
            </a:extLst>
          </p:cNvPr>
          <p:cNvPicPr>
            <a:picLocks noGrp="1" noChangeAspect="1"/>
          </p:cNvPicPr>
          <p:nvPr>
            <p:ph idx="1"/>
          </p:nvPr>
        </p:nvPicPr>
        <p:blipFill>
          <a:blip r:embed="rId2"/>
          <a:stretch>
            <a:fillRect/>
          </a:stretch>
        </p:blipFill>
        <p:spPr>
          <a:xfrm>
            <a:off x="648916" y="1069215"/>
            <a:ext cx="6362700" cy="4064540"/>
          </a:xfrm>
        </p:spPr>
      </p:pic>
      <p:sp>
        <p:nvSpPr>
          <p:cNvPr id="3" name="TextBox 2">
            <a:extLst>
              <a:ext uri="{FF2B5EF4-FFF2-40B4-BE49-F238E27FC236}">
                <a16:creationId xmlns:a16="http://schemas.microsoft.com/office/drawing/2014/main" id="{6897BFBF-475A-A1EB-1558-650DAEA8B23C}"/>
              </a:ext>
            </a:extLst>
          </p:cNvPr>
          <p:cNvSpPr txBox="1"/>
          <p:nvPr/>
        </p:nvSpPr>
        <p:spPr>
          <a:xfrm>
            <a:off x="7018097" y="1068339"/>
            <a:ext cx="452119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 time series line graph from 1995 to 2015 shows data points that peak sharply in 2005 and then decline. This could indicate the measurement of a specific factor related to wildfires, such as area burned or number of incidents, showing a significant event or change in 2005.</a:t>
            </a:r>
          </a:p>
        </p:txBody>
      </p:sp>
    </p:spTree>
    <p:extLst>
      <p:ext uri="{BB962C8B-B14F-4D97-AF65-F5344CB8AC3E}">
        <p14:creationId xmlns:p14="http://schemas.microsoft.com/office/powerpoint/2010/main" val="4035624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77EA91A-A088-C0AF-ACD5-185330F5540A}"/>
              </a:ext>
            </a:extLst>
          </p:cNvPr>
          <p:cNvPicPr>
            <a:picLocks noGrp="1" noChangeAspect="1"/>
          </p:cNvPicPr>
          <p:nvPr>
            <p:ph idx="1"/>
          </p:nvPr>
        </p:nvPicPr>
        <p:blipFill>
          <a:blip r:embed="rId2"/>
          <a:stretch>
            <a:fillRect/>
          </a:stretch>
        </p:blipFill>
        <p:spPr>
          <a:xfrm>
            <a:off x="6097317" y="924820"/>
            <a:ext cx="5979876" cy="4126351"/>
          </a:xfrm>
        </p:spPr>
      </p:pic>
      <p:sp>
        <p:nvSpPr>
          <p:cNvPr id="5" name="TextBox 4">
            <a:extLst>
              <a:ext uri="{FF2B5EF4-FFF2-40B4-BE49-F238E27FC236}">
                <a16:creationId xmlns:a16="http://schemas.microsoft.com/office/drawing/2014/main" id="{49F4A27C-ACE3-787E-4713-CC0CD444CA23}"/>
              </a:ext>
            </a:extLst>
          </p:cNvPr>
          <p:cNvSpPr txBox="1"/>
          <p:nvPr/>
        </p:nvSpPr>
        <p:spPr>
          <a:xfrm>
            <a:off x="491067" y="1229976"/>
            <a:ext cx="532938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Calibri"/>
              </a:rPr>
              <a:t>Another line chart, also spanning from 1995 to 2015, shows the variable labeled as "FIRE_SIZE." The graph has a somewhat erratic pattern with peaks and troughs, indicating fluctuations in the size of wildfires over the years.</a:t>
            </a:r>
          </a:p>
        </p:txBody>
      </p:sp>
    </p:spTree>
    <p:extLst>
      <p:ext uri="{BB962C8B-B14F-4D97-AF65-F5344CB8AC3E}">
        <p14:creationId xmlns:p14="http://schemas.microsoft.com/office/powerpoint/2010/main" val="283637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with numbers and dots&#10;&#10;Description automatically generated">
            <a:extLst>
              <a:ext uri="{FF2B5EF4-FFF2-40B4-BE49-F238E27FC236}">
                <a16:creationId xmlns:a16="http://schemas.microsoft.com/office/drawing/2014/main" id="{85D26205-D474-2182-8238-26E4AA4991A2}"/>
              </a:ext>
            </a:extLst>
          </p:cNvPr>
          <p:cNvPicPr>
            <a:picLocks noGrp="1" noChangeAspect="1"/>
          </p:cNvPicPr>
          <p:nvPr>
            <p:ph idx="1"/>
          </p:nvPr>
        </p:nvPicPr>
        <p:blipFill>
          <a:blip r:embed="rId2"/>
          <a:stretch>
            <a:fillRect/>
          </a:stretch>
        </p:blipFill>
        <p:spPr>
          <a:xfrm>
            <a:off x="186603" y="1106896"/>
            <a:ext cx="7192914" cy="3633643"/>
          </a:xfrm>
        </p:spPr>
      </p:pic>
      <p:sp>
        <p:nvSpPr>
          <p:cNvPr id="3" name="TextBox 2">
            <a:extLst>
              <a:ext uri="{FF2B5EF4-FFF2-40B4-BE49-F238E27FC236}">
                <a16:creationId xmlns:a16="http://schemas.microsoft.com/office/drawing/2014/main" id="{6738808A-F10C-B56E-F740-A788BBDDEBFC}"/>
              </a:ext>
            </a:extLst>
          </p:cNvPr>
          <p:cNvSpPr txBox="1"/>
          <p:nvPr/>
        </p:nvSpPr>
        <p:spPr>
          <a:xfrm>
            <a:off x="7541491" y="691188"/>
            <a:ext cx="4498108"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libri"/>
                <a:cs typeface="Calibri"/>
              </a:rPr>
              <a:t>Geographical Distribution of Wildfires:</a:t>
            </a:r>
          </a:p>
          <a:p>
            <a:r>
              <a:rPr lang="en-US" sz="2000" dirty="0">
                <a:latin typeface="Calibri"/>
                <a:cs typeface="Calibri"/>
              </a:rPr>
              <a:t> This scatter plot maps the latitude and longitude of wildfires from 2013 to 2019. Each point is color-coded by year, showing the locations of wildfires over these years. The concentration of points near the zero longitude line suggests most wildfires occurred in a specific region, possibly in a country or area centered around this longitude. The varying latitudes indicate that these fires spread across a wide vertical range.</a:t>
            </a:r>
          </a:p>
        </p:txBody>
      </p:sp>
      <p:sp>
        <p:nvSpPr>
          <p:cNvPr id="5" name="TextBox 4">
            <a:extLst>
              <a:ext uri="{FF2B5EF4-FFF2-40B4-BE49-F238E27FC236}">
                <a16:creationId xmlns:a16="http://schemas.microsoft.com/office/drawing/2014/main" id="{04302D4D-0E68-1A20-7C6D-803FC268D61F}"/>
              </a:ext>
            </a:extLst>
          </p:cNvPr>
          <p:cNvSpPr txBox="1"/>
          <p:nvPr/>
        </p:nvSpPr>
        <p:spPr>
          <a:xfrm>
            <a:off x="383309" y="5209309"/>
            <a:ext cx="1178713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rgbClr val="1C1C1C"/>
                </a:solidFill>
                <a:latin typeface="Calibri"/>
              </a:rPr>
              <a:t>Round Up makes it easy to see the number of wildfires burning in Utah. (39.320980, -51.093735) Landscape factors like steep mountains or dense forests can cause more frequent or larger wildfires.</a:t>
            </a:r>
            <a:endParaRPr lang="en-GB"/>
          </a:p>
        </p:txBody>
      </p:sp>
    </p:spTree>
    <p:extLst>
      <p:ext uri="{BB962C8B-B14F-4D97-AF65-F5344CB8AC3E}">
        <p14:creationId xmlns:p14="http://schemas.microsoft.com/office/powerpoint/2010/main" val="3765601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Number of WildFires (Top 10 Cities in California)</vt:lpstr>
      <vt:lpstr>PowerPoint Presentation</vt:lpstr>
      <vt:lpstr>ML Models</vt:lpstr>
      <vt:lpstr>PowerPoint Presentation</vt:lpstr>
      <vt:lpstr>PowerPoint Presentation</vt:lpstr>
      <vt:lpstr>PowerPoint Presentation</vt:lpstr>
      <vt:lpstr>PowerPoint Presentation</vt:lpstr>
      <vt:lpstr>PowerPoint Presentation</vt:lpstr>
      <vt:lpstr>Feature manipulation</vt:lpstr>
      <vt:lpstr>Preliminary Results</vt:lpstr>
      <vt:lpstr>Challenges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283</cp:revision>
  <dcterms:created xsi:type="dcterms:W3CDTF">2024-05-02T02:53:15Z</dcterms:created>
  <dcterms:modified xsi:type="dcterms:W3CDTF">2024-05-05T19:31:50Z</dcterms:modified>
</cp:coreProperties>
</file>