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57" r:id="rId6"/>
    <p:sldId id="258" r:id="rId7"/>
    <p:sldId id="259" r:id="rId8"/>
    <p:sldId id="260" r:id="rId9"/>
    <p:sldId id="266" r:id="rId10"/>
    <p:sldId id="268" r:id="rId11"/>
    <p:sldId id="269" r:id="rId12"/>
    <p:sldId id="263"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showGuides="1">
      <p:cViewPr varScale="1">
        <p:scale>
          <a:sx n="73" d="100"/>
          <a:sy n="73" d="100"/>
        </p:scale>
        <p:origin x="534"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1/29/2023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1/29/2023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1/29/2023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1/29/2023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1/29/2023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1/29/2023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1/29/2023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1/29/2023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1/29/2023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ni.com/docs/de-DE/bundle/labview/page/lvconcepts/shift_registers_concepts.html" TargetMode="External"/><Relationship Id="rId2" Type="http://schemas.openxmlformats.org/officeDocument/2006/relationships/hyperlink" Target="https://learn-cf.ni.com/teach/riodevguide/code/rt_functional-global-variable.html" TargetMode="External"/><Relationship Id="rId1" Type="http://schemas.openxmlformats.org/officeDocument/2006/relationships/slideLayout" Target="../slideLayouts/slideLayout7.xml"/><Relationship Id="rId6" Type="http://schemas.openxmlformats.org/officeDocument/2006/relationships/hyperlink" Target="https://labviewwiki.org/wiki/Reentrant_VI" TargetMode="External"/><Relationship Id="rId5" Type="http://schemas.openxmlformats.org/officeDocument/2006/relationships/hyperlink" Target="https://www.ni.com/docs/de-DE/bundle/labview/page/glang/property_node.html" TargetMode="External"/><Relationship Id="rId4" Type="http://schemas.openxmlformats.org/officeDocument/2006/relationships/hyperlink" Target="https://www.ni.com/docs/de-DE/bundle/labview/page/glang/numeric_function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r>
              <a:rPr lang="en-DE" sz="3600" dirty="0" smtClean="0"/>
              <a:t>Functional global Variables in </a:t>
            </a:r>
            <a:r>
              <a:rPr lang="en-DE" sz="3600" dirty="0" smtClean="0"/>
              <a:t>Labview</a:t>
            </a:r>
            <a:endParaRPr lang="en-US" sz="3600" dirty="0"/>
          </a:p>
        </p:txBody>
      </p:sp>
      <p:sp>
        <p:nvSpPr>
          <p:cNvPr id="7" name="Subtitle 6"/>
          <p:cNvSpPr>
            <a:spLocks noGrp="1"/>
          </p:cNvSpPr>
          <p:nvPr>
            <p:ph type="subTitle" idx="1"/>
          </p:nvPr>
        </p:nvSpPr>
        <p:spPr/>
        <p:txBody>
          <a:bodyPr/>
          <a:lstStyle/>
          <a:p>
            <a:r>
              <a:rPr lang="en-DE" dirty="0" smtClean="0"/>
              <a:t>Creating </a:t>
            </a:r>
            <a:r>
              <a:rPr lang="en-DE" dirty="0"/>
              <a:t>a </a:t>
            </a:r>
            <a:r>
              <a:rPr lang="en-DE" dirty="0" smtClean="0"/>
              <a:t>Bank Account </a:t>
            </a:r>
            <a:r>
              <a:rPr lang="en-IN" dirty="0" smtClean="0"/>
              <a:t>Framework</a:t>
            </a:r>
          </a:p>
          <a:p>
            <a:endParaRPr lang="en-US" dirty="0"/>
          </a:p>
        </p:txBody>
      </p:sp>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181" r="15181"/>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Text Placeholder 3"/>
          <p:cNvSpPr txBox="1">
            <a:spLocks/>
          </p:cNvSpPr>
          <p:nvPr/>
        </p:nvSpPr>
        <p:spPr>
          <a:xfrm>
            <a:off x="1104898" y="1600200"/>
            <a:ext cx="9980683" cy="4572000"/>
          </a:xfrm>
          <a:prstGeom prst="rect">
            <a:avLst/>
          </a:prstGeom>
        </p:spPr>
        <p:txBody>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285750" indent="-285750" algn="just">
              <a:lnSpc>
                <a:spcPct val="100000"/>
              </a:lnSpc>
            </a:pPr>
            <a:r>
              <a:rPr lang="en-IN" dirty="0">
                <a:hlinkClick r:id="rId2"/>
              </a:rPr>
              <a:t>https://</a:t>
            </a:r>
            <a:r>
              <a:rPr lang="en-IN" dirty="0" smtClean="0">
                <a:hlinkClick r:id="rId2"/>
              </a:rPr>
              <a:t>learn-cf.ni.com/teach/riodevguide/code/rt_functional-global-variable.html</a:t>
            </a:r>
            <a:endParaRPr lang="en-IN" dirty="0" smtClean="0"/>
          </a:p>
          <a:p>
            <a:pPr marL="285750" indent="-285750" algn="just">
              <a:lnSpc>
                <a:spcPct val="100000"/>
              </a:lnSpc>
            </a:pPr>
            <a:r>
              <a:rPr lang="en-IN" dirty="0">
                <a:hlinkClick r:id="rId3"/>
              </a:rPr>
              <a:t>https://</a:t>
            </a:r>
            <a:r>
              <a:rPr lang="en-IN" dirty="0" smtClean="0">
                <a:hlinkClick r:id="rId3"/>
              </a:rPr>
              <a:t>www.ni.com/docs/de-DE/bundle/labview/page/lvconcepts/shift_registers_concepts.html</a:t>
            </a:r>
            <a:endParaRPr lang="en-IN" dirty="0" smtClean="0"/>
          </a:p>
          <a:p>
            <a:pPr marL="285750" indent="-285750" algn="just">
              <a:lnSpc>
                <a:spcPct val="100000"/>
              </a:lnSpc>
            </a:pPr>
            <a:r>
              <a:rPr lang="en-IN" dirty="0">
                <a:hlinkClick r:id="rId4"/>
              </a:rPr>
              <a:t>https://</a:t>
            </a:r>
            <a:r>
              <a:rPr lang="en-IN" dirty="0" smtClean="0">
                <a:hlinkClick r:id="rId4"/>
              </a:rPr>
              <a:t>www.ni.com/docs/de-DE/bundle/labview/page/glang/numeric_functions.html</a:t>
            </a:r>
            <a:endParaRPr lang="en-IN" dirty="0" smtClean="0"/>
          </a:p>
          <a:p>
            <a:pPr marL="285750" indent="-285750" algn="just">
              <a:lnSpc>
                <a:spcPct val="100000"/>
              </a:lnSpc>
            </a:pPr>
            <a:r>
              <a:rPr lang="en-IN" dirty="0">
                <a:hlinkClick r:id="rId5"/>
              </a:rPr>
              <a:t>https://</a:t>
            </a:r>
            <a:r>
              <a:rPr lang="en-IN" dirty="0" smtClean="0">
                <a:hlinkClick r:id="rId5"/>
              </a:rPr>
              <a:t>www.ni.com/docs/de-DE/bundle/labview/page/glang/property_node.html</a:t>
            </a:r>
            <a:endParaRPr lang="en-IN" dirty="0" smtClean="0"/>
          </a:p>
          <a:p>
            <a:pPr marL="285750" indent="-285750" algn="just">
              <a:lnSpc>
                <a:spcPct val="100000"/>
              </a:lnSpc>
            </a:pPr>
            <a:r>
              <a:rPr lang="en-IN" dirty="0">
                <a:hlinkClick r:id="rId6"/>
              </a:rPr>
              <a:t>https://</a:t>
            </a:r>
            <a:r>
              <a:rPr lang="en-IN" dirty="0" smtClean="0">
                <a:hlinkClick r:id="rId6"/>
              </a:rPr>
              <a:t>labviewwiki.org/wiki/Reentrant_VI</a:t>
            </a:r>
            <a:endParaRPr lang="en-IN" dirty="0" smtClean="0"/>
          </a:p>
          <a:p>
            <a:pPr marL="285750" indent="-285750" algn="just">
              <a:lnSpc>
                <a:spcPct val="100000"/>
              </a:lnSpc>
            </a:pPr>
            <a:endParaRPr lang="en-IN" dirty="0"/>
          </a:p>
        </p:txBody>
      </p:sp>
    </p:spTree>
    <p:extLst>
      <p:ext uri="{BB962C8B-B14F-4D97-AF65-F5344CB8AC3E}">
        <p14:creationId xmlns:p14="http://schemas.microsoft.com/office/powerpoint/2010/main" val="219362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DE" dirty="0" smtClean="0"/>
              <a:t>Table of Contents</a:t>
            </a:r>
            <a:endParaRPr lang="en-US" dirty="0"/>
          </a:p>
        </p:txBody>
      </p:sp>
      <p:sp>
        <p:nvSpPr>
          <p:cNvPr id="14" name="Content Placeholder 13"/>
          <p:cNvSpPr>
            <a:spLocks noGrp="1"/>
          </p:cNvSpPr>
          <p:nvPr>
            <p:ph idx="1"/>
          </p:nvPr>
        </p:nvSpPr>
        <p:spPr/>
        <p:txBody>
          <a:bodyPr/>
          <a:lstStyle/>
          <a:p>
            <a:r>
              <a:rPr lang="en-DE" dirty="0" smtClean="0"/>
              <a:t>Creating the Functional Global variables</a:t>
            </a:r>
            <a:endParaRPr lang="en-US" dirty="0"/>
          </a:p>
          <a:p>
            <a:r>
              <a:rPr lang="en-DE" dirty="0" smtClean="0"/>
              <a:t>Deposits at Bank Account</a:t>
            </a:r>
            <a:endParaRPr lang="en-US" dirty="0"/>
          </a:p>
          <a:p>
            <a:r>
              <a:rPr lang="en-DE" dirty="0" smtClean="0"/>
              <a:t>Withdrawals from Bank Account</a:t>
            </a:r>
          </a:p>
          <a:p>
            <a:r>
              <a:rPr lang="en-DE" dirty="0" smtClean="0"/>
              <a:t>Displaying the Current </a:t>
            </a:r>
            <a:r>
              <a:rPr lang="en-DE" dirty="0" smtClean="0"/>
              <a:t>Balance</a:t>
            </a:r>
            <a:endParaRPr lang="en-IN" dirty="0" smtClean="0"/>
          </a:p>
          <a:p>
            <a:r>
              <a:rPr lang="en-IN" dirty="0" smtClean="0"/>
              <a:t>Clear</a:t>
            </a:r>
          </a:p>
          <a:p>
            <a:r>
              <a:rPr lang="en-IN" dirty="0" smtClean="0"/>
              <a:t>Exit</a:t>
            </a:r>
            <a:endParaRPr lang="en-DE" dirty="0" smtClean="0"/>
          </a:p>
          <a:p>
            <a:r>
              <a:rPr lang="en-DE" dirty="0" smtClean="0"/>
              <a:t>Conclusion</a:t>
            </a:r>
            <a:endParaRPr lang="en-DE" dirty="0" smtClean="0"/>
          </a:p>
          <a:p>
            <a:r>
              <a:rPr lang="en-DE" dirty="0" smtClean="0"/>
              <a:t>References</a:t>
            </a: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DE" dirty="0" smtClean="0"/>
              <a:t>Creating the Functional Global Variable</a:t>
            </a:r>
            <a:endParaRPr lang="en-US" dirty="0"/>
          </a:p>
        </p:txBody>
      </p:sp>
      <p:sp>
        <p:nvSpPr>
          <p:cNvPr id="4" name="TextBox 3"/>
          <p:cNvSpPr txBox="1"/>
          <p:nvPr/>
        </p:nvSpPr>
        <p:spPr>
          <a:xfrm>
            <a:off x="1201783" y="1685109"/>
            <a:ext cx="4033365" cy="4524315"/>
          </a:xfrm>
          <a:prstGeom prst="rect">
            <a:avLst/>
          </a:prstGeom>
          <a:noFill/>
        </p:spPr>
        <p:txBody>
          <a:bodyPr wrap="square" rtlCol="0">
            <a:spAutoFit/>
          </a:bodyPr>
          <a:lstStyle/>
          <a:p>
            <a:pPr marL="285750" indent="-285750" algn="just">
              <a:buFont typeface="Arial" panose="020B0604020202020204" pitchFamily="34" charset="0"/>
              <a:buChar char="•"/>
            </a:pPr>
            <a:r>
              <a:rPr lang="en-DE" dirty="0" smtClean="0">
                <a:solidFill>
                  <a:schemeClr val="tx2"/>
                </a:solidFill>
              </a:rPr>
              <a:t>A Functional Global Variable </a:t>
            </a:r>
            <a:r>
              <a:rPr lang="en-IN" dirty="0" smtClean="0">
                <a:solidFill>
                  <a:schemeClr val="tx2"/>
                </a:solidFill>
              </a:rPr>
              <a:t>(FGV) is a non-re</a:t>
            </a:r>
            <a:r>
              <a:rPr lang="en-DE" dirty="0" smtClean="0">
                <a:solidFill>
                  <a:schemeClr val="tx2"/>
                </a:solidFill>
              </a:rPr>
              <a:t>-</a:t>
            </a:r>
            <a:r>
              <a:rPr lang="en-IN" dirty="0" smtClean="0">
                <a:solidFill>
                  <a:schemeClr val="tx2"/>
                </a:solidFill>
              </a:rPr>
              <a:t>entrant VI featuring a while loop that iterates once and also has an uninitialized shift register.</a:t>
            </a:r>
          </a:p>
          <a:p>
            <a:pPr algn="just"/>
            <a:endParaRPr lang="en-IN" dirty="0" smtClean="0">
              <a:solidFill>
                <a:schemeClr val="tx2"/>
              </a:solidFill>
            </a:endParaRPr>
          </a:p>
          <a:p>
            <a:pPr marL="285750" indent="-285750" algn="just">
              <a:buFont typeface="Arial" panose="020B0604020202020204" pitchFamily="34" charset="0"/>
              <a:buChar char="•"/>
            </a:pPr>
            <a:r>
              <a:rPr lang="en-IN" dirty="0" smtClean="0">
                <a:solidFill>
                  <a:schemeClr val="tx2"/>
                </a:solidFill>
              </a:rPr>
              <a:t>The purpose of this construction is to retain data between consecutive calls to FGV.</a:t>
            </a:r>
          </a:p>
          <a:p>
            <a:pPr marL="285750" indent="-285750" algn="just">
              <a:buFont typeface="Arial" panose="020B0604020202020204" pitchFamily="34" charset="0"/>
              <a:buChar char="•"/>
            </a:pPr>
            <a:endParaRPr lang="en-IN" dirty="0">
              <a:solidFill>
                <a:schemeClr val="tx2"/>
              </a:solidFill>
            </a:endParaRPr>
          </a:p>
          <a:p>
            <a:pPr marL="285750" indent="-285750" algn="just">
              <a:buFont typeface="Arial" panose="020B0604020202020204" pitchFamily="34" charset="0"/>
              <a:buChar char="•"/>
            </a:pPr>
            <a:r>
              <a:rPr lang="en-IN" dirty="0" smtClean="0">
                <a:solidFill>
                  <a:schemeClr val="tx2"/>
                </a:solidFill>
              </a:rPr>
              <a:t>FGV has a case structure with enumerated control to perform operations on the stored values.</a:t>
            </a:r>
          </a:p>
          <a:p>
            <a:pPr marL="285750" indent="-285750" algn="just">
              <a:buFont typeface="Arial" panose="020B0604020202020204" pitchFamily="34" charset="0"/>
              <a:buChar char="•"/>
            </a:pPr>
            <a:endParaRPr lang="en-IN" dirty="0">
              <a:solidFill>
                <a:schemeClr val="tx2"/>
              </a:solidFill>
            </a:endParaRPr>
          </a:p>
          <a:p>
            <a:pPr marL="285750" indent="-285750" algn="just">
              <a:buFont typeface="Arial" panose="020B0604020202020204" pitchFamily="34" charset="0"/>
              <a:buChar char="•"/>
            </a:pPr>
            <a:r>
              <a:rPr lang="en-IN" dirty="0" smtClean="0">
                <a:solidFill>
                  <a:schemeClr val="tx2"/>
                </a:solidFill>
              </a:rPr>
              <a:t>It also provides memory efficiency and avoids race conditions.</a:t>
            </a:r>
            <a:endParaRPr lang="en-US" dirty="0">
              <a:solidFill>
                <a:schemeClr val="tx2"/>
              </a:solidFill>
            </a:endParaRPr>
          </a:p>
        </p:txBody>
      </p:sp>
      <p:pic>
        <p:nvPicPr>
          <p:cNvPr id="5" name="Picture 4"/>
          <p:cNvPicPr>
            <a:picLocks noChangeAspect="1"/>
          </p:cNvPicPr>
          <p:nvPr/>
        </p:nvPicPr>
        <p:blipFill>
          <a:blip r:embed="rId2"/>
          <a:stretch>
            <a:fillRect/>
          </a:stretch>
        </p:blipFill>
        <p:spPr>
          <a:xfrm>
            <a:off x="5235149" y="1685109"/>
            <a:ext cx="6181788" cy="4846320"/>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DE" dirty="0" smtClean="0"/>
              <a:t>Deposits at Bank Account</a:t>
            </a:r>
            <a:endParaRPr lang="en-US" dirty="0"/>
          </a:p>
        </p:txBody>
      </p:sp>
      <p:sp>
        <p:nvSpPr>
          <p:cNvPr id="3" name="Content Placeholder 2"/>
          <p:cNvSpPr>
            <a:spLocks noGrp="1"/>
          </p:cNvSpPr>
          <p:nvPr>
            <p:ph sz="half" idx="1"/>
          </p:nvPr>
        </p:nvSpPr>
        <p:spPr>
          <a:xfrm>
            <a:off x="1104900" y="1600200"/>
            <a:ext cx="4633918" cy="4571999"/>
          </a:xfrm>
        </p:spPr>
        <p:txBody>
          <a:bodyPr/>
          <a:lstStyle/>
          <a:p>
            <a:pPr algn="just">
              <a:lnSpc>
                <a:spcPct val="100000"/>
              </a:lnSpc>
            </a:pPr>
            <a:r>
              <a:rPr lang="en-IN" dirty="0" smtClean="0"/>
              <a:t>From menu, when the “Cash Deposit” is chosen and the amount is entered, the button triggers an event which executes the below operation.</a:t>
            </a:r>
            <a:endParaRPr lang="en-US" dirty="0"/>
          </a:p>
          <a:p>
            <a:pPr algn="just">
              <a:lnSpc>
                <a:spcPct val="100000"/>
              </a:lnSpc>
            </a:pPr>
            <a:r>
              <a:rPr lang="en-IN" dirty="0" smtClean="0"/>
              <a:t>The deposit is performed inside the FGV and the balance is shown to the user.</a:t>
            </a:r>
          </a:p>
          <a:p>
            <a:pPr algn="just">
              <a:lnSpc>
                <a:spcPct val="100000"/>
              </a:lnSpc>
            </a:pPr>
            <a:r>
              <a:rPr lang="en-IN" dirty="0" smtClean="0"/>
              <a:t>Inside the FGV, for the current operation the case structure “ADD” is being executed using Numeric Add function.</a:t>
            </a:r>
            <a:endParaRPr lang="en-US" dirty="0"/>
          </a:p>
          <a:p>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48103" y="1600201"/>
            <a:ext cx="5037479" cy="4571998"/>
          </a:xfrm>
        </p:spPr>
      </p:pic>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DE" dirty="0" smtClean="0"/>
              <a:t>Withdrawals </a:t>
            </a:r>
            <a:r>
              <a:rPr lang="en-DE" smtClean="0"/>
              <a:t>from Bank </a:t>
            </a:r>
            <a:r>
              <a:rPr lang="en-DE" dirty="0" smtClean="0"/>
              <a:t>Account</a:t>
            </a:r>
            <a:endParaRPr lang="en-US" dirty="0"/>
          </a:p>
        </p:txBody>
      </p:sp>
      <p:sp>
        <p:nvSpPr>
          <p:cNvPr id="6" name="Content Placeholder 2"/>
          <p:cNvSpPr txBox="1">
            <a:spLocks/>
          </p:cNvSpPr>
          <p:nvPr/>
        </p:nvSpPr>
        <p:spPr>
          <a:xfrm>
            <a:off x="1104899" y="1600200"/>
            <a:ext cx="4851763" cy="4571999"/>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algn="just">
              <a:lnSpc>
                <a:spcPct val="100000"/>
              </a:lnSpc>
            </a:pPr>
            <a:r>
              <a:rPr lang="en-IN" dirty="0"/>
              <a:t>From menu, when the “Cash </a:t>
            </a:r>
            <a:r>
              <a:rPr lang="en-IN" dirty="0" smtClean="0"/>
              <a:t>Withdraw” </a:t>
            </a:r>
            <a:r>
              <a:rPr lang="en-IN" dirty="0"/>
              <a:t>is chosen and the amount is entered, the button triggers an event which executes the below operation.</a:t>
            </a:r>
            <a:endParaRPr lang="en-US" dirty="0"/>
          </a:p>
          <a:p>
            <a:pPr algn="just">
              <a:lnSpc>
                <a:spcPct val="100000"/>
              </a:lnSpc>
            </a:pPr>
            <a:r>
              <a:rPr lang="en-IN" dirty="0"/>
              <a:t>The </a:t>
            </a:r>
            <a:r>
              <a:rPr lang="en-IN" dirty="0" smtClean="0"/>
              <a:t>withdraw function </a:t>
            </a:r>
            <a:r>
              <a:rPr lang="en-IN" dirty="0"/>
              <a:t>is performed inside the FGV and the balance is shown to the user</a:t>
            </a:r>
            <a:r>
              <a:rPr lang="en-IN" dirty="0" smtClean="0"/>
              <a:t>. For withdrawals more than available balance, the system displays an error message.</a:t>
            </a:r>
            <a:endParaRPr lang="en-IN" dirty="0"/>
          </a:p>
          <a:p>
            <a:pPr algn="just">
              <a:lnSpc>
                <a:spcPct val="100000"/>
              </a:lnSpc>
            </a:pPr>
            <a:r>
              <a:rPr lang="en-IN" dirty="0"/>
              <a:t>Inside the FGV, for the current operation the case structure </a:t>
            </a:r>
            <a:r>
              <a:rPr lang="en-IN" dirty="0" smtClean="0"/>
              <a:t>“Subtract” </a:t>
            </a:r>
            <a:r>
              <a:rPr lang="en-IN" dirty="0"/>
              <a:t>is being executed using Numeric </a:t>
            </a:r>
            <a:r>
              <a:rPr lang="en-IN" dirty="0" smtClean="0"/>
              <a:t>Subtract function.</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7291" y="1600199"/>
            <a:ext cx="4999810" cy="4571999"/>
          </a:xfrm>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DE" dirty="0" smtClean="0"/>
              <a:t>Displaying the Current Balance</a:t>
            </a:r>
            <a:endParaRPr lang="en-US" dirty="0"/>
          </a:p>
        </p:txBody>
      </p:sp>
      <p:sp>
        <p:nvSpPr>
          <p:cNvPr id="10" name="Content Placeholder 2"/>
          <p:cNvSpPr txBox="1">
            <a:spLocks/>
          </p:cNvSpPr>
          <p:nvPr/>
        </p:nvSpPr>
        <p:spPr>
          <a:xfrm>
            <a:off x="1104899" y="1600200"/>
            <a:ext cx="4851763" cy="4571999"/>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algn="just">
              <a:lnSpc>
                <a:spcPct val="100000"/>
              </a:lnSpc>
            </a:pPr>
            <a:r>
              <a:rPr lang="en-IN" dirty="0"/>
              <a:t>From menu, when the “</a:t>
            </a:r>
            <a:r>
              <a:rPr lang="en-IN" dirty="0" smtClean="0"/>
              <a:t>Check Balance” </a:t>
            </a:r>
            <a:r>
              <a:rPr lang="en-IN" dirty="0"/>
              <a:t>is </a:t>
            </a:r>
            <a:r>
              <a:rPr lang="en-IN" dirty="0" smtClean="0"/>
              <a:t>chosen, the </a:t>
            </a:r>
            <a:r>
              <a:rPr lang="en-IN" dirty="0"/>
              <a:t>button triggers an event which executes the below operation.</a:t>
            </a:r>
            <a:endParaRPr lang="en-US" dirty="0"/>
          </a:p>
          <a:p>
            <a:pPr algn="just">
              <a:lnSpc>
                <a:spcPct val="100000"/>
              </a:lnSpc>
            </a:pPr>
            <a:r>
              <a:rPr lang="en-IN" dirty="0"/>
              <a:t>The </a:t>
            </a:r>
            <a:r>
              <a:rPr lang="en-IN" dirty="0" smtClean="0"/>
              <a:t>balance </a:t>
            </a:r>
            <a:r>
              <a:rPr lang="en-IN" dirty="0"/>
              <a:t>function is performed inside the FGV and the balance is shown to the user. </a:t>
            </a:r>
            <a:endParaRPr lang="en-IN" dirty="0" smtClean="0"/>
          </a:p>
          <a:p>
            <a:pPr algn="just">
              <a:lnSpc>
                <a:spcPct val="100000"/>
              </a:lnSpc>
            </a:pPr>
            <a:r>
              <a:rPr lang="en-IN" dirty="0" smtClean="0"/>
              <a:t>Inside </a:t>
            </a:r>
            <a:r>
              <a:rPr lang="en-IN" dirty="0"/>
              <a:t>the FGV, for the current operation the case structure </a:t>
            </a:r>
            <a:r>
              <a:rPr lang="en-IN" dirty="0" smtClean="0"/>
              <a:t>“Read” </a:t>
            </a:r>
            <a:r>
              <a:rPr lang="en-IN" dirty="0"/>
              <a:t>is being </a:t>
            </a:r>
            <a:r>
              <a:rPr lang="en-IN" dirty="0" smtClean="0"/>
              <a:t>executed and it just reads out the value stored in the shift register.</a:t>
            </a:r>
            <a:endParaRPr lang="en-US" dirty="0"/>
          </a:p>
        </p:txBody>
      </p:sp>
      <p:pic>
        <p:nvPicPr>
          <p:cNvPr id="13"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6663" y="1600199"/>
            <a:ext cx="5130438" cy="4571999"/>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6662" y="1600198"/>
            <a:ext cx="5128920" cy="4572000"/>
          </a:xfrm>
          <a:prstGeom prst="rect">
            <a:avLst/>
          </a:prstGeom>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Clear </a:t>
            </a:r>
            <a:endParaRPr lang="en-US" dirty="0"/>
          </a:p>
        </p:txBody>
      </p:sp>
      <p:sp>
        <p:nvSpPr>
          <p:cNvPr id="4" name="Text Placeholder 3"/>
          <p:cNvSpPr>
            <a:spLocks noGrp="1"/>
          </p:cNvSpPr>
          <p:nvPr>
            <p:ph type="body" sz="half" idx="2"/>
          </p:nvPr>
        </p:nvSpPr>
        <p:spPr>
          <a:xfrm>
            <a:off x="1104899" y="1600200"/>
            <a:ext cx="4577444" cy="4572000"/>
          </a:xfrm>
        </p:spPr>
        <p:txBody>
          <a:bodyPr/>
          <a:lstStyle/>
          <a:p>
            <a:pPr marL="285750" indent="-285750" algn="just">
              <a:lnSpc>
                <a:spcPct val="100000"/>
              </a:lnSpc>
              <a:buFont typeface="Wingdings" panose="05000000000000000000" pitchFamily="2" charset="2"/>
              <a:buChar char="§"/>
            </a:pPr>
            <a:r>
              <a:rPr lang="en-IN" dirty="0"/>
              <a:t>From </a:t>
            </a:r>
            <a:r>
              <a:rPr lang="en-IN" dirty="0" smtClean="0"/>
              <a:t>the main screen when Clear button is selected, it triggers </a:t>
            </a:r>
            <a:r>
              <a:rPr lang="en-IN" dirty="0"/>
              <a:t>an event which executes the below operation.</a:t>
            </a:r>
            <a:endParaRPr lang="en-US" dirty="0"/>
          </a:p>
          <a:p>
            <a:pPr marL="285750" indent="-285750" algn="just">
              <a:lnSpc>
                <a:spcPct val="100000"/>
              </a:lnSpc>
              <a:buFont typeface="Arial" panose="020B0604020202020204" pitchFamily="34" charset="0"/>
              <a:buChar char="•"/>
            </a:pPr>
            <a:r>
              <a:rPr lang="en-IN" dirty="0"/>
              <a:t>The balance </a:t>
            </a:r>
            <a:r>
              <a:rPr lang="en-IN" dirty="0" smtClean="0"/>
              <a:t>field is not displayed on the screen. </a:t>
            </a:r>
          </a:p>
          <a:p>
            <a:pPr marL="285750" indent="-285750" algn="just">
              <a:lnSpc>
                <a:spcPct val="100000"/>
              </a:lnSpc>
              <a:buFont typeface="Arial" panose="020B0604020202020204" pitchFamily="34" charset="0"/>
              <a:buChar char="•"/>
            </a:pPr>
            <a:r>
              <a:rPr lang="en-IN" dirty="0" smtClean="0"/>
              <a:t>The “Enter Money” text field is set to 0.</a:t>
            </a:r>
            <a:endParaRPr lang="en-US" dirty="0"/>
          </a:p>
          <a:p>
            <a:pPr marL="285750" indent="-285750" algn="just">
              <a:lnSpc>
                <a:spcPct val="100000"/>
              </a:lnSpc>
              <a:buFont typeface="Arial" panose="020B0604020202020204" pitchFamily="34" charset="0"/>
              <a:buChar char="•"/>
            </a:pPr>
            <a:r>
              <a:rPr lang="en-IN" dirty="0" smtClean="0"/>
              <a:t>This option is provided to the user to clear out the previously selected operation and choose the new one.</a:t>
            </a:r>
          </a:p>
          <a:p>
            <a:pPr marL="285750" indent="-285750" algn="just">
              <a:lnSpc>
                <a:spcPct val="100000"/>
              </a:lnSpc>
              <a:buFont typeface="Arial" panose="020B0604020202020204" pitchFamily="34" charset="0"/>
              <a:buChar char="•"/>
            </a:pPr>
            <a:r>
              <a:rPr lang="en-IN" dirty="0" smtClean="0"/>
              <a:t>There is no use case of FGV here.</a:t>
            </a:r>
            <a:endParaRPr lang="en-IN" dirty="0"/>
          </a:p>
        </p:txBody>
      </p:sp>
      <p:pic>
        <p:nvPicPr>
          <p:cNvPr id="10" name="Picture Placeholder 9"/>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25" r="-738"/>
          <a:stretch/>
        </p:blipFill>
        <p:spPr>
          <a:xfrm>
            <a:off x="5812971" y="1600199"/>
            <a:ext cx="5630092" cy="4572001"/>
          </a:xfrm>
        </p:spPr>
      </p:pic>
    </p:spTree>
    <p:extLst>
      <p:ext uri="{BB962C8B-B14F-4D97-AF65-F5344CB8AC3E}">
        <p14:creationId xmlns:p14="http://schemas.microsoft.com/office/powerpoint/2010/main" val="415668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Exit </a:t>
            </a:r>
            <a:endParaRPr lang="en-US" dirty="0"/>
          </a:p>
        </p:txBody>
      </p:sp>
      <p:sp>
        <p:nvSpPr>
          <p:cNvPr id="4" name="Text Placeholder 3"/>
          <p:cNvSpPr>
            <a:spLocks noGrp="1"/>
          </p:cNvSpPr>
          <p:nvPr>
            <p:ph type="body" sz="half" idx="2"/>
          </p:nvPr>
        </p:nvSpPr>
        <p:spPr>
          <a:xfrm>
            <a:off x="1104899" y="1600200"/>
            <a:ext cx="4577444" cy="4572000"/>
          </a:xfrm>
        </p:spPr>
        <p:txBody>
          <a:bodyPr/>
          <a:lstStyle/>
          <a:p>
            <a:pPr marL="285750" indent="-285750" algn="just">
              <a:lnSpc>
                <a:spcPct val="100000"/>
              </a:lnSpc>
              <a:buFont typeface="Wingdings" panose="05000000000000000000" pitchFamily="2" charset="2"/>
              <a:buChar char="§"/>
            </a:pPr>
            <a:r>
              <a:rPr lang="en-IN" dirty="0"/>
              <a:t>From </a:t>
            </a:r>
            <a:r>
              <a:rPr lang="en-IN" dirty="0" smtClean="0"/>
              <a:t>the main screen when Exit button is selected, it triggers </a:t>
            </a:r>
            <a:r>
              <a:rPr lang="en-IN" dirty="0"/>
              <a:t>an event which executes the below operation.</a:t>
            </a:r>
            <a:endParaRPr lang="en-US" dirty="0"/>
          </a:p>
          <a:p>
            <a:pPr marL="285750" indent="-285750" algn="just">
              <a:lnSpc>
                <a:spcPct val="100000"/>
              </a:lnSpc>
              <a:buFont typeface="Arial" panose="020B0604020202020204" pitchFamily="34" charset="0"/>
              <a:buChar char="•"/>
            </a:pPr>
            <a:r>
              <a:rPr lang="en-IN" dirty="0" smtClean="0"/>
              <a:t>The entire execution of the while loop is stopped along with this the LabVIEW execution is terminated.</a:t>
            </a:r>
          </a:p>
          <a:p>
            <a:pPr marL="285750" indent="-285750" algn="just">
              <a:lnSpc>
                <a:spcPct val="100000"/>
              </a:lnSpc>
              <a:buFont typeface="Arial" panose="020B0604020202020204" pitchFamily="34" charset="0"/>
              <a:buChar char="•"/>
            </a:pPr>
            <a:r>
              <a:rPr lang="en-IN" dirty="0" smtClean="0"/>
              <a:t>There is no use case of FGV here.</a:t>
            </a:r>
            <a:endParaRPr lang="en-IN"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668" r="1567"/>
          <a:stretch/>
        </p:blipFill>
        <p:spPr>
          <a:xfrm>
            <a:off x="5682343" y="1600200"/>
            <a:ext cx="5403239" cy="4572000"/>
          </a:xfrm>
        </p:spPr>
      </p:pic>
    </p:spTree>
    <p:extLst>
      <p:ext uri="{BB962C8B-B14F-4D97-AF65-F5344CB8AC3E}">
        <p14:creationId xmlns:p14="http://schemas.microsoft.com/office/powerpoint/2010/main" val="12242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DE" dirty="0" smtClean="0"/>
              <a:t>Conclusion</a:t>
            </a:r>
            <a:endParaRPr lang="en-US" dirty="0"/>
          </a:p>
        </p:txBody>
      </p:sp>
      <p:sp>
        <p:nvSpPr>
          <p:cNvPr id="3" name="Text Placeholder 3"/>
          <p:cNvSpPr txBox="1">
            <a:spLocks/>
          </p:cNvSpPr>
          <p:nvPr/>
        </p:nvSpPr>
        <p:spPr>
          <a:xfrm>
            <a:off x="1104898" y="1600200"/>
            <a:ext cx="9980683" cy="4572000"/>
          </a:xfrm>
          <a:prstGeom prst="rect">
            <a:avLst/>
          </a:prstGeom>
        </p:spPr>
        <p:txBody>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285750" indent="-285750" algn="just">
              <a:lnSpc>
                <a:spcPct val="100000"/>
              </a:lnSpc>
            </a:pPr>
            <a:r>
              <a:rPr lang="en-IN" dirty="0" smtClean="0"/>
              <a:t>Functional Global Variable Vis has outer case structure that implements standard error behaviour.</a:t>
            </a:r>
          </a:p>
          <a:p>
            <a:pPr marL="285750" indent="-285750" algn="just">
              <a:lnSpc>
                <a:spcPct val="100000"/>
              </a:lnSpc>
            </a:pPr>
            <a:r>
              <a:rPr lang="en-IN" dirty="0" smtClean="0"/>
              <a:t>In this project, the While-loop, Event and inner case structure is used for various operations of the system. </a:t>
            </a:r>
          </a:p>
          <a:p>
            <a:pPr marL="285750" indent="-285750" algn="just">
              <a:lnSpc>
                <a:spcPct val="100000"/>
              </a:lnSpc>
            </a:pPr>
            <a:r>
              <a:rPr lang="en-IN" dirty="0" smtClean="0"/>
              <a:t>We also have used the numeric VIs and functions for various arithmetic and comparison operations.</a:t>
            </a:r>
          </a:p>
          <a:p>
            <a:pPr marL="285750" indent="-285750" algn="just">
              <a:lnSpc>
                <a:spcPct val="100000"/>
              </a:lnSpc>
            </a:pPr>
            <a:r>
              <a:rPr lang="en-IN" dirty="0" smtClean="0"/>
              <a:t>The shift register is used to store the values in the looping operations. The port on the right side pointing upwards transfers the values to the port on the left side. This shifted value is used for the next operation.</a:t>
            </a:r>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240</TotalTime>
  <Words>600</Words>
  <Application>Microsoft Office PowerPoint</Application>
  <PresentationFormat>Widescreen</PresentationFormat>
  <Paragraphs>55</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Euphemia</vt:lpstr>
      <vt:lpstr>Plantagenet Cherokee</vt:lpstr>
      <vt:lpstr>Wingdings</vt:lpstr>
      <vt:lpstr>Academic Literature 16x9</vt:lpstr>
      <vt:lpstr>Functional global Variables in Labview</vt:lpstr>
      <vt:lpstr>Table of Contents</vt:lpstr>
      <vt:lpstr>Creating the Functional Global Variable</vt:lpstr>
      <vt:lpstr>Deposits at Bank Account</vt:lpstr>
      <vt:lpstr>Withdrawals from Bank Account</vt:lpstr>
      <vt:lpstr>Displaying the Current Balance</vt:lpstr>
      <vt:lpstr>Clear </vt:lpstr>
      <vt:lpstr>Exit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global Variables in Labview:</dc:title>
  <dc:creator>Girish</dc:creator>
  <cp:lastModifiedBy>Girish</cp:lastModifiedBy>
  <cp:revision>32</cp:revision>
  <dcterms:created xsi:type="dcterms:W3CDTF">2023-01-27T07:50:46Z</dcterms:created>
  <dcterms:modified xsi:type="dcterms:W3CDTF">2023-01-29T17:33:09Z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