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58" r:id="rId5"/>
    <p:sldId id="270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F546B-0D6B-42EF-854C-4178B33FE0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151A86-5B4B-4006-8085-A04E4ECBF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1D3A5-A5EC-4D90-89AE-6CE14EC7F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406E-F052-45D9-9EBA-312940A2E9E9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3256E-C63F-4F0D-81AE-289B66189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30E2E-E1F1-4F9D-A606-E1117FDC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0DE9-AE09-4E7A-902B-968284D706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01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4F3F-A7C2-4DFF-B368-6AD7403E1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9954C5-010E-468A-B161-852008225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2CDC4-11D0-4F27-9363-64082EA2B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406E-F052-45D9-9EBA-312940A2E9E9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AB895-16BB-4F38-A0EE-FC60DFED6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3CF5C-E1F4-4E35-9BC6-53097DB58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0DE9-AE09-4E7A-902B-968284D706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73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1F7629-6DD5-4B8F-BE50-BE6AD3CDE4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5CA2B-3A18-436A-B079-C7B689540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AA5D2-C6DA-4AD1-80C2-90988A112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406E-F052-45D9-9EBA-312940A2E9E9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30649-614E-482B-BBAD-092B7A9B0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EC4F2-59BF-4BAF-B9B8-1A3E9F8D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0DE9-AE09-4E7A-902B-968284D706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762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D59E5-C339-430D-81DE-7B529216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EB51F-905C-4B61-8A17-AE4CC37CC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B9562-7BBF-4F1E-A43C-F1529830F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406E-F052-45D9-9EBA-312940A2E9E9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0B114-F609-4B57-8FEF-B4C3FA1C0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05B9C-107B-40C3-9AFD-326BD9BA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0DE9-AE09-4E7A-902B-968284D706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8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C0371-2A25-43A9-BAC3-71AC7B06F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A978F-B2B4-4809-8542-775595886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8ECCB-B517-4257-8CC7-832D0A152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406E-F052-45D9-9EBA-312940A2E9E9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BC8FC-1A76-492B-ABD3-7004FF2D5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54069-3694-49ED-AED1-1E7533CA4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0DE9-AE09-4E7A-902B-968284D706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500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C530B-1372-41D7-9F83-93CDA3FC5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92B31-A1D7-418F-9F77-5E7CDF881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CA769-3CF5-4E75-A9E2-B6E4F1B5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233FC-E7A6-4109-BF78-6B917631A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406E-F052-45D9-9EBA-312940A2E9E9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C7C8A-9BB2-414E-979F-C66C1A708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AD406-A24A-4BF7-9956-0E453271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0DE9-AE09-4E7A-902B-968284D706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200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127D-173A-45CB-8F99-9909EA0D1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23C07-57DC-43C4-8D5A-AAF944484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99C70A-4A2F-4630-915C-40D6A4906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8252EB-0597-4058-9BD3-DE923625D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87681A-EB02-4BB4-B72E-B6F542297C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00C68D-E2BD-4986-8718-79243940D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406E-F052-45D9-9EBA-312940A2E9E9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FCE718-5DAD-4355-B7AD-8CBE9392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ECC7F0-2D22-4D33-BC10-EFE07CA4F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0DE9-AE09-4E7A-902B-968284D706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76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E904-0CD5-4692-AC22-0E465930A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8174C3-DCE3-43B9-8A62-32C8F15E5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406E-F052-45D9-9EBA-312940A2E9E9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75FE4-9ED4-45FC-A6E2-2EEA23D85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64B42-5C67-4569-A9A4-2032DF3B8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0DE9-AE09-4E7A-902B-968284D706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401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B90091-C391-49FE-B1BB-2AA00E786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406E-F052-45D9-9EBA-312940A2E9E9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661212-2F2E-4EB6-BDFF-D8A62D499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5485F-2D91-46E7-A27C-901506E98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0DE9-AE09-4E7A-902B-968284D706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743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C421D-CE06-4982-B76A-219D9D6F7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43CCD-3EB7-4E58-A9FA-41BC678BB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B90F4-1C40-4F6E-BC1A-E4DF881C9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6A505-EDAC-4A01-8FAD-CBC8CB785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406E-F052-45D9-9EBA-312940A2E9E9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9B4A3-1076-4FD9-9C2C-CD8CA0D93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A2631-8E7D-4A7F-920E-CE95AA63A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0DE9-AE09-4E7A-902B-968284D706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716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FA931-DEDB-4E41-9EE2-3AF1F9F8E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1FDBF1-25CD-45D8-915B-A4831AB88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50DF2-47BC-4D81-9788-80CF6AF51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F7B8A-0C1D-4A56-A878-E9366499E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406E-F052-45D9-9EBA-312940A2E9E9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83F49-FBDF-431A-A5E6-F3F34121D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A2513-B815-4F75-A347-2B9F4551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0DE9-AE09-4E7A-902B-968284D706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861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7F3EB6-FEB6-41A3-A5F6-B519637E3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0E06D-8E8C-434F-AF55-6C919FB61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F6680-50D5-481B-B1F7-D9D13E642B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F406E-F052-45D9-9EBA-312940A2E9E9}" type="datetimeFigureOut">
              <a:rPr lang="en-IN" smtClean="0"/>
              <a:t>01-03-2022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5523E-AFA8-44ED-B859-5F23F545CE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58F61-6C22-4B51-92D6-B98CDDF650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50DE9-AE09-4E7A-902B-968284D706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52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DDC09-6040-42B6-BF98-683CEE6FC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749314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EE698P:</a:t>
            </a:r>
            <a:b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TCAD Simulation Demo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91722-EDC5-4143-BFAE-848337980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9932" y="4280805"/>
            <a:ext cx="3076135" cy="2247096"/>
          </a:xfrm>
        </p:spPr>
        <p:txBody>
          <a:bodyPr>
            <a:normAutofit/>
          </a:bodyPr>
          <a:lstStyle/>
          <a:p>
            <a:pPr algn="l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Speakers:</a:t>
            </a:r>
          </a:p>
          <a:p>
            <a:pPr algn="l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Sateesh</a:t>
            </a:r>
          </a:p>
          <a:p>
            <a:pPr algn="l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Bhoogi Satya Swaroop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C729F7-1A8D-45C3-89B9-BA72FB167E56}"/>
              </a:ext>
            </a:extLst>
          </p:cNvPr>
          <p:cNvSpPr txBox="1"/>
          <p:nvPr/>
        </p:nvSpPr>
        <p:spPr>
          <a:xfrm>
            <a:off x="422031" y="4385200"/>
            <a:ext cx="25866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Course Instructor: </a:t>
            </a:r>
          </a:p>
          <a:p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Dr. Shubham sahay</a:t>
            </a:r>
          </a:p>
          <a:p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Dept. of EE</a:t>
            </a:r>
          </a:p>
          <a:p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IIT Kanpur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829353B-FF14-4555-B645-ED25CB1AB3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0" r="4408"/>
          <a:stretch/>
        </p:blipFill>
        <p:spPr bwMode="auto">
          <a:xfrm>
            <a:off x="10077156" y="116059"/>
            <a:ext cx="1941341" cy="202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763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AC4018F-A20F-4639-A3B4-518545FF55CB}"/>
              </a:ext>
            </a:extLst>
          </p:cNvPr>
          <p:cNvGrpSpPr/>
          <p:nvPr/>
        </p:nvGrpSpPr>
        <p:grpSpPr>
          <a:xfrm>
            <a:off x="482600" y="494208"/>
            <a:ext cx="11709400" cy="5930931"/>
            <a:chOff x="482600" y="494208"/>
            <a:chExt cx="11709400" cy="593093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A50544F-6342-4390-AF55-1A84E8D04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2600" y="494208"/>
              <a:ext cx="11176000" cy="593093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464D9F9-7802-4AB9-9C4A-06B14F992286}"/>
                </a:ext>
              </a:extLst>
            </p:cNvPr>
            <p:cNvSpPr txBox="1"/>
            <p:nvPr/>
          </p:nvSpPr>
          <p:spPr>
            <a:xfrm flipH="1">
              <a:off x="2143757" y="828183"/>
              <a:ext cx="10048243" cy="5509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  <a:p>
              <a:r>
                <a:rPr lang="en-US" sz="1600" dirty="0"/>
                <a:t>		mu: mobility</a:t>
              </a:r>
            </a:p>
            <a:p>
              <a:endParaRPr lang="en-US" sz="1600" dirty="0"/>
            </a:p>
            <a:p>
              <a:r>
                <a:rPr lang="en-US" sz="1600" dirty="0"/>
                <a:t>                                                            contact with its work function</a:t>
              </a:r>
            </a:p>
            <a:p>
              <a:endParaRPr lang="en-US" sz="1600" dirty="0"/>
            </a:p>
            <a:p>
              <a:endParaRPr lang="en-US" sz="1600" dirty="0"/>
            </a:p>
            <a:p>
              <a:endParaRPr lang="en-US" sz="1600" dirty="0"/>
            </a:p>
            <a:p>
              <a:endParaRPr lang="en-US" sz="1600" dirty="0"/>
            </a:p>
            <a:p>
              <a:endParaRPr lang="en-US" sz="1600" dirty="0"/>
            </a:p>
            <a:p>
              <a:r>
                <a:rPr lang="en-US" sz="1600" dirty="0"/>
                <a:t>							    </a:t>
              </a:r>
              <a:r>
                <a:rPr lang="en-US" sz="1600" dirty="0" err="1"/>
                <a:t>elec.depth</a:t>
              </a:r>
              <a:r>
                <a:rPr lang="en-US" sz="1600" dirty="0"/>
                <a:t>: energy below 						                     conduction band edge of </a:t>
              </a:r>
            </a:p>
            <a:p>
              <a:r>
                <a:rPr lang="en-US" sz="1600" dirty="0"/>
                <a:t>								acceptor traps</a:t>
              </a:r>
            </a:p>
            <a:p>
              <a:endParaRPr lang="en-US" sz="1600" dirty="0"/>
            </a:p>
            <a:p>
              <a:r>
                <a:rPr lang="en-US" sz="1600" dirty="0"/>
                <a:t>		 </a:t>
              </a:r>
            </a:p>
            <a:p>
              <a:endParaRPr lang="en-US" sz="1600" dirty="0"/>
            </a:p>
            <a:p>
              <a:r>
                <a:rPr lang="en-US" sz="1600" dirty="0"/>
                <a:t>	 </a:t>
              </a:r>
              <a:r>
                <a:rPr lang="en-US" sz="1600" dirty="0" err="1"/>
                <a:t>nt:trap</a:t>
              </a:r>
              <a:r>
                <a:rPr lang="en-US" sz="1600" dirty="0"/>
                <a:t> density ; </a:t>
              </a:r>
              <a:r>
                <a:rPr lang="en-US" sz="1600" dirty="0" err="1"/>
                <a:t>tau.n</a:t>
              </a:r>
              <a:r>
                <a:rPr lang="en-US" sz="1600" dirty="0"/>
                <a:t>: lifetime for e- de-trapping from acceptor state to 			conduction band</a:t>
              </a:r>
            </a:p>
            <a:p>
              <a:endParaRPr lang="en-US" sz="1600" dirty="0"/>
            </a:p>
            <a:p>
              <a:r>
                <a:rPr lang="en-US" sz="1600" dirty="0"/>
                <a:t>				</a:t>
              </a:r>
            </a:p>
            <a:p>
              <a:r>
                <a:rPr lang="en-US" sz="1600" dirty="0"/>
                <a:t>				integrating the total charge in nitride layer</a:t>
              </a:r>
            </a:p>
            <a:p>
              <a:r>
                <a:rPr lang="en-US" sz="1600" dirty="0"/>
                <a:t>				max step size in transient mode</a:t>
              </a:r>
            </a:p>
            <a:p>
              <a:endParaRPr lang="en-IN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23498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7C52F1-FD0F-48E0-AD6F-43CEB82094DA}"/>
              </a:ext>
            </a:extLst>
          </p:cNvPr>
          <p:cNvGrpSpPr/>
          <p:nvPr/>
        </p:nvGrpSpPr>
        <p:grpSpPr>
          <a:xfrm>
            <a:off x="375908" y="444500"/>
            <a:ext cx="11358892" cy="5913145"/>
            <a:chOff x="375908" y="444500"/>
            <a:chExt cx="11358892" cy="591314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A928367-F7A5-4E99-A73E-A7FC345AA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5908" y="444500"/>
              <a:ext cx="11358892" cy="591314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E15C95B-BA3B-47E1-9B0C-D84C94AA3A32}"/>
                </a:ext>
              </a:extLst>
            </p:cNvPr>
            <p:cNvSpPr txBox="1"/>
            <p:nvPr/>
          </p:nvSpPr>
          <p:spPr>
            <a:xfrm>
              <a:off x="2616200" y="647700"/>
              <a:ext cx="892810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Solve different parameters</a:t>
              </a:r>
            </a:p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				generating log files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				ramp input</a:t>
              </a:r>
            </a:p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                                      output file and save</a:t>
              </a:r>
            </a:p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</a:t>
              </a:r>
            </a:p>
            <a:p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	  Different </a:t>
              </a:r>
              <a:r>
                <a:rPr lang="en-I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tonyplot</a:t>
              </a:r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for charge stored, </a:t>
              </a:r>
              <a:r>
                <a:rPr lang="en-I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tunneling</a:t>
              </a:r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current,trapped</a:t>
              </a:r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e- conc.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4816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69E3AB-E920-4CA1-BFDF-D1AB43331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02" y="1258863"/>
            <a:ext cx="5468298" cy="40833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07B3AD-3742-4C8D-BBFE-0FFEB8D58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099" y="1294262"/>
            <a:ext cx="5163499" cy="40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484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7EE8C9-B616-4104-B8F0-9ECC91919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418" y="493986"/>
            <a:ext cx="7818748" cy="587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774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303CFD-0D67-4636-892A-C495017F5D16}"/>
              </a:ext>
            </a:extLst>
          </p:cNvPr>
          <p:cNvSpPr txBox="1"/>
          <p:nvPr/>
        </p:nvSpPr>
        <p:spPr>
          <a:xfrm>
            <a:off x="1009356" y="471659"/>
            <a:ext cx="1025886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2:Threshold voltage shift for different gate bias and pre-charge time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35E9B1-C127-41F0-B067-F38996CEF2DA}"/>
              </a:ext>
            </a:extLst>
          </p:cNvPr>
          <p:cNvSpPr txBox="1"/>
          <p:nvPr/>
        </p:nvSpPr>
        <p:spPr>
          <a:xfrm>
            <a:off x="1009356" y="1847796"/>
            <a:ext cx="1036789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the structure as previous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PF barrier.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sets the barrier height for the Poole-Frenkel de-trapping model.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structure file is saved out at various preset charging times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threshold voltage increases with Gate Bias and also with charging time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charge trapped in the Nitride layer affects the threshold voltage in the same way.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a charging time of 1.0 seconds there is a roughly linear relationship between gate bias and threshold voltage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609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CFAF902-4A8C-49AB-BE7B-F9D2D427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597" y="642594"/>
            <a:ext cx="10058400" cy="1371600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Code: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F57EB3-4C0D-465F-8587-3D52F66A1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621" y="822305"/>
            <a:ext cx="8042275" cy="521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375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4C6882-E6A0-43F1-96A6-5C475E0DB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515" y="648013"/>
            <a:ext cx="7614969" cy="581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979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24AB21-35C0-418E-9693-76296CB6667E}"/>
              </a:ext>
            </a:extLst>
          </p:cNvPr>
          <p:cNvSpPr txBox="1"/>
          <p:nvPr/>
        </p:nvSpPr>
        <p:spPr>
          <a:xfrm>
            <a:off x="3108960" y="2659559"/>
            <a:ext cx="50080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!!!</a:t>
            </a:r>
          </a:p>
        </p:txBody>
      </p:sp>
    </p:spTree>
    <p:extLst>
      <p:ext uri="{BB962C8B-B14F-4D97-AF65-F5344CB8AC3E}">
        <p14:creationId xmlns:p14="http://schemas.microsoft.com/office/powerpoint/2010/main" val="2751639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A8639-48FE-49AE-AEF4-172B21D6C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88791"/>
            <a:ext cx="10655105" cy="6166754"/>
          </a:xfrm>
        </p:spPr>
        <p:txBody>
          <a:bodyPr/>
          <a:lstStyle/>
          <a:p>
            <a:pPr marL="0" indent="0">
              <a:buNone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Outline: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ATLAS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nput and output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 and steps followed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234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D4972-923D-4E38-850A-1AF830C0E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56"/>
            <a:ext cx="10515600" cy="816561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C7639-BCCF-4D7C-AB38-035A34A3A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604669"/>
          </a:xfrm>
        </p:spPr>
        <p:txBody>
          <a:bodyPr>
            <a:noAutofit/>
          </a:bodyPr>
          <a:lstStyle/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TCAD (Technology computer Aided Design) is a branch of electronic design automation that models semiconductor fabrication and semiconductor device operation.</a:t>
            </a:r>
          </a:p>
          <a:p>
            <a:pPr rtl="0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Device fabrication is a complex process.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we probe a device we get behaviour of the device (like I-V characteristics and C-V characteristics) but not what is inside the device ( the underlying physics).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TCAD is a solver which solves some differential equations like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Electrostatic equation (</a:t>
            </a:r>
            <a:r>
              <a:rPr lang="en-IN" sz="22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poisson</a:t>
            </a:r>
            <a:r>
              <a:rPr lang="en-IN" sz="2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equation)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Transport (drift - diffusion) </a:t>
            </a:r>
            <a:r>
              <a:rPr lang="en-IN" sz="22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e.t.c</a:t>
            </a:r>
            <a:r>
              <a:rPr lang="en-IN" sz="2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Simulator is not only to see the thing which is not fabricated but also to know the underlying physics of the device that is fabricated. You can see </a:t>
            </a:r>
            <a:r>
              <a:rPr lang="en-IN" sz="2200" b="1" i="0" u="none" strike="noStrik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“inside” the device</a:t>
            </a:r>
            <a:r>
              <a:rPr lang="en-IN" sz="2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Measurements tell you “what” happens, not “why” it happens </a:t>
            </a:r>
            <a:r>
              <a:rPr lang="en-IN" sz="2200" b="1" i="0" u="none" strike="noStrik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TCAD provides the “why” answers.</a:t>
            </a:r>
            <a:endParaRPr lang="en-IN" sz="2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ITRS roadmap indicates that TCAD can </a:t>
            </a:r>
            <a:r>
              <a:rPr lang="en-IN" sz="2200" b="1" i="0" u="none" strike="noStrik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 the cost of development cycles by ~30%.</a:t>
            </a:r>
            <a:endParaRPr lang="en-IN" sz="2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Captures and visualizes theoretical knowledge. You can view information that is difficult or impossible to measure. 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254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/>
        </p:nvSpPr>
        <p:spPr>
          <a:xfrm>
            <a:off x="495151" y="322321"/>
            <a:ext cx="11251371" cy="860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ATLAS INPUT AND OUTPUT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45D75FE-6023-41D3-9494-8E7D58A6A122}"/>
              </a:ext>
            </a:extLst>
          </p:cNvPr>
          <p:cNvSpPr/>
          <p:nvPr/>
        </p:nvSpPr>
        <p:spPr>
          <a:xfrm>
            <a:off x="107440" y="4800142"/>
            <a:ext cx="2866490" cy="145893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Deckbuild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(Run time environment)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A567BF7-B4A8-4455-8A16-89EBD088140E}"/>
              </a:ext>
            </a:extLst>
          </p:cNvPr>
          <p:cNvSpPr/>
          <p:nvPr/>
        </p:nvSpPr>
        <p:spPr>
          <a:xfrm>
            <a:off x="107440" y="3224360"/>
            <a:ext cx="2866490" cy="145893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Athena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(Process simulator)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A53B1CD-B788-4B8B-88A9-16D98ACA1625}"/>
              </a:ext>
            </a:extLst>
          </p:cNvPr>
          <p:cNvSpPr/>
          <p:nvPr/>
        </p:nvSpPr>
        <p:spPr>
          <a:xfrm>
            <a:off x="107440" y="1550970"/>
            <a:ext cx="2866490" cy="145893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DevEdit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(Structure and mesh editor)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82F5BDEF-9027-47D0-865E-28C06737789A}"/>
              </a:ext>
            </a:extLst>
          </p:cNvPr>
          <p:cNvSpPr/>
          <p:nvPr/>
        </p:nvSpPr>
        <p:spPr>
          <a:xfrm>
            <a:off x="3264489" y="2494217"/>
            <a:ext cx="1619250" cy="752475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file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ACD77C6F-FB76-4793-A391-B68BC0206789}"/>
              </a:ext>
            </a:extLst>
          </p:cNvPr>
          <p:cNvSpPr/>
          <p:nvPr/>
        </p:nvSpPr>
        <p:spPr>
          <a:xfrm>
            <a:off x="3288292" y="4307052"/>
            <a:ext cx="1619250" cy="752475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 file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CB2ED952-3B18-4B29-8665-2E08A7CE4E5E}"/>
              </a:ext>
            </a:extLst>
          </p:cNvPr>
          <p:cNvSpPr/>
          <p:nvPr/>
        </p:nvSpPr>
        <p:spPr>
          <a:xfrm>
            <a:off x="5011967" y="3351440"/>
            <a:ext cx="2095500" cy="987098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Atlas device simulator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81B32EDE-096F-4928-8D0F-AFA7B0F08750}"/>
              </a:ext>
            </a:extLst>
          </p:cNvPr>
          <p:cNvSpPr/>
          <p:nvPr/>
        </p:nvSpPr>
        <p:spPr>
          <a:xfrm>
            <a:off x="7501783" y="2280435"/>
            <a:ext cx="1619250" cy="752475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Runtime output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2C7F2404-6953-4D28-AE9D-A04FF9C755AD}"/>
              </a:ext>
            </a:extLst>
          </p:cNvPr>
          <p:cNvSpPr/>
          <p:nvPr/>
        </p:nvSpPr>
        <p:spPr>
          <a:xfrm>
            <a:off x="7501783" y="3604756"/>
            <a:ext cx="1619250" cy="752475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Logs file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8497DA6F-4EE1-4C9C-A23F-FC13C1DDBE16}"/>
              </a:ext>
            </a:extLst>
          </p:cNvPr>
          <p:cNvSpPr/>
          <p:nvPr/>
        </p:nvSpPr>
        <p:spPr>
          <a:xfrm>
            <a:off x="7501783" y="5059527"/>
            <a:ext cx="1619250" cy="752475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file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7D5D94-F754-4E1B-AFFD-CED49D8648CD}"/>
              </a:ext>
            </a:extLst>
          </p:cNvPr>
          <p:cNvSpPr/>
          <p:nvPr/>
        </p:nvSpPr>
        <p:spPr>
          <a:xfrm>
            <a:off x="9344320" y="4007360"/>
            <a:ext cx="2847680" cy="121234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Tonyplot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tool)</a:t>
            </a:r>
            <a:endParaRPr lang="en-IN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FF89E9-5CFE-4A09-9368-E4622818D210}"/>
              </a:ext>
            </a:extLst>
          </p:cNvPr>
          <p:cNvCxnSpPr/>
          <p:nvPr/>
        </p:nvCxnSpPr>
        <p:spPr>
          <a:xfrm flipV="1">
            <a:off x="3159935" y="5219700"/>
            <a:ext cx="801653" cy="45499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F25C71-5C45-4C10-B35F-55AADE649D98}"/>
              </a:ext>
            </a:extLst>
          </p:cNvPr>
          <p:cNvCxnSpPr/>
          <p:nvPr/>
        </p:nvCxnSpPr>
        <p:spPr>
          <a:xfrm flipV="1">
            <a:off x="3097755" y="3475219"/>
            <a:ext cx="801653" cy="45499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181023-930E-4882-AEB9-170D13FD0A9B}"/>
              </a:ext>
            </a:extLst>
          </p:cNvPr>
          <p:cNvCxnSpPr>
            <a:cxnSpLocks/>
          </p:cNvCxnSpPr>
          <p:nvPr/>
        </p:nvCxnSpPr>
        <p:spPr>
          <a:xfrm>
            <a:off x="3047494" y="1973333"/>
            <a:ext cx="791352" cy="34693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E6EA214-0DCF-48AF-9945-A2252B1DF3F0}"/>
              </a:ext>
            </a:extLst>
          </p:cNvPr>
          <p:cNvCxnSpPr>
            <a:cxnSpLocks/>
            <a:stCxn id="8" idx="3"/>
            <a:endCxn id="10" idx="0"/>
          </p:cNvCxnSpPr>
          <p:nvPr/>
        </p:nvCxnSpPr>
        <p:spPr>
          <a:xfrm>
            <a:off x="4883739" y="2870455"/>
            <a:ext cx="1175978" cy="480985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53C3AC04-45E7-4861-ABF8-9D855BF82664}"/>
              </a:ext>
            </a:extLst>
          </p:cNvPr>
          <p:cNvCxnSpPr>
            <a:cxnSpLocks/>
            <a:stCxn id="9" idx="3"/>
            <a:endCxn id="10" idx="2"/>
          </p:cNvCxnSpPr>
          <p:nvPr/>
        </p:nvCxnSpPr>
        <p:spPr>
          <a:xfrm flipV="1">
            <a:off x="4907542" y="4338538"/>
            <a:ext cx="1152175" cy="34475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1338477-91A9-40CA-9E91-661CFBCE6D54}"/>
              </a:ext>
            </a:extLst>
          </p:cNvPr>
          <p:cNvCxnSpPr>
            <a:cxnSpLocks/>
          </p:cNvCxnSpPr>
          <p:nvPr/>
        </p:nvCxnSpPr>
        <p:spPr>
          <a:xfrm flipV="1">
            <a:off x="6935372" y="2870456"/>
            <a:ext cx="453663" cy="4809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39F983-305A-49DA-87E2-21369D88FF81}"/>
              </a:ext>
            </a:extLst>
          </p:cNvPr>
          <p:cNvCxnSpPr>
            <a:cxnSpLocks/>
          </p:cNvCxnSpPr>
          <p:nvPr/>
        </p:nvCxnSpPr>
        <p:spPr>
          <a:xfrm>
            <a:off x="6792556" y="4357231"/>
            <a:ext cx="596479" cy="8624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33E77D8-F155-42C5-808F-347E266ACE5B}"/>
              </a:ext>
            </a:extLst>
          </p:cNvPr>
          <p:cNvCxnSpPr>
            <a:cxnSpLocks/>
          </p:cNvCxnSpPr>
          <p:nvPr/>
        </p:nvCxnSpPr>
        <p:spPr>
          <a:xfrm flipV="1">
            <a:off x="7112869" y="3946783"/>
            <a:ext cx="446123" cy="140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C265E0F-156A-4FAE-80A0-73C92D71DB2B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9124405" y="5042157"/>
            <a:ext cx="636948" cy="4667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C0AA181-168A-4A53-91F1-34C1813988C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9191695" y="3682619"/>
            <a:ext cx="569658" cy="5022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073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F1BABC7-1E29-475D-BDEE-8C47F56A7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506424"/>
              </p:ext>
            </p:extLst>
          </p:nvPr>
        </p:nvGraphicFramePr>
        <p:xfrm>
          <a:off x="1589650" y="1228968"/>
          <a:ext cx="8215534" cy="5394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07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7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8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</a:t>
                      </a: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Statements</a:t>
                      </a: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327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Structure specification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3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3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Electrode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3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327">
                <a:tc rowSpan="4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Material Model 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Material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3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3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3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32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Numerical Method 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327">
                <a:tc rowSpan="3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Solution Specifications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63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63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632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Tony Plot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6A34AFF-D542-492E-A327-65DC3DD11D9C}"/>
              </a:ext>
            </a:extLst>
          </p:cNvPr>
          <p:cNvSpPr txBox="1"/>
          <p:nvPr/>
        </p:nvSpPr>
        <p:spPr>
          <a:xfrm>
            <a:off x="910882" y="402884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 and steps followed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659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B172BC0-E560-4D80-9392-6C28C2568DEC}"/>
              </a:ext>
            </a:extLst>
          </p:cNvPr>
          <p:cNvSpPr txBox="1"/>
          <p:nvPr/>
        </p:nvSpPr>
        <p:spPr>
          <a:xfrm>
            <a:off x="844061" y="1594066"/>
            <a:ext cx="955196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Mesh    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define a structure in terms of location and spacing. Simulator will calculate current, voltage etc. parameter at each mesh point. The finer the meshing, simulation will take more time.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   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define the complete structure by dividing into the region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Electrode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 gate ,source ,drain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Doping  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doping concentration, p-type ,n-type, linear,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guassian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 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material used for making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substrate,gate,source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(silicon ,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oxide,nitride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 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use different model like 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fermidirac</a:t>
            </a:r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  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-define contact with 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workfunction</a:t>
            </a:r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 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dynasonos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tunneling</a:t>
            </a:r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    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convergence method like newton , 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gummel</a:t>
            </a:r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file   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-command for generating log file</a:t>
            </a:r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Solve     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-solve the parameter at applied input</a:t>
            </a:r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      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-save the results</a:t>
            </a:r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    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extract the data from files</a:t>
            </a:r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Tonyplot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–use to make plot in 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tonyplot</a:t>
            </a:r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9094AE-4823-4F47-BAFB-855BABBFD9DB}"/>
              </a:ext>
            </a:extLst>
          </p:cNvPr>
          <p:cNvSpPr txBox="1"/>
          <p:nvPr/>
        </p:nvSpPr>
        <p:spPr>
          <a:xfrm>
            <a:off x="844061" y="472259"/>
            <a:ext cx="103667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43113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F58792E-01A5-41CE-A2D1-CFA6B66034E9}"/>
              </a:ext>
            </a:extLst>
          </p:cNvPr>
          <p:cNvSpPr>
            <a:spLocks noGrp="1"/>
          </p:cNvSpPr>
          <p:nvPr/>
        </p:nvSpPr>
        <p:spPr>
          <a:xfrm>
            <a:off x="433753" y="140677"/>
            <a:ext cx="11397175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Nitride charging dependance on capture cross section area in SONOS(silicon oxide nitride oxide silicon)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6AE07E-5BED-47CE-8393-72AD5C83DB5F}"/>
              </a:ext>
            </a:extLst>
          </p:cNvPr>
          <p:cNvSpPr txBox="1"/>
          <p:nvPr/>
        </p:nvSpPr>
        <p:spPr>
          <a:xfrm flipH="1">
            <a:off x="1167018" y="1659285"/>
            <a:ext cx="98579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Approach: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Introduce silicon nitride in gate stack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and out current for different capture cross section area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I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tonyplot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view trapped insulator charge, electron charging rate and other characteristics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435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A2C8A4C-3248-4D6C-8AB2-D38DC02DD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544" y="393896"/>
            <a:ext cx="2014996" cy="13716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Code:</a:t>
            </a:r>
            <a:endParaRPr lang="en-IN" dirty="0">
              <a:solidFill>
                <a:srgbClr val="C00000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B8C37FF-F3BB-4232-8AD2-CA926997B302}"/>
              </a:ext>
            </a:extLst>
          </p:cNvPr>
          <p:cNvGrpSpPr/>
          <p:nvPr/>
        </p:nvGrpSpPr>
        <p:grpSpPr>
          <a:xfrm>
            <a:off x="2547540" y="393896"/>
            <a:ext cx="9196321" cy="5978683"/>
            <a:chOff x="2547540" y="393896"/>
            <a:chExt cx="9196321" cy="597868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49AD304-4580-4887-8640-CEC37A8E5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7540" y="393896"/>
              <a:ext cx="9196321" cy="570329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DAEDDE8-5EA5-4BBA-885E-9FB8B408D773}"/>
                </a:ext>
              </a:extLst>
            </p:cNvPr>
            <p:cNvSpPr txBox="1"/>
            <p:nvPr/>
          </p:nvSpPr>
          <p:spPr>
            <a:xfrm>
              <a:off x="5258656" y="1048044"/>
              <a:ext cx="6400800" cy="5324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	Run 4 times</a:t>
              </a:r>
            </a:p>
            <a:p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Defining the capture cross section area</a:t>
              </a:r>
            </a:p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</a:t>
              </a:r>
            </a:p>
            <a:p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	Width in z axis</a:t>
              </a:r>
            </a:p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		Meshing in x axis</a:t>
              </a:r>
            </a:p>
            <a:p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	Meshing in y axis	</a:t>
              </a:r>
            </a:p>
            <a:p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</a:p>
            <a:p>
              <a:endParaRPr lang="en-I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1283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7AD0612-A7E7-44C9-B1DE-024A76D27D19}"/>
              </a:ext>
            </a:extLst>
          </p:cNvPr>
          <p:cNvGrpSpPr/>
          <p:nvPr/>
        </p:nvGrpSpPr>
        <p:grpSpPr>
          <a:xfrm>
            <a:off x="436881" y="320455"/>
            <a:ext cx="11226800" cy="6217087"/>
            <a:chOff x="436881" y="320455"/>
            <a:chExt cx="11226800" cy="621708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33A0328-38E7-42E4-BE1F-E2A2A6132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6881" y="428402"/>
              <a:ext cx="11226800" cy="600119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534FADB-0BE0-45E8-95CE-1845E9B64326}"/>
                </a:ext>
              </a:extLst>
            </p:cNvPr>
            <p:cNvSpPr txBox="1"/>
            <p:nvPr/>
          </p:nvSpPr>
          <p:spPr>
            <a:xfrm flipH="1">
              <a:off x="553719" y="320455"/>
              <a:ext cx="11109962" cy="62170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			</a:t>
              </a:r>
            </a:p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									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Defining region</a:t>
              </a:r>
            </a:p>
            <a:p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								Defining electrode</a:t>
              </a:r>
            </a:p>
            <a:p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								Defining doping</a:t>
              </a:r>
            </a:p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	</a:t>
              </a:r>
            </a:p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                                     </a:t>
              </a:r>
            </a:p>
            <a:p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								</a:t>
              </a:r>
            </a:p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							SONOS model for tunneling</a:t>
              </a:r>
            </a:p>
            <a:p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                    </a:t>
              </a:r>
            </a:p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taun0,taup0: e- ,hole recombination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lifetime;mc,mv:eff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mass for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tunneling;nc,nv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density of states</a:t>
              </a:r>
              <a:endParaRPr lang="en-I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2218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855</Words>
  <Application>Microsoft Office PowerPoint</Application>
  <PresentationFormat>Widescreen</PresentationFormat>
  <Paragraphs>171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</vt:lpstr>
      <vt:lpstr>Office Theme</vt:lpstr>
      <vt:lpstr>EE698P:  TCAD Simulation Demo</vt:lpstr>
      <vt:lpstr>PowerPoint Presentation</vt:lpstr>
      <vt:lpstr>Introduction</vt:lpstr>
      <vt:lpstr>PowerPoint Presentation</vt:lpstr>
      <vt:lpstr>PowerPoint Presentation</vt:lpstr>
      <vt:lpstr>PowerPoint Presentation</vt:lpstr>
      <vt:lpstr>PowerPoint Presentation</vt:lpstr>
      <vt:lpstr>Code: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EE698P:  TCAD Simulation Demo</dc:title>
  <dc:creator>AmitIITP</dc:creator>
  <cp:lastModifiedBy>AmitIITP</cp:lastModifiedBy>
  <cp:revision>15</cp:revision>
  <dcterms:created xsi:type="dcterms:W3CDTF">2022-01-10T18:53:29Z</dcterms:created>
  <dcterms:modified xsi:type="dcterms:W3CDTF">2022-03-01T11:52:07Z</dcterms:modified>
</cp:coreProperties>
</file>