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2647"/>
    <a:srgbClr val="BD7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p:scale>
          <a:sx n="20" d="100"/>
          <a:sy n="20" d="100"/>
        </p:scale>
        <p:origin x="1136" y="-165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7DC25-D19C-4DBF-A219-51C42078CB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348518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7DC25-D19C-4DBF-A219-51C42078CB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3935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7DC25-D19C-4DBF-A219-51C42078CB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4724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7DC25-D19C-4DBF-A219-51C42078CB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59949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7DC25-D19C-4DBF-A219-51C42078CB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239875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7DC25-D19C-4DBF-A219-51C42078CB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98520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7DC25-D19C-4DBF-A219-51C42078CB20}"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410409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7DC25-D19C-4DBF-A219-51C42078CB20}"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289301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7DC25-D19C-4DBF-A219-51C42078CB20}"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429069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037DC25-D19C-4DBF-A219-51C42078CB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337596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037DC25-D19C-4DBF-A219-51C42078CB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351BE-7B7F-4997-8CAD-170EEE2E54F5}" type="slidenum">
              <a:rPr lang="en-US" smtClean="0"/>
              <a:t>‹#›</a:t>
            </a:fld>
            <a:endParaRPr lang="en-US"/>
          </a:p>
        </p:txBody>
      </p:sp>
    </p:spTree>
    <p:extLst>
      <p:ext uri="{BB962C8B-B14F-4D97-AF65-F5344CB8AC3E}">
        <p14:creationId xmlns:p14="http://schemas.microsoft.com/office/powerpoint/2010/main" val="418269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7037DC25-D19C-4DBF-A219-51C42078CB20}" type="datetimeFigureOut">
              <a:rPr lang="en-US" smtClean="0"/>
              <a:t>3/16/2019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A84351BE-7B7F-4997-8CAD-170EEE2E54F5}" type="slidenum">
              <a:rPr lang="en-US" smtClean="0"/>
              <a:t>‹#›</a:t>
            </a:fld>
            <a:endParaRPr lang="en-US"/>
          </a:p>
        </p:txBody>
      </p:sp>
    </p:spTree>
    <p:extLst>
      <p:ext uri="{BB962C8B-B14F-4D97-AF65-F5344CB8AC3E}">
        <p14:creationId xmlns:p14="http://schemas.microsoft.com/office/powerpoint/2010/main" val="3214755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tutorialspoint.com/" TargetMode="External"/><Relationship Id="rId4" Type="http://schemas.openxmlformats.org/officeDocument/2006/relationships/hyperlink" Target="https://www.w3scho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7897" y="0"/>
            <a:ext cx="32889824" cy="4387215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2918400" cy="2667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600" b="1" dirty="0">
                <a:latin typeface="Arial" pitchFamily="34" charset="0"/>
                <a:cs typeface="Arial" pitchFamily="34" charset="0"/>
              </a:rPr>
              <a:t>BLOOD BANK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836" y="2737815"/>
            <a:ext cx="2867891" cy="286789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9718" y="2667000"/>
            <a:ext cx="2914465" cy="2938706"/>
          </a:xfrm>
          <a:prstGeom prst="rect">
            <a:avLst/>
          </a:prstGeom>
        </p:spPr>
      </p:pic>
      <p:sp>
        <p:nvSpPr>
          <p:cNvPr id="238" name="Rounded Rectangle 237"/>
          <p:cNvSpPr/>
          <p:nvPr/>
        </p:nvSpPr>
        <p:spPr>
          <a:xfrm>
            <a:off x="872836" y="16202025"/>
            <a:ext cx="15328232" cy="1363027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p>
            <a:pPr algn="ctr" defTabSz="4387685"/>
            <a:endParaRPr lang="en-IN" sz="8600" dirty="0">
              <a:solidFill>
                <a:schemeClr val="lt1"/>
              </a:solidFill>
            </a:endParaRPr>
          </a:p>
        </p:txBody>
      </p:sp>
      <p:sp>
        <p:nvSpPr>
          <p:cNvPr id="239" name="Rounded Rectangle 238"/>
          <p:cNvSpPr/>
          <p:nvPr/>
        </p:nvSpPr>
        <p:spPr>
          <a:xfrm>
            <a:off x="1204248" y="6894319"/>
            <a:ext cx="15316198" cy="8583211"/>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defPPr>
              <a:defRPr lang="en-US"/>
            </a:defPPr>
            <a:lvl1pPr marL="0" algn="l" defTabSz="4387685" rtl="0" eaLnBrk="1" latinLnBrk="0" hangingPunct="1">
              <a:defRPr sz="8600" kern="1200">
                <a:solidFill>
                  <a:schemeClr val="lt1"/>
                </a:solidFill>
                <a:latin typeface="+mn-lt"/>
                <a:ea typeface="+mn-ea"/>
                <a:cs typeface="+mn-cs"/>
              </a:defRPr>
            </a:lvl1pPr>
            <a:lvl2pPr marL="2193840" algn="l" defTabSz="4387685" rtl="0" eaLnBrk="1" latinLnBrk="0" hangingPunct="1">
              <a:defRPr sz="8600" kern="1200">
                <a:solidFill>
                  <a:schemeClr val="lt1"/>
                </a:solidFill>
                <a:latin typeface="+mn-lt"/>
                <a:ea typeface="+mn-ea"/>
                <a:cs typeface="+mn-cs"/>
              </a:defRPr>
            </a:lvl2pPr>
            <a:lvl3pPr marL="4387685" algn="l" defTabSz="4387685" rtl="0" eaLnBrk="1" latinLnBrk="0" hangingPunct="1">
              <a:defRPr sz="8600" kern="1200">
                <a:solidFill>
                  <a:schemeClr val="lt1"/>
                </a:solidFill>
                <a:latin typeface="+mn-lt"/>
                <a:ea typeface="+mn-ea"/>
                <a:cs typeface="+mn-cs"/>
              </a:defRPr>
            </a:lvl3pPr>
            <a:lvl4pPr marL="6581525" algn="l" defTabSz="4387685" rtl="0" eaLnBrk="1" latinLnBrk="0" hangingPunct="1">
              <a:defRPr sz="8600" kern="1200">
                <a:solidFill>
                  <a:schemeClr val="lt1"/>
                </a:solidFill>
                <a:latin typeface="+mn-lt"/>
                <a:ea typeface="+mn-ea"/>
                <a:cs typeface="+mn-cs"/>
              </a:defRPr>
            </a:lvl4pPr>
            <a:lvl5pPr marL="8775365" algn="l" defTabSz="4387685" rtl="0" eaLnBrk="1" latinLnBrk="0" hangingPunct="1">
              <a:defRPr sz="8600" kern="1200">
                <a:solidFill>
                  <a:schemeClr val="lt1"/>
                </a:solidFill>
                <a:latin typeface="+mn-lt"/>
                <a:ea typeface="+mn-ea"/>
                <a:cs typeface="+mn-cs"/>
              </a:defRPr>
            </a:lvl5pPr>
            <a:lvl6pPr marL="10969210" algn="l" defTabSz="4387685" rtl="0" eaLnBrk="1" latinLnBrk="0" hangingPunct="1">
              <a:defRPr sz="8600" kern="1200">
                <a:solidFill>
                  <a:schemeClr val="lt1"/>
                </a:solidFill>
                <a:latin typeface="+mn-lt"/>
                <a:ea typeface="+mn-ea"/>
                <a:cs typeface="+mn-cs"/>
              </a:defRPr>
            </a:lvl6pPr>
            <a:lvl7pPr marL="13163050" algn="l" defTabSz="4387685" rtl="0" eaLnBrk="1" latinLnBrk="0" hangingPunct="1">
              <a:defRPr sz="8600" kern="1200">
                <a:solidFill>
                  <a:schemeClr val="lt1"/>
                </a:solidFill>
                <a:latin typeface="+mn-lt"/>
                <a:ea typeface="+mn-ea"/>
                <a:cs typeface="+mn-cs"/>
              </a:defRPr>
            </a:lvl7pPr>
            <a:lvl8pPr marL="15356894" algn="l" defTabSz="4387685" rtl="0" eaLnBrk="1" latinLnBrk="0" hangingPunct="1">
              <a:defRPr sz="8600" kern="1200">
                <a:solidFill>
                  <a:schemeClr val="lt1"/>
                </a:solidFill>
                <a:latin typeface="+mn-lt"/>
                <a:ea typeface="+mn-ea"/>
                <a:cs typeface="+mn-cs"/>
              </a:defRPr>
            </a:lvl8pPr>
            <a:lvl9pPr marL="17550734" algn="l" defTabSz="4387685" rtl="0" eaLnBrk="1" latinLnBrk="0" hangingPunct="1">
              <a:defRPr sz="8600" kern="1200">
                <a:solidFill>
                  <a:schemeClr val="lt1"/>
                </a:solidFill>
                <a:latin typeface="+mn-lt"/>
                <a:ea typeface="+mn-ea"/>
                <a:cs typeface="+mn-cs"/>
              </a:defRPr>
            </a:lvl9pPr>
          </a:lstStyle>
          <a:p>
            <a:pPr algn="ctr"/>
            <a:endParaRPr lang="en-IN"/>
          </a:p>
        </p:txBody>
      </p:sp>
      <p:sp>
        <p:nvSpPr>
          <p:cNvPr id="240" name="Rectangle 239"/>
          <p:cNvSpPr/>
          <p:nvPr/>
        </p:nvSpPr>
        <p:spPr>
          <a:xfrm>
            <a:off x="3740727" y="7253278"/>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ABSTRACT</a:t>
            </a:r>
          </a:p>
        </p:txBody>
      </p:sp>
      <p:sp>
        <p:nvSpPr>
          <p:cNvPr id="241" name="Rectangle 240"/>
          <p:cNvSpPr/>
          <p:nvPr/>
        </p:nvSpPr>
        <p:spPr>
          <a:xfrm>
            <a:off x="1691526" y="8353855"/>
            <a:ext cx="14341643" cy="4708981"/>
          </a:xfrm>
          <a:prstGeom prst="rect">
            <a:avLst/>
          </a:prstGeom>
        </p:spPr>
        <p:txBody>
          <a:bodyPr wrap="square">
            <a:spAutoFit/>
          </a:bodyPr>
          <a:lstStyle/>
          <a:p>
            <a:pPr algn="just"/>
            <a:r>
              <a:rPr lang="en-IN" sz="3000" dirty="0">
                <a:latin typeface="Arial" panose="020B0604020202020204" pitchFamily="34" charset="0"/>
                <a:cs typeface="Arial" panose="020B0604020202020204" pitchFamily="34" charset="0"/>
              </a:rPr>
              <a:t>Blood bank is the new way to help needy &amp; greedy people in their emergency period. It has digitalized the typical blood bank phenomenon &amp; makes it much more easy &amp; faster way to donate &amp; take blood in the emergency time. It can be used by every needy people to get the blood faster from the nearby hospital or person. This project is aimed to developing an online Blood Donation Information. The entire project has been developed keeping in view of the distributed client server computing technology, in mind. The </a:t>
            </a:r>
            <a:r>
              <a:rPr lang="en-IN" sz="3000" dirty="0" err="1">
                <a:latin typeface="Arial" panose="020B0604020202020204" pitchFamily="34" charset="0"/>
                <a:cs typeface="Arial" panose="020B0604020202020204" pitchFamily="34" charset="0"/>
              </a:rPr>
              <a:t>BloodDonation</a:t>
            </a:r>
            <a:r>
              <a:rPr lang="en-IN" sz="3000" dirty="0">
                <a:latin typeface="Arial" panose="020B0604020202020204" pitchFamily="34" charset="0"/>
                <a:cs typeface="Arial" panose="020B0604020202020204" pitchFamily="34" charset="0"/>
              </a:rPr>
              <a:t> Agent is to create an information organization that are related to donating the blood. Through this application any person who is interested in donating the blood can register himself in the same way if any organization wants to register itself with this site that can also register.</a:t>
            </a:r>
            <a:endParaRPr lang="en-US" sz="3000" dirty="0">
              <a:latin typeface="Arial" panose="020B0604020202020204" pitchFamily="34" charset="0"/>
              <a:cs typeface="Arial" pitchFamily="34" charset="0"/>
            </a:endParaRPr>
          </a:p>
        </p:txBody>
      </p:sp>
      <p:sp>
        <p:nvSpPr>
          <p:cNvPr id="255" name="Rounded Rectangle 254"/>
          <p:cNvSpPr/>
          <p:nvPr/>
        </p:nvSpPr>
        <p:spPr>
          <a:xfrm>
            <a:off x="16908961" y="6969926"/>
            <a:ext cx="15316198" cy="8431998"/>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defPPr>
              <a:defRPr lang="en-US"/>
            </a:defPPr>
            <a:lvl1pPr marL="0" algn="l" defTabSz="4387685" rtl="0" eaLnBrk="1" latinLnBrk="0" hangingPunct="1">
              <a:defRPr sz="8600" kern="1200">
                <a:solidFill>
                  <a:schemeClr val="lt1"/>
                </a:solidFill>
                <a:latin typeface="+mn-lt"/>
                <a:ea typeface="+mn-ea"/>
                <a:cs typeface="+mn-cs"/>
              </a:defRPr>
            </a:lvl1pPr>
            <a:lvl2pPr marL="2193840" algn="l" defTabSz="4387685" rtl="0" eaLnBrk="1" latinLnBrk="0" hangingPunct="1">
              <a:defRPr sz="8600" kern="1200">
                <a:solidFill>
                  <a:schemeClr val="lt1"/>
                </a:solidFill>
                <a:latin typeface="+mn-lt"/>
                <a:ea typeface="+mn-ea"/>
                <a:cs typeface="+mn-cs"/>
              </a:defRPr>
            </a:lvl2pPr>
            <a:lvl3pPr marL="4387685" algn="l" defTabSz="4387685" rtl="0" eaLnBrk="1" latinLnBrk="0" hangingPunct="1">
              <a:defRPr sz="8600" kern="1200">
                <a:solidFill>
                  <a:schemeClr val="lt1"/>
                </a:solidFill>
                <a:latin typeface="+mn-lt"/>
                <a:ea typeface="+mn-ea"/>
                <a:cs typeface="+mn-cs"/>
              </a:defRPr>
            </a:lvl3pPr>
            <a:lvl4pPr marL="6581525" algn="l" defTabSz="4387685" rtl="0" eaLnBrk="1" latinLnBrk="0" hangingPunct="1">
              <a:defRPr sz="8600" kern="1200">
                <a:solidFill>
                  <a:schemeClr val="lt1"/>
                </a:solidFill>
                <a:latin typeface="+mn-lt"/>
                <a:ea typeface="+mn-ea"/>
                <a:cs typeface="+mn-cs"/>
              </a:defRPr>
            </a:lvl4pPr>
            <a:lvl5pPr marL="8775365" algn="l" defTabSz="4387685" rtl="0" eaLnBrk="1" latinLnBrk="0" hangingPunct="1">
              <a:defRPr sz="8600" kern="1200">
                <a:solidFill>
                  <a:schemeClr val="lt1"/>
                </a:solidFill>
                <a:latin typeface="+mn-lt"/>
                <a:ea typeface="+mn-ea"/>
                <a:cs typeface="+mn-cs"/>
              </a:defRPr>
            </a:lvl5pPr>
            <a:lvl6pPr marL="10969210" algn="l" defTabSz="4387685" rtl="0" eaLnBrk="1" latinLnBrk="0" hangingPunct="1">
              <a:defRPr sz="8600" kern="1200">
                <a:solidFill>
                  <a:schemeClr val="lt1"/>
                </a:solidFill>
                <a:latin typeface="+mn-lt"/>
                <a:ea typeface="+mn-ea"/>
                <a:cs typeface="+mn-cs"/>
              </a:defRPr>
            </a:lvl6pPr>
            <a:lvl7pPr marL="13163050" algn="l" defTabSz="4387685" rtl="0" eaLnBrk="1" latinLnBrk="0" hangingPunct="1">
              <a:defRPr sz="8600" kern="1200">
                <a:solidFill>
                  <a:schemeClr val="lt1"/>
                </a:solidFill>
                <a:latin typeface="+mn-lt"/>
                <a:ea typeface="+mn-ea"/>
                <a:cs typeface="+mn-cs"/>
              </a:defRPr>
            </a:lvl7pPr>
            <a:lvl8pPr marL="15356894" algn="l" defTabSz="4387685" rtl="0" eaLnBrk="1" latinLnBrk="0" hangingPunct="1">
              <a:defRPr sz="8600" kern="1200">
                <a:solidFill>
                  <a:schemeClr val="lt1"/>
                </a:solidFill>
                <a:latin typeface="+mn-lt"/>
                <a:ea typeface="+mn-ea"/>
                <a:cs typeface="+mn-cs"/>
              </a:defRPr>
            </a:lvl8pPr>
            <a:lvl9pPr marL="17550734" algn="l" defTabSz="4387685" rtl="0" eaLnBrk="1" latinLnBrk="0" hangingPunct="1">
              <a:defRPr sz="8600" kern="1200">
                <a:solidFill>
                  <a:schemeClr val="lt1"/>
                </a:solidFill>
                <a:latin typeface="+mn-lt"/>
                <a:ea typeface="+mn-ea"/>
                <a:cs typeface="+mn-cs"/>
              </a:defRPr>
            </a:lvl9pPr>
          </a:lstStyle>
          <a:p>
            <a:pPr algn="ctr"/>
            <a:endParaRPr lang="en-IN"/>
          </a:p>
        </p:txBody>
      </p:sp>
      <p:sp>
        <p:nvSpPr>
          <p:cNvPr id="258" name="Rectangle 257"/>
          <p:cNvSpPr/>
          <p:nvPr/>
        </p:nvSpPr>
        <p:spPr>
          <a:xfrm>
            <a:off x="19995408" y="7324706"/>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PROPOSED SYSTEM</a:t>
            </a:r>
          </a:p>
        </p:txBody>
      </p:sp>
      <p:sp>
        <p:nvSpPr>
          <p:cNvPr id="293" name="Rectangle 292"/>
          <p:cNvSpPr/>
          <p:nvPr/>
        </p:nvSpPr>
        <p:spPr>
          <a:xfrm>
            <a:off x="3625142" y="16835428"/>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INTRODUCTION</a:t>
            </a:r>
          </a:p>
        </p:txBody>
      </p:sp>
      <p:sp>
        <p:nvSpPr>
          <p:cNvPr id="294" name="Rectangle 293"/>
          <p:cNvSpPr/>
          <p:nvPr/>
        </p:nvSpPr>
        <p:spPr>
          <a:xfrm>
            <a:off x="1623888" y="18021730"/>
            <a:ext cx="14341643" cy="5016758"/>
          </a:xfrm>
          <a:prstGeom prst="rect">
            <a:avLst/>
          </a:prstGeom>
        </p:spPr>
        <p:txBody>
          <a:bodyPr wrap="square">
            <a:spAutoFit/>
          </a:bodyPr>
          <a:lstStyle/>
          <a:p>
            <a:r>
              <a:rPr lang="en-US" sz="3200" dirty="0"/>
              <a:t>The “Blood Bank“ , The Blood Donation Agent is to create an e- Information about the donor and Organization that are related to donating the blood. This project is aimed to developing an online Blood Donation Information. Online Blood Bank is aims serving for human welfare.</a:t>
            </a:r>
          </a:p>
          <a:p>
            <a:endParaRPr lang="en-US" sz="3200" dirty="0"/>
          </a:p>
          <a:p>
            <a:r>
              <a:rPr lang="en-US" sz="3200" dirty="0"/>
              <a:t>We have all the information, you will ever need. Many people are here for you, to</a:t>
            </a:r>
          </a:p>
          <a:p>
            <a:r>
              <a:rPr lang="en-US" sz="3200" dirty="0"/>
              <a:t>help you, willing to donate blood for you anytime. We have done the entire job, rest is yours. Search the blood group you need. You can help us by registering on Online Blood Bank if you are willing to donate your blood when needed.</a:t>
            </a:r>
          </a:p>
          <a:p>
            <a:pPr algn="just"/>
            <a:endParaRPr lang="en-US" sz="3200" dirty="0">
              <a:latin typeface="Arial" pitchFamily="34" charset="0"/>
              <a:cs typeface="Arial" pitchFamily="34" charset="0"/>
            </a:endParaRPr>
          </a:p>
        </p:txBody>
      </p:sp>
      <p:sp>
        <p:nvSpPr>
          <p:cNvPr id="296" name="Rectangle 295"/>
          <p:cNvSpPr/>
          <p:nvPr/>
        </p:nvSpPr>
        <p:spPr>
          <a:xfrm>
            <a:off x="3740725" y="24416691"/>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OBJECTIVE</a:t>
            </a:r>
          </a:p>
        </p:txBody>
      </p:sp>
      <p:sp>
        <p:nvSpPr>
          <p:cNvPr id="297" name="Rectangle 296"/>
          <p:cNvSpPr/>
          <p:nvPr/>
        </p:nvSpPr>
        <p:spPr>
          <a:xfrm>
            <a:off x="1623888" y="26218227"/>
            <a:ext cx="14293516" cy="3046988"/>
          </a:xfrm>
          <a:prstGeom prst="rect">
            <a:avLst/>
          </a:prstGeom>
        </p:spPr>
        <p:txBody>
          <a:bodyPr wrap="square">
            <a:spAutoFit/>
          </a:bodyPr>
          <a:lstStyle/>
          <a:p>
            <a:pPr marL="457200" indent="-457200" algn="just">
              <a:buFont typeface="Wingdings" pitchFamily="2" charset="2"/>
              <a:buChar char="§"/>
            </a:pPr>
            <a:r>
              <a:rPr lang="en-US" sz="3200" dirty="0"/>
              <a:t>A </a:t>
            </a:r>
            <a:r>
              <a:rPr lang="en-US" sz="3200" b="1" dirty="0"/>
              <a:t>blood bank</a:t>
            </a:r>
            <a:r>
              <a:rPr lang="en-US" sz="3200" dirty="0"/>
              <a:t> is a cache or bank of blood or blood</a:t>
            </a:r>
            <a:r>
              <a:rPr lang="en-US" sz="3200" u="sng" dirty="0"/>
              <a:t> </a:t>
            </a:r>
            <a:r>
              <a:rPr lang="en-US" sz="3200" dirty="0"/>
              <a:t>components, gathered as a result of blood</a:t>
            </a:r>
            <a:r>
              <a:rPr lang="en-US" sz="3200" u="sng" dirty="0"/>
              <a:t> </a:t>
            </a:r>
            <a:r>
              <a:rPr lang="en-US" sz="3200" dirty="0"/>
              <a:t>donation or collection, stored and preserved for later use in blood</a:t>
            </a:r>
            <a:r>
              <a:rPr lang="en-US" sz="3200" u="sng" dirty="0"/>
              <a:t> </a:t>
            </a:r>
            <a:r>
              <a:rPr lang="en-US" sz="3200" dirty="0"/>
              <a:t>transfusion. </a:t>
            </a:r>
          </a:p>
          <a:p>
            <a:pPr marL="457200" indent="-457200" algn="just">
              <a:buFont typeface="Wingdings" pitchFamily="2" charset="2"/>
              <a:buChar char="§"/>
            </a:pPr>
            <a:r>
              <a:rPr lang="en-US" sz="3200" dirty="0"/>
              <a:t>The term "blood bank" typically refers to a division of a hospital where the storage of blood product occurs and where proper testing is performed (to reduce the risk of transfusion related adverse events).</a:t>
            </a:r>
            <a:endParaRPr lang="en-US" sz="3000" dirty="0">
              <a:latin typeface="Arial" pitchFamily="34" charset="0"/>
              <a:cs typeface="Arial" pitchFamily="34" charset="0"/>
            </a:endParaRPr>
          </a:p>
        </p:txBody>
      </p:sp>
      <p:sp>
        <p:nvSpPr>
          <p:cNvPr id="298" name="Rounded Rectangle 297"/>
          <p:cNvSpPr/>
          <p:nvPr/>
        </p:nvSpPr>
        <p:spPr>
          <a:xfrm>
            <a:off x="16908961" y="34727766"/>
            <a:ext cx="15649903" cy="4865753"/>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p>
            <a:pPr algn="ctr"/>
            <a:endParaRPr lang="en-IN" sz="2900" dirty="0">
              <a:ln w="76200">
                <a:solidFill>
                  <a:schemeClr val="tx1"/>
                </a:solidFill>
              </a:ln>
              <a:solidFill>
                <a:schemeClr val="tx1"/>
              </a:solidFill>
              <a:latin typeface="Arial" panose="020B0604020202020204" pitchFamily="34" charset="0"/>
              <a:cs typeface="Arial" pitchFamily="34" charset="0"/>
            </a:endParaRPr>
          </a:p>
        </p:txBody>
      </p:sp>
      <p:sp>
        <p:nvSpPr>
          <p:cNvPr id="299" name="Rounded Rectangle 298"/>
          <p:cNvSpPr/>
          <p:nvPr/>
        </p:nvSpPr>
        <p:spPr>
          <a:xfrm>
            <a:off x="16926637" y="39997689"/>
            <a:ext cx="15632227" cy="3501119"/>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p>
            <a:pPr algn="ctr"/>
            <a:endParaRPr lang="en-IN" sz="2900" dirty="0">
              <a:ln w="76200">
                <a:solidFill>
                  <a:schemeClr val="tx1"/>
                </a:solidFill>
              </a:ln>
              <a:solidFill>
                <a:schemeClr val="tx1"/>
              </a:solidFill>
              <a:latin typeface="Arial" panose="020B0604020202020204" pitchFamily="34" charset="0"/>
              <a:cs typeface="Arial" pitchFamily="34" charset="0"/>
            </a:endParaRPr>
          </a:p>
        </p:txBody>
      </p:sp>
      <p:sp>
        <p:nvSpPr>
          <p:cNvPr id="300" name="Rounded Rectangle 299"/>
          <p:cNvSpPr/>
          <p:nvPr/>
        </p:nvSpPr>
        <p:spPr>
          <a:xfrm>
            <a:off x="644662" y="30808602"/>
            <a:ext cx="15328232" cy="1291783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p>
            <a:pPr algn="ctr" defTabSz="4387685"/>
            <a:endParaRPr lang="en-IN" sz="8600" dirty="0">
              <a:solidFill>
                <a:schemeClr val="lt1"/>
              </a:solidFill>
            </a:endParaRPr>
          </a:p>
        </p:txBody>
      </p:sp>
      <p:sp>
        <p:nvSpPr>
          <p:cNvPr id="301" name="Rectangle 300"/>
          <p:cNvSpPr/>
          <p:nvPr/>
        </p:nvSpPr>
        <p:spPr>
          <a:xfrm>
            <a:off x="2971801" y="31497232"/>
            <a:ext cx="1088136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WEAKNESS OF CURRENT SYSTEM</a:t>
            </a:r>
          </a:p>
        </p:txBody>
      </p:sp>
      <p:sp>
        <p:nvSpPr>
          <p:cNvPr id="302" name="Rectangle 301"/>
          <p:cNvSpPr/>
          <p:nvPr/>
        </p:nvSpPr>
        <p:spPr>
          <a:xfrm>
            <a:off x="1022373" y="32834941"/>
            <a:ext cx="14341643" cy="3046988"/>
          </a:xfrm>
          <a:prstGeom prst="rect">
            <a:avLst/>
          </a:prstGeom>
        </p:spPr>
        <p:txBody>
          <a:bodyPr wrap="square">
            <a:spAutoFit/>
          </a:bodyPr>
          <a:lstStyle/>
          <a:p>
            <a:pPr marL="457200" indent="-457200" algn="just">
              <a:buFont typeface="Arial" panose="020B0604020202020204" pitchFamily="34" charset="0"/>
              <a:buChar char="•"/>
            </a:pPr>
            <a:r>
              <a:rPr lang="en-US" sz="3200" dirty="0">
                <a:latin typeface="Arial" pitchFamily="34" charset="0"/>
                <a:cs typeface="Arial" pitchFamily="34" charset="0"/>
              </a:rPr>
              <a:t>Blood Authenticity is the highest weakness in current management system.</a:t>
            </a:r>
          </a:p>
          <a:p>
            <a:pPr marL="457200" indent="-457200" algn="just">
              <a:buFont typeface="Arial" panose="020B0604020202020204" pitchFamily="34" charset="0"/>
              <a:buChar char="•"/>
            </a:pPr>
            <a:r>
              <a:rPr lang="en-US" sz="3200" dirty="0">
                <a:latin typeface="Arial" pitchFamily="34" charset="0"/>
                <a:cs typeface="Arial" pitchFamily="34" charset="0"/>
              </a:rPr>
              <a:t>Delay in blood transferring.</a:t>
            </a:r>
          </a:p>
          <a:p>
            <a:pPr marL="457200" indent="-457200" algn="just">
              <a:buFont typeface="Arial" panose="020B0604020202020204" pitchFamily="34" charset="0"/>
              <a:buChar char="•"/>
            </a:pPr>
            <a:r>
              <a:rPr lang="en-US" sz="3200" dirty="0">
                <a:latin typeface="Arial" pitchFamily="34" charset="0"/>
                <a:cs typeface="Arial" pitchFamily="34" charset="0"/>
              </a:rPr>
              <a:t>Location is not working properly.</a:t>
            </a:r>
          </a:p>
          <a:p>
            <a:pPr marL="457200" indent="-457200" algn="just">
              <a:buFont typeface="Arial" panose="020B0604020202020204" pitchFamily="34" charset="0"/>
              <a:buChar char="•"/>
            </a:pPr>
            <a:r>
              <a:rPr lang="en-US" sz="3200" dirty="0">
                <a:latin typeface="Arial" pitchFamily="34" charset="0"/>
                <a:cs typeface="Arial" pitchFamily="34" charset="0"/>
              </a:rPr>
              <a:t>Less accuracy in blood </a:t>
            </a:r>
            <a:r>
              <a:rPr lang="en-US" sz="3000" dirty="0">
                <a:latin typeface="Arial" pitchFamily="34" charset="0"/>
                <a:cs typeface="Arial" pitchFamily="34" charset="0"/>
              </a:rPr>
              <a:t>management</a:t>
            </a:r>
            <a:r>
              <a:rPr lang="en-US" sz="3200" dirty="0">
                <a:latin typeface="Arial" pitchFamily="34" charset="0"/>
                <a:cs typeface="Arial" pitchFamily="34" charset="0"/>
              </a:rPr>
              <a:t>.</a:t>
            </a:r>
          </a:p>
          <a:p>
            <a:pPr marL="457200" indent="-457200" algn="just">
              <a:buFont typeface="Arial" panose="020B0604020202020204" pitchFamily="34" charset="0"/>
              <a:buChar char="•"/>
            </a:pPr>
            <a:r>
              <a:rPr lang="en-US" sz="3200" dirty="0">
                <a:latin typeface="Arial" pitchFamily="34" charset="0"/>
                <a:cs typeface="Arial" pitchFamily="34" charset="0"/>
              </a:rPr>
              <a:t>Less awareness for blood donation.</a:t>
            </a:r>
          </a:p>
          <a:p>
            <a:pPr marL="457200" indent="-457200" algn="just">
              <a:buFont typeface="Arial" panose="020B0604020202020204" pitchFamily="34" charset="0"/>
              <a:buChar char="•"/>
            </a:pPr>
            <a:r>
              <a:rPr lang="en-US" sz="3200" dirty="0">
                <a:latin typeface="Arial" pitchFamily="34" charset="0"/>
                <a:cs typeface="Arial" pitchFamily="34" charset="0"/>
              </a:rPr>
              <a:t>Poor advertisement of blood donation events.</a:t>
            </a:r>
          </a:p>
        </p:txBody>
      </p:sp>
      <p:sp>
        <p:nvSpPr>
          <p:cNvPr id="303" name="Rounded Rectangle 302"/>
          <p:cNvSpPr/>
          <p:nvPr/>
        </p:nvSpPr>
        <p:spPr>
          <a:xfrm>
            <a:off x="17084651" y="16202024"/>
            <a:ext cx="15316198" cy="1795081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32210" tIns="116107" rIns="232210" bIns="116107" rtlCol="0" anchor="ctr"/>
          <a:lstStyle>
            <a:defPPr>
              <a:defRPr lang="en-US"/>
            </a:defPPr>
            <a:lvl1pPr marL="0" algn="l" defTabSz="4387685" rtl="0" eaLnBrk="1" latinLnBrk="0" hangingPunct="1">
              <a:defRPr sz="8600" kern="1200">
                <a:solidFill>
                  <a:schemeClr val="lt1"/>
                </a:solidFill>
                <a:latin typeface="+mn-lt"/>
                <a:ea typeface="+mn-ea"/>
                <a:cs typeface="+mn-cs"/>
              </a:defRPr>
            </a:lvl1pPr>
            <a:lvl2pPr marL="2193840" algn="l" defTabSz="4387685" rtl="0" eaLnBrk="1" latinLnBrk="0" hangingPunct="1">
              <a:defRPr sz="8600" kern="1200">
                <a:solidFill>
                  <a:schemeClr val="lt1"/>
                </a:solidFill>
                <a:latin typeface="+mn-lt"/>
                <a:ea typeface="+mn-ea"/>
                <a:cs typeface="+mn-cs"/>
              </a:defRPr>
            </a:lvl2pPr>
            <a:lvl3pPr marL="4387685" algn="l" defTabSz="4387685" rtl="0" eaLnBrk="1" latinLnBrk="0" hangingPunct="1">
              <a:defRPr sz="8600" kern="1200">
                <a:solidFill>
                  <a:schemeClr val="lt1"/>
                </a:solidFill>
                <a:latin typeface="+mn-lt"/>
                <a:ea typeface="+mn-ea"/>
                <a:cs typeface="+mn-cs"/>
              </a:defRPr>
            </a:lvl3pPr>
            <a:lvl4pPr marL="6581525" algn="l" defTabSz="4387685" rtl="0" eaLnBrk="1" latinLnBrk="0" hangingPunct="1">
              <a:defRPr sz="8600" kern="1200">
                <a:solidFill>
                  <a:schemeClr val="lt1"/>
                </a:solidFill>
                <a:latin typeface="+mn-lt"/>
                <a:ea typeface="+mn-ea"/>
                <a:cs typeface="+mn-cs"/>
              </a:defRPr>
            </a:lvl4pPr>
            <a:lvl5pPr marL="8775365" algn="l" defTabSz="4387685" rtl="0" eaLnBrk="1" latinLnBrk="0" hangingPunct="1">
              <a:defRPr sz="8600" kern="1200">
                <a:solidFill>
                  <a:schemeClr val="lt1"/>
                </a:solidFill>
                <a:latin typeface="+mn-lt"/>
                <a:ea typeface="+mn-ea"/>
                <a:cs typeface="+mn-cs"/>
              </a:defRPr>
            </a:lvl5pPr>
            <a:lvl6pPr marL="10969210" algn="l" defTabSz="4387685" rtl="0" eaLnBrk="1" latinLnBrk="0" hangingPunct="1">
              <a:defRPr sz="8600" kern="1200">
                <a:solidFill>
                  <a:schemeClr val="lt1"/>
                </a:solidFill>
                <a:latin typeface="+mn-lt"/>
                <a:ea typeface="+mn-ea"/>
                <a:cs typeface="+mn-cs"/>
              </a:defRPr>
            </a:lvl6pPr>
            <a:lvl7pPr marL="13163050" algn="l" defTabSz="4387685" rtl="0" eaLnBrk="1" latinLnBrk="0" hangingPunct="1">
              <a:defRPr sz="8600" kern="1200">
                <a:solidFill>
                  <a:schemeClr val="lt1"/>
                </a:solidFill>
                <a:latin typeface="+mn-lt"/>
                <a:ea typeface="+mn-ea"/>
                <a:cs typeface="+mn-cs"/>
              </a:defRPr>
            </a:lvl7pPr>
            <a:lvl8pPr marL="15356894" algn="l" defTabSz="4387685" rtl="0" eaLnBrk="1" latinLnBrk="0" hangingPunct="1">
              <a:defRPr sz="8600" kern="1200">
                <a:solidFill>
                  <a:schemeClr val="lt1"/>
                </a:solidFill>
                <a:latin typeface="+mn-lt"/>
                <a:ea typeface="+mn-ea"/>
                <a:cs typeface="+mn-cs"/>
              </a:defRPr>
            </a:lvl8pPr>
            <a:lvl9pPr marL="17550734" algn="l" defTabSz="4387685" rtl="0" eaLnBrk="1" latinLnBrk="0" hangingPunct="1">
              <a:defRPr sz="8600" kern="1200">
                <a:solidFill>
                  <a:schemeClr val="lt1"/>
                </a:solidFill>
                <a:latin typeface="+mn-lt"/>
                <a:ea typeface="+mn-ea"/>
                <a:cs typeface="+mn-cs"/>
              </a:defRPr>
            </a:lvl9pPr>
          </a:lstStyle>
          <a:p>
            <a:pPr algn="ctr"/>
            <a:endParaRPr lang="en-IN"/>
          </a:p>
        </p:txBody>
      </p:sp>
      <p:sp>
        <p:nvSpPr>
          <p:cNvPr id="304" name="Rectangle 303"/>
          <p:cNvSpPr/>
          <p:nvPr/>
        </p:nvSpPr>
        <p:spPr>
          <a:xfrm>
            <a:off x="3740725" y="36884618"/>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TOOLS &amp; TECHNOLOGY</a:t>
            </a:r>
          </a:p>
        </p:txBody>
      </p:sp>
      <p:sp>
        <p:nvSpPr>
          <p:cNvPr id="305" name="Rectangle 304"/>
          <p:cNvSpPr/>
          <p:nvPr/>
        </p:nvSpPr>
        <p:spPr>
          <a:xfrm>
            <a:off x="20569556" y="16835428"/>
            <a:ext cx="9136103" cy="59315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SYSTEM DESIGN</a:t>
            </a:r>
          </a:p>
        </p:txBody>
      </p:sp>
      <p:sp>
        <p:nvSpPr>
          <p:cNvPr id="306" name="Rectangle 305"/>
          <p:cNvSpPr/>
          <p:nvPr/>
        </p:nvSpPr>
        <p:spPr>
          <a:xfrm>
            <a:off x="19999008" y="35116778"/>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CONCLUSION</a:t>
            </a:r>
          </a:p>
        </p:txBody>
      </p:sp>
      <p:sp>
        <p:nvSpPr>
          <p:cNvPr id="307" name="Rectangle 306"/>
          <p:cNvSpPr/>
          <p:nvPr/>
        </p:nvSpPr>
        <p:spPr>
          <a:xfrm>
            <a:off x="19999008" y="40115498"/>
            <a:ext cx="9136103"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Arial" pitchFamily="34" charset="0"/>
                <a:cs typeface="Arial" pitchFamily="34" charset="0"/>
              </a:rPr>
              <a:t>REFERENCES</a:t>
            </a:r>
          </a:p>
        </p:txBody>
      </p:sp>
      <p:sp>
        <p:nvSpPr>
          <p:cNvPr id="311" name="Rectangle 310"/>
          <p:cNvSpPr/>
          <p:nvPr/>
        </p:nvSpPr>
        <p:spPr>
          <a:xfrm>
            <a:off x="17186491" y="36139257"/>
            <a:ext cx="15112518" cy="3046988"/>
          </a:xfrm>
          <a:prstGeom prst="rect">
            <a:avLst/>
          </a:prstGeom>
        </p:spPr>
        <p:txBody>
          <a:bodyPr wrap="square">
            <a:spAutoFit/>
          </a:bodyPr>
          <a:lstStyle/>
          <a:p>
            <a:r>
              <a:rPr lang="en-US" sz="3000" dirty="0">
                <a:latin typeface="Arial" pitchFamily="34" charset="0"/>
                <a:cs typeface="Arial" pitchFamily="34" charset="0"/>
              </a:rPr>
              <a:t> </a:t>
            </a:r>
            <a:r>
              <a:rPr lang="en-US" sz="3200" dirty="0"/>
              <a:t>It has been a great pleasure for me to work on this exciting and challenging project. This project proved good for me as it provided practical knowledge of not only programming in ASP.NET web based application and no some extent Windows Application and SQL Server, but also about all handling procedure related with </a:t>
            </a:r>
            <a:r>
              <a:rPr lang="en-US" sz="3200" b="1" dirty="0"/>
              <a:t>“Blood donation management system”.</a:t>
            </a:r>
            <a:r>
              <a:rPr lang="en-US" sz="3200" dirty="0"/>
              <a:t> It also provides knowledge about the latest technology used in developing web enabled application and client server technology that will be great demand in future. </a:t>
            </a:r>
            <a:endParaRPr lang="en-US" sz="3000" dirty="0">
              <a:latin typeface="Arial" pitchFamily="34" charset="0"/>
              <a:cs typeface="Arial" pitchFamily="34" charset="0"/>
            </a:endParaRPr>
          </a:p>
        </p:txBody>
      </p:sp>
      <p:sp>
        <p:nvSpPr>
          <p:cNvPr id="312" name="Rectangle 311"/>
          <p:cNvSpPr/>
          <p:nvPr/>
        </p:nvSpPr>
        <p:spPr>
          <a:xfrm>
            <a:off x="17293051" y="41018832"/>
            <a:ext cx="14932108" cy="1477328"/>
          </a:xfrm>
          <a:prstGeom prst="rect">
            <a:avLst/>
          </a:prstGeom>
        </p:spPr>
        <p:txBody>
          <a:bodyPr wrap="square">
            <a:spAutoFit/>
          </a:bodyPr>
          <a:lstStyle/>
          <a:p>
            <a:pPr algn="just"/>
            <a:r>
              <a:rPr lang="en-US" sz="3000" dirty="0">
                <a:latin typeface="Arial" pitchFamily="34" charset="0"/>
                <a:cs typeface="Arial" pitchFamily="34" charset="0"/>
              </a:rPr>
              <a:t>[1] </a:t>
            </a:r>
            <a:r>
              <a:rPr lang="en-US" sz="3000" dirty="0">
                <a:latin typeface="Arial" pitchFamily="34" charset="0"/>
                <a:cs typeface="Arial" pitchFamily="34" charset="0"/>
                <a:hlinkClick r:id="rId4"/>
              </a:rPr>
              <a:t>https://www.w3schools.com </a:t>
            </a:r>
            <a:endParaRPr lang="en-US" sz="3000" dirty="0">
              <a:latin typeface="Arial" pitchFamily="34" charset="0"/>
              <a:cs typeface="Arial" pitchFamily="34" charset="0"/>
            </a:endParaRPr>
          </a:p>
          <a:p>
            <a:pPr algn="just"/>
            <a:endParaRPr lang="en-US" sz="3000" dirty="0">
              <a:latin typeface="Arial" pitchFamily="34" charset="0"/>
              <a:cs typeface="Arial" pitchFamily="34" charset="0"/>
            </a:endParaRPr>
          </a:p>
          <a:p>
            <a:pPr algn="just"/>
            <a:r>
              <a:rPr lang="en-US" sz="3000" dirty="0">
                <a:latin typeface="Arial" pitchFamily="34" charset="0"/>
                <a:cs typeface="Arial" pitchFamily="34" charset="0"/>
              </a:rPr>
              <a:t>[2] </a:t>
            </a:r>
            <a:r>
              <a:rPr lang="en-US" sz="3000" dirty="0">
                <a:latin typeface="Arial" pitchFamily="34" charset="0"/>
                <a:cs typeface="Arial" pitchFamily="34" charset="0"/>
                <a:hlinkClick r:id="rId5"/>
              </a:rPr>
              <a:t>https://www.tutorialspoint.com </a:t>
            </a:r>
            <a:endParaRPr lang="en-US" sz="3000" dirty="0">
              <a:latin typeface="Arial" pitchFamily="34" charset="0"/>
              <a:cs typeface="Arial" pitchFamily="34" charset="0"/>
            </a:endParaRPr>
          </a:p>
        </p:txBody>
      </p:sp>
      <p:sp>
        <p:nvSpPr>
          <p:cNvPr id="10" name="Rounded Rectangle 9"/>
          <p:cNvSpPr/>
          <p:nvPr/>
        </p:nvSpPr>
        <p:spPr>
          <a:xfrm>
            <a:off x="4276310" y="3017598"/>
            <a:ext cx="11582686" cy="315460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rial" panose="020B0604020202020204" pitchFamily="34" charset="0"/>
              <a:cs typeface="Arial" panose="020B0604020202020204" pitchFamily="34" charset="0"/>
            </a:endParaRPr>
          </a:p>
          <a:p>
            <a:pPr algn="ctr"/>
            <a:r>
              <a:rPr lang="en-US" sz="5000" b="1" dirty="0">
                <a:latin typeface="Arial" panose="020B0604020202020204" pitchFamily="34" charset="0"/>
                <a:cs typeface="Arial" panose="020B0604020202020204" pitchFamily="34" charset="0"/>
              </a:rPr>
              <a:t>Prepared by:</a:t>
            </a:r>
          </a:p>
          <a:p>
            <a:pPr algn="ctr"/>
            <a:r>
              <a:rPr lang="en-US" sz="4000" dirty="0">
                <a:latin typeface="Arial" panose="020B0604020202020204" pitchFamily="34" charset="0"/>
                <a:cs typeface="Arial" panose="020B0604020202020204" pitchFamily="34" charset="0"/>
              </a:rPr>
              <a:t>Raval Mihir (160503116009)</a:t>
            </a:r>
          </a:p>
          <a:p>
            <a:pPr algn="ctr"/>
            <a:r>
              <a:rPr lang="en-US" sz="4000" dirty="0">
                <a:latin typeface="Arial" panose="020B0604020202020204" pitchFamily="34" charset="0"/>
                <a:cs typeface="Arial" panose="020B0604020202020204" pitchFamily="34" charset="0"/>
              </a:rPr>
              <a:t>   Pandya Swar(150500116016)</a:t>
            </a:r>
          </a:p>
          <a:p>
            <a:pPr algn="ctr"/>
            <a:r>
              <a:rPr lang="en-US" sz="4000" dirty="0">
                <a:latin typeface="Arial" panose="020B0604020202020204" pitchFamily="34" charset="0"/>
                <a:cs typeface="Arial" panose="020B0604020202020204" pitchFamily="34" charset="0"/>
              </a:rPr>
              <a:t> Surani Fenil (150500116046)</a:t>
            </a:r>
          </a:p>
          <a:p>
            <a:pPr algn="ctr"/>
            <a:r>
              <a:rPr lang="en-US" sz="4800" dirty="0">
                <a:latin typeface="Arial" pitchFamily="34" charset="0"/>
                <a:cs typeface="Arial" pitchFamily="34" charset="0"/>
              </a:rPr>
              <a:t>Sigma Institute of Engineering, Vadodara </a:t>
            </a:r>
          </a:p>
          <a:p>
            <a:pPr algn="ctr"/>
            <a:endParaRPr lang="en-US" sz="4800" dirty="0">
              <a:latin typeface="Arial" pitchFamily="34" charset="0"/>
              <a:cs typeface="Arial" pitchFamily="34" charset="0"/>
            </a:endParaRPr>
          </a:p>
        </p:txBody>
      </p:sp>
      <p:sp>
        <p:nvSpPr>
          <p:cNvPr id="313" name="Rounded Rectangle 312"/>
          <p:cNvSpPr/>
          <p:nvPr/>
        </p:nvSpPr>
        <p:spPr>
          <a:xfrm>
            <a:off x="17548824" y="3017598"/>
            <a:ext cx="11582686" cy="315460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latin typeface="Arial" panose="020B0604020202020204" pitchFamily="34" charset="0"/>
              <a:cs typeface="Arial" panose="020B0604020202020204" pitchFamily="34" charset="0"/>
            </a:endParaRPr>
          </a:p>
          <a:p>
            <a:pPr algn="ctr"/>
            <a:r>
              <a:rPr lang="en-US" sz="4800" b="1" dirty="0">
                <a:latin typeface="Arial" panose="020B0604020202020204" pitchFamily="34" charset="0"/>
                <a:cs typeface="Arial" panose="020B0604020202020204" pitchFamily="34" charset="0"/>
              </a:rPr>
              <a:t>Guided by:</a:t>
            </a:r>
          </a:p>
          <a:p>
            <a:pPr algn="ctr"/>
            <a:r>
              <a:rPr lang="en-US" sz="4800" b="1" dirty="0">
                <a:latin typeface="Times New Roman" panose="02020603050405020304" pitchFamily="18" charset="0"/>
                <a:cs typeface="Times New Roman" panose="02020603050405020304" pitchFamily="18" charset="0"/>
              </a:rPr>
              <a:t>Mr. Trilok Suthar</a:t>
            </a:r>
            <a:endParaRPr lang="en-US" sz="4800" b="1" dirty="0">
              <a:latin typeface="Arial" panose="020B0604020202020204" pitchFamily="34" charset="0"/>
              <a:cs typeface="Arial" panose="020B0604020202020204" pitchFamily="34" charset="0"/>
            </a:endParaRPr>
          </a:p>
          <a:p>
            <a:pPr algn="ctr"/>
            <a:r>
              <a:rPr lang="en-US" sz="4800" dirty="0">
                <a:latin typeface="Arial" pitchFamily="34" charset="0"/>
                <a:cs typeface="Arial" pitchFamily="34" charset="0"/>
              </a:rPr>
              <a:t>ASSISTANT PROFESSOR,</a:t>
            </a:r>
          </a:p>
          <a:p>
            <a:pPr algn="ctr"/>
            <a:r>
              <a:rPr lang="en-US" sz="4800" dirty="0">
                <a:latin typeface="Arial" pitchFamily="34" charset="0"/>
                <a:cs typeface="Arial" pitchFamily="34" charset="0"/>
              </a:rPr>
              <a:t>Sigma Institute of Engineering, Vadodara</a:t>
            </a:r>
          </a:p>
          <a:p>
            <a:pPr algn="ctr"/>
            <a:endParaRPr lang="en-US" sz="4800" dirty="0">
              <a:latin typeface="Arial" pitchFamily="34" charset="0"/>
              <a:cs typeface="Arial" pitchFamily="34" charset="0"/>
            </a:endParaRPr>
          </a:p>
        </p:txBody>
      </p:sp>
      <p:sp>
        <p:nvSpPr>
          <p:cNvPr id="2" name="TextBox 1">
            <a:extLst>
              <a:ext uri="{FF2B5EF4-FFF2-40B4-BE49-F238E27FC236}">
                <a16:creationId xmlns:a16="http://schemas.microsoft.com/office/drawing/2014/main" id="{9CD4EB4B-020A-451E-B88B-541064DFD14E}"/>
              </a:ext>
            </a:extLst>
          </p:cNvPr>
          <p:cNvSpPr txBox="1"/>
          <p:nvPr/>
        </p:nvSpPr>
        <p:spPr>
          <a:xfrm>
            <a:off x="1623888" y="38686154"/>
            <a:ext cx="13147189" cy="1938992"/>
          </a:xfrm>
          <a:prstGeom prst="rect">
            <a:avLst/>
          </a:prstGeom>
          <a:noFill/>
        </p:spPr>
        <p:txBody>
          <a:bodyPr wrap="square" rtlCol="0">
            <a:spAutoFit/>
          </a:bodyPr>
          <a:lstStyle/>
          <a:p>
            <a:pPr marL="457200" lvl="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Operating system	:   Windows 10.</a:t>
            </a:r>
          </a:p>
          <a:p>
            <a:pPr marL="457200" lvl="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Coding Language	:   PHP</a:t>
            </a:r>
          </a:p>
          <a:p>
            <a:pPr marL="457200" lvl="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                       IDE	:   VS CODE</a:t>
            </a:r>
          </a:p>
          <a:p>
            <a:pPr marL="457200" lvl="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              Database	:   MYSQL</a:t>
            </a:r>
          </a:p>
        </p:txBody>
      </p:sp>
      <p:sp>
        <p:nvSpPr>
          <p:cNvPr id="19" name="TextBox 18">
            <a:extLst>
              <a:ext uri="{FF2B5EF4-FFF2-40B4-BE49-F238E27FC236}">
                <a16:creationId xmlns:a16="http://schemas.microsoft.com/office/drawing/2014/main" id="{B316E4F4-ABC0-403A-9034-F87B552F8DD4}"/>
              </a:ext>
            </a:extLst>
          </p:cNvPr>
          <p:cNvSpPr txBox="1"/>
          <p:nvPr/>
        </p:nvSpPr>
        <p:spPr>
          <a:xfrm>
            <a:off x="18182492" y="8792308"/>
            <a:ext cx="13044382" cy="2862322"/>
          </a:xfrm>
          <a:prstGeom prst="rect">
            <a:avLst/>
          </a:prstGeom>
          <a:noFill/>
        </p:spPr>
        <p:txBody>
          <a:bodyPr wrap="square" rtlCol="0">
            <a:spAutoFit/>
          </a:bodyPr>
          <a:lstStyle/>
          <a:p>
            <a:pPr marL="457200" indent="-457200">
              <a:buFont typeface="Arial" panose="020B0604020202020204" pitchFamily="34" charset="0"/>
              <a:buChar char="•"/>
            </a:pPr>
            <a:r>
              <a:rPr lang="en-IN" sz="3000" dirty="0">
                <a:latin typeface="Arial" panose="020B0604020202020204" pitchFamily="34" charset="0"/>
              </a:rPr>
              <a:t>The Joy of Saving Human Lives.</a:t>
            </a:r>
          </a:p>
          <a:p>
            <a:pPr marL="457200" indent="-457200">
              <a:buFont typeface="Arial" panose="020B0604020202020204" pitchFamily="34" charset="0"/>
              <a:buChar char="•"/>
            </a:pPr>
            <a:r>
              <a:rPr lang="en-IN" sz="3000" dirty="0">
                <a:latin typeface="Arial" panose="020B0604020202020204" pitchFamily="34" charset="0"/>
              </a:rPr>
              <a:t>It manages the use of proper resources in time.</a:t>
            </a:r>
          </a:p>
          <a:p>
            <a:pPr marL="457200" indent="-457200">
              <a:buFont typeface="Arial" panose="020B0604020202020204" pitchFamily="34" charset="0"/>
              <a:buChar char="•"/>
            </a:pPr>
            <a:r>
              <a:rPr lang="en-IN" sz="3000" dirty="0">
                <a:latin typeface="Arial" panose="020B0604020202020204" pitchFamily="34" charset="0"/>
              </a:rPr>
              <a:t>It manages donor &amp; patient relation with each other &amp; communication network.</a:t>
            </a:r>
          </a:p>
          <a:p>
            <a:pPr marL="457200" indent="-457200">
              <a:buFont typeface="Arial" panose="020B0604020202020204" pitchFamily="34" charset="0"/>
              <a:buChar char="•"/>
            </a:pPr>
            <a:r>
              <a:rPr lang="en-IN" sz="3000" dirty="0">
                <a:latin typeface="Arial" panose="020B0604020202020204" pitchFamily="34" charset="0"/>
              </a:rPr>
              <a:t>The system saves time, efforts and cost of organization.</a:t>
            </a:r>
          </a:p>
          <a:p>
            <a:pPr marL="457200" indent="-457200">
              <a:buFont typeface="Arial" panose="020B0604020202020204" pitchFamily="34" charset="0"/>
              <a:buChar char="•"/>
            </a:pPr>
            <a:r>
              <a:rPr lang="en-IN" sz="3000" dirty="0">
                <a:latin typeface="Arial" panose="020B0604020202020204" pitchFamily="34" charset="0"/>
              </a:rPr>
              <a:t>It is easy and flexible to use.</a:t>
            </a:r>
            <a:endParaRPr lang="hi-IN" sz="3000" dirty="0">
              <a:latin typeface="Arial" panose="020B0604020202020204" pitchFamily="34" charset="0"/>
            </a:endParaRPr>
          </a:p>
        </p:txBody>
      </p:sp>
      <p:pic>
        <p:nvPicPr>
          <p:cNvPr id="7" name="Picture 6">
            <a:extLst>
              <a:ext uri="{FF2B5EF4-FFF2-40B4-BE49-F238E27FC236}">
                <a16:creationId xmlns:a16="http://schemas.microsoft.com/office/drawing/2014/main" id="{154821A9-1205-4323-9C7F-3F87349437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91155" y="18778095"/>
            <a:ext cx="14144982" cy="13715762"/>
          </a:xfrm>
          <a:prstGeom prst="rect">
            <a:avLst/>
          </a:prstGeom>
        </p:spPr>
      </p:pic>
    </p:spTree>
    <p:extLst>
      <p:ext uri="{BB962C8B-B14F-4D97-AF65-F5344CB8AC3E}">
        <p14:creationId xmlns:p14="http://schemas.microsoft.com/office/powerpoint/2010/main" val="3345833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448</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mubaraka</dc:creator>
  <cp:lastModifiedBy>Swar Pandya</cp:lastModifiedBy>
  <cp:revision>81</cp:revision>
  <dcterms:created xsi:type="dcterms:W3CDTF">2015-06-16T05:49:53Z</dcterms:created>
  <dcterms:modified xsi:type="dcterms:W3CDTF">2019-03-16T15:32:13Z</dcterms:modified>
</cp:coreProperties>
</file>