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59" r:id="rId13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5" y="91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19-4-2023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561600" y="172641"/>
            <a:ext cx="8330400" cy="612000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612000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F9202-33F5-5C76-BDBB-33202C6FA4B1}"/>
              </a:ext>
            </a:extLst>
          </p:cNvPr>
          <p:cNvPicPr>
            <a:picLocks/>
          </p:cNvPicPr>
          <p:nvPr userDrawn="1"/>
        </p:nvPicPr>
        <p:blipFill>
          <a:blip r:embed="rId23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Long read genome assembly course</a:t>
            </a:r>
          </a:p>
        </p:txBody>
      </p:sp>
      <p:pic>
        <p:nvPicPr>
          <p:cNvPr id="6" name="Picture Placeholder 5" descr="A tree next to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5E67F853-4AD1-1610-C855-73F6843122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500" r="12500"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2-day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20/21 April 2023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0A225-3ADC-62AB-77A8-0DC419EE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Genome assembly process: de Bruijn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23E5C-6183-2F04-8659-F6F7213A4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10</a:t>
            </a:fld>
            <a:endParaRPr lang="nl-NL"/>
          </a:p>
        </p:txBody>
      </p:sp>
      <p:pic>
        <p:nvPicPr>
          <p:cNvPr id="6" name="Picture 5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920E3F87-A176-1253-4AB8-787CCAE7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64" y="873192"/>
            <a:ext cx="6281660" cy="37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4EE53-FEDB-A5F2-98E9-ABD6D252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 err="1"/>
              <a:t>Hifiasm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1573-3F99-4539-96EA-BD10AEF12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11</a:t>
            </a:fld>
            <a:endParaRPr lang="nl-NL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B69A19-08DC-53F0-8DAE-4864A6BC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37" y="0"/>
            <a:ext cx="61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6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576832"/>
          </a:xfrm>
        </p:spPr>
        <p:txBody>
          <a:bodyPr/>
          <a:lstStyle/>
          <a:p>
            <a:r>
              <a:rPr lang="en-GB" dirty="0"/>
              <a:t>Let’s start</a:t>
            </a:r>
          </a:p>
        </p:txBody>
      </p:sp>
      <p:pic>
        <p:nvPicPr>
          <p:cNvPr id="3" name="Picture Placeholder 2" descr="A picture containing blue, porcelain, ceramic ware&#10;&#10;Description automatically generated">
            <a:extLst>
              <a:ext uri="{FF2B5EF4-FFF2-40B4-BE49-F238E27FC236}">
                <a16:creationId xmlns:a16="http://schemas.microsoft.com/office/drawing/2014/main" id="{6FF95A14-8CC6-5CF3-8C34-15C90626002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72" r="72"/>
          <a:stretch>
            <a:fillRect/>
          </a:stretch>
        </p:blipFill>
        <p:spPr/>
      </p:pic>
      <p:sp>
        <p:nvSpPr>
          <p:cNvPr id="19" name="Tijdelijke aanduiding voor dianummer 1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12</a:t>
            </a:fld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FDC00-EA46-5ED6-E64D-875CD64C9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Learn the basics of genome assemblies</a:t>
            </a:r>
          </a:p>
          <a:p>
            <a:r>
              <a:rPr lang="en-GB" dirty="0"/>
              <a:t>We will go through the entire process</a:t>
            </a:r>
          </a:p>
          <a:p>
            <a:pPr lvl="1"/>
            <a:r>
              <a:rPr lang="en-GB" dirty="0"/>
              <a:t>Read quality</a:t>
            </a:r>
          </a:p>
          <a:p>
            <a:pPr lvl="1"/>
            <a:r>
              <a:rPr lang="en-GB" dirty="0"/>
              <a:t>Genome assembly</a:t>
            </a:r>
          </a:p>
          <a:p>
            <a:pPr lvl="1"/>
            <a:r>
              <a:rPr lang="en-GB" dirty="0"/>
              <a:t>Comparison &amp; validation</a:t>
            </a:r>
          </a:p>
          <a:p>
            <a:r>
              <a:rPr lang="en-GB" dirty="0"/>
              <a:t>Gain hands-on experience</a:t>
            </a:r>
          </a:p>
          <a:p>
            <a:r>
              <a:rPr lang="en-GB" dirty="0"/>
              <a:t>Discuss and evaluate our findings</a:t>
            </a:r>
          </a:p>
          <a:p>
            <a:pPr lvl="1"/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Aim of the workshop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74334-28A3-8536-E5B4-341B19D6D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200" y="1225595"/>
            <a:ext cx="8398800" cy="3092400"/>
          </a:xfrm>
        </p:spPr>
        <p:txBody>
          <a:bodyPr/>
          <a:lstStyle/>
          <a:p>
            <a:r>
              <a:rPr lang="en-GB" dirty="0"/>
              <a:t>Christina Papastolopoulou</a:t>
            </a:r>
          </a:p>
          <a:p>
            <a:pPr lvl="1"/>
            <a:r>
              <a:rPr lang="en-GB" dirty="0"/>
              <a:t>MSc, currently doing her PhD in bioinformatics (plant </a:t>
            </a:r>
            <a:r>
              <a:rPr lang="en-GB" dirty="0" err="1"/>
              <a:t>pangenomics</a:t>
            </a:r>
            <a:r>
              <a:rPr lang="en-GB" dirty="0"/>
              <a:t>)</a:t>
            </a:r>
          </a:p>
          <a:p>
            <a:r>
              <a:rPr lang="en-GB" dirty="0"/>
              <a:t>Sven Warris</a:t>
            </a:r>
          </a:p>
          <a:p>
            <a:pPr lvl="1"/>
            <a:r>
              <a:rPr lang="en-GB" dirty="0"/>
              <a:t>PhD in bioinformatics, researcher Applied Bioinformatics</a:t>
            </a:r>
          </a:p>
          <a:p>
            <a:pPr lvl="1"/>
            <a:r>
              <a:rPr lang="en-GB" dirty="0"/>
              <a:t>Netherlands Plant Eco-phenotyping </a:t>
            </a:r>
            <a:r>
              <a:rPr lang="en-GB" dirty="0" err="1"/>
              <a:t>Center</a:t>
            </a:r>
            <a:r>
              <a:rPr lang="en-GB" dirty="0"/>
              <a:t> </a:t>
            </a: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20th of April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room B3015 of the Orion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building.</a:t>
            </a: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21st of April: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room B0656 of the Forum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building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7D25F1-DDCF-23D6-9730-D3B58045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General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1E1D2-3482-83D9-F04B-A1A93C516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18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A0A80F-91FB-F7B8-4CB4-1A6800535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Google docs link in the course materials</a:t>
            </a:r>
          </a:p>
          <a:p>
            <a:pPr lvl="1"/>
            <a:r>
              <a:rPr lang="en-GB" dirty="0"/>
              <a:t>Post your results, questions, observations, etc</a:t>
            </a:r>
          </a:p>
          <a:p>
            <a:pPr lvl="1"/>
            <a:r>
              <a:rPr lang="en-GB" dirty="0"/>
              <a:t>Be respectful</a:t>
            </a:r>
          </a:p>
          <a:p>
            <a:r>
              <a:rPr lang="en-GB" dirty="0"/>
              <a:t>Coffee, Tea &amp; lunch are provided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E0FC1-FACE-4B08-245F-3482D389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General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01C92-7A57-38F4-F0E6-648A55143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1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9D631F-5390-86EF-3CF2-E72B94570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Kiwifruit region of ~2.5Mb</a:t>
            </a:r>
          </a:p>
          <a:p>
            <a:pPr lvl="1"/>
            <a:r>
              <a:rPr lang="en-GB" dirty="0"/>
              <a:t>diploid</a:t>
            </a:r>
          </a:p>
          <a:p>
            <a:r>
              <a:rPr lang="en-GB" dirty="0"/>
              <a:t>Mapped PacBio </a:t>
            </a:r>
            <a:r>
              <a:rPr lang="en-GB" dirty="0" err="1"/>
              <a:t>Hifi</a:t>
            </a:r>
            <a:r>
              <a:rPr lang="en-GB" dirty="0"/>
              <a:t> &amp; Nanopore data &amp; extracted reads</a:t>
            </a:r>
          </a:p>
          <a:p>
            <a:r>
              <a:rPr lang="en-GB" dirty="0"/>
              <a:t>assembly-stats, </a:t>
            </a:r>
            <a:r>
              <a:rPr lang="en-GB" dirty="0" err="1"/>
              <a:t>quast</a:t>
            </a:r>
            <a:r>
              <a:rPr lang="en-GB" dirty="0"/>
              <a:t>, </a:t>
            </a:r>
            <a:r>
              <a:rPr lang="en-GB" dirty="0" err="1"/>
              <a:t>seqtk</a:t>
            </a:r>
            <a:r>
              <a:rPr lang="en-GB" dirty="0"/>
              <a:t>, Tablet</a:t>
            </a:r>
          </a:p>
          <a:p>
            <a:r>
              <a:rPr lang="en-GB" dirty="0"/>
              <a:t>Minimap2, mummer 4</a:t>
            </a:r>
          </a:p>
          <a:p>
            <a:r>
              <a:rPr lang="en-GB" dirty="0" err="1"/>
              <a:t>Flye</a:t>
            </a:r>
            <a:r>
              <a:rPr lang="en-GB" dirty="0"/>
              <a:t> assembler</a:t>
            </a:r>
          </a:p>
          <a:p>
            <a:r>
              <a:rPr lang="en-GB" dirty="0" err="1"/>
              <a:t>Hifiasm</a:t>
            </a:r>
            <a:r>
              <a:rPr lang="en-GB" dirty="0"/>
              <a:t> assembler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AEC8D-5B71-3F6C-7D03-C4F15FE3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Data &amp;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5F973-9A8C-45F9-3D3F-237218FCA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00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24EEC-A949-0B81-E37F-B2BA89318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200" y="927947"/>
            <a:ext cx="8398800" cy="3532453"/>
          </a:xfrm>
        </p:spPr>
        <p:txBody>
          <a:bodyPr/>
          <a:lstStyle/>
          <a:p>
            <a:r>
              <a:rPr lang="en-US" dirty="0"/>
              <a:t>Long reads &gt; 50kb</a:t>
            </a:r>
          </a:p>
          <a:p>
            <a:r>
              <a:rPr lang="en-US" dirty="0"/>
              <a:t>High throughput</a:t>
            </a:r>
          </a:p>
          <a:p>
            <a:r>
              <a:rPr lang="en-US"/>
              <a:t>Error </a:t>
            </a:r>
            <a:r>
              <a:rPr lang="en-US" dirty="0"/>
              <a:t>rate &lt; 10-15%</a:t>
            </a:r>
          </a:p>
          <a:p>
            <a:r>
              <a:rPr lang="en-US" dirty="0"/>
              <a:t>Proven technology</a:t>
            </a:r>
          </a:p>
          <a:p>
            <a:r>
              <a:rPr lang="en-US" i="1" dirty="0"/>
              <a:t>De novo </a:t>
            </a:r>
            <a:r>
              <a:rPr lang="en-US" dirty="0"/>
              <a:t>assembly (but compute intensive)</a:t>
            </a:r>
          </a:p>
          <a:p>
            <a:r>
              <a:rPr lang="en-US" dirty="0"/>
              <a:t>Structural variant detection (re-sequencing)</a:t>
            </a:r>
          </a:p>
          <a:p>
            <a:r>
              <a:rPr lang="en-US" dirty="0"/>
              <a:t>Full-length RNA (</a:t>
            </a:r>
            <a:r>
              <a:rPr lang="en-US" dirty="0" err="1"/>
              <a:t>IsoSeq</a:t>
            </a:r>
            <a:r>
              <a:rPr lang="en-US" dirty="0"/>
              <a:t> sequencing)</a:t>
            </a:r>
          </a:p>
          <a:p>
            <a:r>
              <a:rPr lang="en-US" dirty="0"/>
              <a:t>Amplicon sequencing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C33235-8109-ADF6-8B3C-DACB3B66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PacBio Sequel </a:t>
            </a:r>
            <a:r>
              <a:rPr lang="en-GB" dirty="0" err="1"/>
              <a:t>IIe</a:t>
            </a:r>
            <a:r>
              <a:rPr lang="en-GB" dirty="0"/>
              <a:t> / </a:t>
            </a:r>
            <a:r>
              <a:rPr lang="en-GB" dirty="0" err="1"/>
              <a:t>Revio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523F6-2233-F576-C4CA-364677D48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56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79DDB-2B85-FCDC-0CC5-8696826A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PacBio HiFi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A0BC-E655-FB16-F1FC-F0A0296F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7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AF57D-5561-C7F9-3D82-BB0D52B0C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" t="28852" r="6640" b="7192"/>
          <a:stretch/>
        </p:blipFill>
        <p:spPr>
          <a:xfrm>
            <a:off x="488302" y="813308"/>
            <a:ext cx="7975298" cy="3289574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6FC90A4A-CEA2-4387-85BF-FCEC9C890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88" y="3556358"/>
            <a:ext cx="2123563" cy="15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9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3A546-6FF3-8ACA-972C-1BA023995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20" y="1025550"/>
            <a:ext cx="8398800" cy="3092400"/>
          </a:xfrm>
        </p:spPr>
        <p:txBody>
          <a:bodyPr/>
          <a:lstStyle/>
          <a:p>
            <a:r>
              <a:rPr lang="en-US" dirty="0"/>
              <a:t>Extremely long reads &gt; 200kb</a:t>
            </a:r>
          </a:p>
          <a:p>
            <a:r>
              <a:rPr lang="en-US" dirty="0"/>
              <a:t>High throughput</a:t>
            </a:r>
          </a:p>
          <a:p>
            <a:r>
              <a:rPr lang="en-US" dirty="0"/>
              <a:t>Error rate  5-10%</a:t>
            </a:r>
          </a:p>
          <a:p>
            <a:r>
              <a:rPr lang="en-US" dirty="0"/>
              <a:t>Low DNA input requirements</a:t>
            </a:r>
          </a:p>
          <a:p>
            <a:r>
              <a:rPr lang="en-US" dirty="0"/>
              <a:t>Direct sequencing</a:t>
            </a:r>
          </a:p>
          <a:p>
            <a:r>
              <a:rPr lang="en-US" i="1" dirty="0"/>
              <a:t>De novo</a:t>
            </a:r>
            <a:r>
              <a:rPr lang="en-US" dirty="0"/>
              <a:t> assembly (but very compute intensive)</a:t>
            </a:r>
          </a:p>
          <a:p>
            <a:r>
              <a:rPr lang="en-US" dirty="0"/>
              <a:t>Structural variant detection</a:t>
            </a:r>
          </a:p>
          <a:p>
            <a:r>
              <a:rPr lang="en-US" dirty="0"/>
              <a:t>Unstable in data production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E9206-B08A-F49F-38C8-7B585B71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Oxford Nanopore Technologies sequencing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D7F8-BB22-27B8-51D8-709EA66DF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5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5C8C9-4667-C0DC-0E62-0ECC12BD68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50BBCB-833E-1D6B-7DA1-9D3D30C7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Oxford Nanopore Technologies sequencing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7CB6F-4B3D-4F93-2B39-0BEB7C8EA0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9</a:t>
            </a:fld>
            <a:endParaRPr lang="nl-NL"/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9B6675A6-4454-4944-BD75-723BA952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2262" y="806482"/>
            <a:ext cx="6126745" cy="3530536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C802678-6C42-723D-F2C5-A8920454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74" y="3373072"/>
            <a:ext cx="5471409" cy="166631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2D61102-B840-645E-6F6A-FC910562C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82" y="773937"/>
            <a:ext cx="4356118" cy="25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7768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256</Words>
  <Application>Microsoft Office PowerPoint</Application>
  <PresentationFormat>On-screen Show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WUR</vt:lpstr>
      <vt:lpstr>Long read genome assembly course</vt:lpstr>
      <vt:lpstr>Aim of the workshop</vt:lpstr>
      <vt:lpstr>General information</vt:lpstr>
      <vt:lpstr>General information</vt:lpstr>
      <vt:lpstr>Data &amp; tools</vt:lpstr>
      <vt:lpstr>PacBio Sequel IIe / Revio</vt:lpstr>
      <vt:lpstr>PacBio HiFi</vt:lpstr>
      <vt:lpstr>Oxford Nanopore Technologies sequencing</vt:lpstr>
      <vt:lpstr>Oxford Nanopore Technologies sequencing</vt:lpstr>
      <vt:lpstr>Genome assembly process: de Bruijn graph</vt:lpstr>
      <vt:lpstr>Hifiasm</vt:lpstr>
      <vt:lpstr>Let’s start</vt:lpstr>
    </vt:vector>
  </TitlesOfParts>
  <Company>Wageningen University &amp;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Warris, Sven</dc:creator>
  <cp:lastModifiedBy>Warris, Sven</cp:lastModifiedBy>
  <cp:revision>312</cp:revision>
  <dcterms:created xsi:type="dcterms:W3CDTF">2011-09-29T08:30:03Z</dcterms:created>
  <dcterms:modified xsi:type="dcterms:W3CDTF">2023-04-19T20:22:42Z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</vt:lpwstr>
  </property>
</Properties>
</file>