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40D"/>
    <a:srgbClr val="CECECE"/>
    <a:srgbClr val="EBEBEB"/>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4" autoAdjust="0"/>
    <p:restoredTop sz="94660"/>
  </p:normalViewPr>
  <p:slideViewPr>
    <p:cSldViewPr snapToGrid="0">
      <p:cViewPr>
        <p:scale>
          <a:sx n="150" d="100"/>
          <a:sy n="150" d="100"/>
        </p:scale>
        <p:origin x="1408" y="-3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4A5CFF-6179-42F4-95EA-7DF6B6916DA1}"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368064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A5CFF-6179-42F4-95EA-7DF6B6916DA1}"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100549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A5CFF-6179-42F4-95EA-7DF6B6916DA1}"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219993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A5CFF-6179-42F4-95EA-7DF6B6916DA1}"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16849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4A5CFF-6179-42F4-95EA-7DF6B6916DA1}"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395912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4A5CFF-6179-42F4-95EA-7DF6B6916DA1}"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89305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4A5CFF-6179-42F4-95EA-7DF6B6916DA1}" type="datetimeFigureOut">
              <a:rPr lang="en-US" smtClean="0"/>
              <a:t>11/19/18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24636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4A5CFF-6179-42F4-95EA-7DF6B6916DA1}" type="datetimeFigureOut">
              <a:rPr lang="en-US" smtClean="0"/>
              <a:t>11/19/18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364648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A5CFF-6179-42F4-95EA-7DF6B6916DA1}" type="datetimeFigureOut">
              <a:rPr lang="en-US" smtClean="0"/>
              <a:t>11/19/18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268648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B4A5CFF-6179-42F4-95EA-7DF6B6916DA1}"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249199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B4A5CFF-6179-42F4-95EA-7DF6B6916DA1}"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250457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B4A5CFF-6179-42F4-95EA-7DF6B6916DA1}" type="datetimeFigureOut">
              <a:rPr lang="en-US" smtClean="0"/>
              <a:t>11/19/18</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70317BA-44B1-48CC-8E8B-E0FE454F933C}" type="slidenum">
              <a:rPr lang="en-US" smtClean="0"/>
              <a:t>‹#›</a:t>
            </a:fld>
            <a:endParaRPr lang="en-US"/>
          </a:p>
        </p:txBody>
      </p:sp>
    </p:spTree>
    <p:extLst>
      <p:ext uri="{BB962C8B-B14F-4D97-AF65-F5344CB8AC3E}">
        <p14:creationId xmlns:p14="http://schemas.microsoft.com/office/powerpoint/2010/main" val="2652437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317C2-3E71-4BE6-8159-886126EC87C4}"/>
              </a:ext>
            </a:extLst>
          </p:cNvPr>
          <p:cNvSpPr txBox="1"/>
          <p:nvPr/>
        </p:nvSpPr>
        <p:spPr>
          <a:xfrm>
            <a:off x="339872" y="324466"/>
            <a:ext cx="4600428" cy="707886"/>
          </a:xfrm>
          <a:prstGeom prst="rect">
            <a:avLst/>
          </a:prstGeom>
          <a:noFill/>
        </p:spPr>
        <p:txBody>
          <a:bodyPr wrap="square" rtlCol="0">
            <a:spAutoFit/>
          </a:bodyPr>
          <a:lstStyle/>
          <a:p>
            <a:r>
              <a:rPr lang="en-US" sz="40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SWARUP R. BEHERA</a:t>
            </a:r>
            <a:endParaRPr lang="en-US" sz="40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DB568CED-7441-44FE-BBB1-F9509ABCB419}"/>
              </a:ext>
            </a:extLst>
          </p:cNvPr>
          <p:cNvSpPr txBox="1"/>
          <p:nvPr/>
        </p:nvSpPr>
        <p:spPr>
          <a:xfrm>
            <a:off x="339871" y="905257"/>
            <a:ext cx="4054769" cy="338554"/>
          </a:xfrm>
          <a:prstGeom prst="rect">
            <a:avLst/>
          </a:prstGeom>
          <a:noFill/>
        </p:spPr>
        <p:txBody>
          <a:bodyPr wrap="square" rtlCol="0">
            <a:spAutoFit/>
          </a:bodyPr>
          <a:lstStyle/>
          <a:p>
            <a:r>
              <a:rPr lang="en-US" sz="16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DATA SCIENTIST</a:t>
            </a:r>
            <a:endParaRPr lang="en-US" sz="16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cxnSp>
        <p:nvCxnSpPr>
          <p:cNvPr id="15" name="Straight Connector 14">
            <a:extLst>
              <a:ext uri="{FF2B5EF4-FFF2-40B4-BE49-F238E27FC236}">
                <a16:creationId xmlns:a16="http://schemas.microsoft.com/office/drawing/2014/main" id="{862EBC2B-F757-47FD-A0C2-1C839DE1B077}"/>
              </a:ext>
            </a:extLst>
          </p:cNvPr>
          <p:cNvCxnSpPr>
            <a:cxnSpLocks/>
          </p:cNvCxnSpPr>
          <p:nvPr/>
        </p:nvCxnSpPr>
        <p:spPr>
          <a:xfrm>
            <a:off x="438150" y="1281911"/>
            <a:ext cx="415435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22C9EA-6BF4-4228-AA94-274BDC946BF2}"/>
              </a:ext>
            </a:extLst>
          </p:cNvPr>
          <p:cNvSpPr txBox="1"/>
          <p:nvPr/>
        </p:nvSpPr>
        <p:spPr>
          <a:xfrm>
            <a:off x="339871" y="1362154"/>
            <a:ext cx="2838758"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ABOUT ME</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129F5260-5F02-4360-8806-DE8DF61DAAB1}"/>
              </a:ext>
            </a:extLst>
          </p:cNvPr>
          <p:cNvSpPr txBox="1"/>
          <p:nvPr/>
        </p:nvSpPr>
        <p:spPr>
          <a:xfrm>
            <a:off x="339870" y="1656582"/>
            <a:ext cx="4313255" cy="646331"/>
          </a:xfrm>
          <a:prstGeom prst="rect">
            <a:avLst/>
          </a:prstGeom>
          <a:noFill/>
        </p:spPr>
        <p:txBody>
          <a:bodyPr wrap="square" rtlCol="0">
            <a:spAutoFit/>
          </a:bodyPr>
          <a:lstStyle/>
          <a:p>
            <a:pPr algn="just"/>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I am interested in the research work related to machine learning, data mining and application of these techniques. In particular, short text mining and sports analytics.</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82" name="TextBox 81">
            <a:extLst>
              <a:ext uri="{FF2B5EF4-FFF2-40B4-BE49-F238E27FC236}">
                <a16:creationId xmlns:a16="http://schemas.microsoft.com/office/drawing/2014/main" id="{1441CABD-977A-48E6-BE71-0423553ADB96}"/>
              </a:ext>
            </a:extLst>
          </p:cNvPr>
          <p:cNvSpPr txBox="1"/>
          <p:nvPr/>
        </p:nvSpPr>
        <p:spPr>
          <a:xfrm>
            <a:off x="339871" y="2301920"/>
            <a:ext cx="2838758"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EDUCATION BACKGROUND</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83" name="TextBox 82">
            <a:extLst>
              <a:ext uri="{FF2B5EF4-FFF2-40B4-BE49-F238E27FC236}">
                <a16:creationId xmlns:a16="http://schemas.microsoft.com/office/drawing/2014/main" id="{A6C836A9-51DF-4E61-B2B6-24E23832E3F1}"/>
              </a:ext>
            </a:extLst>
          </p:cNvPr>
          <p:cNvSpPr txBox="1"/>
          <p:nvPr/>
        </p:nvSpPr>
        <p:spPr>
          <a:xfrm>
            <a:off x="339871" y="2672546"/>
            <a:ext cx="1382249" cy="307777"/>
          </a:xfrm>
          <a:prstGeom prst="rect">
            <a:avLst/>
          </a:prstGeom>
          <a:noFill/>
        </p:spPr>
        <p:txBody>
          <a:bodyPr wrap="square" rtlCol="0">
            <a:spAutoFit/>
          </a:bodyPr>
          <a:lstStyle/>
          <a:p>
            <a:r>
              <a:rPr lang="en-US" sz="1400" b="1"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2015 - present</a:t>
            </a:r>
          </a:p>
        </p:txBody>
      </p:sp>
      <p:sp>
        <p:nvSpPr>
          <p:cNvPr id="84" name="TextBox 83">
            <a:extLst>
              <a:ext uri="{FF2B5EF4-FFF2-40B4-BE49-F238E27FC236}">
                <a16:creationId xmlns:a16="http://schemas.microsoft.com/office/drawing/2014/main" id="{6C7004AF-54E6-465B-8A71-93C5DFB50E34}"/>
              </a:ext>
            </a:extLst>
          </p:cNvPr>
          <p:cNvSpPr txBox="1"/>
          <p:nvPr/>
        </p:nvSpPr>
        <p:spPr>
          <a:xfrm>
            <a:off x="1787074" y="2672546"/>
            <a:ext cx="2866051"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PHD(cont.), CSE</a:t>
            </a:r>
          </a:p>
        </p:txBody>
      </p:sp>
      <p:sp>
        <p:nvSpPr>
          <p:cNvPr id="85" name="TextBox 84">
            <a:extLst>
              <a:ext uri="{FF2B5EF4-FFF2-40B4-BE49-F238E27FC236}">
                <a16:creationId xmlns:a16="http://schemas.microsoft.com/office/drawing/2014/main" id="{419377B1-8CAA-4B2E-831E-1C0CF2C72509}"/>
              </a:ext>
            </a:extLst>
          </p:cNvPr>
          <p:cNvSpPr txBox="1"/>
          <p:nvPr/>
        </p:nvSpPr>
        <p:spPr>
          <a:xfrm>
            <a:off x="1787074" y="2884163"/>
            <a:ext cx="2251526" cy="276999"/>
          </a:xfrm>
          <a:prstGeom prst="rect">
            <a:avLst/>
          </a:prstGeom>
          <a:noFill/>
        </p:spPr>
        <p:txBody>
          <a:bodyPr wrap="square" rtlCol="0">
            <a:spAutoFit/>
          </a:bodyPr>
          <a:lstStyle/>
          <a:p>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IIT Guwahati, India</a:t>
            </a:r>
          </a:p>
        </p:txBody>
      </p:sp>
      <p:sp>
        <p:nvSpPr>
          <p:cNvPr id="86" name="TextBox 85">
            <a:extLst>
              <a:ext uri="{FF2B5EF4-FFF2-40B4-BE49-F238E27FC236}">
                <a16:creationId xmlns:a16="http://schemas.microsoft.com/office/drawing/2014/main" id="{C620D3EC-3734-49BF-B527-E40C6B82330D}"/>
              </a:ext>
            </a:extLst>
          </p:cNvPr>
          <p:cNvSpPr txBox="1"/>
          <p:nvPr/>
        </p:nvSpPr>
        <p:spPr>
          <a:xfrm>
            <a:off x="1787074" y="3090891"/>
            <a:ext cx="2960186" cy="1200329"/>
          </a:xfrm>
          <a:prstGeom prst="rect">
            <a:avLst/>
          </a:prstGeom>
          <a:noFill/>
        </p:spPr>
        <p:txBody>
          <a:bodyPr wrap="square" rtlCol="0">
            <a:spAutoFit/>
          </a:bodyPr>
          <a:lstStyle/>
          <a:p>
            <a:pPr algn="just"/>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Learning individual players strengths and weaknesses, in sports domain, is a non-trivial and an unexplored machine learning problem that has significant commercial value. Central idea is to mine strength and weakness rules using short text commentary data.</a:t>
            </a:r>
          </a:p>
        </p:txBody>
      </p:sp>
      <p:sp>
        <p:nvSpPr>
          <p:cNvPr id="87" name="TextBox 86">
            <a:extLst>
              <a:ext uri="{FF2B5EF4-FFF2-40B4-BE49-F238E27FC236}">
                <a16:creationId xmlns:a16="http://schemas.microsoft.com/office/drawing/2014/main" id="{5F838C99-596C-48D4-A160-EAA48DD12BD9}"/>
              </a:ext>
            </a:extLst>
          </p:cNvPr>
          <p:cNvSpPr txBox="1"/>
          <p:nvPr/>
        </p:nvSpPr>
        <p:spPr>
          <a:xfrm>
            <a:off x="339871" y="4249672"/>
            <a:ext cx="1382249" cy="307777"/>
          </a:xfrm>
          <a:prstGeom prst="rect">
            <a:avLst/>
          </a:prstGeom>
          <a:noFill/>
        </p:spPr>
        <p:txBody>
          <a:bodyPr wrap="square" rtlCol="0">
            <a:spAutoFit/>
          </a:bodyPr>
          <a:lstStyle/>
          <a:p>
            <a:r>
              <a:rPr lang="en-US" sz="1400" b="1"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2013 - 2015</a:t>
            </a:r>
          </a:p>
        </p:txBody>
      </p:sp>
      <p:sp>
        <p:nvSpPr>
          <p:cNvPr id="88" name="TextBox 87">
            <a:extLst>
              <a:ext uri="{FF2B5EF4-FFF2-40B4-BE49-F238E27FC236}">
                <a16:creationId xmlns:a16="http://schemas.microsoft.com/office/drawing/2014/main" id="{6F1E0B14-9BC2-41A7-BC64-113D692F30F6}"/>
              </a:ext>
            </a:extLst>
          </p:cNvPr>
          <p:cNvSpPr txBox="1"/>
          <p:nvPr/>
        </p:nvSpPr>
        <p:spPr>
          <a:xfrm>
            <a:off x="1787074" y="4249672"/>
            <a:ext cx="2472273"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 TECH., CSE</a:t>
            </a:r>
          </a:p>
        </p:txBody>
      </p:sp>
      <p:sp>
        <p:nvSpPr>
          <p:cNvPr id="89" name="TextBox 88">
            <a:extLst>
              <a:ext uri="{FF2B5EF4-FFF2-40B4-BE49-F238E27FC236}">
                <a16:creationId xmlns:a16="http://schemas.microsoft.com/office/drawing/2014/main" id="{319EACA5-A833-4B20-B1A6-DF860EFB9E1A}"/>
              </a:ext>
            </a:extLst>
          </p:cNvPr>
          <p:cNvSpPr txBox="1"/>
          <p:nvPr/>
        </p:nvSpPr>
        <p:spPr>
          <a:xfrm>
            <a:off x="1787074" y="4461289"/>
            <a:ext cx="2137226" cy="276999"/>
          </a:xfrm>
          <a:prstGeom prst="rect">
            <a:avLst/>
          </a:prstGeom>
          <a:noFill/>
        </p:spPr>
        <p:txBody>
          <a:bodyPr wrap="square" rtlCol="0">
            <a:spAutoFit/>
          </a:bodyPr>
          <a:lstStyle/>
          <a:p>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IIT Guwahati, India</a:t>
            </a:r>
          </a:p>
        </p:txBody>
      </p:sp>
      <p:sp>
        <p:nvSpPr>
          <p:cNvPr id="90" name="TextBox 89">
            <a:extLst>
              <a:ext uri="{FF2B5EF4-FFF2-40B4-BE49-F238E27FC236}">
                <a16:creationId xmlns:a16="http://schemas.microsoft.com/office/drawing/2014/main" id="{5A38FEB3-33A8-4B14-B082-ECB9B9903DB8}"/>
              </a:ext>
            </a:extLst>
          </p:cNvPr>
          <p:cNvSpPr txBox="1"/>
          <p:nvPr/>
        </p:nvSpPr>
        <p:spPr>
          <a:xfrm>
            <a:off x="1787074" y="4668017"/>
            <a:ext cx="2960186" cy="1015663"/>
          </a:xfrm>
          <a:prstGeom prst="rect">
            <a:avLst/>
          </a:prstGeom>
          <a:noFill/>
        </p:spPr>
        <p:txBody>
          <a:bodyPr wrap="square" rtlCol="0">
            <a:spAutoFit/>
          </a:bodyPr>
          <a:lstStyle/>
          <a:p>
            <a:pPr algn="just"/>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Spectral clustering using convex and constrained settings. Central idea is to add  pairwise constraints in to semidefinite spectral clustering and extend it from passive to active and self taught learning settings.</a:t>
            </a:r>
          </a:p>
        </p:txBody>
      </p:sp>
      <p:sp>
        <p:nvSpPr>
          <p:cNvPr id="91" name="TextBox 90">
            <a:extLst>
              <a:ext uri="{FF2B5EF4-FFF2-40B4-BE49-F238E27FC236}">
                <a16:creationId xmlns:a16="http://schemas.microsoft.com/office/drawing/2014/main" id="{68E0518B-14AE-43B2-A677-0BAF0C3C0281}"/>
              </a:ext>
            </a:extLst>
          </p:cNvPr>
          <p:cNvSpPr txBox="1"/>
          <p:nvPr/>
        </p:nvSpPr>
        <p:spPr>
          <a:xfrm>
            <a:off x="4830926" y="2119305"/>
            <a:ext cx="2027074"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CONTACT ME</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92" name="TextBox 91">
            <a:extLst>
              <a:ext uri="{FF2B5EF4-FFF2-40B4-BE49-F238E27FC236}">
                <a16:creationId xmlns:a16="http://schemas.microsoft.com/office/drawing/2014/main" id="{8B3CC69C-6FCA-4918-AEC1-69FE0D1B95D3}"/>
              </a:ext>
            </a:extLst>
          </p:cNvPr>
          <p:cNvSpPr txBox="1"/>
          <p:nvPr/>
        </p:nvSpPr>
        <p:spPr>
          <a:xfrm>
            <a:off x="4830926" y="2429164"/>
            <a:ext cx="2027074"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Address</a:t>
            </a:r>
            <a:endParaRPr lang="en-US" sz="14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93" name="TextBox 92">
            <a:extLst>
              <a:ext uri="{FF2B5EF4-FFF2-40B4-BE49-F238E27FC236}">
                <a16:creationId xmlns:a16="http://schemas.microsoft.com/office/drawing/2014/main" id="{3FCE6FC9-ABAE-4DA6-A460-1E17CDA3ACF3}"/>
              </a:ext>
            </a:extLst>
          </p:cNvPr>
          <p:cNvSpPr txBox="1"/>
          <p:nvPr/>
        </p:nvSpPr>
        <p:spPr>
          <a:xfrm>
            <a:off x="4830926" y="2650135"/>
            <a:ext cx="2027074" cy="461665"/>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F1, Hostel Brahmaputra</a:t>
            </a:r>
          </a:p>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IIT Guwahati, India</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94" name="TextBox 93">
            <a:extLst>
              <a:ext uri="{FF2B5EF4-FFF2-40B4-BE49-F238E27FC236}">
                <a16:creationId xmlns:a16="http://schemas.microsoft.com/office/drawing/2014/main" id="{4262B186-93C2-4D2C-B132-96D2AD4A5C16}"/>
              </a:ext>
            </a:extLst>
          </p:cNvPr>
          <p:cNvSpPr txBox="1"/>
          <p:nvPr/>
        </p:nvSpPr>
        <p:spPr>
          <a:xfrm>
            <a:off x="4830926" y="3081689"/>
            <a:ext cx="2027074"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Email</a:t>
            </a:r>
            <a:endParaRPr lang="en-US" sz="14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95" name="TextBox 94">
            <a:extLst>
              <a:ext uri="{FF2B5EF4-FFF2-40B4-BE49-F238E27FC236}">
                <a16:creationId xmlns:a16="http://schemas.microsoft.com/office/drawing/2014/main" id="{3E6C4B21-5621-4838-B0FD-7D3CA25485EC}"/>
              </a:ext>
            </a:extLst>
          </p:cNvPr>
          <p:cNvSpPr txBox="1"/>
          <p:nvPr/>
        </p:nvSpPr>
        <p:spPr>
          <a:xfrm>
            <a:off x="4830926" y="3499518"/>
            <a:ext cx="2027074" cy="276999"/>
          </a:xfrm>
          <a:prstGeom prst="rect">
            <a:avLst/>
          </a:prstGeom>
          <a:noFill/>
        </p:spPr>
        <p:txBody>
          <a:bodyPr wrap="square" rtlCol="0">
            <a:spAutoFit/>
          </a:bodyPr>
          <a:lstStyle/>
          <a:p>
            <a:r>
              <a:rPr lang="en-US" sz="1200" dirty="0" err="1">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swaruprj.vssut@gmail.com</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0" name="TextBox 99">
            <a:extLst>
              <a:ext uri="{FF2B5EF4-FFF2-40B4-BE49-F238E27FC236}">
                <a16:creationId xmlns:a16="http://schemas.microsoft.com/office/drawing/2014/main" id="{C72FAC9A-A2A3-4F51-B3D8-11892234EB84}"/>
              </a:ext>
            </a:extLst>
          </p:cNvPr>
          <p:cNvSpPr txBox="1"/>
          <p:nvPr/>
        </p:nvSpPr>
        <p:spPr>
          <a:xfrm>
            <a:off x="4830926" y="3748733"/>
            <a:ext cx="2027074"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Phone</a:t>
            </a:r>
            <a:endParaRPr lang="en-US" sz="14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1" name="TextBox 100">
            <a:extLst>
              <a:ext uri="{FF2B5EF4-FFF2-40B4-BE49-F238E27FC236}">
                <a16:creationId xmlns:a16="http://schemas.microsoft.com/office/drawing/2014/main" id="{AC2D8C08-C673-4BA4-8E4E-32433183C75F}"/>
              </a:ext>
            </a:extLst>
          </p:cNvPr>
          <p:cNvSpPr txBox="1"/>
          <p:nvPr/>
        </p:nvSpPr>
        <p:spPr>
          <a:xfrm>
            <a:off x="4830926" y="3971821"/>
            <a:ext cx="202707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9439872747</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2" name="TextBox 101">
            <a:extLst>
              <a:ext uri="{FF2B5EF4-FFF2-40B4-BE49-F238E27FC236}">
                <a16:creationId xmlns:a16="http://schemas.microsoft.com/office/drawing/2014/main" id="{5F914573-79B0-4D6C-A3C6-447827DCD790}"/>
              </a:ext>
            </a:extLst>
          </p:cNvPr>
          <p:cNvSpPr txBox="1"/>
          <p:nvPr/>
        </p:nvSpPr>
        <p:spPr>
          <a:xfrm>
            <a:off x="4830926" y="4237970"/>
            <a:ext cx="2027074"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Website</a:t>
            </a:r>
            <a:endParaRPr lang="en-US" sz="14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3" name="TextBox 102">
            <a:extLst>
              <a:ext uri="{FF2B5EF4-FFF2-40B4-BE49-F238E27FC236}">
                <a16:creationId xmlns:a16="http://schemas.microsoft.com/office/drawing/2014/main" id="{5F0991B6-6B62-4444-B682-AA4CD90B9ED9}"/>
              </a:ext>
            </a:extLst>
          </p:cNvPr>
          <p:cNvSpPr txBox="1"/>
          <p:nvPr/>
        </p:nvSpPr>
        <p:spPr>
          <a:xfrm>
            <a:off x="4830926" y="4461058"/>
            <a:ext cx="2027074" cy="276999"/>
          </a:xfrm>
          <a:prstGeom prst="rect">
            <a:avLst/>
          </a:prstGeom>
          <a:noFill/>
        </p:spPr>
        <p:txBody>
          <a:bodyPr wrap="square" rtlCol="0">
            <a:spAutoFit/>
          </a:bodyPr>
          <a:lstStyle/>
          <a:p>
            <a:r>
              <a:rPr lang="en-US" sz="1200" dirty="0" err="1">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swarup-rj.github.io</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4" name="TextBox 103">
            <a:extLst>
              <a:ext uri="{FF2B5EF4-FFF2-40B4-BE49-F238E27FC236}">
                <a16:creationId xmlns:a16="http://schemas.microsoft.com/office/drawing/2014/main" id="{8CDF4CF5-2F25-4BB7-BE69-9D900F916845}"/>
              </a:ext>
            </a:extLst>
          </p:cNvPr>
          <p:cNvSpPr txBox="1"/>
          <p:nvPr/>
        </p:nvSpPr>
        <p:spPr>
          <a:xfrm>
            <a:off x="4830926" y="4909398"/>
            <a:ext cx="2027074"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MY SKILLS</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5" name="TextBox 104">
            <a:extLst>
              <a:ext uri="{FF2B5EF4-FFF2-40B4-BE49-F238E27FC236}">
                <a16:creationId xmlns:a16="http://schemas.microsoft.com/office/drawing/2014/main" id="{4583691A-21F2-4BB5-963F-2C0F6BD98B5C}"/>
              </a:ext>
            </a:extLst>
          </p:cNvPr>
          <p:cNvSpPr txBox="1"/>
          <p:nvPr/>
        </p:nvSpPr>
        <p:spPr>
          <a:xfrm>
            <a:off x="4830926" y="5247952"/>
            <a:ext cx="1158394" cy="253916"/>
          </a:xfrm>
          <a:prstGeom prst="rect">
            <a:avLst/>
          </a:prstGeom>
          <a:noFill/>
        </p:spPr>
        <p:txBody>
          <a:bodyPr wrap="square" rtlCol="0">
            <a:spAutoFit/>
          </a:bodyPr>
          <a:lstStyle/>
          <a:p>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Python</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16" name="Oval 115">
            <a:extLst>
              <a:ext uri="{FF2B5EF4-FFF2-40B4-BE49-F238E27FC236}">
                <a16:creationId xmlns:a16="http://schemas.microsoft.com/office/drawing/2014/main" id="{136F52DF-88BA-4879-8548-65D86562CF22}"/>
              </a:ext>
            </a:extLst>
          </p:cNvPr>
          <p:cNvSpPr/>
          <p:nvPr/>
        </p:nvSpPr>
        <p:spPr>
          <a:xfrm>
            <a:off x="5895022" y="5348439"/>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77F5D714-4C04-4869-8EC0-FFAE462A4E06}"/>
              </a:ext>
            </a:extLst>
          </p:cNvPr>
          <p:cNvSpPr/>
          <p:nvPr/>
        </p:nvSpPr>
        <p:spPr>
          <a:xfrm>
            <a:off x="6037897" y="5348439"/>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12E89AC9-8148-476D-A279-32D8419B4B69}"/>
              </a:ext>
            </a:extLst>
          </p:cNvPr>
          <p:cNvSpPr/>
          <p:nvPr/>
        </p:nvSpPr>
        <p:spPr>
          <a:xfrm>
            <a:off x="6180772" y="5348439"/>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C297D0EE-F55B-4FA5-B1DD-49DCC150298B}"/>
              </a:ext>
            </a:extLst>
          </p:cNvPr>
          <p:cNvSpPr/>
          <p:nvPr/>
        </p:nvSpPr>
        <p:spPr>
          <a:xfrm>
            <a:off x="6323647" y="5348439"/>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9182A35-685C-4FCD-A99A-6391BC4E982E}"/>
              </a:ext>
            </a:extLst>
          </p:cNvPr>
          <p:cNvSpPr/>
          <p:nvPr/>
        </p:nvSpPr>
        <p:spPr>
          <a:xfrm>
            <a:off x="6466522" y="5348439"/>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A1F8B2E9-A66E-4211-A2EC-555BA3943131}"/>
              </a:ext>
            </a:extLst>
          </p:cNvPr>
          <p:cNvSpPr txBox="1"/>
          <p:nvPr/>
        </p:nvSpPr>
        <p:spPr>
          <a:xfrm>
            <a:off x="4830926" y="5470095"/>
            <a:ext cx="1158394" cy="253916"/>
          </a:xfrm>
          <a:prstGeom prst="rect">
            <a:avLst/>
          </a:prstGeom>
          <a:noFill/>
        </p:spPr>
        <p:txBody>
          <a:bodyPr wrap="square" rtlCol="0">
            <a:spAutoFit/>
          </a:bodyPr>
          <a:lstStyle/>
          <a:p>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C</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52" name="Oval 151">
            <a:extLst>
              <a:ext uri="{FF2B5EF4-FFF2-40B4-BE49-F238E27FC236}">
                <a16:creationId xmlns:a16="http://schemas.microsoft.com/office/drawing/2014/main" id="{963B19FA-98A0-40D8-A11D-2720665886A4}"/>
              </a:ext>
            </a:extLst>
          </p:cNvPr>
          <p:cNvSpPr/>
          <p:nvPr/>
        </p:nvSpPr>
        <p:spPr>
          <a:xfrm>
            <a:off x="5895022" y="5570582"/>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B1D230BB-A324-4782-9515-DA8D651888C5}"/>
              </a:ext>
            </a:extLst>
          </p:cNvPr>
          <p:cNvSpPr/>
          <p:nvPr/>
        </p:nvSpPr>
        <p:spPr>
          <a:xfrm>
            <a:off x="6037897" y="5570582"/>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76FED9E-1BD1-4121-8ED9-F8988A568BCE}"/>
              </a:ext>
            </a:extLst>
          </p:cNvPr>
          <p:cNvSpPr/>
          <p:nvPr/>
        </p:nvSpPr>
        <p:spPr>
          <a:xfrm>
            <a:off x="6180772" y="5570582"/>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83893A5F-5721-4BA1-BD06-2F128A8082C2}"/>
              </a:ext>
            </a:extLst>
          </p:cNvPr>
          <p:cNvSpPr/>
          <p:nvPr/>
        </p:nvSpPr>
        <p:spPr>
          <a:xfrm>
            <a:off x="6323647" y="5570582"/>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E3755C20-1CB1-4993-A511-0071D7DE7288}"/>
              </a:ext>
            </a:extLst>
          </p:cNvPr>
          <p:cNvSpPr/>
          <p:nvPr/>
        </p:nvSpPr>
        <p:spPr>
          <a:xfrm>
            <a:off x="6466522" y="5570582"/>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D725F220-CABD-49D4-9FBA-3134B8A81445}"/>
              </a:ext>
            </a:extLst>
          </p:cNvPr>
          <p:cNvSpPr txBox="1"/>
          <p:nvPr/>
        </p:nvSpPr>
        <p:spPr>
          <a:xfrm>
            <a:off x="4830926" y="5692238"/>
            <a:ext cx="1158394" cy="253916"/>
          </a:xfrm>
          <a:prstGeom prst="rect">
            <a:avLst/>
          </a:prstGeom>
          <a:noFill/>
        </p:spPr>
        <p:txBody>
          <a:bodyPr wrap="square" rtlCol="0">
            <a:spAutoFit/>
          </a:bodyPr>
          <a:lstStyle/>
          <a:p>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R</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58" name="Oval 157">
            <a:extLst>
              <a:ext uri="{FF2B5EF4-FFF2-40B4-BE49-F238E27FC236}">
                <a16:creationId xmlns:a16="http://schemas.microsoft.com/office/drawing/2014/main" id="{54AD7F1A-D609-4BC0-8181-E4A4DA56EB6B}"/>
              </a:ext>
            </a:extLst>
          </p:cNvPr>
          <p:cNvSpPr/>
          <p:nvPr/>
        </p:nvSpPr>
        <p:spPr>
          <a:xfrm>
            <a:off x="5895022" y="5792725"/>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E0115DF-851E-4852-9908-DC00F4C9A444}"/>
              </a:ext>
            </a:extLst>
          </p:cNvPr>
          <p:cNvSpPr/>
          <p:nvPr/>
        </p:nvSpPr>
        <p:spPr>
          <a:xfrm>
            <a:off x="6037897" y="5792725"/>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D17DAC6-8B16-4277-9C02-E37CB9A89157}"/>
              </a:ext>
            </a:extLst>
          </p:cNvPr>
          <p:cNvSpPr/>
          <p:nvPr/>
        </p:nvSpPr>
        <p:spPr>
          <a:xfrm>
            <a:off x="6180772" y="5792725"/>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3FAC1969-D328-4E8D-B46E-D2AD098193DA}"/>
              </a:ext>
            </a:extLst>
          </p:cNvPr>
          <p:cNvSpPr/>
          <p:nvPr/>
        </p:nvSpPr>
        <p:spPr>
          <a:xfrm>
            <a:off x="6466522" y="5792725"/>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8572AD6F-B088-4641-A48B-17172BC74ED0}"/>
              </a:ext>
            </a:extLst>
          </p:cNvPr>
          <p:cNvSpPr txBox="1"/>
          <p:nvPr/>
        </p:nvSpPr>
        <p:spPr>
          <a:xfrm>
            <a:off x="4830926" y="5914381"/>
            <a:ext cx="1158394" cy="253916"/>
          </a:xfrm>
          <a:prstGeom prst="rect">
            <a:avLst/>
          </a:prstGeom>
          <a:noFill/>
        </p:spPr>
        <p:txBody>
          <a:bodyPr wrap="square" rtlCol="0">
            <a:spAutoFit/>
          </a:bodyPr>
          <a:lstStyle/>
          <a:p>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MATLAB</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64" name="Oval 163">
            <a:extLst>
              <a:ext uri="{FF2B5EF4-FFF2-40B4-BE49-F238E27FC236}">
                <a16:creationId xmlns:a16="http://schemas.microsoft.com/office/drawing/2014/main" id="{4BFF7CD2-8DD5-49D4-B119-F2A0E08C2E5B}"/>
              </a:ext>
            </a:extLst>
          </p:cNvPr>
          <p:cNvSpPr/>
          <p:nvPr/>
        </p:nvSpPr>
        <p:spPr>
          <a:xfrm>
            <a:off x="5895022" y="6014868"/>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D6BA3B0E-5682-4F41-BFD8-9FB963B046F2}"/>
              </a:ext>
            </a:extLst>
          </p:cNvPr>
          <p:cNvSpPr/>
          <p:nvPr/>
        </p:nvSpPr>
        <p:spPr>
          <a:xfrm>
            <a:off x="6037897" y="6014868"/>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546324D-9190-49EE-9348-17ED594A4688}"/>
              </a:ext>
            </a:extLst>
          </p:cNvPr>
          <p:cNvSpPr/>
          <p:nvPr/>
        </p:nvSpPr>
        <p:spPr>
          <a:xfrm>
            <a:off x="6180772" y="6014868"/>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BC7344B-D375-43E5-AE0C-A90EF60630F3}"/>
              </a:ext>
            </a:extLst>
          </p:cNvPr>
          <p:cNvSpPr/>
          <p:nvPr/>
        </p:nvSpPr>
        <p:spPr>
          <a:xfrm>
            <a:off x="6323647" y="6014868"/>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C0328E6A-B6FD-49FD-B6CC-994131E04CF2}"/>
              </a:ext>
            </a:extLst>
          </p:cNvPr>
          <p:cNvSpPr/>
          <p:nvPr/>
        </p:nvSpPr>
        <p:spPr>
          <a:xfrm>
            <a:off x="6466522" y="6014868"/>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60C881BD-18FF-4299-903B-6D5181CFE213}"/>
              </a:ext>
            </a:extLst>
          </p:cNvPr>
          <p:cNvSpPr txBox="1"/>
          <p:nvPr/>
        </p:nvSpPr>
        <p:spPr>
          <a:xfrm>
            <a:off x="4830926" y="6136524"/>
            <a:ext cx="1158394" cy="253916"/>
          </a:xfrm>
          <a:prstGeom prst="rect">
            <a:avLst/>
          </a:prstGeom>
          <a:noFill/>
        </p:spPr>
        <p:txBody>
          <a:bodyPr wrap="square" rtlCol="0">
            <a:spAutoFit/>
          </a:bodyPr>
          <a:lstStyle/>
          <a:p>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MySQL</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70" name="Oval 169">
            <a:extLst>
              <a:ext uri="{FF2B5EF4-FFF2-40B4-BE49-F238E27FC236}">
                <a16:creationId xmlns:a16="http://schemas.microsoft.com/office/drawing/2014/main" id="{A92FA793-0C78-4AEA-BEBE-EDAD45BB523A}"/>
              </a:ext>
            </a:extLst>
          </p:cNvPr>
          <p:cNvSpPr/>
          <p:nvPr/>
        </p:nvSpPr>
        <p:spPr>
          <a:xfrm>
            <a:off x="5895022" y="6237011"/>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1A4BAC96-63C6-495A-B467-E46BBDFA33BB}"/>
              </a:ext>
            </a:extLst>
          </p:cNvPr>
          <p:cNvSpPr/>
          <p:nvPr/>
        </p:nvSpPr>
        <p:spPr>
          <a:xfrm>
            <a:off x="6037897" y="6237011"/>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96BA83FD-DD50-4452-89CE-8EA6FD8F4E4D}"/>
              </a:ext>
            </a:extLst>
          </p:cNvPr>
          <p:cNvSpPr/>
          <p:nvPr/>
        </p:nvSpPr>
        <p:spPr>
          <a:xfrm>
            <a:off x="6180772" y="6237011"/>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2BA8C161-441C-4A3C-8950-DA2AD2F91EE9}"/>
              </a:ext>
            </a:extLst>
          </p:cNvPr>
          <p:cNvSpPr/>
          <p:nvPr/>
        </p:nvSpPr>
        <p:spPr>
          <a:xfrm>
            <a:off x="6323647" y="6237011"/>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06775995-B289-409C-A231-317CE412B12F}"/>
              </a:ext>
            </a:extLst>
          </p:cNvPr>
          <p:cNvSpPr/>
          <p:nvPr/>
        </p:nvSpPr>
        <p:spPr>
          <a:xfrm>
            <a:off x="6466522" y="6237011"/>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069F7F9A-963C-4898-85B3-1259A9B83FF8}"/>
              </a:ext>
            </a:extLst>
          </p:cNvPr>
          <p:cNvSpPr txBox="1"/>
          <p:nvPr/>
        </p:nvSpPr>
        <p:spPr>
          <a:xfrm>
            <a:off x="4830926" y="6358667"/>
            <a:ext cx="1158394" cy="253916"/>
          </a:xfrm>
          <a:prstGeom prst="rect">
            <a:avLst/>
          </a:prstGeom>
          <a:noFill/>
        </p:spPr>
        <p:txBody>
          <a:bodyPr wrap="square" rtlCol="0">
            <a:spAutoFit/>
          </a:bodyPr>
          <a:lstStyle/>
          <a:p>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Web Dev</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76" name="Oval 175">
            <a:extLst>
              <a:ext uri="{FF2B5EF4-FFF2-40B4-BE49-F238E27FC236}">
                <a16:creationId xmlns:a16="http://schemas.microsoft.com/office/drawing/2014/main" id="{79B2583C-CEE2-4490-A5A0-144CF4C1AAD2}"/>
              </a:ext>
            </a:extLst>
          </p:cNvPr>
          <p:cNvSpPr/>
          <p:nvPr/>
        </p:nvSpPr>
        <p:spPr>
          <a:xfrm>
            <a:off x="5895022" y="6459154"/>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6A2A2B94-D08A-4FDB-876C-445B3E5F32BC}"/>
              </a:ext>
            </a:extLst>
          </p:cNvPr>
          <p:cNvSpPr/>
          <p:nvPr/>
        </p:nvSpPr>
        <p:spPr>
          <a:xfrm>
            <a:off x="6037897" y="6459154"/>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8CF32EAC-ED73-447C-929F-8D25BB2954BA}"/>
              </a:ext>
            </a:extLst>
          </p:cNvPr>
          <p:cNvSpPr/>
          <p:nvPr/>
        </p:nvSpPr>
        <p:spPr>
          <a:xfrm>
            <a:off x="6180772" y="6459154"/>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91199D8-5FB2-438F-839C-433680CFD8CF}"/>
              </a:ext>
            </a:extLst>
          </p:cNvPr>
          <p:cNvSpPr/>
          <p:nvPr/>
        </p:nvSpPr>
        <p:spPr>
          <a:xfrm>
            <a:off x="6323647" y="6459154"/>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75CD96BC-C213-4B1D-B832-30994AEF1AE8}"/>
              </a:ext>
            </a:extLst>
          </p:cNvPr>
          <p:cNvSpPr/>
          <p:nvPr/>
        </p:nvSpPr>
        <p:spPr>
          <a:xfrm>
            <a:off x="6466522" y="6459154"/>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a:extLst>
              <a:ext uri="{FF2B5EF4-FFF2-40B4-BE49-F238E27FC236}">
                <a16:creationId xmlns:a16="http://schemas.microsoft.com/office/drawing/2014/main" id="{9763CA92-97C2-4CA6-A6E5-629FD6372EC2}"/>
              </a:ext>
            </a:extLst>
          </p:cNvPr>
          <p:cNvSpPr txBox="1"/>
          <p:nvPr/>
        </p:nvSpPr>
        <p:spPr>
          <a:xfrm>
            <a:off x="4830925" y="6580810"/>
            <a:ext cx="1206971" cy="261610"/>
          </a:xfrm>
          <a:prstGeom prst="rect">
            <a:avLst/>
          </a:prstGeom>
          <a:noFill/>
        </p:spPr>
        <p:txBody>
          <a:bodyPr wrap="square" rtlCol="0">
            <a:spAutoFit/>
          </a:bodyPr>
          <a:lstStyle/>
          <a:p>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Data Mining</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82" name="Oval 181">
            <a:extLst>
              <a:ext uri="{FF2B5EF4-FFF2-40B4-BE49-F238E27FC236}">
                <a16:creationId xmlns:a16="http://schemas.microsoft.com/office/drawing/2014/main" id="{4ED61CAB-E980-4015-AE04-2664967A726C}"/>
              </a:ext>
            </a:extLst>
          </p:cNvPr>
          <p:cNvSpPr/>
          <p:nvPr/>
        </p:nvSpPr>
        <p:spPr>
          <a:xfrm>
            <a:off x="5895022" y="6681297"/>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C234C458-7D2B-47E1-A5E3-A7540A0B558D}"/>
              </a:ext>
            </a:extLst>
          </p:cNvPr>
          <p:cNvSpPr/>
          <p:nvPr/>
        </p:nvSpPr>
        <p:spPr>
          <a:xfrm>
            <a:off x="6037897" y="6681297"/>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3B7CE166-0561-4A37-8907-495F3F24E7DF}"/>
              </a:ext>
            </a:extLst>
          </p:cNvPr>
          <p:cNvSpPr/>
          <p:nvPr/>
        </p:nvSpPr>
        <p:spPr>
          <a:xfrm>
            <a:off x="6180772" y="6681297"/>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C4A4498C-98A5-4DE0-8BA0-3BBC1670114D}"/>
              </a:ext>
            </a:extLst>
          </p:cNvPr>
          <p:cNvSpPr/>
          <p:nvPr/>
        </p:nvSpPr>
        <p:spPr>
          <a:xfrm>
            <a:off x="6323647" y="6681297"/>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7090DC7-9974-4625-A910-2CC29DD10A73}"/>
              </a:ext>
            </a:extLst>
          </p:cNvPr>
          <p:cNvSpPr/>
          <p:nvPr/>
        </p:nvSpPr>
        <p:spPr>
          <a:xfrm>
            <a:off x="6466522" y="6681297"/>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D042FCFC-32DC-4D34-8F6F-6CB2111908A7}"/>
              </a:ext>
            </a:extLst>
          </p:cNvPr>
          <p:cNvSpPr txBox="1"/>
          <p:nvPr/>
        </p:nvSpPr>
        <p:spPr>
          <a:xfrm>
            <a:off x="4830926" y="6802953"/>
            <a:ext cx="1158394" cy="253916"/>
          </a:xfrm>
          <a:prstGeom prst="rect">
            <a:avLst/>
          </a:prstGeom>
          <a:noFill/>
        </p:spPr>
        <p:txBody>
          <a:bodyPr wrap="square" rtlCol="0">
            <a:spAutoFit/>
          </a:bodyPr>
          <a:lstStyle/>
          <a:p>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Machine Learning</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88" name="Oval 187">
            <a:extLst>
              <a:ext uri="{FF2B5EF4-FFF2-40B4-BE49-F238E27FC236}">
                <a16:creationId xmlns:a16="http://schemas.microsoft.com/office/drawing/2014/main" id="{E8C7B3F4-C3A2-4C97-A3F9-AB7F00A9364D}"/>
              </a:ext>
            </a:extLst>
          </p:cNvPr>
          <p:cNvSpPr/>
          <p:nvPr/>
        </p:nvSpPr>
        <p:spPr>
          <a:xfrm>
            <a:off x="5895022" y="6903440"/>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55871774-9C0B-4E1A-A45A-01A9572A394C}"/>
              </a:ext>
            </a:extLst>
          </p:cNvPr>
          <p:cNvSpPr/>
          <p:nvPr/>
        </p:nvSpPr>
        <p:spPr>
          <a:xfrm>
            <a:off x="6037897" y="6903440"/>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A40E09B4-9B3D-4F3F-8AB0-15B30CB4E9EE}"/>
              </a:ext>
            </a:extLst>
          </p:cNvPr>
          <p:cNvSpPr/>
          <p:nvPr/>
        </p:nvSpPr>
        <p:spPr>
          <a:xfrm>
            <a:off x="6180772" y="6903440"/>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DF015D1-75C8-40BA-9607-38D544607F83}"/>
              </a:ext>
            </a:extLst>
          </p:cNvPr>
          <p:cNvSpPr/>
          <p:nvPr/>
        </p:nvSpPr>
        <p:spPr>
          <a:xfrm>
            <a:off x="6323647" y="6903440"/>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3A8CF420-9A59-4204-BC3C-C89F81F7AC3D}"/>
              </a:ext>
            </a:extLst>
          </p:cNvPr>
          <p:cNvSpPr/>
          <p:nvPr/>
        </p:nvSpPr>
        <p:spPr>
          <a:xfrm>
            <a:off x="6466522" y="6903440"/>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a:extLst>
              <a:ext uri="{FF2B5EF4-FFF2-40B4-BE49-F238E27FC236}">
                <a16:creationId xmlns:a16="http://schemas.microsoft.com/office/drawing/2014/main" id="{CFA07F42-7CD3-434A-9D64-89EF6F46BACC}"/>
              </a:ext>
            </a:extLst>
          </p:cNvPr>
          <p:cNvSpPr txBox="1"/>
          <p:nvPr/>
        </p:nvSpPr>
        <p:spPr>
          <a:xfrm>
            <a:off x="4830926" y="7025096"/>
            <a:ext cx="1158394" cy="253916"/>
          </a:xfrm>
          <a:prstGeom prst="rect">
            <a:avLst/>
          </a:prstGeom>
          <a:noFill/>
        </p:spPr>
        <p:txBody>
          <a:bodyPr wrap="square" rtlCol="0">
            <a:spAutoFit/>
          </a:bodyPr>
          <a:lstStyle/>
          <a:p>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Deep Learning</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31" name="Oval 130">
            <a:extLst>
              <a:ext uri="{FF2B5EF4-FFF2-40B4-BE49-F238E27FC236}">
                <a16:creationId xmlns:a16="http://schemas.microsoft.com/office/drawing/2014/main" id="{977EE2D7-D268-C94A-AA46-A65FAA670747}"/>
              </a:ext>
            </a:extLst>
          </p:cNvPr>
          <p:cNvSpPr/>
          <p:nvPr/>
        </p:nvSpPr>
        <p:spPr>
          <a:xfrm>
            <a:off x="6323649" y="5790718"/>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2966533A-A146-4490-B6E1-48442E45D481}"/>
              </a:ext>
            </a:extLst>
          </p:cNvPr>
          <p:cNvSpPr/>
          <p:nvPr/>
        </p:nvSpPr>
        <p:spPr>
          <a:xfrm>
            <a:off x="5895022" y="7125583"/>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A2721BC7-EEE2-4AE6-9815-53002DF391ED}"/>
              </a:ext>
            </a:extLst>
          </p:cNvPr>
          <p:cNvSpPr/>
          <p:nvPr/>
        </p:nvSpPr>
        <p:spPr>
          <a:xfrm>
            <a:off x="6037897" y="7125583"/>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8C87F467-B15B-4E38-855B-B65684B47C9D}"/>
              </a:ext>
            </a:extLst>
          </p:cNvPr>
          <p:cNvSpPr/>
          <p:nvPr/>
        </p:nvSpPr>
        <p:spPr>
          <a:xfrm>
            <a:off x="6180772" y="7125583"/>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7363DDFE-BDF8-4C94-93CE-4EAB16E8290B}"/>
              </a:ext>
            </a:extLst>
          </p:cNvPr>
          <p:cNvSpPr/>
          <p:nvPr/>
        </p:nvSpPr>
        <p:spPr>
          <a:xfrm>
            <a:off x="6323647" y="7125583"/>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8E1D7E05-BE64-43EE-9D4A-ECAB108B847D}"/>
              </a:ext>
            </a:extLst>
          </p:cNvPr>
          <p:cNvSpPr/>
          <p:nvPr/>
        </p:nvSpPr>
        <p:spPr>
          <a:xfrm>
            <a:off x="6466522" y="7125583"/>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F26D5E21-92BA-4ADA-8AE5-4B1706A172B9}"/>
              </a:ext>
            </a:extLst>
          </p:cNvPr>
          <p:cNvSpPr txBox="1"/>
          <p:nvPr/>
        </p:nvSpPr>
        <p:spPr>
          <a:xfrm>
            <a:off x="4830926" y="7451397"/>
            <a:ext cx="2027074"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REFERENCES</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200" name="TextBox 199">
            <a:extLst>
              <a:ext uri="{FF2B5EF4-FFF2-40B4-BE49-F238E27FC236}">
                <a16:creationId xmlns:a16="http://schemas.microsoft.com/office/drawing/2014/main" id="{D8946B9C-6AED-41E7-B653-7C778755263A}"/>
              </a:ext>
            </a:extLst>
          </p:cNvPr>
          <p:cNvSpPr txBox="1"/>
          <p:nvPr/>
        </p:nvSpPr>
        <p:spPr>
          <a:xfrm>
            <a:off x="4830926" y="7796650"/>
            <a:ext cx="2027074" cy="276999"/>
          </a:xfrm>
          <a:prstGeom prst="rect">
            <a:avLst/>
          </a:prstGeom>
          <a:noFill/>
        </p:spPr>
        <p:txBody>
          <a:bodyPr wrap="square" rtlCol="0">
            <a:spAutoFit/>
          </a:bodyPr>
          <a:lstStyle/>
          <a:p>
            <a:r>
              <a:rPr lang="en-US" sz="12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Dr. V. Vijaya </a:t>
            </a:r>
            <a:r>
              <a:rPr lang="en-US" sz="1200" b="1" dirty="0" err="1">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Saradhi</a:t>
            </a:r>
            <a:endParaRPr lang="en-US" sz="12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201" name="TextBox 200">
            <a:extLst>
              <a:ext uri="{FF2B5EF4-FFF2-40B4-BE49-F238E27FC236}">
                <a16:creationId xmlns:a16="http://schemas.microsoft.com/office/drawing/2014/main" id="{04771022-9003-471A-AA88-D6E908875A29}"/>
              </a:ext>
            </a:extLst>
          </p:cNvPr>
          <p:cNvSpPr txBox="1"/>
          <p:nvPr/>
        </p:nvSpPr>
        <p:spPr>
          <a:xfrm>
            <a:off x="4830926" y="7978132"/>
            <a:ext cx="2027074" cy="276999"/>
          </a:xfrm>
          <a:prstGeom prst="rect">
            <a:avLst/>
          </a:prstGeom>
          <a:noFill/>
        </p:spPr>
        <p:txBody>
          <a:bodyPr wrap="square" rtlCol="0">
            <a:spAutoFit/>
          </a:bodyPr>
          <a:lstStyle/>
          <a:p>
            <a:r>
              <a:rPr lang="en-US" sz="1200" b="1" dirty="0">
                <a:solidFill>
                  <a:schemeClr val="bg2">
                    <a:lumMod val="50000"/>
                  </a:schemeClr>
                </a:solidFill>
                <a:latin typeface="Tw Cen MT" panose="020B0602020104020603" pitchFamily="34" charset="0"/>
                <a:ea typeface="Tahoma" panose="020B0604030504040204" pitchFamily="34" charset="0"/>
                <a:cs typeface="Tahoma" panose="020B0604030504040204" pitchFamily="34" charset="0"/>
              </a:rPr>
              <a:t>Associate Professor</a:t>
            </a:r>
          </a:p>
        </p:txBody>
      </p:sp>
      <p:sp>
        <p:nvSpPr>
          <p:cNvPr id="202" name="TextBox 201">
            <a:extLst>
              <a:ext uri="{FF2B5EF4-FFF2-40B4-BE49-F238E27FC236}">
                <a16:creationId xmlns:a16="http://schemas.microsoft.com/office/drawing/2014/main" id="{2F8E3FE8-CDAF-4459-BE0B-1FB1831CF0A8}"/>
              </a:ext>
            </a:extLst>
          </p:cNvPr>
          <p:cNvSpPr txBox="1"/>
          <p:nvPr/>
        </p:nvSpPr>
        <p:spPr>
          <a:xfrm>
            <a:off x="4830926" y="8196751"/>
            <a:ext cx="202707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IIT Guwahati</a:t>
            </a:r>
          </a:p>
        </p:txBody>
      </p:sp>
      <p:sp>
        <p:nvSpPr>
          <p:cNvPr id="203" name="TextBox 202">
            <a:extLst>
              <a:ext uri="{FF2B5EF4-FFF2-40B4-BE49-F238E27FC236}">
                <a16:creationId xmlns:a16="http://schemas.microsoft.com/office/drawing/2014/main" id="{8D861773-7A14-46AE-96EB-B65ABD2CBEBB}"/>
              </a:ext>
            </a:extLst>
          </p:cNvPr>
          <p:cNvSpPr txBox="1"/>
          <p:nvPr/>
        </p:nvSpPr>
        <p:spPr>
          <a:xfrm>
            <a:off x="4830926" y="8665474"/>
            <a:ext cx="2027074" cy="276999"/>
          </a:xfrm>
          <a:prstGeom prst="rect">
            <a:avLst/>
          </a:prstGeom>
          <a:noFill/>
        </p:spPr>
        <p:txBody>
          <a:bodyPr wrap="square" rtlCol="0">
            <a:spAutoFit/>
          </a:bodyPr>
          <a:lstStyle/>
          <a:p>
            <a:r>
              <a:rPr lang="en-US" sz="12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Dr. Amit </a:t>
            </a:r>
            <a:r>
              <a:rPr lang="en-US" sz="1200" b="1" dirty="0" err="1">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Awekar</a:t>
            </a:r>
            <a:endParaRPr lang="en-US" sz="12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32" name="Oval 131">
            <a:extLst>
              <a:ext uri="{FF2B5EF4-FFF2-40B4-BE49-F238E27FC236}">
                <a16:creationId xmlns:a16="http://schemas.microsoft.com/office/drawing/2014/main" id="{F2253024-1466-2C4D-AFBE-0D2E4E83C733}"/>
              </a:ext>
            </a:extLst>
          </p:cNvPr>
          <p:cNvSpPr/>
          <p:nvPr/>
        </p:nvSpPr>
        <p:spPr>
          <a:xfrm>
            <a:off x="6321530" y="6237121"/>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a:extLst>
              <a:ext uri="{FF2B5EF4-FFF2-40B4-BE49-F238E27FC236}">
                <a16:creationId xmlns:a16="http://schemas.microsoft.com/office/drawing/2014/main" id="{85EE8D36-73D7-4F70-BE10-65C62D50E0D1}"/>
              </a:ext>
            </a:extLst>
          </p:cNvPr>
          <p:cNvSpPr txBox="1"/>
          <p:nvPr/>
        </p:nvSpPr>
        <p:spPr>
          <a:xfrm>
            <a:off x="4830926" y="8862196"/>
            <a:ext cx="2027074" cy="276999"/>
          </a:xfrm>
          <a:prstGeom prst="rect">
            <a:avLst/>
          </a:prstGeom>
          <a:noFill/>
        </p:spPr>
        <p:txBody>
          <a:bodyPr wrap="square" rtlCol="0">
            <a:spAutoFit/>
          </a:bodyPr>
          <a:lstStyle/>
          <a:p>
            <a:r>
              <a:rPr lang="en-US" sz="1200" b="1" dirty="0">
                <a:solidFill>
                  <a:schemeClr val="bg2">
                    <a:lumMod val="50000"/>
                  </a:schemeClr>
                </a:solidFill>
                <a:latin typeface="Tw Cen MT" panose="020B0602020104020603" pitchFamily="34" charset="0"/>
                <a:ea typeface="Tahoma" panose="020B0604030504040204" pitchFamily="34" charset="0"/>
                <a:cs typeface="Tahoma" panose="020B0604030504040204" pitchFamily="34" charset="0"/>
              </a:rPr>
              <a:t>Assistant Professor</a:t>
            </a:r>
          </a:p>
        </p:txBody>
      </p:sp>
      <p:sp>
        <p:nvSpPr>
          <p:cNvPr id="205" name="TextBox 204">
            <a:extLst>
              <a:ext uri="{FF2B5EF4-FFF2-40B4-BE49-F238E27FC236}">
                <a16:creationId xmlns:a16="http://schemas.microsoft.com/office/drawing/2014/main" id="{B028D13F-E4B1-41B7-A040-4CDFE4C570E7}"/>
              </a:ext>
            </a:extLst>
          </p:cNvPr>
          <p:cNvSpPr txBox="1"/>
          <p:nvPr/>
        </p:nvSpPr>
        <p:spPr>
          <a:xfrm>
            <a:off x="4830926" y="9254346"/>
            <a:ext cx="2027074" cy="276999"/>
          </a:xfrm>
          <a:prstGeom prst="rect">
            <a:avLst/>
          </a:prstGeom>
          <a:noFill/>
        </p:spPr>
        <p:txBody>
          <a:bodyPr wrap="square" rtlCol="0">
            <a:spAutoFit/>
          </a:bodyPr>
          <a:lstStyle/>
          <a:p>
            <a:r>
              <a:rPr lang="en-US" sz="1200" dirty="0" err="1">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amit.awekar@gmail.com</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206" name="TextBox 205">
            <a:extLst>
              <a:ext uri="{FF2B5EF4-FFF2-40B4-BE49-F238E27FC236}">
                <a16:creationId xmlns:a16="http://schemas.microsoft.com/office/drawing/2014/main" id="{A30119E2-C9E0-402C-A590-71136E9A2B93}"/>
              </a:ext>
            </a:extLst>
          </p:cNvPr>
          <p:cNvSpPr txBox="1"/>
          <p:nvPr/>
        </p:nvSpPr>
        <p:spPr>
          <a:xfrm>
            <a:off x="4830926" y="8388632"/>
            <a:ext cx="2027074" cy="276999"/>
          </a:xfrm>
          <a:prstGeom prst="rect">
            <a:avLst/>
          </a:prstGeom>
          <a:noFill/>
        </p:spPr>
        <p:txBody>
          <a:bodyPr wrap="square" rtlCol="0">
            <a:spAutoFit/>
          </a:bodyPr>
          <a:lstStyle/>
          <a:p>
            <a:r>
              <a:rPr lang="en-US" sz="1200" dirty="0" err="1">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saradhi@iitg.ac.in</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207" name="TextBox 206">
            <a:extLst>
              <a:ext uri="{FF2B5EF4-FFF2-40B4-BE49-F238E27FC236}">
                <a16:creationId xmlns:a16="http://schemas.microsoft.com/office/drawing/2014/main" id="{FB8D944D-69AE-4A54-A452-DE55C4703631}"/>
              </a:ext>
            </a:extLst>
          </p:cNvPr>
          <p:cNvSpPr txBox="1"/>
          <p:nvPr/>
        </p:nvSpPr>
        <p:spPr>
          <a:xfrm>
            <a:off x="4830926" y="9063414"/>
            <a:ext cx="202707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IIT Guwahati</a:t>
            </a:r>
          </a:p>
        </p:txBody>
      </p:sp>
      <p:sp>
        <p:nvSpPr>
          <p:cNvPr id="127" name="TextBox 126">
            <a:extLst>
              <a:ext uri="{FF2B5EF4-FFF2-40B4-BE49-F238E27FC236}">
                <a16:creationId xmlns:a16="http://schemas.microsoft.com/office/drawing/2014/main" id="{42CCCDEB-FB8A-AA46-B2F7-5A6A22229731}"/>
              </a:ext>
            </a:extLst>
          </p:cNvPr>
          <p:cNvSpPr txBox="1"/>
          <p:nvPr/>
        </p:nvSpPr>
        <p:spPr>
          <a:xfrm>
            <a:off x="4822459" y="3296313"/>
            <a:ext cx="2027074" cy="276999"/>
          </a:xfrm>
          <a:prstGeom prst="rect">
            <a:avLst/>
          </a:prstGeom>
          <a:noFill/>
        </p:spPr>
        <p:txBody>
          <a:bodyPr wrap="square" rtlCol="0">
            <a:spAutoFit/>
          </a:bodyPr>
          <a:lstStyle/>
          <a:p>
            <a:r>
              <a:rPr lang="en-US" sz="1200" dirty="0" err="1">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b.swarup@iitg.ac.in</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AF8F6A1C-A833-7845-8E28-53F7D2222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420" y="549660"/>
            <a:ext cx="1106900" cy="1472519"/>
          </a:xfrm>
          <a:prstGeom prst="rect">
            <a:avLst/>
          </a:prstGeom>
        </p:spPr>
      </p:pic>
      <p:sp>
        <p:nvSpPr>
          <p:cNvPr id="133" name="Oval 132">
            <a:extLst>
              <a:ext uri="{FF2B5EF4-FFF2-40B4-BE49-F238E27FC236}">
                <a16:creationId xmlns:a16="http://schemas.microsoft.com/office/drawing/2014/main" id="{9C4F532F-C322-4E45-9FF1-DBAC651C5360}"/>
              </a:ext>
            </a:extLst>
          </p:cNvPr>
          <p:cNvSpPr/>
          <p:nvPr/>
        </p:nvSpPr>
        <p:spPr>
          <a:xfrm>
            <a:off x="6327880" y="6459371"/>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13039798-AF0A-5648-9457-0B9D548A18EE}"/>
              </a:ext>
            </a:extLst>
          </p:cNvPr>
          <p:cNvSpPr/>
          <p:nvPr/>
        </p:nvSpPr>
        <p:spPr>
          <a:xfrm>
            <a:off x="6466522" y="6903547"/>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A86FDD8-34CF-3B48-AA64-6752380DD650}"/>
              </a:ext>
            </a:extLst>
          </p:cNvPr>
          <p:cNvSpPr/>
          <p:nvPr/>
        </p:nvSpPr>
        <p:spPr>
          <a:xfrm>
            <a:off x="6326822" y="6459154"/>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C31C1AD6-A85F-7D4A-A6D6-3A52AF4883D9}"/>
              </a:ext>
            </a:extLst>
          </p:cNvPr>
          <p:cNvSpPr txBox="1"/>
          <p:nvPr/>
        </p:nvSpPr>
        <p:spPr>
          <a:xfrm>
            <a:off x="339871" y="5658756"/>
            <a:ext cx="1382249" cy="307777"/>
          </a:xfrm>
          <a:prstGeom prst="rect">
            <a:avLst/>
          </a:prstGeom>
          <a:noFill/>
        </p:spPr>
        <p:txBody>
          <a:bodyPr wrap="square" rtlCol="0">
            <a:spAutoFit/>
          </a:bodyPr>
          <a:lstStyle/>
          <a:p>
            <a:r>
              <a:rPr lang="en-US" sz="1400" b="1"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2008 - 2012</a:t>
            </a:r>
          </a:p>
        </p:txBody>
      </p:sp>
      <p:sp>
        <p:nvSpPr>
          <p:cNvPr id="138" name="TextBox 137">
            <a:extLst>
              <a:ext uri="{FF2B5EF4-FFF2-40B4-BE49-F238E27FC236}">
                <a16:creationId xmlns:a16="http://schemas.microsoft.com/office/drawing/2014/main" id="{FB0BEC4C-5B0E-CE44-ABD7-6163D187F2FF}"/>
              </a:ext>
            </a:extLst>
          </p:cNvPr>
          <p:cNvSpPr txBox="1"/>
          <p:nvPr/>
        </p:nvSpPr>
        <p:spPr>
          <a:xfrm>
            <a:off x="1787074" y="5658756"/>
            <a:ext cx="2472273"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B. TECH., CSE</a:t>
            </a:r>
          </a:p>
        </p:txBody>
      </p:sp>
      <p:sp>
        <p:nvSpPr>
          <p:cNvPr id="139" name="TextBox 138">
            <a:extLst>
              <a:ext uri="{FF2B5EF4-FFF2-40B4-BE49-F238E27FC236}">
                <a16:creationId xmlns:a16="http://schemas.microsoft.com/office/drawing/2014/main" id="{E3A8BC35-2C30-3B41-ABAB-EEC30D3F4C63}"/>
              </a:ext>
            </a:extLst>
          </p:cNvPr>
          <p:cNvSpPr txBox="1"/>
          <p:nvPr/>
        </p:nvSpPr>
        <p:spPr>
          <a:xfrm>
            <a:off x="1787074" y="5870373"/>
            <a:ext cx="2137226" cy="276999"/>
          </a:xfrm>
          <a:prstGeom prst="rect">
            <a:avLst/>
          </a:prstGeom>
          <a:noFill/>
        </p:spPr>
        <p:txBody>
          <a:bodyPr wrap="square" rtlCol="0">
            <a:spAutoFit/>
          </a:bodyPr>
          <a:lstStyle/>
          <a:p>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VSSUT </a:t>
            </a:r>
            <a:r>
              <a:rPr lang="en-US" sz="1200" dirty="0" err="1">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Burla</a:t>
            </a:r>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 India</a:t>
            </a:r>
          </a:p>
        </p:txBody>
      </p:sp>
      <p:sp>
        <p:nvSpPr>
          <p:cNvPr id="140" name="TextBox 139">
            <a:extLst>
              <a:ext uri="{FF2B5EF4-FFF2-40B4-BE49-F238E27FC236}">
                <a16:creationId xmlns:a16="http://schemas.microsoft.com/office/drawing/2014/main" id="{2DCC7363-6A4B-6549-983C-6138D5414A3A}"/>
              </a:ext>
            </a:extLst>
          </p:cNvPr>
          <p:cNvSpPr txBox="1"/>
          <p:nvPr/>
        </p:nvSpPr>
        <p:spPr>
          <a:xfrm>
            <a:off x="1787074" y="6077101"/>
            <a:ext cx="2960186" cy="276999"/>
          </a:xfrm>
          <a:prstGeom prst="rect">
            <a:avLst/>
          </a:prstGeom>
          <a:noFill/>
        </p:spPr>
        <p:txBody>
          <a:bodyPr wrap="square" rtlCol="0">
            <a:spAutoFit/>
          </a:bodyPr>
          <a:lstStyle/>
          <a:p>
            <a:pPr algn="just"/>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Ontology based entity relationship model.</a:t>
            </a:r>
          </a:p>
        </p:txBody>
      </p:sp>
      <p:sp>
        <p:nvSpPr>
          <p:cNvPr id="141" name="TextBox 140">
            <a:extLst>
              <a:ext uri="{FF2B5EF4-FFF2-40B4-BE49-F238E27FC236}">
                <a16:creationId xmlns:a16="http://schemas.microsoft.com/office/drawing/2014/main" id="{917B0984-3AC5-E941-A297-AC4BAD32FC35}"/>
              </a:ext>
            </a:extLst>
          </p:cNvPr>
          <p:cNvSpPr txBox="1"/>
          <p:nvPr/>
        </p:nvSpPr>
        <p:spPr>
          <a:xfrm>
            <a:off x="339871" y="6385928"/>
            <a:ext cx="2838758"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GRANTS AND FELLOWSHIPS</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42" name="TextBox 141">
            <a:extLst>
              <a:ext uri="{FF2B5EF4-FFF2-40B4-BE49-F238E27FC236}">
                <a16:creationId xmlns:a16="http://schemas.microsoft.com/office/drawing/2014/main" id="{C025C50C-5A6B-494D-BEC9-44B0DE8F65FC}"/>
              </a:ext>
            </a:extLst>
          </p:cNvPr>
          <p:cNvSpPr txBox="1"/>
          <p:nvPr/>
        </p:nvSpPr>
        <p:spPr>
          <a:xfrm>
            <a:off x="339871" y="6731154"/>
            <a:ext cx="1382249" cy="307777"/>
          </a:xfrm>
          <a:prstGeom prst="rect">
            <a:avLst/>
          </a:prstGeom>
          <a:noFill/>
        </p:spPr>
        <p:txBody>
          <a:bodyPr wrap="square" rtlCol="0">
            <a:spAutoFit/>
          </a:bodyPr>
          <a:lstStyle/>
          <a:p>
            <a:r>
              <a:rPr lang="en-US" sz="1400" b="1"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2015 - present</a:t>
            </a:r>
          </a:p>
        </p:txBody>
      </p:sp>
      <p:sp>
        <p:nvSpPr>
          <p:cNvPr id="143" name="TextBox 142">
            <a:extLst>
              <a:ext uri="{FF2B5EF4-FFF2-40B4-BE49-F238E27FC236}">
                <a16:creationId xmlns:a16="http://schemas.microsoft.com/office/drawing/2014/main" id="{C258422C-1AD6-E34E-A66F-41F94AAA1E59}"/>
              </a:ext>
            </a:extLst>
          </p:cNvPr>
          <p:cNvSpPr txBox="1"/>
          <p:nvPr/>
        </p:nvSpPr>
        <p:spPr>
          <a:xfrm>
            <a:off x="1787074" y="6731154"/>
            <a:ext cx="1456509"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MHRD, INDIA</a:t>
            </a:r>
          </a:p>
        </p:txBody>
      </p:sp>
      <p:sp>
        <p:nvSpPr>
          <p:cNvPr id="144" name="TextBox 143">
            <a:extLst>
              <a:ext uri="{FF2B5EF4-FFF2-40B4-BE49-F238E27FC236}">
                <a16:creationId xmlns:a16="http://schemas.microsoft.com/office/drawing/2014/main" id="{F9B79698-FF3E-B54F-B1A3-2F9E37E32DA7}"/>
              </a:ext>
            </a:extLst>
          </p:cNvPr>
          <p:cNvSpPr txBox="1"/>
          <p:nvPr/>
        </p:nvSpPr>
        <p:spPr>
          <a:xfrm>
            <a:off x="1787074" y="6949121"/>
            <a:ext cx="1671375" cy="276999"/>
          </a:xfrm>
          <a:prstGeom prst="rect">
            <a:avLst/>
          </a:prstGeom>
          <a:noFill/>
        </p:spPr>
        <p:txBody>
          <a:bodyPr wrap="square" rtlCol="0">
            <a:spAutoFit/>
          </a:bodyPr>
          <a:lstStyle/>
          <a:p>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Fellowship for PhD</a:t>
            </a:r>
          </a:p>
        </p:txBody>
      </p:sp>
      <p:sp>
        <p:nvSpPr>
          <p:cNvPr id="146" name="TextBox 145">
            <a:extLst>
              <a:ext uri="{FF2B5EF4-FFF2-40B4-BE49-F238E27FC236}">
                <a16:creationId xmlns:a16="http://schemas.microsoft.com/office/drawing/2014/main" id="{28BBEDA3-CA06-444F-9BF0-95DE545E060E}"/>
              </a:ext>
            </a:extLst>
          </p:cNvPr>
          <p:cNvSpPr txBox="1"/>
          <p:nvPr/>
        </p:nvSpPr>
        <p:spPr>
          <a:xfrm>
            <a:off x="339871" y="7137554"/>
            <a:ext cx="1382249" cy="307777"/>
          </a:xfrm>
          <a:prstGeom prst="rect">
            <a:avLst/>
          </a:prstGeom>
          <a:noFill/>
        </p:spPr>
        <p:txBody>
          <a:bodyPr wrap="square" rtlCol="0">
            <a:spAutoFit/>
          </a:bodyPr>
          <a:lstStyle/>
          <a:p>
            <a:r>
              <a:rPr lang="en-US" sz="1400" b="1"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2013 - 2015</a:t>
            </a:r>
          </a:p>
        </p:txBody>
      </p:sp>
      <p:sp>
        <p:nvSpPr>
          <p:cNvPr id="147" name="TextBox 146">
            <a:extLst>
              <a:ext uri="{FF2B5EF4-FFF2-40B4-BE49-F238E27FC236}">
                <a16:creationId xmlns:a16="http://schemas.microsoft.com/office/drawing/2014/main" id="{699E74C4-7567-FE4F-8D58-ADDBF16833A9}"/>
              </a:ext>
            </a:extLst>
          </p:cNvPr>
          <p:cNvSpPr txBox="1"/>
          <p:nvPr/>
        </p:nvSpPr>
        <p:spPr>
          <a:xfrm>
            <a:off x="1787074" y="7137554"/>
            <a:ext cx="1456509"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MHRD</a:t>
            </a:r>
          </a:p>
        </p:txBody>
      </p:sp>
      <p:sp>
        <p:nvSpPr>
          <p:cNvPr id="148" name="TextBox 147">
            <a:extLst>
              <a:ext uri="{FF2B5EF4-FFF2-40B4-BE49-F238E27FC236}">
                <a16:creationId xmlns:a16="http://schemas.microsoft.com/office/drawing/2014/main" id="{7ADCFC8A-3111-D745-BD53-963872409702}"/>
              </a:ext>
            </a:extLst>
          </p:cNvPr>
          <p:cNvSpPr txBox="1"/>
          <p:nvPr/>
        </p:nvSpPr>
        <p:spPr>
          <a:xfrm>
            <a:off x="1787074" y="7355521"/>
            <a:ext cx="1671375" cy="276999"/>
          </a:xfrm>
          <a:prstGeom prst="rect">
            <a:avLst/>
          </a:prstGeom>
          <a:noFill/>
        </p:spPr>
        <p:txBody>
          <a:bodyPr wrap="square" rtlCol="0">
            <a:spAutoFit/>
          </a:bodyPr>
          <a:lstStyle/>
          <a:p>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Fellowship for MTech</a:t>
            </a:r>
          </a:p>
        </p:txBody>
      </p:sp>
      <p:sp>
        <p:nvSpPr>
          <p:cNvPr id="149" name="TextBox 148">
            <a:extLst>
              <a:ext uri="{FF2B5EF4-FFF2-40B4-BE49-F238E27FC236}">
                <a16:creationId xmlns:a16="http://schemas.microsoft.com/office/drawing/2014/main" id="{20C68628-BBC6-2A4A-BEE8-54E0EB85A400}"/>
              </a:ext>
            </a:extLst>
          </p:cNvPr>
          <p:cNvSpPr txBox="1"/>
          <p:nvPr/>
        </p:nvSpPr>
        <p:spPr>
          <a:xfrm>
            <a:off x="339871" y="7137554"/>
            <a:ext cx="1382249" cy="307777"/>
          </a:xfrm>
          <a:prstGeom prst="rect">
            <a:avLst/>
          </a:prstGeom>
          <a:noFill/>
        </p:spPr>
        <p:txBody>
          <a:bodyPr wrap="square" rtlCol="0">
            <a:spAutoFit/>
          </a:bodyPr>
          <a:lstStyle/>
          <a:p>
            <a:r>
              <a:rPr lang="en-US" sz="1400" b="1"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2013 - 2015</a:t>
            </a:r>
          </a:p>
        </p:txBody>
      </p:sp>
      <p:sp>
        <p:nvSpPr>
          <p:cNvPr id="150" name="TextBox 149">
            <a:extLst>
              <a:ext uri="{FF2B5EF4-FFF2-40B4-BE49-F238E27FC236}">
                <a16:creationId xmlns:a16="http://schemas.microsoft.com/office/drawing/2014/main" id="{6663F637-677C-684A-BBA4-830BDF3B873F}"/>
              </a:ext>
            </a:extLst>
          </p:cNvPr>
          <p:cNvSpPr txBox="1"/>
          <p:nvPr/>
        </p:nvSpPr>
        <p:spPr>
          <a:xfrm>
            <a:off x="1787074" y="7137554"/>
            <a:ext cx="1456509"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MHRD, INDIA</a:t>
            </a:r>
          </a:p>
        </p:txBody>
      </p:sp>
      <p:sp>
        <p:nvSpPr>
          <p:cNvPr id="208" name="TextBox 207">
            <a:extLst>
              <a:ext uri="{FF2B5EF4-FFF2-40B4-BE49-F238E27FC236}">
                <a16:creationId xmlns:a16="http://schemas.microsoft.com/office/drawing/2014/main" id="{0C1FE312-6100-ED4D-BB7F-B1C81979ECAA}"/>
              </a:ext>
            </a:extLst>
          </p:cNvPr>
          <p:cNvSpPr txBox="1"/>
          <p:nvPr/>
        </p:nvSpPr>
        <p:spPr>
          <a:xfrm>
            <a:off x="1787074" y="7355521"/>
            <a:ext cx="1671375" cy="276999"/>
          </a:xfrm>
          <a:prstGeom prst="rect">
            <a:avLst/>
          </a:prstGeom>
          <a:noFill/>
        </p:spPr>
        <p:txBody>
          <a:bodyPr wrap="square" rtlCol="0">
            <a:spAutoFit/>
          </a:bodyPr>
          <a:lstStyle/>
          <a:p>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Fellowship for MTech</a:t>
            </a:r>
          </a:p>
        </p:txBody>
      </p:sp>
      <p:sp>
        <p:nvSpPr>
          <p:cNvPr id="209" name="TextBox 208">
            <a:extLst>
              <a:ext uri="{FF2B5EF4-FFF2-40B4-BE49-F238E27FC236}">
                <a16:creationId xmlns:a16="http://schemas.microsoft.com/office/drawing/2014/main" id="{86FD384A-B0CC-2249-B4AE-E5616958D519}"/>
              </a:ext>
            </a:extLst>
          </p:cNvPr>
          <p:cNvSpPr txBox="1"/>
          <p:nvPr/>
        </p:nvSpPr>
        <p:spPr>
          <a:xfrm>
            <a:off x="339871" y="7605128"/>
            <a:ext cx="2838758"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EXPERIENCE</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210" name="TextBox 209">
            <a:extLst>
              <a:ext uri="{FF2B5EF4-FFF2-40B4-BE49-F238E27FC236}">
                <a16:creationId xmlns:a16="http://schemas.microsoft.com/office/drawing/2014/main" id="{25B67D61-C895-4942-B044-47A2B7EB74B4}"/>
              </a:ext>
            </a:extLst>
          </p:cNvPr>
          <p:cNvSpPr txBox="1"/>
          <p:nvPr/>
        </p:nvSpPr>
        <p:spPr>
          <a:xfrm>
            <a:off x="339871" y="7950354"/>
            <a:ext cx="1382249" cy="307777"/>
          </a:xfrm>
          <a:prstGeom prst="rect">
            <a:avLst/>
          </a:prstGeom>
          <a:noFill/>
        </p:spPr>
        <p:txBody>
          <a:bodyPr wrap="square" rtlCol="0">
            <a:spAutoFit/>
          </a:bodyPr>
          <a:lstStyle/>
          <a:p>
            <a:r>
              <a:rPr lang="en-US" sz="1400" b="1"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2013 - present</a:t>
            </a:r>
          </a:p>
        </p:txBody>
      </p:sp>
      <p:sp>
        <p:nvSpPr>
          <p:cNvPr id="211" name="TextBox 210">
            <a:extLst>
              <a:ext uri="{FF2B5EF4-FFF2-40B4-BE49-F238E27FC236}">
                <a16:creationId xmlns:a16="http://schemas.microsoft.com/office/drawing/2014/main" id="{DCD44C7B-053F-824F-9EE7-536349B404F1}"/>
              </a:ext>
            </a:extLst>
          </p:cNvPr>
          <p:cNvSpPr txBox="1"/>
          <p:nvPr/>
        </p:nvSpPr>
        <p:spPr>
          <a:xfrm>
            <a:off x="1787074" y="7950354"/>
            <a:ext cx="1864176"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TEACHING ASSISTANT</a:t>
            </a:r>
          </a:p>
        </p:txBody>
      </p:sp>
      <p:sp>
        <p:nvSpPr>
          <p:cNvPr id="212" name="TextBox 211">
            <a:extLst>
              <a:ext uri="{FF2B5EF4-FFF2-40B4-BE49-F238E27FC236}">
                <a16:creationId xmlns:a16="http://schemas.microsoft.com/office/drawing/2014/main" id="{D72BB424-5EC4-3B47-AE79-B11CE798FDB5}"/>
              </a:ext>
            </a:extLst>
          </p:cNvPr>
          <p:cNvSpPr txBox="1"/>
          <p:nvPr/>
        </p:nvSpPr>
        <p:spPr>
          <a:xfrm>
            <a:off x="1787074" y="8168321"/>
            <a:ext cx="1671375" cy="276999"/>
          </a:xfrm>
          <a:prstGeom prst="rect">
            <a:avLst/>
          </a:prstGeom>
          <a:noFill/>
        </p:spPr>
        <p:txBody>
          <a:bodyPr wrap="square" rtlCol="0">
            <a:spAutoFit/>
          </a:bodyPr>
          <a:lstStyle/>
          <a:p>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CSE Dept., IIT Guwahati</a:t>
            </a:r>
          </a:p>
        </p:txBody>
      </p:sp>
      <p:sp>
        <p:nvSpPr>
          <p:cNvPr id="219" name="TextBox 218">
            <a:extLst>
              <a:ext uri="{FF2B5EF4-FFF2-40B4-BE49-F238E27FC236}">
                <a16:creationId xmlns:a16="http://schemas.microsoft.com/office/drawing/2014/main" id="{E1209506-69DE-C746-AF52-B97F714129F6}"/>
              </a:ext>
            </a:extLst>
          </p:cNvPr>
          <p:cNvSpPr txBox="1"/>
          <p:nvPr/>
        </p:nvSpPr>
        <p:spPr>
          <a:xfrm>
            <a:off x="1787074" y="8362349"/>
            <a:ext cx="2960186" cy="1200329"/>
          </a:xfrm>
          <a:prstGeom prst="rect">
            <a:avLst/>
          </a:prstGeom>
          <a:noFill/>
        </p:spPr>
        <p:txBody>
          <a:bodyPr wrap="square" rtlCol="0">
            <a:spAutoFit/>
          </a:bodyPr>
          <a:lstStyle/>
          <a:p>
            <a:pPr algn="just"/>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Data Communication, Probability and Linear Algebra, Discrete Mathematics, Computer Vision using Machine Learning, Design and Analysis of Algorithms, Software Engineering, Data Structures Lab, Database Lab, Computing Lab.</a:t>
            </a:r>
          </a:p>
        </p:txBody>
      </p:sp>
    </p:spTree>
    <p:extLst>
      <p:ext uri="{BB962C8B-B14F-4D97-AF65-F5344CB8AC3E}">
        <p14:creationId xmlns:p14="http://schemas.microsoft.com/office/powerpoint/2010/main" val="36912324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2221</TotalTime>
  <Words>315</Words>
  <Application>Microsoft Macintosh PowerPoint</Application>
  <PresentationFormat>A4 Paper (210x297 mm)</PresentationFormat>
  <Paragraphs>62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Tahoma</vt:lpstr>
      <vt:lpstr>Tw Cen MT</vt:lpstr>
      <vt:lpstr>Office Theme</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Microsoft Office User</cp:lastModifiedBy>
  <cp:revision>40</cp:revision>
  <dcterms:created xsi:type="dcterms:W3CDTF">2017-09-07T07:20:23Z</dcterms:created>
  <dcterms:modified xsi:type="dcterms:W3CDTF">2018-11-19T16:10:15Z</dcterms:modified>
</cp:coreProperties>
</file>