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81" r:id="rId5"/>
    <p:sldId id="327" r:id="rId6"/>
    <p:sldId id="328"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2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1" autoAdjust="0"/>
  </p:normalViewPr>
  <p:slideViewPr>
    <p:cSldViewPr>
      <p:cViewPr varScale="1">
        <p:scale>
          <a:sx n="80" d="100"/>
          <a:sy n="80" d="100"/>
        </p:scale>
        <p:origin x="-28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 to the trainer: Can use a chat window to explain the topics.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104222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331215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69673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12331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d7PcWbCRrS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rPr>
              <a:t>Introduction to EJB 3.1</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8951066-3E1C-410C-815B-9F2458747956}"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p:txBody>
          <a:bodyPr/>
          <a:lstStyle/>
          <a:p>
            <a:r>
              <a:rPr lang="en-US" sz="3600" dirty="0" smtClean="0"/>
              <a:t>JEE Application Architecture</a:t>
            </a:r>
          </a:p>
        </p:txBody>
      </p:sp>
      <p:sp>
        <p:nvSpPr>
          <p:cNvPr id="11268" name="Rectangle 3"/>
          <p:cNvSpPr>
            <a:spLocks noGrp="1" noChangeArrowheads="1"/>
          </p:cNvSpPr>
          <p:nvPr>
            <p:ph type="body" idx="1"/>
          </p:nvPr>
        </p:nvSpPr>
        <p:spPr>
          <a:xfrm>
            <a:off x="228600" y="1371600"/>
            <a:ext cx="8686800" cy="5029200"/>
          </a:xfrm>
        </p:spPr>
        <p:txBody>
          <a:bodyPr/>
          <a:lstStyle/>
          <a:p>
            <a:pPr>
              <a:lnSpc>
                <a:spcPct val="150000"/>
              </a:lnSpc>
            </a:pPr>
            <a:r>
              <a:rPr lang="en-US" sz="2000" dirty="0" smtClean="0"/>
              <a:t>Middle tier-  </a:t>
            </a:r>
            <a:r>
              <a:rPr lang="en-US" sz="1800" dirty="0" smtClean="0"/>
              <a:t>The middle tier is further classified into two sub tiers as Web and EJB tier</a:t>
            </a:r>
          </a:p>
          <a:p>
            <a:pPr lvl="1">
              <a:lnSpc>
                <a:spcPct val="150000"/>
              </a:lnSpc>
            </a:pPr>
            <a:r>
              <a:rPr lang="en-US" sz="1800" b="1" i="1" dirty="0" smtClean="0"/>
              <a:t>Web tier</a:t>
            </a:r>
            <a:r>
              <a:rPr lang="en-US" sz="1800" dirty="0" smtClean="0"/>
              <a:t>  Makes application functionality available on the web. It accesses data and business functionality from other tiers and often encapsulates some user interaction control. </a:t>
            </a:r>
          </a:p>
          <a:p>
            <a:pPr lvl="1">
              <a:lnSpc>
                <a:spcPct val="150000"/>
              </a:lnSpc>
            </a:pPr>
            <a:r>
              <a:rPr lang="en-US" sz="1800" b="1" i="1" dirty="0"/>
              <a:t>EJB tier</a:t>
            </a:r>
            <a:r>
              <a:rPr lang="en-US" sz="1800" b="1" dirty="0"/>
              <a:t> </a:t>
            </a:r>
            <a:r>
              <a:rPr lang="en-US" sz="1800" dirty="0"/>
              <a:t> Provides portable, scalable, available, and high-performance access to enterprise data and business rules. It offers object persistence and access to </a:t>
            </a:r>
            <a:r>
              <a:rPr lang="en-US" sz="1800" dirty="0" smtClean="0"/>
              <a:t>business logic implemented as EJBs.</a:t>
            </a:r>
          </a:p>
          <a:p>
            <a:pPr lvl="2">
              <a:lnSpc>
                <a:spcPct val="150000"/>
              </a:lnSpc>
            </a:pPr>
            <a:endParaRPr lang="en-US" sz="1400" dirty="0"/>
          </a:p>
          <a:p>
            <a:pPr lvl="1">
              <a:lnSpc>
                <a:spcPct val="150000"/>
              </a:lnSpc>
            </a:pPr>
            <a:endParaRPr lang="en-US" sz="1800" dirty="0" smtClean="0"/>
          </a:p>
        </p:txBody>
      </p:sp>
    </p:spTree>
    <p:extLst>
      <p:ext uri="{BB962C8B-B14F-4D97-AF65-F5344CB8AC3E}">
        <p14:creationId xmlns:p14="http://schemas.microsoft.com/office/powerpoint/2010/main" val="2261741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JEE Application Architecture</a:t>
            </a:r>
            <a:endParaRPr lang="en-US" dirty="0"/>
          </a:p>
        </p:txBody>
      </p:sp>
      <p:sp>
        <p:nvSpPr>
          <p:cNvPr id="3" name="Content Placeholder 2"/>
          <p:cNvSpPr>
            <a:spLocks noGrp="1"/>
          </p:cNvSpPr>
          <p:nvPr>
            <p:ph idx="1"/>
          </p:nvPr>
        </p:nvSpPr>
        <p:spPr/>
        <p:txBody>
          <a:bodyPr/>
          <a:lstStyle/>
          <a:p>
            <a:pPr>
              <a:lnSpc>
                <a:spcPct val="150000"/>
              </a:lnSpc>
            </a:pPr>
            <a:r>
              <a:rPr lang="en-US" sz="2000" dirty="0"/>
              <a:t>Data tier</a:t>
            </a:r>
          </a:p>
          <a:p>
            <a:pPr lvl="1">
              <a:lnSpc>
                <a:spcPct val="150000"/>
              </a:lnSpc>
            </a:pPr>
            <a:r>
              <a:rPr lang="en-US" sz="1800" dirty="0"/>
              <a:t>The data tier provides data storage and other information services to the J2EE application and  integrates a J2EE application with other enterprise information systems. </a:t>
            </a:r>
          </a:p>
          <a:p>
            <a:endParaRPr lang="en-US" dirty="0"/>
          </a:p>
        </p:txBody>
      </p:sp>
      <p:sp>
        <p:nvSpPr>
          <p:cNvPr id="4" name="Slide Number Placeholder 3"/>
          <p:cNvSpPr>
            <a:spLocks noGrp="1"/>
          </p:cNvSpPr>
          <p:nvPr>
            <p:ph type="sldNum" sz="quarter" idx="4294967295"/>
          </p:nvPr>
        </p:nvSpPr>
        <p:spPr>
          <a:xfrm>
            <a:off x="0" y="6400800"/>
            <a:ext cx="457200" cy="277813"/>
          </a:xfrm>
          <a:prstGeom prst="rect">
            <a:avLst/>
          </a:prstGeom>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45618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DD958C0-CA4C-4393-9DC5-8D9AFE8DEE85}"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p:txBody>
          <a:bodyPr/>
          <a:lstStyle/>
          <a:p>
            <a:r>
              <a:rPr lang="en-US" sz="3600" dirty="0" smtClean="0"/>
              <a:t>JEE Application Architecture</a:t>
            </a:r>
          </a:p>
        </p:txBody>
      </p:sp>
      <p:sp>
        <p:nvSpPr>
          <p:cNvPr id="14340" name="Rectangle 3"/>
          <p:cNvSpPr>
            <a:spLocks noGrp="1" noChangeArrowheads="1"/>
          </p:cNvSpPr>
          <p:nvPr>
            <p:ph type="body" idx="1"/>
          </p:nvPr>
        </p:nvSpPr>
        <p:spPr>
          <a:xfrm>
            <a:off x="268288" y="1469708"/>
            <a:ext cx="8686800" cy="4946650"/>
          </a:xfrm>
        </p:spPr>
        <p:txBody>
          <a:bodyPr/>
          <a:lstStyle/>
          <a:p>
            <a:r>
              <a:rPr lang="en-US" sz="2000" dirty="0" smtClean="0"/>
              <a:t>A pictorial representation of JEE  architecture:</a:t>
            </a:r>
          </a:p>
          <a:p>
            <a:endParaRPr lang="en-US" sz="2000" dirty="0" smtClean="0"/>
          </a:p>
        </p:txBody>
      </p:sp>
      <p:sp>
        <p:nvSpPr>
          <p:cNvPr id="14341" name="Rectangle 4"/>
          <p:cNvSpPr>
            <a:spLocks noChangeArrowheads="1"/>
          </p:cNvSpPr>
          <p:nvPr/>
        </p:nvSpPr>
        <p:spPr bwMode="auto">
          <a:xfrm>
            <a:off x="1182688" y="2017713"/>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SzPct val="95000"/>
              <a:buFont typeface="Wingdings" pitchFamily="2" charset="2"/>
              <a:buChar char="v"/>
            </a:pPr>
            <a:endParaRPr lang="en-US" sz="2000">
              <a:latin typeface="Cambria" pitchFamily="18" charset="0"/>
            </a:endParaRPr>
          </a:p>
        </p:txBody>
      </p:sp>
      <p:sp>
        <p:nvSpPr>
          <p:cNvPr id="14343" name="Text Box 7"/>
          <p:cNvSpPr txBox="1">
            <a:spLocks noChangeArrowheads="1"/>
          </p:cNvSpPr>
          <p:nvPr/>
        </p:nvSpPr>
        <p:spPr bwMode="auto">
          <a:xfrm>
            <a:off x="4724400" y="5181600"/>
            <a:ext cx="4038600" cy="274638"/>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a:latin typeface="Cambria" pitchFamily="18" charset="0"/>
              </a:rPr>
              <a:t>courtesy : http://java.sun.com</a:t>
            </a:r>
            <a:endParaRPr lang="en-US"/>
          </a:p>
        </p:txBody>
      </p:sp>
      <p:pic>
        <p:nvPicPr>
          <p:cNvPr id="1026" name="Picture 2" descr="C:\Users\125233\Desktop\app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08188"/>
            <a:ext cx="6324600" cy="4438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24200" y="6445052"/>
            <a:ext cx="1721240" cy="307777"/>
          </a:xfrm>
          <a:prstGeom prst="rect">
            <a:avLst/>
          </a:prstGeom>
        </p:spPr>
        <p:txBody>
          <a:bodyPr wrap="none">
            <a:spAutoFit/>
          </a:bodyPr>
          <a:lstStyle/>
          <a:p>
            <a:r>
              <a:rPr lang="en-US" sz="1400" dirty="0"/>
              <a:t>Courtesy :oracle.com</a:t>
            </a:r>
          </a:p>
        </p:txBody>
      </p:sp>
    </p:spTree>
    <p:extLst>
      <p:ext uri="{BB962C8B-B14F-4D97-AF65-F5344CB8AC3E}">
        <p14:creationId xmlns:p14="http://schemas.microsoft.com/office/powerpoint/2010/main" val="835556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A49C4D-AFAE-4DF3-966C-0BBBD01B4F6C}"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a:xfrm>
            <a:off x="1524000" y="304800"/>
            <a:ext cx="6858000" cy="533400"/>
          </a:xfrm>
        </p:spPr>
        <p:txBody>
          <a:bodyPr/>
          <a:lstStyle/>
          <a:p>
            <a:r>
              <a:rPr lang="en-US" sz="3600" dirty="0" smtClean="0"/>
              <a:t>Introduction to Enterprise Java Beans</a:t>
            </a:r>
          </a:p>
        </p:txBody>
      </p:sp>
      <p:sp>
        <p:nvSpPr>
          <p:cNvPr id="15364" name="Rectangle 3"/>
          <p:cNvSpPr>
            <a:spLocks noGrp="1" noChangeArrowheads="1"/>
          </p:cNvSpPr>
          <p:nvPr>
            <p:ph type="body" idx="1"/>
          </p:nvPr>
        </p:nvSpPr>
        <p:spPr/>
        <p:txBody>
          <a:bodyPr/>
          <a:lstStyle/>
          <a:p>
            <a:pPr>
              <a:lnSpc>
                <a:spcPct val="130000"/>
              </a:lnSpc>
            </a:pPr>
            <a:r>
              <a:rPr lang="en-US" sz="2000" dirty="0" smtClean="0"/>
              <a:t>Enterprise </a:t>
            </a:r>
            <a:r>
              <a:rPr lang="en-US" sz="2000" dirty="0"/>
              <a:t>JavaBeans (EJB) technology is the server-side component architecture for Java Platform, Enterprise Edition (Java EE). </a:t>
            </a:r>
            <a:endParaRPr lang="en-US" sz="2000" dirty="0" smtClean="0"/>
          </a:p>
          <a:p>
            <a:pPr>
              <a:lnSpc>
                <a:spcPct val="130000"/>
              </a:lnSpc>
            </a:pPr>
            <a:endParaRPr lang="en-US" sz="2000" dirty="0" smtClean="0"/>
          </a:p>
          <a:p>
            <a:pPr>
              <a:lnSpc>
                <a:spcPct val="130000"/>
              </a:lnSpc>
            </a:pPr>
            <a:r>
              <a:rPr lang="en-US" sz="2000" dirty="0" smtClean="0"/>
              <a:t>EJB </a:t>
            </a:r>
            <a:r>
              <a:rPr lang="en-US" sz="2000" dirty="0"/>
              <a:t>technology enables rapid and simplified development of distributed, transactional, secure and portable applications based on Java technology.</a:t>
            </a:r>
            <a:br>
              <a:rPr lang="en-US" sz="2000" dirty="0"/>
            </a:br>
            <a:r>
              <a:rPr lang="en-US" sz="2000" dirty="0"/>
              <a:t/>
            </a:r>
            <a:br>
              <a:rPr lang="en-US" sz="2000" dirty="0"/>
            </a:br>
            <a:endParaRPr lang="en-US" sz="2000" dirty="0" smtClean="0"/>
          </a:p>
        </p:txBody>
      </p:sp>
    </p:spTree>
    <p:extLst>
      <p:ext uri="{BB962C8B-B14F-4D97-AF65-F5344CB8AC3E}">
        <p14:creationId xmlns:p14="http://schemas.microsoft.com/office/powerpoint/2010/main" val="233012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a:t>
            </a:r>
          </a:p>
          <a:p>
            <a:pPr marL="514350" indent="-514350">
              <a:spcBef>
                <a:spcPts val="400"/>
              </a:spcBef>
              <a:buAutoNum type="arabicPeriod"/>
              <a:defRPr/>
            </a:pPr>
            <a:r>
              <a:rPr lang="en-US" dirty="0" smtClean="0"/>
              <a:t>When do you use EJB?</a:t>
            </a:r>
          </a:p>
          <a:p>
            <a:pPr marL="0" indent="0">
              <a:spcBef>
                <a:spcPts val="400"/>
              </a:spcBef>
              <a:buNone/>
              <a:defRPr/>
            </a:pPr>
            <a:r>
              <a:rPr lang="en-US" dirty="0" smtClean="0"/>
              <a:t>Participants can answer this question in chat area. </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14</a:t>
            </a:fld>
            <a:endParaRPr lang="en-US" sz="1400" dirty="0"/>
          </a:p>
        </p:txBody>
      </p:sp>
    </p:spTree>
    <p:extLst>
      <p:ext uri="{BB962C8B-B14F-4D97-AF65-F5344CB8AC3E}">
        <p14:creationId xmlns:p14="http://schemas.microsoft.com/office/powerpoint/2010/main" val="1240313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C32B57B-AA5D-4112-8D83-11E589CC2B39}"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p:txBody>
          <a:bodyPr/>
          <a:lstStyle/>
          <a:p>
            <a:r>
              <a:rPr lang="en-US" sz="3600" smtClean="0"/>
              <a:t>EJB Container</a:t>
            </a:r>
          </a:p>
        </p:txBody>
      </p:sp>
      <p:sp>
        <p:nvSpPr>
          <p:cNvPr id="16388" name="Rectangle 3"/>
          <p:cNvSpPr>
            <a:spLocks noGrp="1" noChangeArrowheads="1"/>
          </p:cNvSpPr>
          <p:nvPr>
            <p:ph type="body" idx="1"/>
          </p:nvPr>
        </p:nvSpPr>
        <p:spPr/>
        <p:txBody>
          <a:bodyPr/>
          <a:lstStyle/>
          <a:p>
            <a:pPr>
              <a:lnSpc>
                <a:spcPct val="150000"/>
              </a:lnSpc>
            </a:pPr>
            <a:r>
              <a:rPr lang="en-US" sz="2000" dirty="0" smtClean="0"/>
              <a:t>EJB Container:</a:t>
            </a:r>
          </a:p>
          <a:p>
            <a:pPr lvl="1">
              <a:lnSpc>
                <a:spcPct val="150000"/>
              </a:lnSpc>
            </a:pPr>
            <a:r>
              <a:rPr lang="en-US" sz="1800" dirty="0" smtClean="0"/>
              <a:t>The enterprise beans are hosted by an </a:t>
            </a:r>
            <a:r>
              <a:rPr lang="en-US" sz="1800" i="1" dirty="0" smtClean="0"/>
              <a:t>EJB </a:t>
            </a:r>
            <a:r>
              <a:rPr lang="en-US" sz="1800" dirty="0" smtClean="0"/>
              <a:t>container. </a:t>
            </a:r>
          </a:p>
          <a:p>
            <a:pPr lvl="1">
              <a:lnSpc>
                <a:spcPct val="150000"/>
              </a:lnSpc>
            </a:pPr>
            <a:r>
              <a:rPr lang="en-US" sz="1800" dirty="0" smtClean="0"/>
              <a:t>Act as an interface between a component (Bean) and the low-level platform-specific functionality that supports the component (Bean). </a:t>
            </a:r>
          </a:p>
          <a:p>
            <a:pPr lvl="1">
              <a:lnSpc>
                <a:spcPct val="150000"/>
              </a:lnSpc>
            </a:pPr>
            <a:r>
              <a:rPr lang="en-US" sz="1800" dirty="0" smtClean="0"/>
              <a:t>Provides a number of useful services enterprise beans. These include:</a:t>
            </a:r>
          </a:p>
          <a:p>
            <a:pPr lvl="2">
              <a:lnSpc>
                <a:spcPct val="150000"/>
              </a:lnSpc>
            </a:pPr>
            <a:r>
              <a:rPr lang="en-US" sz="1600" dirty="0" smtClean="0"/>
              <a:t>Transaction Management</a:t>
            </a:r>
          </a:p>
          <a:p>
            <a:pPr lvl="2">
              <a:lnSpc>
                <a:spcPct val="150000"/>
              </a:lnSpc>
            </a:pPr>
            <a:r>
              <a:rPr lang="en-US" sz="1600" dirty="0" smtClean="0"/>
              <a:t>Communication Services</a:t>
            </a:r>
          </a:p>
          <a:p>
            <a:pPr lvl="2">
              <a:lnSpc>
                <a:spcPct val="150000"/>
              </a:lnSpc>
            </a:pPr>
            <a:r>
              <a:rPr lang="en-US" sz="1600" dirty="0" smtClean="0"/>
              <a:t>Persistence</a:t>
            </a:r>
          </a:p>
          <a:p>
            <a:pPr lvl="2">
              <a:lnSpc>
                <a:spcPct val="150000"/>
              </a:lnSpc>
            </a:pPr>
            <a:r>
              <a:rPr lang="en-US" sz="1600" dirty="0" smtClean="0"/>
              <a:t>Error handling</a:t>
            </a:r>
          </a:p>
          <a:p>
            <a:pPr lvl="2">
              <a:lnSpc>
                <a:spcPct val="150000"/>
              </a:lnSpc>
            </a:pPr>
            <a:r>
              <a:rPr lang="en-US" sz="1600" dirty="0" smtClean="0"/>
              <a:t>Concurrency</a:t>
            </a:r>
          </a:p>
          <a:p>
            <a:pPr lvl="2">
              <a:lnSpc>
                <a:spcPct val="150000"/>
              </a:lnSpc>
            </a:pPr>
            <a:r>
              <a:rPr lang="en-US" sz="1600" dirty="0" smtClean="0"/>
              <a:t>Security and so on</a:t>
            </a:r>
          </a:p>
        </p:txBody>
      </p:sp>
    </p:spTree>
    <p:extLst>
      <p:ext uri="{BB962C8B-B14F-4D97-AF65-F5344CB8AC3E}">
        <p14:creationId xmlns:p14="http://schemas.microsoft.com/office/powerpoint/2010/main" val="348800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830EB40-24E6-4599-BB34-86E2BA76DDE5}"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smtClean="0"/>
              <a:t>EJB Container</a:t>
            </a:r>
          </a:p>
        </p:txBody>
      </p:sp>
      <p:sp>
        <p:nvSpPr>
          <p:cNvPr id="17412" name="Rectangle 3"/>
          <p:cNvSpPr>
            <a:spLocks noGrp="1" noChangeArrowheads="1"/>
          </p:cNvSpPr>
          <p:nvPr>
            <p:ph type="body" idx="1"/>
          </p:nvPr>
        </p:nvSpPr>
        <p:spPr/>
        <p:txBody>
          <a:bodyPr/>
          <a:lstStyle/>
          <a:p>
            <a:pPr>
              <a:lnSpc>
                <a:spcPct val="200000"/>
              </a:lnSpc>
            </a:pPr>
            <a:r>
              <a:rPr lang="en-US" sz="2000" smtClean="0"/>
              <a:t>For each enterprise bean, the container is responsible for:</a:t>
            </a:r>
            <a:endParaRPr lang="en-US" sz="1800" smtClean="0"/>
          </a:p>
          <a:p>
            <a:pPr lvl="1">
              <a:lnSpc>
                <a:spcPct val="200000"/>
              </a:lnSpc>
            </a:pPr>
            <a:r>
              <a:rPr lang="en-US" sz="1800" smtClean="0"/>
              <a:t>Registering the object </a:t>
            </a:r>
          </a:p>
          <a:p>
            <a:pPr lvl="1">
              <a:lnSpc>
                <a:spcPct val="200000"/>
              </a:lnSpc>
            </a:pPr>
            <a:r>
              <a:rPr lang="en-US" sz="1800" smtClean="0"/>
              <a:t>Providing a remote interface for the object</a:t>
            </a:r>
          </a:p>
          <a:p>
            <a:pPr lvl="1">
              <a:lnSpc>
                <a:spcPct val="200000"/>
              </a:lnSpc>
            </a:pPr>
            <a:r>
              <a:rPr lang="en-US" sz="1800" smtClean="0"/>
              <a:t>Creating and destroying object instances</a:t>
            </a:r>
          </a:p>
          <a:p>
            <a:pPr lvl="1">
              <a:lnSpc>
                <a:spcPct val="200000"/>
              </a:lnSpc>
            </a:pPr>
            <a:r>
              <a:rPr lang="en-US" sz="1800" smtClean="0"/>
              <a:t>Checking security for objects</a:t>
            </a:r>
          </a:p>
          <a:p>
            <a:pPr lvl="1">
              <a:lnSpc>
                <a:spcPct val="200000"/>
              </a:lnSpc>
            </a:pPr>
            <a:r>
              <a:rPr lang="en-US" sz="1800" smtClean="0"/>
              <a:t>Managing the active state for the objects</a:t>
            </a:r>
          </a:p>
          <a:p>
            <a:pPr lvl="1">
              <a:lnSpc>
                <a:spcPct val="200000"/>
              </a:lnSpc>
            </a:pPr>
            <a:r>
              <a:rPr lang="en-US" sz="1800" smtClean="0"/>
              <a:t>Coordinating distributed transactions</a:t>
            </a:r>
          </a:p>
          <a:p>
            <a:pPr lvl="1">
              <a:lnSpc>
                <a:spcPct val="200000"/>
              </a:lnSpc>
            </a:pPr>
            <a:r>
              <a:rPr lang="en-US" sz="1800" smtClean="0"/>
              <a:t>Manage all persistent data within the object</a:t>
            </a:r>
          </a:p>
        </p:txBody>
      </p:sp>
    </p:spTree>
    <p:extLst>
      <p:ext uri="{BB962C8B-B14F-4D97-AF65-F5344CB8AC3E}">
        <p14:creationId xmlns:p14="http://schemas.microsoft.com/office/powerpoint/2010/main" val="250318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CEBA930-9FF7-4ACA-981B-CCBC4486AB66}"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C329AC1-53E3-4291-8B06-EA2D380E7963}" type="slidenum">
              <a:rPr lang="en-US" sz="800" b="0">
                <a:solidFill>
                  <a:srgbClr val="000000"/>
                </a:solidFill>
                <a:latin typeface="Verdana" pitchFamily="34" charset="0"/>
              </a:rPr>
              <a:pPr eaLnBrk="1" hangingPunct="1"/>
              <a:t>17</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smtClean="0"/>
              <a:t>EJB Server</a:t>
            </a:r>
          </a:p>
        </p:txBody>
      </p:sp>
      <p:sp>
        <p:nvSpPr>
          <p:cNvPr id="18437" name="Rectangle 3"/>
          <p:cNvSpPr>
            <a:spLocks noGrp="1" noChangeArrowheads="1"/>
          </p:cNvSpPr>
          <p:nvPr>
            <p:ph type="body" idx="1"/>
          </p:nvPr>
        </p:nvSpPr>
        <p:spPr/>
        <p:txBody>
          <a:bodyPr/>
          <a:lstStyle/>
          <a:p>
            <a:pPr>
              <a:lnSpc>
                <a:spcPct val="250000"/>
              </a:lnSpc>
            </a:pPr>
            <a:r>
              <a:rPr lang="en-US" sz="2000" smtClean="0"/>
              <a:t>The EJB server provides an environment that supports the execution of applications developed using EJBs.</a:t>
            </a:r>
          </a:p>
          <a:p>
            <a:pPr>
              <a:lnSpc>
                <a:spcPct val="250000"/>
              </a:lnSpc>
            </a:pPr>
            <a:r>
              <a:rPr lang="en-US" sz="2000" smtClean="0"/>
              <a:t>An EJB Server manages and coordinates the allocation of resources to the applications.</a:t>
            </a:r>
          </a:p>
          <a:p>
            <a:pPr>
              <a:lnSpc>
                <a:spcPct val="250000"/>
              </a:lnSpc>
            </a:pPr>
            <a:r>
              <a:rPr lang="en-US" sz="2000" smtClean="0"/>
              <a:t>An EJB Container manages the enterprise beans contained within it.</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42862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a:t>
            </a:r>
          </a:p>
          <a:p>
            <a:pPr marL="514350" indent="-514350">
              <a:spcBef>
                <a:spcPts val="400"/>
              </a:spcBef>
              <a:buAutoNum type="arabicPeriod"/>
              <a:defRPr/>
            </a:pPr>
            <a:r>
              <a:rPr lang="en-US" dirty="0" smtClean="0"/>
              <a:t>List out the services provided by the container</a:t>
            </a:r>
          </a:p>
          <a:p>
            <a:pPr marL="0" indent="0">
              <a:spcBef>
                <a:spcPts val="400"/>
              </a:spcBef>
              <a:buNone/>
              <a:defRPr/>
            </a:pPr>
            <a:r>
              <a:rPr lang="en-US" dirty="0" smtClean="0"/>
              <a:t>Participants can answer this question in chat area. </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18</a:t>
            </a:fld>
            <a:endParaRPr lang="en-US" sz="1400" dirty="0"/>
          </a:p>
        </p:txBody>
      </p:sp>
    </p:spTree>
    <p:extLst>
      <p:ext uri="{BB962C8B-B14F-4D97-AF65-F5344CB8AC3E}">
        <p14:creationId xmlns:p14="http://schemas.microsoft.com/office/powerpoint/2010/main" val="4150793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838373-6C12-4959-AB6B-D4A2CE31A229}"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smtClean="0"/>
              <a:t>Types of Enterprise Bean</a:t>
            </a:r>
          </a:p>
        </p:txBody>
      </p:sp>
      <p:sp>
        <p:nvSpPr>
          <p:cNvPr id="20484" name="Rectangle 3"/>
          <p:cNvSpPr>
            <a:spLocks noGrp="1" noChangeArrowheads="1"/>
          </p:cNvSpPr>
          <p:nvPr>
            <p:ph type="body" idx="1"/>
          </p:nvPr>
        </p:nvSpPr>
        <p:spPr/>
        <p:txBody>
          <a:bodyPr/>
          <a:lstStyle/>
          <a:p>
            <a:pPr>
              <a:lnSpc>
                <a:spcPct val="150000"/>
              </a:lnSpc>
            </a:pPr>
            <a:r>
              <a:rPr lang="en-US" sz="2000" smtClean="0"/>
              <a:t>There are three different types of beans in EJB: session, entity and message-driven. Each has a specific purpose: </a:t>
            </a:r>
          </a:p>
          <a:p>
            <a:pPr>
              <a:lnSpc>
                <a:spcPct val="150000"/>
              </a:lnSpc>
            </a:pPr>
            <a:r>
              <a:rPr lang="en-US" sz="2000" smtClean="0"/>
              <a:t>Session Beans:</a:t>
            </a:r>
          </a:p>
          <a:p>
            <a:pPr lvl="1">
              <a:lnSpc>
                <a:spcPct val="150000"/>
              </a:lnSpc>
            </a:pPr>
            <a:r>
              <a:rPr lang="en-US" sz="1800" smtClean="0"/>
              <a:t>Represents an action or process that must be executed synchronously, such as making a reservation or validating a credit card. </a:t>
            </a:r>
            <a:endParaRPr lang="en-US" smtClean="0"/>
          </a:p>
          <a:p>
            <a:pPr>
              <a:lnSpc>
                <a:spcPct val="150000"/>
              </a:lnSpc>
            </a:pPr>
            <a:r>
              <a:rPr lang="en-US" sz="2000" smtClean="0"/>
              <a:t>Entity Beans:</a:t>
            </a:r>
          </a:p>
          <a:p>
            <a:pPr lvl="1">
              <a:lnSpc>
                <a:spcPct val="150000"/>
              </a:lnSpc>
            </a:pPr>
            <a:r>
              <a:rPr lang="en-US" sz="1800" smtClean="0"/>
              <a:t>Represents data; each entity bean represents a unique record in the database. </a:t>
            </a:r>
            <a:endParaRPr lang="en-US" smtClean="0"/>
          </a:p>
          <a:p>
            <a:pPr>
              <a:lnSpc>
                <a:spcPct val="150000"/>
              </a:lnSpc>
            </a:pPr>
            <a:r>
              <a:rPr lang="en-US" sz="2000" smtClean="0"/>
              <a:t>Message-Driven Beans</a:t>
            </a:r>
          </a:p>
          <a:p>
            <a:pPr lvl="1">
              <a:lnSpc>
                <a:spcPct val="150000"/>
              </a:lnSpc>
            </a:pPr>
            <a:r>
              <a:rPr lang="en-US" sz="1800" smtClean="0"/>
              <a:t>Represents an action or process, which are executed asynchronously, such as initiating a batch process.</a:t>
            </a:r>
          </a:p>
        </p:txBody>
      </p:sp>
    </p:spTree>
    <p:extLst>
      <p:ext uri="{BB962C8B-B14F-4D97-AF65-F5344CB8AC3E}">
        <p14:creationId xmlns:p14="http://schemas.microsoft.com/office/powerpoint/2010/main" val="335070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67916271"/>
              </p:ext>
            </p:extLst>
          </p:nvPr>
        </p:nvGraphicFramePr>
        <p:xfrm>
          <a:off x="2209800" y="2286000"/>
          <a:ext cx="6477000" cy="1865376"/>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Selvarajan, Naren Kumar                      127813</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Santhanalakshmi Natarajan                 125233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Naren</a:t>
                      </a:r>
                      <a:r>
                        <a:rPr kumimoji="0" lang="en-US" sz="1600" b="0" i="0" u="none" strike="noStrike" cap="none" normalizeH="0" baseline="0" dirty="0" smtClean="0">
                          <a:ln>
                            <a:noFill/>
                          </a:ln>
                          <a:solidFill>
                            <a:schemeClr val="tx1"/>
                          </a:solidFill>
                          <a:effectLst/>
                          <a:latin typeface="+mj-lt"/>
                        </a:rPr>
                        <a:t>- SCJP 1.4, SCBCD 2.0, SCWCD 1.4</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Santhanalakshmi - 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049507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AAF7C5-9692-4352-A225-E7E142313162}"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smtClean="0"/>
              <a:t>EJB 3.0 Features</a:t>
            </a:r>
          </a:p>
        </p:txBody>
      </p:sp>
      <p:sp>
        <p:nvSpPr>
          <p:cNvPr id="19460" name="Rectangle 3"/>
          <p:cNvSpPr>
            <a:spLocks noGrp="1" noChangeArrowheads="1"/>
          </p:cNvSpPr>
          <p:nvPr>
            <p:ph type="body" idx="1"/>
          </p:nvPr>
        </p:nvSpPr>
        <p:spPr/>
        <p:txBody>
          <a:bodyPr/>
          <a:lstStyle/>
          <a:p>
            <a:pPr>
              <a:lnSpc>
                <a:spcPct val="200000"/>
              </a:lnSpc>
            </a:pPr>
            <a:r>
              <a:rPr lang="en-US" sz="2000" dirty="0" smtClean="0"/>
              <a:t>Fewer required classes and interfaces</a:t>
            </a:r>
          </a:p>
          <a:p>
            <a:pPr>
              <a:lnSpc>
                <a:spcPct val="200000"/>
              </a:lnSpc>
            </a:pPr>
            <a:r>
              <a:rPr lang="en-US" sz="2000" dirty="0" smtClean="0"/>
              <a:t>Optional deployment descriptors</a:t>
            </a:r>
          </a:p>
          <a:p>
            <a:pPr>
              <a:lnSpc>
                <a:spcPct val="200000"/>
              </a:lnSpc>
            </a:pPr>
            <a:r>
              <a:rPr lang="en-US" sz="2000" dirty="0" smtClean="0"/>
              <a:t>Entity beans are POJO</a:t>
            </a:r>
          </a:p>
          <a:p>
            <a:pPr>
              <a:lnSpc>
                <a:spcPct val="200000"/>
              </a:lnSpc>
            </a:pPr>
            <a:r>
              <a:rPr lang="en-US" sz="2000" dirty="0" smtClean="0"/>
              <a:t>Annotation Driven Programming model</a:t>
            </a:r>
          </a:p>
          <a:p>
            <a:pPr>
              <a:lnSpc>
                <a:spcPct val="200000"/>
              </a:lnSpc>
            </a:pPr>
            <a:r>
              <a:rPr lang="en-US" sz="2000" dirty="0" smtClean="0"/>
              <a:t>Simplified, lightweight persistence for object-relational mapping</a:t>
            </a:r>
          </a:p>
          <a:p>
            <a:pPr>
              <a:lnSpc>
                <a:spcPct val="200000"/>
              </a:lnSpc>
            </a:pPr>
            <a:endParaRPr lang="en-US" sz="2000" dirty="0" smtClean="0"/>
          </a:p>
        </p:txBody>
      </p:sp>
    </p:spTree>
    <p:extLst>
      <p:ext uri="{BB962C8B-B14F-4D97-AF65-F5344CB8AC3E}">
        <p14:creationId xmlns:p14="http://schemas.microsoft.com/office/powerpoint/2010/main" val="1897664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3.1 Features</a:t>
            </a:r>
            <a:endParaRPr lang="en-US" dirty="0"/>
          </a:p>
        </p:txBody>
      </p:sp>
      <p:sp>
        <p:nvSpPr>
          <p:cNvPr id="3" name="Content Placeholder 2"/>
          <p:cNvSpPr>
            <a:spLocks noGrp="1"/>
          </p:cNvSpPr>
          <p:nvPr>
            <p:ph idx="1"/>
          </p:nvPr>
        </p:nvSpPr>
        <p:spPr/>
        <p:txBody>
          <a:bodyPr/>
          <a:lstStyle/>
          <a:p>
            <a:pPr>
              <a:lnSpc>
                <a:spcPct val="200000"/>
              </a:lnSpc>
            </a:pPr>
            <a:r>
              <a:rPr lang="en-US" sz="2000" dirty="0"/>
              <a:t>No Interface Local Client View</a:t>
            </a:r>
          </a:p>
          <a:p>
            <a:pPr>
              <a:lnSpc>
                <a:spcPct val="200000"/>
              </a:lnSpc>
            </a:pPr>
            <a:r>
              <a:rPr lang="en-US" sz="2000" dirty="0"/>
              <a:t>Asynchronous Session bean invocations</a:t>
            </a:r>
          </a:p>
          <a:p>
            <a:pPr>
              <a:lnSpc>
                <a:spcPct val="200000"/>
              </a:lnSpc>
            </a:pPr>
            <a:r>
              <a:rPr lang="en-US" sz="2000" dirty="0"/>
              <a:t>Singleton Session beans</a:t>
            </a:r>
          </a:p>
          <a:p>
            <a:pPr>
              <a:lnSpc>
                <a:spcPct val="200000"/>
              </a:lnSpc>
            </a:pPr>
            <a:r>
              <a:rPr lang="en-US" sz="2000" dirty="0"/>
              <a:t>EJB Timer Service (Not discussed in the training)</a:t>
            </a:r>
          </a:p>
          <a:p>
            <a:pPr>
              <a:lnSpc>
                <a:spcPct val="200000"/>
              </a:lnSpc>
            </a:pPr>
            <a:r>
              <a:rPr lang="en-US" sz="2000" dirty="0"/>
              <a:t>Portable JNDI Names</a:t>
            </a:r>
          </a:p>
          <a:p>
            <a:pPr>
              <a:lnSpc>
                <a:spcPct val="200000"/>
              </a:lnSpc>
            </a:pPr>
            <a:r>
              <a:rPr lang="en-US" sz="2000" dirty="0"/>
              <a:t>Embeddable EJB Container</a:t>
            </a:r>
          </a:p>
          <a:p>
            <a:pPr>
              <a:lnSpc>
                <a:spcPct val="200000"/>
              </a:lnSpc>
            </a:pPr>
            <a:r>
              <a:rPr lang="en-US" sz="2000" dirty="0"/>
              <a:t>EJB 3.1 Lite</a:t>
            </a:r>
          </a:p>
        </p:txBody>
      </p:sp>
      <p:sp>
        <p:nvSpPr>
          <p:cNvPr id="4" name="Slide Number Placeholder 3"/>
          <p:cNvSpPr>
            <a:spLocks noGrp="1"/>
          </p:cNvSpPr>
          <p:nvPr>
            <p:ph type="sldNum" sz="quarter" idx="4294967295"/>
          </p:nvPr>
        </p:nvSpPr>
        <p:spPr>
          <a:xfrm>
            <a:off x="0" y="6400800"/>
            <a:ext cx="457200" cy="277813"/>
          </a:xfrm>
          <a:prstGeom prst="rect">
            <a:avLst/>
          </a:prstGeom>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87073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extLst>
      <p:ext uri="{BB962C8B-B14F-4D97-AF65-F5344CB8AC3E}">
        <p14:creationId xmlns:p14="http://schemas.microsoft.com/office/powerpoint/2010/main" val="2112004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 - POLL</a:t>
            </a:r>
          </a:p>
          <a:p>
            <a:pPr marL="514350" indent="-514350">
              <a:spcBef>
                <a:spcPts val="400"/>
              </a:spcBef>
              <a:buAutoNum type="arabicPeriod"/>
              <a:defRPr/>
            </a:pPr>
            <a:r>
              <a:rPr lang="en-US" dirty="0" smtClean="0"/>
              <a:t>State true of False</a:t>
            </a:r>
          </a:p>
          <a:p>
            <a:pPr marL="0" lvl="1" indent="0">
              <a:spcBef>
                <a:spcPts val="400"/>
              </a:spcBef>
              <a:buNone/>
              <a:defRPr/>
            </a:pPr>
            <a:r>
              <a:rPr lang="en-US" sz="2600" dirty="0"/>
              <a:t>An entity bean represents actions or process-flow.</a:t>
            </a:r>
          </a:p>
          <a:p>
            <a:pPr marL="0" lvl="1" indent="0">
              <a:spcBef>
                <a:spcPts val="400"/>
              </a:spcBef>
              <a:buNone/>
              <a:defRPr/>
            </a:pPr>
            <a:r>
              <a:rPr lang="en-US" sz="2600" dirty="0" smtClean="0"/>
              <a:t>A – True</a:t>
            </a:r>
          </a:p>
          <a:p>
            <a:pPr marL="0" lvl="1" indent="0">
              <a:spcBef>
                <a:spcPts val="400"/>
              </a:spcBef>
              <a:buNone/>
              <a:defRPr/>
            </a:pPr>
            <a:r>
              <a:rPr lang="en-US" sz="2600" dirty="0" smtClean="0"/>
              <a:t>B - False</a:t>
            </a:r>
            <a:endParaRPr lang="en-US" sz="2600" dirty="0"/>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extLst>
      <p:ext uri="{BB962C8B-B14F-4D97-AF65-F5344CB8AC3E}">
        <p14:creationId xmlns:p14="http://schemas.microsoft.com/office/powerpoint/2010/main" val="3529261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 - POLL</a:t>
            </a:r>
          </a:p>
          <a:p>
            <a:pPr marL="514350" indent="-514350">
              <a:spcBef>
                <a:spcPts val="400"/>
              </a:spcBef>
              <a:buAutoNum type="arabicPeriod"/>
              <a:defRPr/>
            </a:pPr>
            <a:r>
              <a:rPr lang="en-US" dirty="0" smtClean="0"/>
              <a:t>What are the different type of Enterprise Java Bean Participants </a:t>
            </a:r>
            <a:r>
              <a:rPr lang="en-US" dirty="0"/>
              <a:t>can answer this question in chat area. </a:t>
            </a:r>
          </a:p>
          <a:p>
            <a:pPr marL="514350" indent="-514350">
              <a:spcBef>
                <a:spcPts val="400"/>
              </a:spcBef>
              <a:buAutoNum type="arabicPeriod"/>
              <a:defRPr/>
            </a:pPr>
            <a:endParaRPr lang="en-US" dirty="0" smtClean="0"/>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24</a:t>
            </a:fld>
            <a:endParaRPr lang="en-US" sz="1400" dirty="0"/>
          </a:p>
        </p:txBody>
      </p:sp>
    </p:spTree>
    <p:extLst>
      <p:ext uri="{BB962C8B-B14F-4D97-AF65-F5344CB8AC3E}">
        <p14:creationId xmlns:p14="http://schemas.microsoft.com/office/powerpoint/2010/main" val="3851042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5FF50EF-6A74-467F-B96B-CB73CF9EB84C}"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5A30517-D5E0-4F72-88D6-A6DF2CBD3FA0}" type="slidenum">
              <a:rPr lang="en-US" sz="800" b="0">
                <a:solidFill>
                  <a:srgbClr val="000000"/>
                </a:solidFill>
                <a:latin typeface="Verdana" pitchFamily="34" charset="0"/>
              </a:rPr>
              <a:pPr eaLnBrk="1" hangingPunct="1"/>
              <a:t>25</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smtClean="0"/>
              <a:t>Introduction to EJB: Summary</a:t>
            </a:r>
          </a:p>
        </p:txBody>
      </p:sp>
      <p:sp>
        <p:nvSpPr>
          <p:cNvPr id="23557" name="Rectangle 3"/>
          <p:cNvSpPr>
            <a:spLocks noGrp="1" noChangeArrowheads="1"/>
          </p:cNvSpPr>
          <p:nvPr>
            <p:ph type="body" idx="1"/>
          </p:nvPr>
        </p:nvSpPr>
        <p:spPr/>
        <p:txBody>
          <a:bodyPr/>
          <a:lstStyle/>
          <a:p>
            <a:pPr>
              <a:lnSpc>
                <a:spcPct val="170000"/>
              </a:lnSpc>
            </a:pPr>
            <a:r>
              <a:rPr lang="en-US" sz="2000" dirty="0" smtClean="0"/>
              <a:t>In this session, you have learnt:</a:t>
            </a:r>
          </a:p>
          <a:p>
            <a:pPr marL="742950" lvl="1" indent="-285750">
              <a:lnSpc>
                <a:spcPct val="170000"/>
              </a:lnSpc>
            </a:pPr>
            <a:r>
              <a:rPr lang="en-US" sz="1800" dirty="0" smtClean="0"/>
              <a:t>Enterprise Java Beans is a server side component architecture that simplifies the process of building enterprise-class distributed component applications in Java.</a:t>
            </a:r>
          </a:p>
          <a:p>
            <a:pPr marL="742950" lvl="1" indent="-285750">
              <a:lnSpc>
                <a:spcPct val="170000"/>
              </a:lnSpc>
            </a:pPr>
            <a:r>
              <a:rPr lang="en-US" sz="1800" dirty="0" smtClean="0"/>
              <a:t>The EJB container act as an interface between a component (Bean) and the low-level platform-specific functionality that supports the component (Bean). </a:t>
            </a:r>
          </a:p>
          <a:p>
            <a:pPr marL="742950" lvl="1" indent="-285750"/>
            <a:r>
              <a:rPr lang="en-US" sz="1800" dirty="0" smtClean="0"/>
              <a:t>Types of enterprise beans:</a:t>
            </a:r>
          </a:p>
          <a:p>
            <a:pPr lvl="2">
              <a:lnSpc>
                <a:spcPct val="150000"/>
              </a:lnSpc>
            </a:pPr>
            <a:r>
              <a:rPr lang="en-US" sz="1600" dirty="0" smtClean="0"/>
              <a:t>Entity beans, which represent the data in the database</a:t>
            </a:r>
          </a:p>
          <a:p>
            <a:pPr lvl="2">
              <a:lnSpc>
                <a:spcPct val="150000"/>
              </a:lnSpc>
            </a:pPr>
            <a:r>
              <a:rPr lang="en-US" sz="1600" dirty="0" smtClean="0"/>
              <a:t>Session bean, which represent the process-flow or an action performed on an entity.</a:t>
            </a:r>
          </a:p>
          <a:p>
            <a:pPr lvl="2">
              <a:lnSpc>
                <a:spcPct val="150000"/>
              </a:lnSpc>
            </a:pPr>
            <a:r>
              <a:rPr lang="en-US" sz="1600" dirty="0" smtClean="0"/>
              <a:t>Message-Driven beans that represent action performed asynchronously.</a:t>
            </a:r>
          </a:p>
          <a:p>
            <a:pPr lvl="2">
              <a:lnSpc>
                <a:spcPct val="150000"/>
              </a:lnSpc>
            </a:pPr>
            <a:endParaRPr lang="en-US" sz="2000" dirty="0" smtClean="0"/>
          </a:p>
        </p:txBody>
      </p:sp>
    </p:spTree>
    <p:extLst>
      <p:ext uri="{BB962C8B-B14F-4D97-AF65-F5344CB8AC3E}">
        <p14:creationId xmlns:p14="http://schemas.microsoft.com/office/powerpoint/2010/main" val="66217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a:defRPr/>
            </a:pPr>
            <a:r>
              <a:rPr lang="en-US" sz="2400" dirty="0">
                <a:hlinkClick r:id="rId3"/>
              </a:rPr>
              <a:t>http://</a:t>
            </a:r>
            <a:r>
              <a:rPr lang="en-US" sz="2400" dirty="0" smtClean="0">
                <a:hlinkClick r:id="rId3"/>
              </a:rPr>
              <a:t>www.youtube.com/watch?v=d7PcWbCRrSM</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4"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26</a:t>
            </a:fld>
            <a:endParaRPr lang="en-US" sz="1400" dirty="0"/>
          </a:p>
        </p:txBody>
      </p:sp>
    </p:spTree>
    <p:extLst>
      <p:ext uri="{BB962C8B-B14F-4D97-AF65-F5344CB8AC3E}">
        <p14:creationId xmlns:p14="http://schemas.microsoft.com/office/powerpoint/2010/main" val="2108714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7E33A2-2CC4-40A4-8D34-5BFD6491314C}"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9688B77-A404-4165-80D8-A7AE9C7A8EE3}" type="slidenum">
              <a:rPr lang="en-US" sz="800" b="0">
                <a:solidFill>
                  <a:srgbClr val="000000"/>
                </a:solidFill>
                <a:latin typeface="Verdana" pitchFamily="34" charset="0"/>
              </a:rPr>
              <a:pPr eaLnBrk="1" hangingPunct="1"/>
              <a:t>27</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Introduction to EJB: Source</a:t>
            </a:r>
          </a:p>
        </p:txBody>
      </p:sp>
      <p:sp>
        <p:nvSpPr>
          <p:cNvPr id="24581" name="Rectangle 3"/>
          <p:cNvSpPr>
            <a:spLocks noGrp="1" noChangeArrowheads="1"/>
          </p:cNvSpPr>
          <p:nvPr>
            <p:ph type="body" idx="1"/>
          </p:nvPr>
        </p:nvSpPr>
        <p:spPr/>
        <p:txBody>
          <a:bodyPr/>
          <a:lstStyle/>
          <a:p>
            <a:pPr eaLnBrk="1" hangingPunct="1"/>
            <a:r>
              <a:rPr lang="en-US" sz="2000" smtClean="0"/>
              <a:t>Book - Enterprise JavaBeans 3.0 by Bill Burke &amp; Richard Monson-Haefel</a:t>
            </a:r>
          </a:p>
          <a:p>
            <a:pPr eaLnBrk="1" hangingPunct="1"/>
            <a:endParaRPr lang="en-US" sz="200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052111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03932"/>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rPr>
              <a:t>Introduction to EJB 3.1</a:t>
            </a:r>
          </a:p>
        </p:txBody>
      </p:sp>
    </p:spTree>
    <p:extLst>
      <p:ext uri="{BB962C8B-B14F-4D97-AF65-F5344CB8AC3E}">
        <p14:creationId xmlns:p14="http://schemas.microsoft.com/office/powerpoint/2010/main" val="1402358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11595393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EA5DB79-4529-41BA-BBE2-C46905DC97E6}"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Rectangle 2"/>
          <p:cNvSpPr>
            <a:spLocks noGrp="1" noChangeArrowheads="1"/>
          </p:cNvSpPr>
          <p:nvPr>
            <p:ph type="title"/>
          </p:nvPr>
        </p:nvSpPr>
        <p:spPr/>
        <p:txBody>
          <a:bodyPr/>
          <a:lstStyle/>
          <a:p>
            <a:r>
              <a:rPr lang="en-US" dirty="0"/>
              <a:t>Working with Enterprise JavaBeans (EJB</a:t>
            </a:r>
            <a:r>
              <a:rPr lang="en-US" dirty="0" smtClean="0"/>
              <a:t>): </a:t>
            </a:r>
            <a:r>
              <a:rPr lang="en-US" sz="3600" dirty="0" smtClean="0"/>
              <a:t>Overview</a:t>
            </a:r>
          </a:p>
        </p:txBody>
      </p:sp>
      <p:sp>
        <p:nvSpPr>
          <p:cNvPr id="6148" name="Rectangle 3"/>
          <p:cNvSpPr>
            <a:spLocks noGrp="1" noChangeArrowheads="1"/>
          </p:cNvSpPr>
          <p:nvPr>
            <p:ph type="body" idx="1"/>
          </p:nvPr>
        </p:nvSpPr>
        <p:spPr/>
        <p:txBody>
          <a:bodyPr/>
          <a:lstStyle/>
          <a:p>
            <a:pPr>
              <a:lnSpc>
                <a:spcPct val="200000"/>
              </a:lnSpc>
            </a:pPr>
            <a:r>
              <a:rPr lang="en-US" sz="2000" dirty="0" smtClean="0"/>
              <a:t>Introduction:</a:t>
            </a:r>
          </a:p>
          <a:p>
            <a:pPr marL="0" indent="0">
              <a:buNone/>
            </a:pPr>
            <a:r>
              <a:rPr lang="en-US" sz="2000" dirty="0" smtClean="0"/>
              <a:t>	The </a:t>
            </a:r>
            <a:r>
              <a:rPr lang="en-US" sz="2000" dirty="0"/>
              <a:t>Enterprise JavaBeans is a architecture for the development and deployment of component-based business applications. </a:t>
            </a:r>
            <a:endParaRPr lang="en-US" sz="2000" dirty="0" smtClean="0"/>
          </a:p>
          <a:p>
            <a:pPr marL="0" indent="0">
              <a:buNone/>
            </a:pPr>
            <a:r>
              <a:rPr lang="en-US" sz="2000" dirty="0"/>
              <a:t>	</a:t>
            </a:r>
            <a:r>
              <a:rPr lang="en-US" sz="2000" dirty="0" smtClean="0"/>
              <a:t>Applications </a:t>
            </a:r>
            <a:r>
              <a:rPr lang="en-US" sz="2000" dirty="0"/>
              <a:t>written using the Enterprise JavaBeans architecture are scalable, transactional, and multi-user secure. </a:t>
            </a:r>
          </a:p>
        </p:txBody>
      </p:sp>
    </p:spTree>
    <p:extLst>
      <p:ext uri="{BB962C8B-B14F-4D97-AF65-F5344CB8AC3E}">
        <p14:creationId xmlns:p14="http://schemas.microsoft.com/office/powerpoint/2010/main" val="125855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200" dirty="0" smtClean="0"/>
              <a:t>Basics of Java Bean components</a:t>
            </a:r>
          </a:p>
          <a:p>
            <a:r>
              <a:rPr lang="en-US" sz="2200" dirty="0" smtClean="0"/>
              <a:t>Web application Development</a:t>
            </a:r>
            <a:endParaRPr lang="en-US" sz="2200" dirty="0"/>
          </a:p>
          <a:p>
            <a:r>
              <a:rPr lang="en-US" sz="2200" dirty="0" smtClean="0"/>
              <a:t>Servlet and JSP Technology</a:t>
            </a:r>
          </a:p>
          <a:p>
            <a:r>
              <a:rPr lang="en-US" sz="2200" dirty="0" smtClean="0"/>
              <a:t>JDBC</a:t>
            </a:r>
          </a:p>
          <a:p>
            <a:r>
              <a:rPr lang="en-US" sz="2200" dirty="0" smtClean="0"/>
              <a:t>RDBMS concepts and usage of any RDBMS product</a:t>
            </a:r>
          </a:p>
          <a:p>
            <a:r>
              <a:rPr lang="en-US" sz="2200" dirty="0"/>
              <a:t>SQL queries</a:t>
            </a:r>
          </a:p>
          <a:p>
            <a:endParaRPr lang="en-US" sz="2200" dirty="0" smtClean="0"/>
          </a:p>
          <a:p>
            <a:pPr lvl="1"/>
            <a:endParaRPr lang="en-US" dirty="0" smtClean="0"/>
          </a:p>
        </p:txBody>
      </p:sp>
      <p:sp>
        <p:nvSpPr>
          <p:cNvPr id="8194" name="Title 1"/>
          <p:cNvSpPr>
            <a:spLocks noGrp="1"/>
          </p:cNvSpPr>
          <p:nvPr>
            <p:ph type="title"/>
          </p:nvPr>
        </p:nvSpPr>
        <p:spPr/>
        <p:txBody>
          <a:bodyPr/>
          <a:lstStyle/>
          <a:p>
            <a:r>
              <a:rPr lang="en-US" sz="3200" dirty="0" smtClean="0">
                <a:solidFill>
                  <a:schemeClr val="tx1"/>
                </a:solidFill>
              </a:rPr>
              <a:t>Introduction to EJB </a:t>
            </a:r>
            <a:r>
              <a:rPr lang="en-US" dirty="0" smtClean="0">
                <a:solidFill>
                  <a:schemeClr val="tx1"/>
                </a:solidFill>
              </a:rPr>
              <a:t/>
            </a:r>
            <a:br>
              <a:rPr lang="en-US" dirty="0" smtClean="0">
                <a:solidFill>
                  <a:schemeClr val="tx1"/>
                </a:solidFill>
              </a:rPr>
            </a:br>
            <a:r>
              <a:rPr lang="en-US" dirty="0" smtClean="0">
                <a:solidFill>
                  <a:schemeClr val="tx1"/>
                </a:solidFill>
              </a:rPr>
              <a:t>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5</a:t>
            </a:fld>
            <a:endParaRPr lang="en-US" dirty="0" smtClean="0"/>
          </a:p>
        </p:txBody>
      </p:sp>
    </p:spTree>
    <p:extLst>
      <p:ext uri="{BB962C8B-B14F-4D97-AF65-F5344CB8AC3E}">
        <p14:creationId xmlns:p14="http://schemas.microsoft.com/office/powerpoint/2010/main" val="1047582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C94BA9A-30A7-4772-84C1-FBE61AE10258}"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DF13DAE-31F9-42CD-9295-BB38D319B2B8}"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smtClean="0"/>
              <a:t>Introduction to EJB: Objectives</a:t>
            </a:r>
          </a:p>
        </p:txBody>
      </p:sp>
      <p:sp>
        <p:nvSpPr>
          <p:cNvPr id="7173" name="Rectangle 3"/>
          <p:cNvSpPr>
            <a:spLocks noGrp="1" noChangeArrowheads="1"/>
          </p:cNvSpPr>
          <p:nvPr>
            <p:ph type="body" idx="1"/>
          </p:nvPr>
        </p:nvSpPr>
        <p:spPr/>
        <p:txBody>
          <a:bodyPr/>
          <a:lstStyle/>
          <a:p>
            <a:pPr eaLnBrk="1" hangingPunct="1">
              <a:lnSpc>
                <a:spcPct val="170000"/>
              </a:lnSpc>
            </a:pPr>
            <a:r>
              <a:rPr lang="en-US" sz="2000" dirty="0" smtClean="0"/>
              <a:t>Objective:</a:t>
            </a:r>
          </a:p>
          <a:p>
            <a:pPr eaLnBrk="1" hangingPunct="1">
              <a:lnSpc>
                <a:spcPct val="170000"/>
              </a:lnSpc>
              <a:buFont typeface="Wingdings" pitchFamily="2" charset="2"/>
              <a:buNone/>
            </a:pPr>
            <a:r>
              <a:rPr lang="en-US" sz="1800" dirty="0" smtClean="0"/>
              <a:t>After completing this chapter, you will be able to:</a:t>
            </a:r>
          </a:p>
          <a:p>
            <a:pPr lvl="1">
              <a:lnSpc>
                <a:spcPct val="170000"/>
              </a:lnSpc>
            </a:pPr>
            <a:r>
              <a:rPr lang="en-US" sz="1800" dirty="0" smtClean="0"/>
              <a:t>Describe Enterprise Applications</a:t>
            </a:r>
          </a:p>
          <a:p>
            <a:pPr lvl="1">
              <a:lnSpc>
                <a:spcPct val="170000"/>
              </a:lnSpc>
            </a:pPr>
            <a:r>
              <a:rPr lang="en-US" sz="1800" dirty="0" smtClean="0"/>
              <a:t>Describe JEE Application Architecture</a:t>
            </a:r>
          </a:p>
          <a:p>
            <a:pPr lvl="1">
              <a:lnSpc>
                <a:spcPct val="170000"/>
              </a:lnSpc>
            </a:pPr>
            <a:r>
              <a:rPr lang="en-US" sz="1800" dirty="0" smtClean="0"/>
              <a:t>Define Enterprise Java Bean</a:t>
            </a:r>
          </a:p>
          <a:p>
            <a:pPr lvl="1">
              <a:lnSpc>
                <a:spcPct val="170000"/>
              </a:lnSpc>
            </a:pPr>
            <a:r>
              <a:rPr lang="en-US" sz="1800" dirty="0" smtClean="0"/>
              <a:t>Comprehend the role of EJB Container and EJB Server </a:t>
            </a:r>
          </a:p>
          <a:p>
            <a:pPr lvl="1">
              <a:lnSpc>
                <a:spcPct val="170000"/>
              </a:lnSpc>
            </a:pPr>
            <a:r>
              <a:rPr lang="en-US" sz="1800" dirty="0" smtClean="0"/>
              <a:t>List the features of EJB3.1</a:t>
            </a:r>
          </a:p>
          <a:p>
            <a:pPr lvl="1">
              <a:lnSpc>
                <a:spcPct val="170000"/>
              </a:lnSpc>
            </a:pPr>
            <a:r>
              <a:rPr lang="en-US" sz="1800" dirty="0" smtClean="0"/>
              <a:t>List the types of Enterprise bean</a:t>
            </a:r>
          </a:p>
          <a:p>
            <a:pPr lvl="1">
              <a:lnSpc>
                <a:spcPct val="170000"/>
              </a:lnSpc>
            </a:pPr>
            <a:endParaRPr lang="en-US" sz="1800" dirty="0" smtClean="0"/>
          </a:p>
        </p:txBody>
      </p:sp>
    </p:spTree>
    <p:extLst>
      <p:ext uri="{BB962C8B-B14F-4D97-AF65-F5344CB8AC3E}">
        <p14:creationId xmlns:p14="http://schemas.microsoft.com/office/powerpoint/2010/main" val="1359152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126437-9665-459A-B14F-9AFE25A1D963}"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Enterprise Applications</a:t>
            </a:r>
          </a:p>
        </p:txBody>
      </p:sp>
      <p:sp>
        <p:nvSpPr>
          <p:cNvPr id="8196" name="Rectangle 3"/>
          <p:cNvSpPr>
            <a:spLocks noGrp="1" noChangeArrowheads="1"/>
          </p:cNvSpPr>
          <p:nvPr>
            <p:ph type="body" idx="1"/>
          </p:nvPr>
        </p:nvSpPr>
        <p:spPr>
          <a:xfrm>
            <a:off x="228600" y="1295400"/>
            <a:ext cx="8686800" cy="5105400"/>
          </a:xfrm>
        </p:spPr>
        <p:txBody>
          <a:bodyPr/>
          <a:lstStyle/>
          <a:p>
            <a:pPr>
              <a:lnSpc>
                <a:spcPct val="150000"/>
              </a:lnSpc>
            </a:pPr>
            <a:endParaRPr lang="en-US" sz="1800" dirty="0" smtClean="0"/>
          </a:p>
          <a:p>
            <a:pPr>
              <a:lnSpc>
                <a:spcPct val="150000"/>
              </a:lnSpc>
            </a:pPr>
            <a:r>
              <a:rPr lang="en-US" sz="1800" dirty="0" smtClean="0"/>
              <a:t>An </a:t>
            </a:r>
            <a:r>
              <a:rPr lang="en-US" sz="1800" dirty="0"/>
              <a:t>Enterprise is an  </a:t>
            </a:r>
            <a:r>
              <a:rPr lang="en-US" sz="1800" dirty="0" smtClean="0"/>
              <a:t>organization created for carrying out business ventures ,  Large in size and distribution and deals with the services that are complicated in nature.</a:t>
            </a:r>
          </a:p>
          <a:p>
            <a:pPr>
              <a:lnSpc>
                <a:spcPct val="150000"/>
              </a:lnSpc>
            </a:pPr>
            <a:r>
              <a:rPr lang="en-US" sz="2000" dirty="0"/>
              <a:t>Some common design goals of Enterprise applications</a:t>
            </a:r>
            <a:r>
              <a:rPr lang="en-US" dirty="0"/>
              <a:t>: </a:t>
            </a:r>
            <a:r>
              <a:rPr lang="en-US" dirty="0" smtClean="0"/>
              <a:t> </a:t>
            </a:r>
            <a:endParaRPr lang="en-US" dirty="0"/>
          </a:p>
          <a:p>
            <a:pPr lvl="1">
              <a:lnSpc>
                <a:spcPct val="150000"/>
              </a:lnSpc>
            </a:pPr>
            <a:r>
              <a:rPr lang="en-US" sz="1800" dirty="0"/>
              <a:t>Extensibility and maintainability  	</a:t>
            </a:r>
          </a:p>
          <a:p>
            <a:pPr lvl="1">
              <a:lnSpc>
                <a:spcPct val="150000"/>
              </a:lnSpc>
            </a:pPr>
            <a:r>
              <a:rPr lang="en-US" sz="1800" dirty="0"/>
              <a:t>Scalability, portability, and availability  	</a:t>
            </a:r>
          </a:p>
          <a:p>
            <a:pPr lvl="1">
              <a:lnSpc>
                <a:spcPct val="150000"/>
              </a:lnSpc>
            </a:pPr>
            <a:r>
              <a:rPr lang="en-US" sz="1800" dirty="0"/>
              <a:t>Code reuse </a:t>
            </a:r>
          </a:p>
          <a:p>
            <a:pPr lvl="1">
              <a:lnSpc>
                <a:spcPct val="150000"/>
              </a:lnSpc>
            </a:pPr>
            <a:r>
              <a:rPr lang="en-US" sz="1800" dirty="0"/>
              <a:t>Interoperability	</a:t>
            </a:r>
          </a:p>
          <a:p>
            <a:pPr lvl="1">
              <a:lnSpc>
                <a:spcPct val="150000"/>
              </a:lnSpc>
            </a:pPr>
            <a:r>
              <a:rPr lang="en-US" sz="1800" dirty="0" smtClean="0"/>
              <a:t>Focus on implementing business logic </a:t>
            </a:r>
            <a:endParaRPr lang="en-US" sz="1800" dirty="0"/>
          </a:p>
        </p:txBody>
      </p:sp>
    </p:spTree>
    <p:extLst>
      <p:ext uri="{BB962C8B-B14F-4D97-AF65-F5344CB8AC3E}">
        <p14:creationId xmlns:p14="http://schemas.microsoft.com/office/powerpoint/2010/main" val="293134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EJB</a:t>
            </a:r>
            <a:endParaRPr lang="en-US" dirty="0"/>
          </a:p>
        </p:txBody>
      </p:sp>
      <p:sp>
        <p:nvSpPr>
          <p:cNvPr id="3" name="Content Placeholder 2"/>
          <p:cNvSpPr>
            <a:spLocks noGrp="1"/>
          </p:cNvSpPr>
          <p:nvPr>
            <p:ph idx="1"/>
          </p:nvPr>
        </p:nvSpPr>
        <p:spPr/>
        <p:txBody>
          <a:bodyPr/>
          <a:lstStyle/>
          <a:p>
            <a:pPr marL="457200" lvl="1" indent="0">
              <a:buNone/>
            </a:pPr>
            <a:r>
              <a:rPr lang="en-GB" sz="1800" dirty="0"/>
              <a:t>Enterprise Java Bean is the solution </a:t>
            </a:r>
            <a:r>
              <a:rPr lang="en-GB" sz="1800" dirty="0" smtClean="0"/>
              <a:t>for developing enterprise applications which requires </a:t>
            </a:r>
            <a:endParaRPr lang="en-GB" sz="1800" dirty="0"/>
          </a:p>
          <a:p>
            <a:pPr lvl="1">
              <a:buFontTx/>
              <a:buChar char="•"/>
            </a:pPr>
            <a:endParaRPr lang="en-GB" sz="1800" dirty="0"/>
          </a:p>
          <a:p>
            <a:pPr lvl="1">
              <a:buFontTx/>
              <a:buChar char="•"/>
            </a:pPr>
            <a:r>
              <a:rPr lang="en-GB" sz="1800" dirty="0" smtClean="0"/>
              <a:t>Scalability</a:t>
            </a:r>
          </a:p>
          <a:p>
            <a:pPr lvl="1">
              <a:buFontTx/>
              <a:buChar char="•"/>
            </a:pPr>
            <a:r>
              <a:rPr lang="en-GB" sz="1800" dirty="0" smtClean="0"/>
              <a:t>Distributable</a:t>
            </a:r>
            <a:endParaRPr lang="en-GB" sz="1800" dirty="0"/>
          </a:p>
          <a:p>
            <a:pPr lvl="1">
              <a:buFontTx/>
              <a:buChar char="•"/>
            </a:pPr>
            <a:r>
              <a:rPr lang="en-GB" sz="1800" dirty="0"/>
              <a:t>Transactions </a:t>
            </a:r>
            <a:r>
              <a:rPr lang="en-GB" sz="1800" dirty="0" smtClean="0"/>
              <a:t>to </a:t>
            </a:r>
            <a:r>
              <a:rPr lang="en-GB" sz="1800" dirty="0"/>
              <a:t>ensure data integrity</a:t>
            </a:r>
          </a:p>
          <a:p>
            <a:pPr lvl="1">
              <a:buFontTx/>
              <a:buChar char="•"/>
            </a:pPr>
            <a:r>
              <a:rPr lang="en-GB" sz="1800" dirty="0"/>
              <a:t>the application </a:t>
            </a:r>
            <a:r>
              <a:rPr lang="en-GB" sz="1800" dirty="0" smtClean="0"/>
              <a:t>has variety </a:t>
            </a:r>
            <a:r>
              <a:rPr lang="en-GB" sz="1800" dirty="0"/>
              <a:t>of clients</a:t>
            </a:r>
            <a:endParaRPr lang="en-US" sz="1800" dirty="0"/>
          </a:p>
          <a:p>
            <a:endParaRPr lang="en-US" sz="1800" dirty="0"/>
          </a:p>
        </p:txBody>
      </p:sp>
      <p:sp>
        <p:nvSpPr>
          <p:cNvPr id="4" name="Slide Number Placeholder 3"/>
          <p:cNvSpPr>
            <a:spLocks noGrp="1"/>
          </p:cNvSpPr>
          <p:nvPr>
            <p:ph type="sldNum" sz="quarter" idx="4294967295"/>
          </p:nvPr>
        </p:nvSpPr>
        <p:spPr>
          <a:xfrm>
            <a:off x="0" y="6400800"/>
            <a:ext cx="457200" cy="277813"/>
          </a:xfrm>
          <a:prstGeom prst="rect">
            <a:avLst/>
          </a:prstGeom>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47087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852719-5037-4F01-B696-68414253C36D}"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a:xfrm>
            <a:off x="1447800" y="0"/>
            <a:ext cx="7696200" cy="1143000"/>
          </a:xfrm>
        </p:spPr>
        <p:txBody>
          <a:bodyPr/>
          <a:lstStyle/>
          <a:p>
            <a:r>
              <a:rPr lang="en-US" sz="3600" dirty="0" smtClean="0"/>
              <a:t>JEE Application Architecture</a:t>
            </a:r>
          </a:p>
        </p:txBody>
      </p:sp>
      <p:sp>
        <p:nvSpPr>
          <p:cNvPr id="10244" name="Rectangle 3"/>
          <p:cNvSpPr>
            <a:spLocks noGrp="1" noChangeArrowheads="1"/>
          </p:cNvSpPr>
          <p:nvPr>
            <p:ph type="body" idx="1"/>
          </p:nvPr>
        </p:nvSpPr>
        <p:spPr/>
        <p:txBody>
          <a:bodyPr/>
          <a:lstStyle/>
          <a:p>
            <a:pPr>
              <a:lnSpc>
                <a:spcPct val="150000"/>
              </a:lnSpc>
            </a:pPr>
            <a:r>
              <a:rPr lang="en-US" sz="2000" dirty="0" smtClean="0"/>
              <a:t>Java Enterprise  Edition (JEE) applications divide their functionality across several tiers or functional  layers, each of which serves a specific purpose. </a:t>
            </a:r>
          </a:p>
          <a:p>
            <a:pPr>
              <a:lnSpc>
                <a:spcPct val="150000"/>
              </a:lnSpc>
            </a:pPr>
            <a:endParaRPr lang="en-US" sz="2000" dirty="0" smtClean="0"/>
          </a:p>
          <a:p>
            <a:pPr>
              <a:lnSpc>
                <a:spcPct val="150000"/>
              </a:lnSpc>
            </a:pPr>
            <a:r>
              <a:rPr lang="en-US" sz="2000" dirty="0" smtClean="0"/>
              <a:t>A three-tier Web-centric application scenario is widely used as the starting point for many JEE applications. They are:</a:t>
            </a:r>
          </a:p>
          <a:p>
            <a:pPr lvl="1">
              <a:lnSpc>
                <a:spcPct val="150000"/>
              </a:lnSpc>
            </a:pPr>
            <a:r>
              <a:rPr lang="en-US" sz="2000" dirty="0"/>
              <a:t>Client tier - User interaction and data capture occur in the client tier.</a:t>
            </a:r>
          </a:p>
          <a:p>
            <a:pPr lvl="1">
              <a:lnSpc>
                <a:spcPct val="150000"/>
              </a:lnSpc>
              <a:buFont typeface="Wingdings 2" pitchFamily="18" charset="2"/>
              <a:buNone/>
            </a:pPr>
            <a:endParaRPr lang="en-US" dirty="0" smtClean="0"/>
          </a:p>
          <a:p>
            <a:pPr>
              <a:lnSpc>
                <a:spcPct val="150000"/>
              </a:lnSpc>
            </a:pPr>
            <a:endParaRPr lang="en-US" sz="2000" dirty="0" smtClean="0"/>
          </a:p>
        </p:txBody>
      </p:sp>
    </p:spTree>
    <p:extLst>
      <p:ext uri="{BB962C8B-B14F-4D97-AF65-F5344CB8AC3E}">
        <p14:creationId xmlns:p14="http://schemas.microsoft.com/office/powerpoint/2010/main" val="398765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B4A99191-37AC-4454-85B7-F292B909A6CD}"/>
</file>

<file path=docProps/app.xml><?xml version="1.0" encoding="utf-8"?>
<Properties xmlns="http://schemas.openxmlformats.org/officeDocument/2006/extended-properties" xmlns:vt="http://schemas.openxmlformats.org/officeDocument/2006/docPropsVTypes">
  <Template>ILT</Template>
  <TotalTime>14</TotalTime>
  <Words>1083</Words>
  <Application>Microsoft Office PowerPoint</Application>
  <PresentationFormat>On-screen Show (4:3)</PresentationFormat>
  <Paragraphs>210</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ILT</vt:lpstr>
      <vt:lpstr>PowerPoint Presentation</vt:lpstr>
      <vt:lpstr>PowerPoint Presentation</vt:lpstr>
      <vt:lpstr>PowerPoint Presentation</vt:lpstr>
      <vt:lpstr>Working with Enterprise JavaBeans (EJB): Overview</vt:lpstr>
      <vt:lpstr>Introduction to EJB  Do You Know</vt:lpstr>
      <vt:lpstr>Introduction to EJB: Objectives</vt:lpstr>
      <vt:lpstr>Enterprise Applications</vt:lpstr>
      <vt:lpstr>When to Use EJB</vt:lpstr>
      <vt:lpstr>JEE Application Architecture</vt:lpstr>
      <vt:lpstr>JEE Application Architecture</vt:lpstr>
      <vt:lpstr>JEE Application Architecture</vt:lpstr>
      <vt:lpstr>JEE Application Architecture</vt:lpstr>
      <vt:lpstr>Introduction to Enterprise Java Beans</vt:lpstr>
      <vt:lpstr>Interactive Activity</vt:lpstr>
      <vt:lpstr>EJB Container</vt:lpstr>
      <vt:lpstr>EJB Container</vt:lpstr>
      <vt:lpstr>EJB Server</vt:lpstr>
      <vt:lpstr>Interactive Activity</vt:lpstr>
      <vt:lpstr>Types of Enterprise Bean</vt:lpstr>
      <vt:lpstr>EJB 3.0 Features</vt:lpstr>
      <vt:lpstr>EJB 3.1 Features</vt:lpstr>
      <vt:lpstr>Questions</vt:lpstr>
      <vt:lpstr>Interactive Activity</vt:lpstr>
      <vt:lpstr>Interactive Activity</vt:lpstr>
      <vt:lpstr>Introduction to EJB: Summary</vt:lpstr>
      <vt:lpstr>Additional Learning Sources</vt:lpstr>
      <vt:lpstr>Introduction to EJB: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8</cp:revision>
  <dcterms:created xsi:type="dcterms:W3CDTF">2013-02-22T09:59:04Z</dcterms:created>
  <dcterms:modified xsi:type="dcterms:W3CDTF">2013-04-22T07:33:58Z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