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sldIdLst>
    <p:sldId id="396" r:id="rId5"/>
    <p:sldId id="397" r:id="rId6"/>
    <p:sldId id="398" r:id="rId7"/>
    <p:sldId id="401" r:id="rId8"/>
    <p:sldId id="402" r:id="rId9"/>
    <p:sldId id="403" r:id="rId10"/>
    <p:sldId id="404" r:id="rId11"/>
    <p:sldId id="405" r:id="rId12"/>
    <p:sldId id="406" r:id="rId13"/>
    <p:sldId id="407" r:id="rId14"/>
    <p:sldId id="408" r:id="rId15"/>
    <p:sldId id="409" r:id="rId16"/>
    <p:sldId id="410" r:id="rId17"/>
    <p:sldId id="411" r:id="rId18"/>
    <p:sldId id="412" r:id="rId19"/>
    <p:sldId id="413" r:id="rId20"/>
    <p:sldId id="414" r:id="rId21"/>
    <p:sldId id="415" r:id="rId22"/>
    <p:sldId id="416" r:id="rId23"/>
    <p:sldId id="417" r:id="rId24"/>
    <p:sldId id="418" r:id="rId25"/>
    <p:sldId id="419" r:id="rId26"/>
    <p:sldId id="420" r:id="rId27"/>
    <p:sldId id="421" r:id="rId28"/>
    <p:sldId id="422" r:id="rId29"/>
    <p:sldId id="423" r:id="rId30"/>
    <p:sldId id="42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91" autoAdjust="0"/>
  </p:normalViewPr>
  <p:slideViewPr>
    <p:cSldViewPr>
      <p:cViewPr varScale="1">
        <p:scale>
          <a:sx n="80" d="100"/>
          <a:sy n="80" d="100"/>
        </p:scale>
        <p:origin x="-28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4/22/2013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2268963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 the Instructor: Use the chat window.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a:p>
        </p:txBody>
      </p:sp>
    </p:spTree>
    <p:extLst>
      <p:ext uri="{BB962C8B-B14F-4D97-AF65-F5344CB8AC3E}">
        <p14:creationId xmlns:p14="http://schemas.microsoft.com/office/powerpoint/2010/main" val="108859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endParaRPr lang="en-US" baseline="0" dirty="0" smtClean="0"/>
          </a:p>
          <a:p>
            <a:pPr marL="742950" lvl="1" indent="-285750">
              <a:lnSpc>
                <a:spcPct val="210000"/>
              </a:lnSpc>
            </a:pPr>
            <a:r>
              <a:rPr lang="en-US" sz="1800" dirty="0" smtClean="0"/>
              <a:t>Modify parameters before they are passed to the bean. </a:t>
            </a:r>
          </a:p>
          <a:p>
            <a:pPr marL="742950" lvl="1" indent="-285750">
              <a:lnSpc>
                <a:spcPct val="210000"/>
              </a:lnSpc>
            </a:pPr>
            <a:r>
              <a:rPr lang="en-US" sz="1800" dirty="0" smtClean="0"/>
              <a:t>Modify the value returned from the bean.</a:t>
            </a:r>
          </a:p>
          <a:p>
            <a:pPr marL="742950" lvl="1" indent="-285750">
              <a:lnSpc>
                <a:spcPct val="210000"/>
              </a:lnSpc>
            </a:pPr>
            <a:r>
              <a:rPr lang="en-US" sz="1800" dirty="0" smtClean="0"/>
              <a:t>Catch and swallow method exceptions.</a:t>
            </a:r>
          </a:p>
          <a:p>
            <a:pPr marL="742950" lvl="1" indent="-285750">
              <a:lnSpc>
                <a:spcPct val="210000"/>
              </a:lnSpc>
            </a:pPr>
            <a:r>
              <a:rPr lang="en-US" sz="1800" dirty="0" smtClean="0"/>
              <a:t>Interrupt the call completely (handy for a home-grown security framework). </a:t>
            </a:r>
          </a:p>
          <a:p>
            <a:pPr marL="742950" lvl="1" indent="-285750">
              <a:lnSpc>
                <a:spcPct val="210000"/>
              </a:lnSpc>
            </a:pPr>
            <a:r>
              <a:rPr lang="en-US" sz="1800" dirty="0" smtClean="0"/>
              <a:t>Provide method profiling.</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6233" indent="-216233"/>
            <a:r>
              <a:rPr lang="en-US" smtClean="0"/>
              <a:t>Answers:</a:t>
            </a:r>
          </a:p>
          <a:p>
            <a:pPr marL="216233" indent="-216233">
              <a:buFontTx/>
              <a:buAutoNum type="arabicPeriod"/>
            </a:pPr>
            <a:r>
              <a:rPr lang="en-US" smtClean="0"/>
              <a:t>a. @AroundInvoke</a:t>
            </a:r>
          </a:p>
          <a:p>
            <a:pPr marL="216233" indent="-216233"/>
            <a:r>
              <a:rPr lang="en-US" smtClean="0"/>
              <a:t>1.b. @Interceptors</a:t>
            </a:r>
          </a:p>
          <a:p>
            <a:pPr marL="216233" indent="-216233">
              <a:buFontTx/>
              <a:buAutoNum type="arabicPeriod"/>
            </a:pPr>
            <a:r>
              <a:rPr lang="en-US" smtClean="0"/>
              <a:t>c. @ExcludeDefaultInterceptors</a:t>
            </a:r>
          </a:p>
          <a:p>
            <a:pPr marL="216233" indent="-216233">
              <a:buFontTx/>
              <a:buAutoNum type="arabicPeriod"/>
            </a:pPr>
            <a:endParaRPr lang="en-US" smtClean="0"/>
          </a:p>
          <a:p>
            <a:pPr marL="216233" indent="-216233">
              <a:buFontTx/>
              <a:buAutoNum type="arabicPeriod"/>
            </a:pPr>
            <a:r>
              <a:rPr lang="en-US" smtClean="0"/>
              <a:t>Proceed(), getMethod(), getTarget()</a:t>
            </a:r>
          </a:p>
          <a:p>
            <a:pPr marL="216233" indent="-216233">
              <a:buFontTx/>
              <a:buAutoNum type="arabicPeriod"/>
            </a:pPr>
            <a:r>
              <a:rPr lang="en-US" smtClean="0"/>
              <a:t>a. False</a:t>
            </a:r>
          </a:p>
          <a:p>
            <a:pPr marL="216233" indent="-216233"/>
            <a:r>
              <a:rPr lang="en-US" smtClean="0"/>
              <a:t>3.b. False</a:t>
            </a:r>
          </a:p>
          <a:p>
            <a:pPr marL="216233" indent="-216233"/>
            <a:r>
              <a:rPr lang="en-US" smtClean="0"/>
              <a:t>3.c. True</a:t>
            </a:r>
          </a:p>
          <a:p>
            <a:pPr marL="216233" indent="-216233"/>
            <a:r>
              <a:rPr lang="en-US" smtClean="0"/>
              <a:t>3.d. False</a:t>
            </a:r>
          </a:p>
          <a:p>
            <a:pPr marL="216233" indent="-216233"/>
            <a:r>
              <a:rPr lang="en-US" smtClean="0"/>
              <a:t>3.e. True</a:t>
            </a:r>
          </a:p>
          <a:p>
            <a:pPr marL="216233" indent="-216233"/>
            <a:r>
              <a:rPr lang="en-US" smtClean="0"/>
              <a:t>3.f. True</a:t>
            </a:r>
          </a:p>
          <a:p>
            <a:pPr marL="216233" indent="-216233">
              <a:buFontTx/>
              <a:buAutoNum type="arabicPeriod"/>
            </a:pPr>
            <a:endParaRPr lang="en-US" smtClean="0"/>
          </a:p>
          <a:p>
            <a:pPr marL="216233" indent="-216233"/>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docs.jboss.org/ejb3/app-server/tutorial/interceptor/interceptor.html" TargetMode="External"/><Relationship Id="rId2" Type="http://schemas.openxmlformats.org/officeDocument/2006/relationships/hyperlink" Target="http://java.sun.com/" TargetMode="Externa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hyperlink" Target="http://www.theserverside.com/tt/books/wiley/masteringEJB3/"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Working with Enterprise JavaBeans (EJB)</a:t>
            </a: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b="1" dirty="0">
                <a:solidFill>
                  <a:schemeClr val="bg1"/>
                </a:solidFill>
                <a:latin typeface="Cambria" pitchFamily="18" charset="0"/>
                <a:ea typeface="+mj-ea"/>
                <a:cs typeface="+mj-cs"/>
              </a:rPr>
              <a:t>EJB Interceptors</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3791064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6809C79-5EF3-4E73-8140-0FB694727EE8}" type="slidenum">
              <a:rPr lang="en-US" b="0" smtClean="0">
                <a:solidFill>
                  <a:srgbClr val="000000"/>
                </a:solidFill>
                <a:latin typeface="Verdana" pitchFamily="34" charset="0"/>
              </a:rPr>
              <a:pPr eaLnBrk="1" hangingPunct="1"/>
              <a:t>10</a:t>
            </a:fld>
            <a:endParaRPr lang="en-US" b="0" smtClean="0">
              <a:solidFill>
                <a:srgbClr val="000000"/>
              </a:solidFill>
              <a:latin typeface="Verdana" pitchFamily="34" charset="0"/>
            </a:endParaRPr>
          </a:p>
        </p:txBody>
      </p:sp>
      <p:sp>
        <p:nvSpPr>
          <p:cNvPr id="11267"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AEDD7CB-85C8-4098-B605-FCE1826A7122}" type="slidenum">
              <a:rPr lang="en-US" sz="800" b="0">
                <a:solidFill>
                  <a:srgbClr val="000000"/>
                </a:solidFill>
                <a:latin typeface="Verdana" pitchFamily="34" charset="0"/>
              </a:rPr>
              <a:pPr eaLnBrk="1" hangingPunct="1"/>
              <a:t>10</a:t>
            </a:fld>
            <a:endParaRPr lang="en-US" sz="800" b="0">
              <a:solidFill>
                <a:srgbClr val="000000"/>
              </a:solidFill>
              <a:latin typeface="Verdana" pitchFamily="34" charset="0"/>
            </a:endParaRPr>
          </a:p>
        </p:txBody>
      </p:sp>
      <p:sp>
        <p:nvSpPr>
          <p:cNvPr id="11268" name="Rectangle 2"/>
          <p:cNvSpPr>
            <a:spLocks noGrp="1" noChangeArrowheads="1"/>
          </p:cNvSpPr>
          <p:nvPr>
            <p:ph type="title"/>
          </p:nvPr>
        </p:nvSpPr>
        <p:spPr>
          <a:xfrm>
            <a:off x="1447800" y="228600"/>
            <a:ext cx="6858000" cy="533400"/>
          </a:xfrm>
        </p:spPr>
        <p:txBody>
          <a:bodyPr/>
          <a:lstStyle/>
          <a:p>
            <a:pPr eaLnBrk="1" hangingPunct="1"/>
            <a:r>
              <a:rPr lang="en-US" sz="3600" smtClean="0"/>
              <a:t>Interceptor Definition</a:t>
            </a:r>
          </a:p>
        </p:txBody>
      </p:sp>
      <p:sp>
        <p:nvSpPr>
          <p:cNvPr id="11269" name="Rectangle 3"/>
          <p:cNvSpPr>
            <a:spLocks noGrp="1" noChangeArrowheads="1"/>
          </p:cNvSpPr>
          <p:nvPr>
            <p:ph type="body" idx="1"/>
          </p:nvPr>
        </p:nvSpPr>
        <p:spPr/>
        <p:txBody>
          <a:bodyPr/>
          <a:lstStyle/>
          <a:p>
            <a:pPr eaLnBrk="1" hangingPunct="1">
              <a:lnSpc>
                <a:spcPct val="120000"/>
              </a:lnSpc>
            </a:pPr>
            <a:r>
              <a:rPr lang="en-US" sz="2000" dirty="0" smtClean="0"/>
              <a:t>Interceptor Definition:</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public class </a:t>
            </a:r>
            <a:r>
              <a:rPr lang="en-US" sz="1600" b="1" dirty="0" err="1" smtClean="0">
                <a:solidFill>
                  <a:srgbClr val="00B050"/>
                </a:solidFill>
                <a:latin typeface="Courier New" pitchFamily="49" charset="0"/>
              </a:rPr>
              <a:t>MethodProfiler</a:t>
            </a:r>
            <a:r>
              <a:rPr lang="en-US" sz="1600" b="1" dirty="0" smtClean="0">
                <a:solidFill>
                  <a:srgbClr val="00B050"/>
                </a:solidFill>
                <a:latin typeface="Courier New" pitchFamily="49" charset="0"/>
              </a:rPr>
              <a:t> {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a:t>
            </a:r>
            <a:r>
              <a:rPr lang="en-US" sz="1600" b="1" dirty="0" err="1" smtClean="0">
                <a:solidFill>
                  <a:srgbClr val="00B050"/>
                </a:solidFill>
                <a:latin typeface="Courier New" pitchFamily="49" charset="0"/>
              </a:rPr>
              <a:t>AroundInvoke</a:t>
            </a:r>
            <a:r>
              <a:rPr lang="en-US" sz="1600" b="1" dirty="0" smtClean="0">
                <a:solidFill>
                  <a:srgbClr val="00B050"/>
                </a:solidFill>
                <a:latin typeface="Courier New" pitchFamily="49" charset="0"/>
              </a:rPr>
              <a:t>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private Object profile(</a:t>
            </a:r>
            <a:r>
              <a:rPr lang="en-US" sz="1600" b="1" dirty="0" err="1" smtClean="0">
                <a:solidFill>
                  <a:srgbClr val="00B050"/>
                </a:solidFill>
                <a:latin typeface="Courier New" pitchFamily="49" charset="0"/>
              </a:rPr>
              <a:t>InvocationContext</a:t>
            </a:r>
            <a:r>
              <a:rPr lang="en-US" sz="1600" b="1" dirty="0" smtClean="0">
                <a:solidFill>
                  <a:srgbClr val="00B050"/>
                </a:solidFill>
                <a:latin typeface="Courier New" pitchFamily="49" charset="0"/>
              </a:rPr>
              <a:t> </a:t>
            </a:r>
            <a:r>
              <a:rPr lang="en-US" sz="1600" b="1" dirty="0" err="1" smtClean="0">
                <a:solidFill>
                  <a:srgbClr val="00B050"/>
                </a:solidFill>
                <a:latin typeface="Courier New" pitchFamily="49" charset="0"/>
              </a:rPr>
              <a:t>invCtx</a:t>
            </a:r>
            <a:r>
              <a:rPr lang="en-US" sz="1600" b="1" dirty="0" smtClean="0">
                <a:solidFill>
                  <a:srgbClr val="00B050"/>
                </a:solidFill>
                <a:latin typeface="Courier New" pitchFamily="49" charset="0"/>
              </a:rPr>
              <a:t>) throws Exception {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long t1 = </a:t>
            </a:r>
            <a:r>
              <a:rPr lang="en-US" sz="1600" b="1" dirty="0" err="1" smtClean="0">
                <a:solidFill>
                  <a:srgbClr val="00B050"/>
                </a:solidFill>
                <a:latin typeface="Courier New" pitchFamily="49" charset="0"/>
              </a:rPr>
              <a:t>System.nanoTime</a:t>
            </a:r>
            <a:r>
              <a:rPr lang="en-US" sz="1600" b="1" dirty="0" smtClean="0">
                <a:solidFill>
                  <a:srgbClr val="00B050"/>
                </a:solidFill>
                <a:latin typeface="Courier New" pitchFamily="49" charset="0"/>
              </a:rPr>
              <a:t>();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Object result = </a:t>
            </a:r>
            <a:r>
              <a:rPr lang="en-US" sz="1600" b="1" dirty="0" err="1" smtClean="0">
                <a:solidFill>
                  <a:srgbClr val="00B050"/>
                </a:solidFill>
                <a:latin typeface="Courier New" pitchFamily="49" charset="0"/>
              </a:rPr>
              <a:t>invCtx.proceed</a:t>
            </a:r>
            <a:r>
              <a:rPr lang="en-US" sz="1600" b="1" dirty="0" smtClean="0">
                <a:solidFill>
                  <a:srgbClr val="00B050"/>
                </a:solidFill>
                <a:latin typeface="Courier New" pitchFamily="49" charset="0"/>
              </a:rPr>
              <a:t>();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long t2 = </a:t>
            </a:r>
            <a:r>
              <a:rPr lang="en-US" sz="1600" b="1" dirty="0" err="1" smtClean="0">
                <a:solidFill>
                  <a:srgbClr val="00B050"/>
                </a:solidFill>
                <a:latin typeface="Courier New" pitchFamily="49" charset="0"/>
              </a:rPr>
              <a:t>System.nanoTime</a:t>
            </a:r>
            <a:r>
              <a:rPr lang="en-US" sz="1600" b="1" dirty="0" smtClean="0">
                <a:solidFill>
                  <a:srgbClr val="00B050"/>
                </a:solidFill>
                <a:latin typeface="Courier New" pitchFamily="49" charset="0"/>
              </a:rPr>
              <a:t>();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a:t>
            </a:r>
            <a:r>
              <a:rPr lang="en-US" sz="1600" b="1" dirty="0" err="1" smtClean="0">
                <a:solidFill>
                  <a:srgbClr val="00B050"/>
                </a:solidFill>
                <a:latin typeface="Courier New" pitchFamily="49" charset="0"/>
              </a:rPr>
              <a:t>System.out.println</a:t>
            </a:r>
            <a:r>
              <a:rPr lang="en-US" sz="1600" b="1" dirty="0" smtClean="0">
                <a:solidFill>
                  <a:srgbClr val="00B050"/>
                </a:solidFill>
                <a:latin typeface="Courier New" pitchFamily="49" charset="0"/>
              </a:rPr>
              <a:t>(</a:t>
            </a:r>
            <a:r>
              <a:rPr lang="en-US" sz="1600" b="1" dirty="0" err="1" smtClean="0">
                <a:solidFill>
                  <a:srgbClr val="00B050"/>
                </a:solidFill>
                <a:latin typeface="Courier New" pitchFamily="49" charset="0"/>
              </a:rPr>
              <a:t>invCtx.getMethod</a:t>
            </a:r>
            <a:r>
              <a:rPr lang="en-US" sz="1600" b="1" dirty="0" smtClean="0">
                <a:solidFill>
                  <a:srgbClr val="00B050"/>
                </a:solidFill>
                <a:latin typeface="Courier New" pitchFamily="49" charset="0"/>
              </a:rPr>
              <a:t>().</a:t>
            </a:r>
            <a:r>
              <a:rPr lang="en-US" sz="1600" b="1" dirty="0" err="1" smtClean="0">
                <a:solidFill>
                  <a:srgbClr val="00B050"/>
                </a:solidFill>
                <a:latin typeface="Courier New" pitchFamily="49" charset="0"/>
              </a:rPr>
              <a:t>getName</a:t>
            </a:r>
            <a:r>
              <a:rPr lang="en-US" sz="1600" b="1" dirty="0" smtClean="0">
                <a:solidFill>
                  <a:srgbClr val="00B050"/>
                </a:solidFill>
                <a:latin typeface="Courier New" pitchFamily="49" charset="0"/>
              </a:rPr>
              <a:t>() +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 took: " + ((t2 - t1)/ 1000.0) + " </a:t>
            </a:r>
            <a:r>
              <a:rPr lang="en-US" sz="1600" b="1" dirty="0" err="1" smtClean="0">
                <a:solidFill>
                  <a:srgbClr val="00B050"/>
                </a:solidFill>
                <a:latin typeface="Courier New" pitchFamily="49" charset="0"/>
              </a:rPr>
              <a:t>nano</a:t>
            </a:r>
            <a:r>
              <a:rPr lang="en-US" sz="1600" b="1" dirty="0" smtClean="0">
                <a:solidFill>
                  <a:srgbClr val="00B050"/>
                </a:solidFill>
                <a:latin typeface="Courier New" pitchFamily="49" charset="0"/>
              </a:rPr>
              <a:t> seconds.");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return result;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a:t>
            </a:r>
          </a:p>
          <a:p>
            <a:pPr marL="742950" lvl="1" indent="-285750" eaLnBrk="1" hangingPunct="1">
              <a:lnSpc>
                <a:spcPct val="120000"/>
              </a:lnSpc>
              <a:buFont typeface="Wingdings 2" pitchFamily="18" charset="2"/>
              <a:buNone/>
            </a:pPr>
            <a:endParaRPr lang="en-US" sz="1600" dirty="0" smtClean="0">
              <a:latin typeface="Courier New" pitchFamily="49" charset="0"/>
            </a:endParaRPr>
          </a:p>
        </p:txBody>
      </p:sp>
    </p:spTree>
    <p:extLst>
      <p:ext uri="{BB962C8B-B14F-4D97-AF65-F5344CB8AC3E}">
        <p14:creationId xmlns:p14="http://schemas.microsoft.com/office/powerpoint/2010/main" val="3192456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eaLnBrk="1" hangingPunct="1">
              <a:lnSpc>
                <a:spcPct val="90000"/>
              </a:lnSpc>
            </a:pPr>
            <a:r>
              <a:rPr lang="en-US" sz="2000" dirty="0" smtClean="0"/>
              <a:t>Interceptor defined in-bean:</a:t>
            </a:r>
          </a:p>
          <a:p>
            <a:pPr marL="742950" lvl="1" indent="-285750" eaLnBrk="1" hangingPunct="1">
              <a:lnSpc>
                <a:spcPct val="90000"/>
              </a:lnSpc>
              <a:buFont typeface="Wingdings 2" pitchFamily="18" charset="2"/>
              <a:buNone/>
            </a:pPr>
            <a:r>
              <a:rPr lang="en-US" sz="1800" dirty="0" smtClean="0"/>
              <a:t>	</a:t>
            </a:r>
            <a:r>
              <a:rPr lang="en-US" sz="1600" b="1" dirty="0" smtClean="0">
                <a:solidFill>
                  <a:srgbClr val="00B050"/>
                </a:solidFill>
                <a:latin typeface="Courier New" pitchFamily="49" charset="0"/>
              </a:rPr>
              <a:t>@</a:t>
            </a:r>
            <a:r>
              <a:rPr lang="en-US" sz="1600" b="1" dirty="0" err="1" smtClean="0">
                <a:solidFill>
                  <a:srgbClr val="00B050"/>
                </a:solidFill>
                <a:latin typeface="Courier New" pitchFamily="49" charset="0"/>
              </a:rPr>
              <a:t>Stateful</a:t>
            </a:r>
            <a:r>
              <a:rPr lang="en-US" sz="1600" b="1" dirty="0" smtClean="0">
                <a:solidFill>
                  <a:srgbClr val="00B050"/>
                </a:solidFill>
                <a:latin typeface="Courier New" pitchFamily="49" charset="0"/>
              </a:rPr>
              <a:t> </a:t>
            </a:r>
          </a:p>
          <a:p>
            <a:pPr marL="742950" lvl="1" indent="-285750" eaLnBrk="1" hangingPunct="1">
              <a:lnSpc>
                <a:spcPct val="90000"/>
              </a:lnSpc>
              <a:buFont typeface="Wingdings 2" pitchFamily="18" charset="2"/>
              <a:buNone/>
            </a:pPr>
            <a:r>
              <a:rPr lang="en-US" sz="1600" b="1" dirty="0" smtClean="0">
                <a:solidFill>
                  <a:srgbClr val="00B050"/>
                </a:solidFill>
                <a:latin typeface="Courier New" pitchFamily="49" charset="0"/>
              </a:rPr>
              <a:t>	public class </a:t>
            </a:r>
            <a:r>
              <a:rPr lang="en-US" sz="1600" b="1" dirty="0" err="1" smtClean="0">
                <a:solidFill>
                  <a:srgbClr val="00B050"/>
                </a:solidFill>
                <a:latin typeface="Courier New" pitchFamily="49" charset="0"/>
              </a:rPr>
              <a:t>StringServiceBean</a:t>
            </a:r>
            <a:r>
              <a:rPr lang="en-US" sz="1600" b="1" dirty="0" smtClean="0">
                <a:solidFill>
                  <a:srgbClr val="00B050"/>
                </a:solidFill>
                <a:latin typeface="Courier New" pitchFamily="49" charset="0"/>
              </a:rPr>
              <a:t> implements </a:t>
            </a:r>
            <a:r>
              <a:rPr lang="en-US" sz="1600" b="1" dirty="0" err="1" smtClean="0">
                <a:solidFill>
                  <a:srgbClr val="00B050"/>
                </a:solidFill>
                <a:latin typeface="Courier New" pitchFamily="49" charset="0"/>
              </a:rPr>
              <a:t>StringServiceRemote</a:t>
            </a:r>
            <a:r>
              <a:rPr lang="en-US" sz="1600" b="1" dirty="0" smtClean="0">
                <a:solidFill>
                  <a:srgbClr val="00B050"/>
                </a:solidFill>
                <a:latin typeface="Courier New" pitchFamily="49" charset="0"/>
              </a:rPr>
              <a:t> { </a:t>
            </a:r>
          </a:p>
          <a:p>
            <a:pPr marL="742950" lvl="1" indent="-285750" eaLnBrk="1" hangingPunct="1">
              <a:lnSpc>
                <a:spcPct val="90000"/>
              </a:lnSpc>
              <a:buFont typeface="Wingdings 2" pitchFamily="18" charset="2"/>
              <a:buNone/>
            </a:pPr>
            <a:r>
              <a:rPr lang="en-US" sz="1600" b="1" dirty="0" smtClean="0">
                <a:solidFill>
                  <a:srgbClr val="00B050"/>
                </a:solidFill>
                <a:latin typeface="Courier New" pitchFamily="49" charset="0"/>
              </a:rPr>
              <a:t>		... </a:t>
            </a:r>
          </a:p>
          <a:p>
            <a:pPr marL="742950" lvl="1" indent="-285750" eaLnBrk="1" hangingPunct="1">
              <a:lnSpc>
                <a:spcPct val="90000"/>
              </a:lnSpc>
              <a:buFont typeface="Wingdings 2" pitchFamily="18" charset="2"/>
              <a:buNone/>
            </a:pPr>
            <a:endParaRPr lang="en-US" sz="1600" b="1" dirty="0" smtClean="0">
              <a:solidFill>
                <a:srgbClr val="00B050"/>
              </a:solidFill>
              <a:latin typeface="Courier New" pitchFamily="49" charset="0"/>
            </a:endParaRPr>
          </a:p>
          <a:p>
            <a:pPr lvl="2" eaLnBrk="1" hangingPunct="1">
              <a:lnSpc>
                <a:spcPct val="90000"/>
              </a:lnSpc>
              <a:buFont typeface="Wingdings" pitchFamily="2" charset="2"/>
              <a:buNone/>
            </a:pPr>
            <a:r>
              <a:rPr lang="en-US" sz="1600" b="1" dirty="0" smtClean="0">
                <a:solidFill>
                  <a:srgbClr val="00B050"/>
                </a:solidFill>
                <a:latin typeface="Courier New" pitchFamily="49" charset="0"/>
              </a:rPr>
              <a:t>	@</a:t>
            </a:r>
            <a:r>
              <a:rPr lang="en-US" sz="1600" b="1" dirty="0" err="1" smtClean="0">
                <a:solidFill>
                  <a:srgbClr val="00B050"/>
                </a:solidFill>
                <a:latin typeface="Courier New" pitchFamily="49" charset="0"/>
              </a:rPr>
              <a:t>AroundInvoke</a:t>
            </a:r>
            <a:r>
              <a:rPr lang="en-US" sz="1600" b="1" dirty="0" smtClean="0">
                <a:solidFill>
                  <a:srgbClr val="00B050"/>
                </a:solidFill>
                <a:latin typeface="Courier New" pitchFamily="49" charset="0"/>
              </a:rPr>
              <a:t> </a:t>
            </a:r>
          </a:p>
          <a:p>
            <a:pPr lvl="2" eaLnBrk="1" hangingPunct="1">
              <a:lnSpc>
                <a:spcPct val="90000"/>
              </a:lnSpc>
              <a:buFont typeface="Wingdings" pitchFamily="2" charset="2"/>
              <a:buNone/>
            </a:pPr>
            <a:r>
              <a:rPr lang="en-US" sz="1600" b="1" dirty="0" smtClean="0">
                <a:solidFill>
                  <a:srgbClr val="00B050"/>
                </a:solidFill>
                <a:latin typeface="Courier New" pitchFamily="49" charset="0"/>
              </a:rPr>
              <a:t>	private Object profile(</a:t>
            </a:r>
            <a:r>
              <a:rPr lang="en-US" sz="1600" b="1" dirty="0" err="1" smtClean="0">
                <a:solidFill>
                  <a:srgbClr val="00B050"/>
                </a:solidFill>
                <a:latin typeface="Courier New" pitchFamily="49" charset="0"/>
              </a:rPr>
              <a:t>InvocationContext</a:t>
            </a:r>
            <a:r>
              <a:rPr lang="en-US" sz="1600" b="1" dirty="0" smtClean="0">
                <a:solidFill>
                  <a:srgbClr val="00B050"/>
                </a:solidFill>
                <a:latin typeface="Courier New" pitchFamily="49" charset="0"/>
              </a:rPr>
              <a:t> </a:t>
            </a:r>
            <a:r>
              <a:rPr lang="en-US" sz="1600" b="1" dirty="0" err="1" smtClean="0">
                <a:solidFill>
                  <a:srgbClr val="00B050"/>
                </a:solidFill>
                <a:latin typeface="Courier New" pitchFamily="49" charset="0"/>
              </a:rPr>
              <a:t>invCtx</a:t>
            </a:r>
            <a:r>
              <a:rPr lang="en-US" sz="1600" b="1" dirty="0" smtClean="0">
                <a:solidFill>
                  <a:srgbClr val="00B050"/>
                </a:solidFill>
                <a:latin typeface="Courier New" pitchFamily="49" charset="0"/>
              </a:rPr>
              <a:t>) throws Exception { </a:t>
            </a:r>
          </a:p>
          <a:p>
            <a:pPr lvl="2" eaLnBrk="1" hangingPunct="1">
              <a:lnSpc>
                <a:spcPct val="90000"/>
              </a:lnSpc>
              <a:buFont typeface="Wingdings" pitchFamily="2" charset="2"/>
              <a:buNone/>
            </a:pPr>
            <a:r>
              <a:rPr lang="en-US" sz="1600" b="1" dirty="0" smtClean="0">
                <a:solidFill>
                  <a:srgbClr val="00B050"/>
                </a:solidFill>
                <a:latin typeface="Courier New" pitchFamily="49" charset="0"/>
              </a:rPr>
              <a:t>		long t1 = </a:t>
            </a:r>
            <a:r>
              <a:rPr lang="en-US" sz="1600" b="1" dirty="0" err="1" smtClean="0">
                <a:solidFill>
                  <a:srgbClr val="00B050"/>
                </a:solidFill>
                <a:latin typeface="Courier New" pitchFamily="49" charset="0"/>
              </a:rPr>
              <a:t>System.nanoTime</a:t>
            </a:r>
            <a:r>
              <a:rPr lang="en-US" sz="1600" b="1" dirty="0" smtClean="0">
                <a:solidFill>
                  <a:srgbClr val="00B050"/>
                </a:solidFill>
                <a:latin typeface="Courier New" pitchFamily="49" charset="0"/>
              </a:rPr>
              <a:t>(); </a:t>
            </a:r>
          </a:p>
          <a:p>
            <a:pPr lvl="2" eaLnBrk="1" hangingPunct="1">
              <a:lnSpc>
                <a:spcPct val="90000"/>
              </a:lnSpc>
              <a:buFont typeface="Wingdings" pitchFamily="2" charset="2"/>
              <a:buNone/>
            </a:pPr>
            <a:r>
              <a:rPr lang="en-US" sz="1600" b="1" dirty="0" smtClean="0">
                <a:solidFill>
                  <a:srgbClr val="00B050"/>
                </a:solidFill>
                <a:latin typeface="Courier New" pitchFamily="49" charset="0"/>
              </a:rPr>
              <a:t>		Object result = </a:t>
            </a:r>
            <a:r>
              <a:rPr lang="en-US" sz="1600" b="1" dirty="0" err="1" smtClean="0">
                <a:solidFill>
                  <a:srgbClr val="00B050"/>
                </a:solidFill>
                <a:latin typeface="Courier New" pitchFamily="49" charset="0"/>
              </a:rPr>
              <a:t>invCtx.proceed</a:t>
            </a:r>
            <a:r>
              <a:rPr lang="en-US" sz="1600" b="1" dirty="0" smtClean="0">
                <a:solidFill>
                  <a:srgbClr val="00B050"/>
                </a:solidFill>
                <a:latin typeface="Courier New" pitchFamily="49" charset="0"/>
              </a:rPr>
              <a:t>(); </a:t>
            </a:r>
          </a:p>
          <a:p>
            <a:pPr lvl="2" eaLnBrk="1" hangingPunct="1">
              <a:lnSpc>
                <a:spcPct val="90000"/>
              </a:lnSpc>
              <a:buFont typeface="Wingdings" pitchFamily="2" charset="2"/>
              <a:buNone/>
            </a:pPr>
            <a:r>
              <a:rPr lang="en-US" sz="1600" b="1" dirty="0" smtClean="0">
                <a:solidFill>
                  <a:srgbClr val="00B050"/>
                </a:solidFill>
                <a:latin typeface="Courier New" pitchFamily="49" charset="0"/>
              </a:rPr>
              <a:t>		long t2 = </a:t>
            </a:r>
            <a:r>
              <a:rPr lang="en-US" sz="1600" b="1" dirty="0" err="1" smtClean="0">
                <a:solidFill>
                  <a:srgbClr val="00B050"/>
                </a:solidFill>
                <a:latin typeface="Courier New" pitchFamily="49" charset="0"/>
              </a:rPr>
              <a:t>System.nanoTime</a:t>
            </a:r>
            <a:r>
              <a:rPr lang="en-US" sz="1600" b="1" dirty="0" smtClean="0">
                <a:solidFill>
                  <a:srgbClr val="00B050"/>
                </a:solidFill>
                <a:latin typeface="Courier New" pitchFamily="49" charset="0"/>
              </a:rPr>
              <a:t>(); </a:t>
            </a:r>
          </a:p>
          <a:p>
            <a:pPr lvl="2" eaLnBrk="1" hangingPunct="1">
              <a:lnSpc>
                <a:spcPct val="90000"/>
              </a:lnSpc>
              <a:buFont typeface="Wingdings" pitchFamily="2" charset="2"/>
              <a:buNone/>
            </a:pPr>
            <a:r>
              <a:rPr lang="en-US" sz="1600" b="1" dirty="0" smtClean="0">
                <a:solidFill>
                  <a:srgbClr val="00B050"/>
                </a:solidFill>
                <a:latin typeface="Courier New" pitchFamily="49" charset="0"/>
              </a:rPr>
              <a:t>		</a:t>
            </a:r>
            <a:r>
              <a:rPr lang="en-US" sz="1600" b="1" dirty="0" err="1" smtClean="0">
                <a:solidFill>
                  <a:srgbClr val="00B050"/>
                </a:solidFill>
                <a:latin typeface="Courier New" pitchFamily="49" charset="0"/>
              </a:rPr>
              <a:t>System.out.println</a:t>
            </a:r>
            <a:r>
              <a:rPr lang="en-US" sz="1600" b="1" dirty="0" smtClean="0">
                <a:solidFill>
                  <a:srgbClr val="00B050"/>
                </a:solidFill>
                <a:latin typeface="Courier New" pitchFamily="49" charset="0"/>
              </a:rPr>
              <a:t>(</a:t>
            </a:r>
            <a:r>
              <a:rPr lang="en-US" sz="1600" b="1" dirty="0" err="1" smtClean="0">
                <a:solidFill>
                  <a:srgbClr val="00B050"/>
                </a:solidFill>
                <a:latin typeface="Courier New" pitchFamily="49" charset="0"/>
              </a:rPr>
              <a:t>invCtx.getMethod</a:t>
            </a:r>
            <a:r>
              <a:rPr lang="en-US" sz="1600" b="1" dirty="0" smtClean="0">
                <a:solidFill>
                  <a:srgbClr val="00B050"/>
                </a:solidFill>
                <a:latin typeface="Courier New" pitchFamily="49" charset="0"/>
              </a:rPr>
              <a:t>().</a:t>
            </a:r>
            <a:r>
              <a:rPr lang="en-US" sz="1600" b="1" dirty="0" err="1" smtClean="0">
                <a:solidFill>
                  <a:srgbClr val="00B050"/>
                </a:solidFill>
                <a:latin typeface="Courier New" pitchFamily="49" charset="0"/>
              </a:rPr>
              <a:t>getName</a:t>
            </a:r>
            <a:r>
              <a:rPr lang="en-US" sz="1600" b="1" dirty="0" smtClean="0">
                <a:solidFill>
                  <a:srgbClr val="00B050"/>
                </a:solidFill>
                <a:latin typeface="Courier New" pitchFamily="49" charset="0"/>
              </a:rPr>
              <a:t>() + </a:t>
            </a:r>
          </a:p>
          <a:p>
            <a:pPr lvl="2" eaLnBrk="1" hangingPunct="1">
              <a:lnSpc>
                <a:spcPct val="90000"/>
              </a:lnSpc>
              <a:buFont typeface="Wingdings" pitchFamily="2" charset="2"/>
              <a:buNone/>
            </a:pPr>
            <a:r>
              <a:rPr lang="en-US" sz="1600" b="1" dirty="0" smtClean="0">
                <a:solidFill>
                  <a:srgbClr val="00B050"/>
                </a:solidFill>
                <a:latin typeface="Courier New" pitchFamily="49" charset="0"/>
              </a:rPr>
              <a:t>			" took: " + ((t2 - t1)/ 1000.0) + " </a:t>
            </a:r>
            <a:r>
              <a:rPr lang="en-US" sz="1600" b="1" dirty="0" err="1" smtClean="0">
                <a:solidFill>
                  <a:srgbClr val="00B050"/>
                </a:solidFill>
                <a:latin typeface="Courier New" pitchFamily="49" charset="0"/>
              </a:rPr>
              <a:t>nano</a:t>
            </a:r>
            <a:r>
              <a:rPr lang="en-US" sz="1600" b="1" dirty="0" smtClean="0">
                <a:solidFill>
                  <a:srgbClr val="00B050"/>
                </a:solidFill>
                <a:latin typeface="Courier New" pitchFamily="49" charset="0"/>
              </a:rPr>
              <a:t> seconds."); </a:t>
            </a:r>
          </a:p>
          <a:p>
            <a:pPr lvl="2" eaLnBrk="1" hangingPunct="1">
              <a:lnSpc>
                <a:spcPct val="90000"/>
              </a:lnSpc>
              <a:buFont typeface="Wingdings" pitchFamily="2" charset="2"/>
              <a:buNone/>
            </a:pPr>
            <a:r>
              <a:rPr lang="en-US" sz="1600" b="1" dirty="0" smtClean="0">
                <a:solidFill>
                  <a:srgbClr val="00B050"/>
                </a:solidFill>
                <a:latin typeface="Courier New" pitchFamily="49" charset="0"/>
              </a:rPr>
              <a:t>		return result; </a:t>
            </a:r>
          </a:p>
          <a:p>
            <a:pPr lvl="2" eaLnBrk="1" hangingPunct="1">
              <a:lnSpc>
                <a:spcPct val="90000"/>
              </a:lnSpc>
              <a:buFont typeface="Wingdings" pitchFamily="2" charset="2"/>
              <a:buNone/>
            </a:pPr>
            <a:r>
              <a:rPr lang="en-US" sz="1600" b="1" dirty="0" smtClean="0">
                <a:solidFill>
                  <a:srgbClr val="00B050"/>
                </a:solidFill>
                <a:latin typeface="Courier New" pitchFamily="49" charset="0"/>
              </a:rPr>
              <a:t>	} </a:t>
            </a:r>
          </a:p>
          <a:p>
            <a:pPr marL="742950" lvl="1" indent="-285750" eaLnBrk="1" hangingPunct="1">
              <a:lnSpc>
                <a:spcPct val="90000"/>
              </a:lnSpc>
              <a:buFont typeface="Wingdings 2" pitchFamily="18" charset="2"/>
              <a:buNone/>
            </a:pPr>
            <a:endParaRPr lang="en-US" sz="1600" dirty="0" smtClean="0">
              <a:latin typeface="Courier New" pitchFamily="49" charset="0"/>
            </a:endParaRPr>
          </a:p>
          <a:p>
            <a:pPr marL="742950" lvl="1" indent="-285750" eaLnBrk="1" hangingPunct="1">
              <a:lnSpc>
                <a:spcPct val="90000"/>
              </a:lnSpc>
              <a:buFont typeface="Wingdings 2" pitchFamily="18" charset="2"/>
              <a:buNone/>
            </a:pPr>
            <a:r>
              <a:rPr lang="en-US" sz="1600" dirty="0" smtClean="0">
                <a:latin typeface="Courier New" pitchFamily="49" charset="0"/>
              </a:rPr>
              <a:t>	} </a:t>
            </a:r>
          </a:p>
          <a:p>
            <a:pPr marL="742950" lvl="1" indent="-285750" eaLnBrk="1" hangingPunct="1">
              <a:lnSpc>
                <a:spcPct val="90000"/>
              </a:lnSpc>
            </a:pPr>
            <a:endParaRPr lang="en-US" sz="1600" dirty="0" smtClean="0">
              <a:latin typeface="Courier New" pitchFamily="49" charset="0"/>
            </a:endParaRPr>
          </a:p>
        </p:txBody>
      </p:sp>
      <p:sp>
        <p:nvSpPr>
          <p:cNvPr id="12292" name="Rectangle 2"/>
          <p:cNvSpPr>
            <a:spLocks noGrp="1" noChangeArrowheads="1"/>
          </p:cNvSpPr>
          <p:nvPr>
            <p:ph type="title"/>
          </p:nvPr>
        </p:nvSpPr>
        <p:spPr/>
        <p:txBody>
          <a:bodyPr/>
          <a:lstStyle/>
          <a:p>
            <a:pPr eaLnBrk="1" hangingPunct="1"/>
            <a:r>
              <a:rPr lang="en-US" sz="3600" smtClean="0">
                <a:solidFill>
                  <a:schemeClr val="tx1"/>
                </a:solidFill>
              </a:rPr>
              <a:t>Interceptor Binding</a:t>
            </a:r>
          </a:p>
        </p:txBody>
      </p:sp>
      <p:sp>
        <p:nvSpPr>
          <p:cNvPr id="12290"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F27E49B-F8DB-4C46-B007-9962F55304AB}" type="slidenum">
              <a:rPr lang="en-US" b="0" smtClean="0">
                <a:solidFill>
                  <a:srgbClr val="000000"/>
                </a:solidFill>
                <a:latin typeface="Verdana" pitchFamily="34" charset="0"/>
              </a:rPr>
              <a:pPr eaLnBrk="1" hangingPunct="1"/>
              <a:t>11</a:t>
            </a:fld>
            <a:endParaRPr lang="en-US" b="0" smtClean="0">
              <a:solidFill>
                <a:srgbClr val="000000"/>
              </a:solidFill>
              <a:latin typeface="Verdana" pitchFamily="34" charset="0"/>
            </a:endParaRPr>
          </a:p>
        </p:txBody>
      </p:sp>
      <p:sp>
        <p:nvSpPr>
          <p:cNvPr id="12291"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713D413-528A-460D-AE12-BE83FBF0055F}" type="slidenum">
              <a:rPr lang="en-US" sz="800" b="0">
                <a:solidFill>
                  <a:srgbClr val="000000"/>
                </a:solidFill>
                <a:latin typeface="Verdana" pitchFamily="34" charset="0"/>
              </a:rPr>
              <a:pPr eaLnBrk="1" hangingPunct="1"/>
              <a:t>11</a:t>
            </a:fld>
            <a:endParaRPr lang="en-US" sz="800" b="0">
              <a:solidFill>
                <a:srgbClr val="000000"/>
              </a:solidFill>
              <a:latin typeface="Verdana" pitchFamily="34" charset="0"/>
            </a:endParaRPr>
          </a:p>
        </p:txBody>
      </p:sp>
      <p:pic>
        <p:nvPicPr>
          <p:cNvPr id="1229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050" y="28575"/>
            <a:ext cx="9969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76263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928FFBF-EED0-4562-86D7-47D65BD4C189}" type="slidenum">
              <a:rPr lang="en-US" b="0" smtClean="0">
                <a:solidFill>
                  <a:srgbClr val="000000"/>
                </a:solidFill>
                <a:latin typeface="Verdana" pitchFamily="34" charset="0"/>
              </a:rPr>
              <a:pPr eaLnBrk="1" hangingPunct="1"/>
              <a:t>12</a:t>
            </a:fld>
            <a:endParaRPr lang="en-US" b="0" smtClean="0">
              <a:solidFill>
                <a:srgbClr val="000000"/>
              </a:solidFill>
              <a:latin typeface="Verdana" pitchFamily="34" charset="0"/>
            </a:endParaRPr>
          </a:p>
        </p:txBody>
      </p:sp>
      <p:sp>
        <p:nvSpPr>
          <p:cNvPr id="1331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5A01871-A0E1-46F0-9327-7E1DCC6D2BF4}" type="slidenum">
              <a:rPr lang="en-US" sz="800" b="0">
                <a:solidFill>
                  <a:srgbClr val="000000"/>
                </a:solidFill>
                <a:latin typeface="Verdana" pitchFamily="34" charset="0"/>
              </a:rPr>
              <a:pPr eaLnBrk="1" hangingPunct="1"/>
              <a:t>12</a:t>
            </a:fld>
            <a:endParaRPr lang="en-US" sz="800" b="0">
              <a:solidFill>
                <a:srgbClr val="000000"/>
              </a:solidFill>
              <a:latin typeface="Verdana" pitchFamily="34" charset="0"/>
            </a:endParaRPr>
          </a:p>
        </p:txBody>
      </p:sp>
      <p:sp>
        <p:nvSpPr>
          <p:cNvPr id="13316" name="Rectangle 2"/>
          <p:cNvSpPr>
            <a:spLocks noGrp="1" noChangeArrowheads="1"/>
          </p:cNvSpPr>
          <p:nvPr>
            <p:ph type="title"/>
          </p:nvPr>
        </p:nvSpPr>
        <p:spPr/>
        <p:txBody>
          <a:bodyPr/>
          <a:lstStyle/>
          <a:p>
            <a:pPr eaLnBrk="1" hangingPunct="1"/>
            <a:r>
              <a:rPr lang="en-US" sz="3600" smtClean="0"/>
              <a:t>Interceptor Binding</a:t>
            </a:r>
          </a:p>
        </p:txBody>
      </p:sp>
      <p:sp>
        <p:nvSpPr>
          <p:cNvPr id="13317" name="Rectangle 3"/>
          <p:cNvSpPr>
            <a:spLocks noGrp="1" noChangeArrowheads="1"/>
          </p:cNvSpPr>
          <p:nvPr>
            <p:ph type="body" idx="1"/>
          </p:nvPr>
        </p:nvSpPr>
        <p:spPr/>
        <p:txBody>
          <a:bodyPr/>
          <a:lstStyle/>
          <a:p>
            <a:pPr eaLnBrk="1" hangingPunct="1"/>
            <a:r>
              <a:rPr lang="en-US" sz="1800" dirty="0" smtClean="0"/>
              <a:t>Default Interceptor:</a:t>
            </a:r>
          </a:p>
          <a:p>
            <a:pPr marL="742950" lvl="1" indent="-285750" eaLnBrk="1" hangingPunct="1"/>
            <a:r>
              <a:rPr lang="en-US" sz="1600" dirty="0" smtClean="0"/>
              <a:t>A Default interceptor intercepts every business method invocation on any bean within the deployment. </a:t>
            </a:r>
          </a:p>
          <a:p>
            <a:pPr marL="742950" lvl="1" indent="-285750" eaLnBrk="1" hangingPunct="1"/>
            <a:r>
              <a:rPr lang="en-US" sz="1600" dirty="0" smtClean="0"/>
              <a:t>Default interceptors can only be bound through xml. </a:t>
            </a:r>
          </a:p>
          <a:p>
            <a:pPr marL="742950" lvl="1" indent="-285750">
              <a:buFont typeface="Wingdings 2" pitchFamily="18" charset="2"/>
              <a:buNone/>
            </a:pPr>
            <a:r>
              <a:rPr lang="en-US" sz="1600" dirty="0" smtClean="0">
                <a:latin typeface="Courier New" pitchFamily="49" charset="0"/>
                <a:cs typeface="Courier New" pitchFamily="49" charset="0"/>
              </a:rPr>
              <a:t>       ejb-jar.xml</a:t>
            </a:r>
            <a:r>
              <a:rPr lang="en-US" sz="1600" dirty="0" smtClean="0"/>
              <a:t>:</a:t>
            </a:r>
          </a:p>
          <a:p>
            <a:pPr lvl="2">
              <a:buFont typeface="Wingdings" pitchFamily="2" charset="2"/>
              <a:buNone/>
            </a:pPr>
            <a:r>
              <a:rPr lang="en-US" sz="1600" b="1" i="1" dirty="0" smtClean="0">
                <a:solidFill>
                  <a:srgbClr val="00B050"/>
                </a:solidFill>
                <a:latin typeface="Courier New" pitchFamily="49" charset="0"/>
                <a:cs typeface="Courier New" pitchFamily="49" charset="0"/>
              </a:rPr>
              <a:t>&lt;assembly-descriptor&gt; </a:t>
            </a:r>
          </a:p>
          <a:p>
            <a:pPr lvl="2">
              <a:buFont typeface="Wingdings" pitchFamily="2" charset="2"/>
              <a:buNone/>
            </a:pPr>
            <a:r>
              <a:rPr lang="en-US" sz="1600" b="1" i="1" dirty="0" smtClean="0">
                <a:solidFill>
                  <a:srgbClr val="00B050"/>
                </a:solidFill>
                <a:latin typeface="Courier New" pitchFamily="49" charset="0"/>
                <a:cs typeface="Courier New" pitchFamily="49" charset="0"/>
              </a:rPr>
              <a:t>&lt;interceptor-binding&gt; </a:t>
            </a:r>
          </a:p>
          <a:p>
            <a:pPr lvl="2">
              <a:buFont typeface="Wingdings" pitchFamily="2" charset="2"/>
              <a:buNone/>
            </a:pPr>
            <a:r>
              <a:rPr lang="en-US" sz="1600" b="1" i="1" dirty="0" smtClean="0">
                <a:solidFill>
                  <a:srgbClr val="00B050"/>
                </a:solidFill>
                <a:latin typeface="Courier New" pitchFamily="49" charset="0"/>
                <a:cs typeface="Courier New" pitchFamily="49" charset="0"/>
              </a:rPr>
              <a:t>	&lt;</a:t>
            </a:r>
            <a:r>
              <a:rPr lang="en-US" sz="1600" b="1" i="1" dirty="0" err="1" smtClean="0">
                <a:solidFill>
                  <a:srgbClr val="00B050"/>
                </a:solidFill>
                <a:latin typeface="Courier New" pitchFamily="49" charset="0"/>
                <a:cs typeface="Courier New" pitchFamily="49" charset="0"/>
              </a:rPr>
              <a:t>ejb</a:t>
            </a:r>
            <a:r>
              <a:rPr lang="en-US" sz="1600" b="1" i="1" dirty="0" smtClean="0">
                <a:solidFill>
                  <a:srgbClr val="00B050"/>
                </a:solidFill>
                <a:latin typeface="Courier New" pitchFamily="49" charset="0"/>
                <a:cs typeface="Courier New" pitchFamily="49" charset="0"/>
              </a:rPr>
              <a:t>-name&gt;*&lt;/</a:t>
            </a:r>
            <a:r>
              <a:rPr lang="en-US" sz="1600" b="1" i="1" dirty="0" err="1" smtClean="0">
                <a:solidFill>
                  <a:srgbClr val="00B050"/>
                </a:solidFill>
                <a:latin typeface="Courier New" pitchFamily="49" charset="0"/>
                <a:cs typeface="Courier New" pitchFamily="49" charset="0"/>
              </a:rPr>
              <a:t>ejb</a:t>
            </a:r>
            <a:r>
              <a:rPr lang="en-US" sz="1600" b="1" i="1" dirty="0" smtClean="0">
                <a:solidFill>
                  <a:srgbClr val="00B050"/>
                </a:solidFill>
                <a:latin typeface="Courier New" pitchFamily="49" charset="0"/>
                <a:cs typeface="Courier New" pitchFamily="49" charset="0"/>
              </a:rPr>
              <a:t>-name&gt; </a:t>
            </a:r>
          </a:p>
          <a:p>
            <a:pPr lvl="2">
              <a:buFont typeface="Wingdings" pitchFamily="2" charset="2"/>
              <a:buNone/>
            </a:pPr>
            <a:r>
              <a:rPr lang="en-US" sz="1600" b="1" i="1" dirty="0" smtClean="0">
                <a:solidFill>
                  <a:srgbClr val="00B050"/>
                </a:solidFill>
                <a:latin typeface="Courier New" pitchFamily="49" charset="0"/>
                <a:cs typeface="Courier New" pitchFamily="49" charset="0"/>
              </a:rPr>
              <a:t>	&lt;interceptor-class&gt;</a:t>
            </a:r>
            <a:r>
              <a:rPr lang="en-US" sz="1600" b="1" i="1" dirty="0" err="1" smtClean="0">
                <a:solidFill>
                  <a:srgbClr val="00B050"/>
                </a:solidFill>
                <a:latin typeface="Courier New" pitchFamily="49" charset="0"/>
                <a:cs typeface="Courier New" pitchFamily="49" charset="0"/>
              </a:rPr>
              <a:t>interceptor.bean.DefaultInterceptor</a:t>
            </a:r>
            <a:r>
              <a:rPr lang="en-US" sz="1600" b="1" i="1" dirty="0" smtClean="0">
                <a:solidFill>
                  <a:srgbClr val="00B050"/>
                </a:solidFill>
                <a:latin typeface="Courier New" pitchFamily="49" charset="0"/>
                <a:cs typeface="Courier New" pitchFamily="49" charset="0"/>
              </a:rPr>
              <a:t>&lt;/interceptor-class&gt; </a:t>
            </a:r>
          </a:p>
          <a:p>
            <a:pPr lvl="2">
              <a:buFont typeface="Wingdings" pitchFamily="2" charset="2"/>
              <a:buNone/>
            </a:pPr>
            <a:r>
              <a:rPr lang="en-US" sz="1600" b="1" i="1" dirty="0" smtClean="0">
                <a:solidFill>
                  <a:srgbClr val="00B050"/>
                </a:solidFill>
                <a:latin typeface="Courier New" pitchFamily="49" charset="0"/>
                <a:cs typeface="Courier New" pitchFamily="49" charset="0"/>
              </a:rPr>
              <a:t>&lt;/interceptor-binding&gt; </a:t>
            </a:r>
          </a:p>
          <a:p>
            <a:pPr lvl="2">
              <a:buFont typeface="Wingdings" pitchFamily="2" charset="2"/>
              <a:buNone/>
            </a:pPr>
            <a:r>
              <a:rPr lang="en-US" sz="1600" b="1" i="1" dirty="0" smtClean="0">
                <a:solidFill>
                  <a:srgbClr val="00B050"/>
                </a:solidFill>
                <a:latin typeface="Courier New" pitchFamily="49" charset="0"/>
                <a:cs typeface="Courier New" pitchFamily="49" charset="0"/>
              </a:rPr>
              <a:t>... </a:t>
            </a:r>
          </a:p>
          <a:p>
            <a:pPr lvl="2">
              <a:buFont typeface="Wingdings" pitchFamily="2" charset="2"/>
              <a:buNone/>
            </a:pPr>
            <a:r>
              <a:rPr lang="en-US" sz="1600" b="1" i="1" dirty="0" smtClean="0">
                <a:solidFill>
                  <a:srgbClr val="00B050"/>
                </a:solidFill>
                <a:latin typeface="Courier New" pitchFamily="49" charset="0"/>
                <a:cs typeface="Courier New" pitchFamily="49" charset="0"/>
              </a:rPr>
              <a:t>&lt;/assembly-descriptor&gt;</a:t>
            </a:r>
            <a:r>
              <a:rPr lang="en-US" sz="1800" b="1" dirty="0" smtClean="0">
                <a:solidFill>
                  <a:srgbClr val="00B050"/>
                </a:solidFill>
                <a:latin typeface="Courier New" pitchFamily="49" charset="0"/>
                <a:cs typeface="Courier New" pitchFamily="49" charset="0"/>
              </a:rPr>
              <a:t> </a:t>
            </a:r>
          </a:p>
          <a:p>
            <a:pPr marL="742950" lvl="1" indent="-285750"/>
            <a:r>
              <a:rPr lang="en-US" sz="1600" dirty="0" smtClean="0"/>
              <a:t>Using * for the </a:t>
            </a:r>
            <a:r>
              <a:rPr lang="en-US" sz="1600" dirty="0" err="1" smtClean="0"/>
              <a:t>ejb</a:t>
            </a:r>
            <a:r>
              <a:rPr lang="en-US" sz="1600" dirty="0" smtClean="0"/>
              <a:t>-name says that the Interceptor should intercept all calls to all beans within the deployment unit. </a:t>
            </a:r>
          </a:p>
          <a:p>
            <a:pPr marL="742950" lvl="1" indent="-285750">
              <a:buFont typeface="Wingdings 2" pitchFamily="18" charset="2"/>
              <a:buNone/>
            </a:pPr>
            <a:endParaRPr lang="en-US" sz="1600" dirty="0" smtClean="0"/>
          </a:p>
        </p:txBody>
      </p:sp>
      <p:pic>
        <p:nvPicPr>
          <p:cNvPr id="1331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050" y="28575"/>
            <a:ext cx="9969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087475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a:xfrm>
            <a:off x="228600" y="1371600"/>
            <a:ext cx="8686800" cy="4946650"/>
          </a:xfrm>
        </p:spPr>
        <p:txBody>
          <a:bodyPr/>
          <a:lstStyle/>
          <a:p>
            <a:pPr eaLnBrk="1" hangingPunct="1"/>
            <a:r>
              <a:rPr lang="en-US" sz="1800" dirty="0" smtClean="0"/>
              <a:t>Class-level Interceptor:</a:t>
            </a:r>
          </a:p>
          <a:p>
            <a:pPr marL="742950" lvl="1" indent="-285750" eaLnBrk="1" hangingPunct="1"/>
            <a:r>
              <a:rPr lang="en-US" sz="1600" dirty="0" smtClean="0"/>
              <a:t>A class-level interceptor intercepts every business method invocation on the class with which it is bound. The example would be:</a:t>
            </a:r>
          </a:p>
          <a:p>
            <a:pPr lvl="2" eaLnBrk="1" hangingPunct="1">
              <a:buFont typeface="Wingdings" pitchFamily="2" charset="2"/>
              <a:buNone/>
            </a:pPr>
            <a:r>
              <a:rPr lang="en-US" sz="1600" b="1" dirty="0" smtClean="0">
                <a:solidFill>
                  <a:srgbClr val="00B050"/>
                </a:solidFill>
              </a:rPr>
              <a:t>	</a:t>
            </a:r>
            <a:r>
              <a:rPr lang="en-US" sz="1400" b="1" dirty="0" smtClean="0">
                <a:solidFill>
                  <a:srgbClr val="00B050"/>
                </a:solidFill>
                <a:latin typeface="Courier New" pitchFamily="49" charset="0"/>
                <a:cs typeface="Courier New" pitchFamily="49" charset="0"/>
              </a:rPr>
              <a:t>@</a:t>
            </a:r>
            <a:r>
              <a:rPr lang="en-US" sz="1400" b="1" dirty="0" err="1" smtClean="0">
                <a:solidFill>
                  <a:srgbClr val="00B050"/>
                </a:solidFill>
                <a:latin typeface="Courier New" pitchFamily="49" charset="0"/>
                <a:cs typeface="Courier New" pitchFamily="49" charset="0"/>
              </a:rPr>
              <a:t>Stateful</a:t>
            </a:r>
            <a:r>
              <a:rPr lang="en-US" sz="1400" b="1" dirty="0" smtClean="0">
                <a:solidFill>
                  <a:srgbClr val="00B050"/>
                </a:solidFill>
                <a:latin typeface="Courier New" pitchFamily="49" charset="0"/>
                <a:cs typeface="Courier New" pitchFamily="49" charset="0"/>
              </a:rPr>
              <a:t>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@Interceptors({</a:t>
            </a:r>
            <a:r>
              <a:rPr lang="en-US" sz="1400" b="1" dirty="0" err="1" smtClean="0">
                <a:solidFill>
                  <a:srgbClr val="00B050"/>
                </a:solidFill>
                <a:latin typeface="Courier New" pitchFamily="49" charset="0"/>
                <a:cs typeface="Courier New" pitchFamily="49" charset="0"/>
              </a:rPr>
              <a:t>MethodProfiler.class</a:t>
            </a:r>
            <a:r>
              <a:rPr lang="en-US" sz="1400" b="1" dirty="0" smtClean="0">
                <a:solidFill>
                  <a:srgbClr val="00B050"/>
                </a:solidFill>
                <a:latin typeface="Courier New" pitchFamily="49" charset="0"/>
                <a:cs typeface="Courier New" pitchFamily="49" charset="0"/>
              </a:rPr>
              <a:t>})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public class </a:t>
            </a:r>
            <a:r>
              <a:rPr lang="en-US" sz="1400" b="1" dirty="0" err="1" smtClean="0">
                <a:solidFill>
                  <a:srgbClr val="00B050"/>
                </a:solidFill>
                <a:latin typeface="Courier New" pitchFamily="49" charset="0"/>
                <a:cs typeface="Courier New" pitchFamily="49" charset="0"/>
              </a:rPr>
              <a:t>StringServiceBean</a:t>
            </a:r>
            <a:r>
              <a:rPr lang="en-US" sz="1400" b="1" dirty="0" smtClean="0">
                <a:solidFill>
                  <a:srgbClr val="00B050"/>
                </a:solidFill>
                <a:latin typeface="Courier New" pitchFamily="49" charset="0"/>
                <a:cs typeface="Courier New" pitchFamily="49" charset="0"/>
              </a:rPr>
              <a:t> implements </a:t>
            </a:r>
            <a:r>
              <a:rPr lang="en-US" sz="1400" b="1" dirty="0" err="1" smtClean="0">
                <a:solidFill>
                  <a:srgbClr val="00B050"/>
                </a:solidFill>
                <a:latin typeface="Courier New" pitchFamily="49" charset="0"/>
                <a:cs typeface="Courier New" pitchFamily="49" charset="0"/>
              </a:rPr>
              <a:t>StringServiceRemote</a:t>
            </a:r>
            <a:r>
              <a:rPr lang="en-US" sz="1400" b="1" dirty="0" smtClean="0">
                <a:solidFill>
                  <a:srgbClr val="00B050"/>
                </a:solidFill>
                <a:latin typeface="Courier New" pitchFamily="49" charset="0"/>
                <a:cs typeface="Courier New" pitchFamily="49" charset="0"/>
              </a:rPr>
              <a:t> {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 </a:t>
            </a:r>
          </a:p>
          <a:p>
            <a:pPr eaLnBrk="1" hangingPunct="1"/>
            <a:r>
              <a:rPr lang="en-US" sz="1800" dirty="0" smtClean="0"/>
              <a:t>Method-level Interceptor:</a:t>
            </a:r>
          </a:p>
          <a:p>
            <a:pPr marL="742950" lvl="1" indent="-285750" eaLnBrk="1" hangingPunct="1"/>
            <a:r>
              <a:rPr lang="en-US" sz="1600" dirty="0" smtClean="0"/>
              <a:t>A method-level interceptor intercepts the business method with which it is bound.  The example would be:</a:t>
            </a:r>
          </a:p>
          <a:p>
            <a:pPr lvl="2" eaLnBrk="1" hangingPunct="1">
              <a:buFont typeface="Wingdings" pitchFamily="2" charset="2"/>
              <a:buNone/>
            </a:pPr>
            <a:r>
              <a:rPr lang="en-US" sz="1600" dirty="0" smtClean="0"/>
              <a:t>	</a:t>
            </a:r>
            <a:r>
              <a:rPr lang="en-US" sz="1400" b="1" dirty="0" smtClean="0">
                <a:solidFill>
                  <a:srgbClr val="00B050"/>
                </a:solidFill>
                <a:latin typeface="Courier New" pitchFamily="49" charset="0"/>
                <a:cs typeface="Courier New" pitchFamily="49" charset="0"/>
              </a:rPr>
              <a:t>@</a:t>
            </a:r>
            <a:r>
              <a:rPr lang="en-US" sz="1400" b="1" dirty="0" err="1" smtClean="0">
                <a:solidFill>
                  <a:srgbClr val="00B050"/>
                </a:solidFill>
                <a:latin typeface="Courier New" pitchFamily="49" charset="0"/>
                <a:cs typeface="Courier New" pitchFamily="49" charset="0"/>
              </a:rPr>
              <a:t>Stateful</a:t>
            </a:r>
            <a:r>
              <a:rPr lang="en-US" sz="1400" b="1" dirty="0" smtClean="0">
                <a:solidFill>
                  <a:srgbClr val="00B050"/>
                </a:solidFill>
                <a:latin typeface="Courier New" pitchFamily="49" charset="0"/>
                <a:cs typeface="Courier New" pitchFamily="49" charset="0"/>
              </a:rPr>
              <a:t>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public class </a:t>
            </a:r>
            <a:r>
              <a:rPr lang="en-US" sz="1400" b="1" dirty="0" err="1" smtClean="0">
                <a:solidFill>
                  <a:srgbClr val="00B050"/>
                </a:solidFill>
                <a:latin typeface="Courier New" pitchFamily="49" charset="0"/>
                <a:cs typeface="Courier New" pitchFamily="49" charset="0"/>
              </a:rPr>
              <a:t>StringServiceBean</a:t>
            </a:r>
            <a:r>
              <a:rPr lang="en-US" sz="1400" b="1" dirty="0" smtClean="0">
                <a:solidFill>
                  <a:srgbClr val="00B050"/>
                </a:solidFill>
                <a:latin typeface="Courier New" pitchFamily="49" charset="0"/>
                <a:cs typeface="Courier New" pitchFamily="49" charset="0"/>
              </a:rPr>
              <a:t> implements </a:t>
            </a:r>
            <a:r>
              <a:rPr lang="en-US" sz="1400" b="1" dirty="0" err="1" smtClean="0">
                <a:solidFill>
                  <a:srgbClr val="00B050"/>
                </a:solidFill>
                <a:latin typeface="Courier New" pitchFamily="49" charset="0"/>
                <a:cs typeface="Courier New" pitchFamily="49" charset="0"/>
              </a:rPr>
              <a:t>StringServiceRemote</a:t>
            </a:r>
            <a:r>
              <a:rPr lang="en-US" sz="1400" b="1" dirty="0" smtClean="0">
                <a:solidFill>
                  <a:srgbClr val="00B050"/>
                </a:solidFill>
                <a:latin typeface="Courier New" pitchFamily="49" charset="0"/>
                <a:cs typeface="Courier New" pitchFamily="49" charset="0"/>
              </a:rPr>
              <a:t> {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@Interceptors({</a:t>
            </a:r>
            <a:r>
              <a:rPr lang="en-US" sz="1400" b="1" dirty="0" err="1" smtClean="0">
                <a:solidFill>
                  <a:srgbClr val="00B050"/>
                </a:solidFill>
                <a:latin typeface="Courier New" pitchFamily="49" charset="0"/>
                <a:cs typeface="Courier New" pitchFamily="49" charset="0"/>
              </a:rPr>
              <a:t>MethodProfiler.class</a:t>
            </a:r>
            <a:r>
              <a:rPr lang="en-US" sz="1400" b="1" dirty="0" smtClean="0">
                <a:solidFill>
                  <a:srgbClr val="00B050"/>
                </a:solidFill>
                <a:latin typeface="Courier New" pitchFamily="49" charset="0"/>
                <a:cs typeface="Courier New" pitchFamily="49" charset="0"/>
              </a:rPr>
              <a:t>})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public void </a:t>
            </a:r>
            <a:r>
              <a:rPr lang="en-US" sz="1400" b="1" dirty="0" err="1" smtClean="0">
                <a:solidFill>
                  <a:srgbClr val="00B050"/>
                </a:solidFill>
                <a:latin typeface="Courier New" pitchFamily="49" charset="0"/>
                <a:cs typeface="Courier New" pitchFamily="49" charset="0"/>
              </a:rPr>
              <a:t>getValue</a:t>
            </a:r>
            <a:r>
              <a:rPr lang="en-US" sz="1400" b="1" dirty="0" smtClean="0">
                <a:solidFill>
                  <a:srgbClr val="00B050"/>
                </a:solidFill>
                <a:latin typeface="Courier New" pitchFamily="49" charset="0"/>
                <a:cs typeface="Courier New" pitchFamily="49" charset="0"/>
              </a:rPr>
              <a:t>(String </a:t>
            </a:r>
            <a:r>
              <a:rPr lang="en-US" sz="1400" b="1" dirty="0" err="1" smtClean="0">
                <a:solidFill>
                  <a:srgbClr val="00B050"/>
                </a:solidFill>
                <a:latin typeface="Courier New" pitchFamily="49" charset="0"/>
                <a:cs typeface="Courier New" pitchFamily="49" charset="0"/>
              </a:rPr>
              <a:t>str</a:t>
            </a:r>
            <a:r>
              <a:rPr lang="en-US" sz="1400" b="1" dirty="0" smtClean="0">
                <a:solidFill>
                  <a:srgbClr val="00B050"/>
                </a:solidFill>
                <a:latin typeface="Courier New" pitchFamily="49" charset="0"/>
                <a:cs typeface="Courier New" pitchFamily="49" charset="0"/>
              </a:rPr>
              <a:t>){</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 </a:t>
            </a:r>
          </a:p>
        </p:txBody>
      </p:sp>
      <p:sp>
        <p:nvSpPr>
          <p:cNvPr id="14340" name="Rectangle 2"/>
          <p:cNvSpPr>
            <a:spLocks noGrp="1" noChangeArrowheads="1"/>
          </p:cNvSpPr>
          <p:nvPr>
            <p:ph type="title"/>
          </p:nvPr>
        </p:nvSpPr>
        <p:spPr/>
        <p:txBody>
          <a:bodyPr/>
          <a:lstStyle/>
          <a:p>
            <a:pPr eaLnBrk="1" hangingPunct="1"/>
            <a:r>
              <a:rPr lang="en-US" sz="3600" smtClean="0">
                <a:solidFill>
                  <a:schemeClr val="tx1"/>
                </a:solidFill>
              </a:rPr>
              <a:t>Interceptor Binding</a:t>
            </a:r>
          </a:p>
        </p:txBody>
      </p:sp>
      <p:sp>
        <p:nvSpPr>
          <p:cNvPr id="14338"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0E734314-9C4C-476B-8668-A7BC35835545}" type="slidenum">
              <a:rPr lang="en-US" b="0" smtClean="0">
                <a:solidFill>
                  <a:srgbClr val="000000"/>
                </a:solidFill>
                <a:latin typeface="Verdana" pitchFamily="34" charset="0"/>
              </a:rPr>
              <a:pPr eaLnBrk="1" hangingPunct="1"/>
              <a:t>13</a:t>
            </a:fld>
            <a:endParaRPr lang="en-US" b="0" smtClean="0">
              <a:solidFill>
                <a:srgbClr val="000000"/>
              </a:solidFill>
              <a:latin typeface="Verdana" pitchFamily="34" charset="0"/>
            </a:endParaRPr>
          </a:p>
        </p:txBody>
      </p:sp>
      <p:sp>
        <p:nvSpPr>
          <p:cNvPr id="14339"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4F8F084-2BC0-4F49-B6CC-231D455B8DAD}" type="slidenum">
              <a:rPr lang="en-US" sz="800" b="0">
                <a:solidFill>
                  <a:srgbClr val="000000"/>
                </a:solidFill>
                <a:latin typeface="Verdana" pitchFamily="34" charset="0"/>
              </a:rPr>
              <a:pPr eaLnBrk="1" hangingPunct="1"/>
              <a:t>13</a:t>
            </a:fld>
            <a:endParaRPr lang="en-US" sz="800" b="0">
              <a:solidFill>
                <a:srgbClr val="000000"/>
              </a:solidFill>
              <a:latin typeface="Verdana" pitchFamily="34" charset="0"/>
            </a:endParaRPr>
          </a:p>
        </p:txBody>
      </p:sp>
      <p:pic>
        <p:nvPicPr>
          <p:cNvPr id="1434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050" y="28575"/>
            <a:ext cx="9969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33061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lang="en-US" dirty="0" smtClean="0"/>
              <a:t>List the usage of Interceptors  in application development.</a:t>
            </a:r>
          </a:p>
          <a:p>
            <a:pPr>
              <a:spcBef>
                <a:spcPts val="400"/>
              </a:spcBef>
              <a:defRPr/>
            </a:pPr>
            <a:endParaRPr lang="en-US" dirty="0"/>
          </a:p>
          <a:p>
            <a:pPr>
              <a:spcBef>
                <a:spcPts val="400"/>
              </a:spcBef>
              <a:defRPr/>
            </a:pPr>
            <a:r>
              <a:rPr lang="en-US" dirty="0" smtClean="0"/>
              <a:t>Please type your answers in the chat area</a:t>
            </a: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14</a:t>
            </a:fld>
            <a:endParaRPr lang="en-US" sz="1400" dirty="0"/>
          </a:p>
        </p:txBody>
      </p:sp>
    </p:spTree>
    <p:extLst>
      <p:ext uri="{BB962C8B-B14F-4D97-AF65-F5344CB8AC3E}">
        <p14:creationId xmlns:p14="http://schemas.microsoft.com/office/powerpoint/2010/main" val="2235007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A64074F-51AF-47AD-A8CB-1BD23786272E}" type="slidenum">
              <a:rPr lang="en-US" b="0" smtClean="0">
                <a:solidFill>
                  <a:srgbClr val="000000"/>
                </a:solidFill>
                <a:latin typeface="Verdana" pitchFamily="34" charset="0"/>
              </a:rPr>
              <a:pPr eaLnBrk="1" hangingPunct="1"/>
              <a:t>15</a:t>
            </a:fld>
            <a:endParaRPr lang="en-US" b="0" smtClean="0">
              <a:solidFill>
                <a:srgbClr val="000000"/>
              </a:solidFill>
              <a:latin typeface="Verdana" pitchFamily="34" charset="0"/>
            </a:endParaRPr>
          </a:p>
        </p:txBody>
      </p:sp>
      <p:sp>
        <p:nvSpPr>
          <p:cNvPr id="15363" name="Rectangle 2"/>
          <p:cNvSpPr>
            <a:spLocks noGrp="1" noChangeArrowheads="1"/>
          </p:cNvSpPr>
          <p:nvPr>
            <p:ph type="title"/>
          </p:nvPr>
        </p:nvSpPr>
        <p:spPr/>
        <p:txBody>
          <a:bodyPr/>
          <a:lstStyle/>
          <a:p>
            <a:r>
              <a:rPr lang="en-US" sz="3600" smtClean="0"/>
              <a:t>Interceptor Chaining</a:t>
            </a:r>
          </a:p>
        </p:txBody>
      </p:sp>
      <p:sp>
        <p:nvSpPr>
          <p:cNvPr id="15364" name="Rectangle 3"/>
          <p:cNvSpPr>
            <a:spLocks noGrp="1" noChangeArrowheads="1"/>
          </p:cNvSpPr>
          <p:nvPr>
            <p:ph type="body" idx="1"/>
          </p:nvPr>
        </p:nvSpPr>
        <p:spPr>
          <a:xfrm>
            <a:off x="228600" y="1533525"/>
            <a:ext cx="8686800" cy="4943475"/>
          </a:xfrm>
        </p:spPr>
        <p:txBody>
          <a:bodyPr/>
          <a:lstStyle/>
          <a:p>
            <a:r>
              <a:rPr lang="en-US" sz="2000" dirty="0" smtClean="0"/>
              <a:t>When more than one interceptor is applicable for a method, the order in which the interceptors intercept is as follows: </a:t>
            </a:r>
          </a:p>
          <a:p>
            <a:pPr marL="742950" lvl="1" indent="-285750"/>
            <a:r>
              <a:rPr lang="en-US" sz="1800" dirty="0" smtClean="0"/>
              <a:t>Default interceptors </a:t>
            </a:r>
          </a:p>
          <a:p>
            <a:pPr marL="742950" lvl="1" indent="-285750"/>
            <a:r>
              <a:rPr lang="en-US" sz="1800" dirty="0" smtClean="0"/>
              <a:t>Class-level interceptors </a:t>
            </a:r>
          </a:p>
          <a:p>
            <a:pPr marL="742950" lvl="1" indent="-285750"/>
            <a:r>
              <a:rPr lang="en-US" sz="1800" dirty="0" smtClean="0"/>
              <a:t>Method-level interceptors </a:t>
            </a:r>
          </a:p>
          <a:p>
            <a:pPr marL="742950" lvl="1" indent="-285750"/>
            <a:r>
              <a:rPr lang="en-US" sz="1800" dirty="0" smtClean="0"/>
              <a:t>In-bean interceptors</a:t>
            </a:r>
            <a:endParaRPr lang="en-US" dirty="0" smtClean="0"/>
          </a:p>
          <a:p>
            <a:r>
              <a:rPr lang="en-US" sz="2000" dirty="0" smtClean="0"/>
              <a:t>When two interceptors are declared in a class or method, they are executed in the order in which they are declared.</a:t>
            </a:r>
          </a:p>
          <a:p>
            <a:pPr>
              <a:buFont typeface="Wingdings" pitchFamily="2" charset="2"/>
              <a:buNone/>
            </a:pPr>
            <a:r>
              <a:rPr lang="en-US" sz="2000" dirty="0" smtClean="0"/>
              <a:t>		</a:t>
            </a:r>
            <a:r>
              <a:rPr lang="en-US" sz="1800" b="1" i="1" dirty="0" smtClean="0">
                <a:solidFill>
                  <a:srgbClr val="00B050"/>
                </a:solidFill>
                <a:latin typeface="Courier New" pitchFamily="49" charset="0"/>
                <a:cs typeface="Courier New" pitchFamily="49" charset="0"/>
              </a:rPr>
              <a:t>@Interceptors({</a:t>
            </a:r>
            <a:r>
              <a:rPr lang="en-US" sz="1800" b="1" i="1" dirty="0" err="1" smtClean="0">
                <a:solidFill>
                  <a:srgbClr val="00B050"/>
                </a:solidFill>
                <a:latin typeface="Courier New" pitchFamily="49" charset="0"/>
                <a:cs typeface="Courier New" pitchFamily="49" charset="0"/>
              </a:rPr>
              <a:t>FirstInterceptor.class,SecondInterceptor.class</a:t>
            </a:r>
            <a:r>
              <a:rPr lang="en-US" sz="1800" b="1" i="1" dirty="0" smtClean="0">
                <a:solidFill>
                  <a:srgbClr val="00B050"/>
                </a:solidFill>
                <a:latin typeface="Courier New" pitchFamily="49" charset="0"/>
                <a:cs typeface="Courier New" pitchFamily="49" charset="0"/>
              </a:rPr>
              <a:t>})</a:t>
            </a:r>
            <a:endParaRPr lang="en-US" sz="1400" b="1" i="1" dirty="0" smtClean="0">
              <a:solidFill>
                <a:srgbClr val="00B050"/>
              </a:solidFill>
              <a:latin typeface="Courier New" pitchFamily="49" charset="0"/>
              <a:cs typeface="Courier New" pitchFamily="49" charset="0"/>
            </a:endParaRPr>
          </a:p>
          <a:p>
            <a:r>
              <a:rPr lang="en-US" sz="2000" dirty="0" smtClean="0"/>
              <a:t>The proceed() method in the invocation context causes the next interceptor in the chain to be invoked. If the last interceptor has been invoked, the bean’s business method is then invoked.</a:t>
            </a:r>
          </a:p>
          <a:p>
            <a:pPr>
              <a:buFont typeface="Wingdings" pitchFamily="2" charset="2"/>
              <a:buNone/>
            </a:pPr>
            <a:endParaRPr lang="en-US" sz="2000" dirty="0" smtClean="0"/>
          </a:p>
        </p:txBody>
      </p:sp>
    </p:spTree>
    <p:extLst>
      <p:ext uri="{BB962C8B-B14F-4D97-AF65-F5344CB8AC3E}">
        <p14:creationId xmlns:p14="http://schemas.microsoft.com/office/powerpoint/2010/main" val="628980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a:xfrm>
            <a:off x="228600" y="1295400"/>
            <a:ext cx="8686800" cy="4946650"/>
          </a:xfrm>
        </p:spPr>
        <p:txBody>
          <a:bodyPr/>
          <a:lstStyle/>
          <a:p>
            <a:pPr>
              <a:lnSpc>
                <a:spcPct val="150000"/>
              </a:lnSpc>
            </a:pPr>
            <a:r>
              <a:rPr lang="en-US" sz="2000" dirty="0" smtClean="0"/>
              <a:t>Methods in Invocation Context: </a:t>
            </a:r>
          </a:p>
          <a:p>
            <a:pPr marL="742950" lvl="1" indent="-285750">
              <a:lnSpc>
                <a:spcPct val="150000"/>
              </a:lnSpc>
            </a:pPr>
            <a:r>
              <a:rPr lang="en-US" sz="1800" b="1" i="1" dirty="0">
                <a:solidFill>
                  <a:srgbClr val="00B050"/>
                </a:solidFill>
              </a:rPr>
              <a:t>proceed( ): </a:t>
            </a:r>
            <a:r>
              <a:rPr lang="en-US" sz="1800" dirty="0" smtClean="0"/>
              <a:t>Invokes the next interceptor in the chain or the business method of the EJB.</a:t>
            </a:r>
          </a:p>
          <a:p>
            <a:pPr marL="742950" lvl="1" indent="-285750">
              <a:lnSpc>
                <a:spcPct val="150000"/>
              </a:lnSpc>
            </a:pPr>
            <a:r>
              <a:rPr lang="en-US" sz="1800" b="1" i="1" dirty="0" err="1">
                <a:solidFill>
                  <a:srgbClr val="00B050"/>
                </a:solidFill>
              </a:rPr>
              <a:t>getTarget</a:t>
            </a:r>
            <a:r>
              <a:rPr lang="en-US" sz="1800" b="1" i="1" dirty="0">
                <a:solidFill>
                  <a:srgbClr val="00B050"/>
                </a:solidFill>
              </a:rPr>
              <a:t>( ): </a:t>
            </a:r>
            <a:r>
              <a:rPr lang="en-US" sz="1800" dirty="0" smtClean="0"/>
              <a:t>Returns reference to the intercepted bean.</a:t>
            </a:r>
          </a:p>
          <a:p>
            <a:pPr marL="742950" lvl="1" indent="-285750">
              <a:lnSpc>
                <a:spcPct val="150000"/>
              </a:lnSpc>
            </a:pPr>
            <a:r>
              <a:rPr lang="en-US" sz="1800" b="1" i="1" dirty="0" err="1">
                <a:solidFill>
                  <a:srgbClr val="00B050"/>
                </a:solidFill>
              </a:rPr>
              <a:t>getMethod</a:t>
            </a:r>
            <a:r>
              <a:rPr lang="en-US" sz="1800" b="1" i="1" dirty="0">
                <a:solidFill>
                  <a:srgbClr val="00B050"/>
                </a:solidFill>
              </a:rPr>
              <a:t>( ): </a:t>
            </a:r>
            <a:r>
              <a:rPr lang="en-US" sz="1800" dirty="0" smtClean="0"/>
              <a:t>Returns the method of the intercepted bean.</a:t>
            </a:r>
          </a:p>
          <a:p>
            <a:pPr marL="742950" lvl="1" indent="-285750">
              <a:lnSpc>
                <a:spcPct val="150000"/>
              </a:lnSpc>
            </a:pPr>
            <a:r>
              <a:rPr lang="en-US" sz="1800" b="1" i="1" dirty="0" err="1">
                <a:solidFill>
                  <a:srgbClr val="00B050"/>
                </a:solidFill>
              </a:rPr>
              <a:t>getParameters</a:t>
            </a:r>
            <a:r>
              <a:rPr lang="en-US" sz="1800" b="1" i="1" dirty="0">
                <a:solidFill>
                  <a:srgbClr val="00B050"/>
                </a:solidFill>
              </a:rPr>
              <a:t>( ): </a:t>
            </a:r>
            <a:r>
              <a:rPr lang="en-US" sz="1800" dirty="0" smtClean="0"/>
              <a:t>Returns the parameters of the intercepted bean method.</a:t>
            </a:r>
          </a:p>
          <a:p>
            <a:pPr marL="742950" lvl="1" indent="-285750">
              <a:lnSpc>
                <a:spcPct val="150000"/>
              </a:lnSpc>
            </a:pPr>
            <a:r>
              <a:rPr lang="en-US" sz="1800" b="1" i="1" dirty="0" err="1">
                <a:solidFill>
                  <a:srgbClr val="00B050"/>
                </a:solidFill>
              </a:rPr>
              <a:t>setParameters</a:t>
            </a:r>
            <a:r>
              <a:rPr lang="en-US" sz="1800" b="1" i="1" dirty="0">
                <a:solidFill>
                  <a:srgbClr val="00B050"/>
                </a:solidFill>
              </a:rPr>
              <a:t>(Object[] </a:t>
            </a:r>
            <a:r>
              <a:rPr lang="en-US" sz="1800" b="1" i="1" dirty="0" err="1">
                <a:solidFill>
                  <a:srgbClr val="00B050"/>
                </a:solidFill>
              </a:rPr>
              <a:t>newArgs</a:t>
            </a:r>
            <a:r>
              <a:rPr lang="en-US" sz="1800" b="1" i="1" dirty="0">
                <a:solidFill>
                  <a:srgbClr val="00B050"/>
                </a:solidFill>
              </a:rPr>
              <a:t>): </a:t>
            </a:r>
            <a:r>
              <a:rPr lang="en-US" sz="1800" dirty="0" smtClean="0"/>
              <a:t>Modify the parameters of the intercepted method.</a:t>
            </a:r>
          </a:p>
          <a:p>
            <a:pPr marL="742950" lvl="1" indent="-285750">
              <a:lnSpc>
                <a:spcPct val="150000"/>
              </a:lnSpc>
            </a:pPr>
            <a:r>
              <a:rPr lang="en-US" sz="1800" b="1" i="1" dirty="0" err="1" smtClean="0">
                <a:solidFill>
                  <a:srgbClr val="00B050"/>
                </a:solidFill>
              </a:rPr>
              <a:t>getContextData</a:t>
            </a:r>
            <a:r>
              <a:rPr lang="en-US" sz="1800" b="1" i="1" dirty="0" smtClean="0">
                <a:solidFill>
                  <a:srgbClr val="00B050"/>
                </a:solidFill>
              </a:rPr>
              <a:t>( ): </a:t>
            </a:r>
            <a:r>
              <a:rPr lang="en-US" sz="1800" i="1" dirty="0" smtClean="0"/>
              <a:t>R</a:t>
            </a:r>
            <a:r>
              <a:rPr lang="en-US" sz="1800" dirty="0" smtClean="0"/>
              <a:t>eturns the context data that is alive for the duration of the method invocation.</a:t>
            </a:r>
          </a:p>
          <a:p>
            <a:pPr marL="742950" lvl="1" indent="-285750">
              <a:lnSpc>
                <a:spcPct val="150000"/>
              </a:lnSpc>
            </a:pPr>
            <a:endParaRPr lang="en-US" sz="1800" dirty="0" smtClean="0"/>
          </a:p>
          <a:p>
            <a:pPr>
              <a:lnSpc>
                <a:spcPct val="150000"/>
              </a:lnSpc>
            </a:pPr>
            <a:endParaRPr lang="en-US" sz="2000" dirty="0" smtClean="0"/>
          </a:p>
          <a:p>
            <a:pPr>
              <a:lnSpc>
                <a:spcPct val="150000"/>
              </a:lnSpc>
            </a:pPr>
            <a:endParaRPr lang="en-US" sz="2000" dirty="0" smtClean="0"/>
          </a:p>
        </p:txBody>
      </p:sp>
      <p:sp>
        <p:nvSpPr>
          <p:cNvPr id="16387" name="Rectangle 2"/>
          <p:cNvSpPr>
            <a:spLocks noGrp="1" noChangeArrowheads="1"/>
          </p:cNvSpPr>
          <p:nvPr>
            <p:ph type="title"/>
          </p:nvPr>
        </p:nvSpPr>
        <p:spPr/>
        <p:txBody>
          <a:bodyPr/>
          <a:lstStyle/>
          <a:p>
            <a:r>
              <a:rPr lang="en-US" sz="3600" smtClean="0">
                <a:solidFill>
                  <a:schemeClr val="tx1"/>
                </a:solidFill>
              </a:rPr>
              <a:t>Invocation Context</a:t>
            </a:r>
          </a:p>
        </p:txBody>
      </p:sp>
      <p:sp>
        <p:nvSpPr>
          <p:cNvPr id="16386"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3071ACAE-4B56-4CBA-82D9-70031D31816A}" type="slidenum">
              <a:rPr lang="en-US" b="0" smtClean="0">
                <a:solidFill>
                  <a:srgbClr val="000000"/>
                </a:solidFill>
                <a:latin typeface="Verdana" pitchFamily="34" charset="0"/>
              </a:rPr>
              <a:pPr eaLnBrk="1" hangingPunct="1"/>
              <a:t>16</a:t>
            </a:fld>
            <a:endParaRPr lang="en-US" b="0" smtClean="0">
              <a:solidFill>
                <a:srgbClr val="000000"/>
              </a:solidFill>
              <a:latin typeface="Verdana" pitchFamily="34" charset="0"/>
            </a:endParaRPr>
          </a:p>
        </p:txBody>
      </p:sp>
    </p:spTree>
    <p:extLst>
      <p:ext uri="{BB962C8B-B14F-4D97-AF65-F5344CB8AC3E}">
        <p14:creationId xmlns:p14="http://schemas.microsoft.com/office/powerpoint/2010/main" val="2056340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p:txBody>
          <a:bodyPr/>
          <a:lstStyle/>
          <a:p>
            <a:pPr>
              <a:lnSpc>
                <a:spcPct val="150000"/>
              </a:lnSpc>
            </a:pPr>
            <a:r>
              <a:rPr lang="en-US" sz="2000" dirty="0" smtClean="0"/>
              <a:t>To disable default interceptors for a class or a method:</a:t>
            </a:r>
          </a:p>
          <a:p>
            <a:pPr marL="742950" lvl="1" indent="-285750">
              <a:lnSpc>
                <a:spcPct val="150000"/>
              </a:lnSpc>
            </a:pPr>
            <a:r>
              <a:rPr lang="en-US" sz="1800" b="1" dirty="0" smtClean="0">
                <a:solidFill>
                  <a:srgbClr val="00B050"/>
                </a:solidFill>
                <a:latin typeface="Courier New" pitchFamily="49" charset="0"/>
                <a:cs typeface="Courier New" pitchFamily="49" charset="0"/>
              </a:rPr>
              <a:t>@</a:t>
            </a:r>
            <a:r>
              <a:rPr lang="en-US" sz="1800" b="1" dirty="0" err="1" smtClean="0">
                <a:solidFill>
                  <a:srgbClr val="00B050"/>
                </a:solidFill>
                <a:latin typeface="Courier New" pitchFamily="49" charset="0"/>
                <a:cs typeface="Courier New" pitchFamily="49" charset="0"/>
              </a:rPr>
              <a:t>ExcludeDefaultInterceptors</a:t>
            </a:r>
            <a:endParaRPr lang="en-US" sz="1800" b="1" dirty="0" smtClean="0">
              <a:solidFill>
                <a:srgbClr val="00B050"/>
              </a:solidFill>
              <a:latin typeface="Courier New" pitchFamily="49" charset="0"/>
              <a:cs typeface="Courier New" pitchFamily="49" charset="0"/>
            </a:endParaRPr>
          </a:p>
          <a:p>
            <a:pPr>
              <a:lnSpc>
                <a:spcPct val="150000"/>
              </a:lnSpc>
            </a:pPr>
            <a:r>
              <a:rPr lang="en-US" sz="2000" dirty="0" smtClean="0"/>
              <a:t>To disable class-level interceptors for a method:</a:t>
            </a:r>
          </a:p>
          <a:p>
            <a:pPr marL="742950" lvl="1" indent="-285750">
              <a:lnSpc>
                <a:spcPct val="150000"/>
              </a:lnSpc>
            </a:pPr>
            <a:r>
              <a:rPr lang="en-US" sz="1800" dirty="0" smtClean="0">
                <a:latin typeface="Courier New" pitchFamily="49" charset="0"/>
                <a:cs typeface="Courier New" pitchFamily="49" charset="0"/>
              </a:rPr>
              <a:t>@</a:t>
            </a:r>
            <a:r>
              <a:rPr lang="en-US" sz="1800" b="1" dirty="0" err="1" smtClean="0">
                <a:solidFill>
                  <a:srgbClr val="00B050"/>
                </a:solidFill>
                <a:latin typeface="Courier New" pitchFamily="49" charset="0"/>
                <a:cs typeface="Courier New" pitchFamily="49" charset="0"/>
              </a:rPr>
              <a:t>ExcludeClassInterceptors</a:t>
            </a:r>
            <a:r>
              <a:rPr lang="en-US" sz="1800" b="1" dirty="0" smtClean="0">
                <a:solidFill>
                  <a:srgbClr val="00B050"/>
                </a:solidFill>
                <a:latin typeface="Courier New" pitchFamily="49" charset="0"/>
                <a:cs typeface="Courier New" pitchFamily="49" charset="0"/>
              </a:rPr>
              <a:t> </a:t>
            </a:r>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p:txBody>
      </p:sp>
      <p:sp>
        <p:nvSpPr>
          <p:cNvPr id="17411" name="Rectangle 2"/>
          <p:cNvSpPr>
            <a:spLocks noGrp="1" noChangeArrowheads="1"/>
          </p:cNvSpPr>
          <p:nvPr>
            <p:ph type="title"/>
          </p:nvPr>
        </p:nvSpPr>
        <p:spPr/>
        <p:txBody>
          <a:bodyPr/>
          <a:lstStyle/>
          <a:p>
            <a:r>
              <a:rPr lang="en-US" sz="3600" smtClean="0">
                <a:solidFill>
                  <a:schemeClr val="tx1"/>
                </a:solidFill>
              </a:rPr>
              <a:t>Disabling Interceptors</a:t>
            </a:r>
          </a:p>
        </p:txBody>
      </p:sp>
      <p:sp>
        <p:nvSpPr>
          <p:cNvPr id="17410"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24BE9AEC-08DF-4D39-99F7-E8E8AE7222A1}" type="slidenum">
              <a:rPr lang="en-US" b="0" smtClean="0">
                <a:solidFill>
                  <a:srgbClr val="000000"/>
                </a:solidFill>
                <a:latin typeface="Verdana" pitchFamily="34" charset="0"/>
              </a:rPr>
              <a:pPr eaLnBrk="1" hangingPunct="1"/>
              <a:t>17</a:t>
            </a:fld>
            <a:endParaRPr lang="en-US" b="0" smtClean="0">
              <a:solidFill>
                <a:srgbClr val="000000"/>
              </a:solidFill>
              <a:latin typeface="Verdana" pitchFamily="34" charset="0"/>
            </a:endParaRPr>
          </a:p>
        </p:txBody>
      </p:sp>
    </p:spTree>
    <p:extLst>
      <p:ext uri="{BB962C8B-B14F-4D97-AF65-F5344CB8AC3E}">
        <p14:creationId xmlns:p14="http://schemas.microsoft.com/office/powerpoint/2010/main" val="2425762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a:xfrm>
            <a:off x="228600" y="1371600"/>
            <a:ext cx="8686800" cy="4946650"/>
          </a:xfrm>
        </p:spPr>
        <p:txBody>
          <a:bodyPr/>
          <a:lstStyle/>
          <a:p>
            <a:pPr>
              <a:lnSpc>
                <a:spcPct val="150000"/>
              </a:lnSpc>
            </a:pPr>
            <a:r>
              <a:rPr lang="en-US" sz="2000" dirty="0" smtClean="0"/>
              <a:t>To intercept an EJB callback, define a method within your interceptor class that is annotated with the respective callback. </a:t>
            </a:r>
          </a:p>
          <a:p>
            <a:pPr marL="742950" lvl="1" indent="-285750">
              <a:lnSpc>
                <a:spcPct val="150000"/>
              </a:lnSpc>
              <a:buFont typeface="Wingdings 2" pitchFamily="18" charset="2"/>
              <a:buNone/>
            </a:pPr>
            <a:r>
              <a:rPr lang="en-US" sz="1800" b="1" i="1" dirty="0" smtClean="0">
                <a:solidFill>
                  <a:srgbClr val="00B050"/>
                </a:solidFill>
              </a:rPr>
              <a:t>	</a:t>
            </a:r>
            <a:r>
              <a:rPr lang="en-US" sz="1600" b="1" i="1" dirty="0" smtClean="0">
                <a:solidFill>
                  <a:srgbClr val="00B050"/>
                </a:solidFill>
              </a:rPr>
              <a:t>@</a:t>
            </a:r>
            <a:r>
              <a:rPr lang="en-US" sz="1600" b="1" i="1" dirty="0" err="1" smtClean="0">
                <a:solidFill>
                  <a:srgbClr val="00B050"/>
                </a:solidFill>
              </a:rPr>
              <a:t>PostConstruct</a:t>
            </a:r>
            <a:endParaRPr lang="en-US" sz="1600" b="1" i="1" dirty="0" smtClean="0">
              <a:solidFill>
                <a:srgbClr val="00B050"/>
              </a:solidFill>
            </a:endParaRPr>
          </a:p>
          <a:p>
            <a:pPr marL="742950" lvl="1" indent="-285750">
              <a:lnSpc>
                <a:spcPct val="150000"/>
              </a:lnSpc>
              <a:buFont typeface="Wingdings 2" pitchFamily="18" charset="2"/>
              <a:buNone/>
            </a:pPr>
            <a:r>
              <a:rPr lang="en-US" sz="1600" b="1" i="1" dirty="0" smtClean="0">
                <a:solidFill>
                  <a:srgbClr val="00B050"/>
                </a:solidFill>
              </a:rPr>
              <a:t>	public void initialize(</a:t>
            </a:r>
            <a:r>
              <a:rPr lang="en-US" sz="1600" b="1" i="1" dirty="0" err="1" smtClean="0">
                <a:solidFill>
                  <a:srgbClr val="00B050"/>
                </a:solidFill>
              </a:rPr>
              <a:t>InvocationContext</a:t>
            </a:r>
            <a:r>
              <a:rPr lang="en-US" sz="1600" b="1" i="1" dirty="0" smtClean="0">
                <a:solidFill>
                  <a:srgbClr val="00B050"/>
                </a:solidFill>
              </a:rPr>
              <a:t> </a:t>
            </a:r>
            <a:r>
              <a:rPr lang="en-US" sz="1600" b="1" i="1" dirty="0" err="1" smtClean="0">
                <a:solidFill>
                  <a:srgbClr val="00B050"/>
                </a:solidFill>
              </a:rPr>
              <a:t>invCtx</a:t>
            </a:r>
            <a:r>
              <a:rPr lang="en-US" sz="1600" b="1" i="1" dirty="0" smtClean="0">
                <a:solidFill>
                  <a:srgbClr val="00B050"/>
                </a:solidFill>
              </a:rPr>
              <a:t>) throws Exception{</a:t>
            </a:r>
          </a:p>
          <a:p>
            <a:pPr marL="742950" lvl="1" indent="-285750">
              <a:lnSpc>
                <a:spcPct val="150000"/>
              </a:lnSpc>
              <a:buFont typeface="Wingdings 2" pitchFamily="18" charset="2"/>
              <a:buNone/>
            </a:pPr>
            <a:r>
              <a:rPr lang="en-US" sz="1600" b="1" i="1" dirty="0" smtClean="0">
                <a:solidFill>
                  <a:srgbClr val="00B050"/>
                </a:solidFill>
              </a:rPr>
              <a:t>		</a:t>
            </a:r>
            <a:r>
              <a:rPr lang="en-US" sz="1600" b="1" i="1" dirty="0" err="1" smtClean="0">
                <a:solidFill>
                  <a:srgbClr val="00B050"/>
                </a:solidFill>
              </a:rPr>
              <a:t>System.out.println</a:t>
            </a:r>
            <a:r>
              <a:rPr lang="en-US" sz="1600" b="1" i="1" dirty="0" smtClean="0">
                <a:solidFill>
                  <a:srgbClr val="00B050"/>
                </a:solidFill>
              </a:rPr>
              <a:t>("Before </a:t>
            </a:r>
            <a:r>
              <a:rPr lang="en-US" sz="1600" b="1" i="1" dirty="0" err="1" smtClean="0">
                <a:solidFill>
                  <a:srgbClr val="00B050"/>
                </a:solidFill>
              </a:rPr>
              <a:t>PostConstruct</a:t>
            </a:r>
            <a:r>
              <a:rPr lang="en-US" sz="1600" b="1" i="1" dirty="0" smtClean="0">
                <a:solidFill>
                  <a:srgbClr val="00B050"/>
                </a:solidFill>
              </a:rPr>
              <a:t>" );</a:t>
            </a:r>
          </a:p>
          <a:p>
            <a:pPr marL="742950" lvl="1" indent="-285750">
              <a:lnSpc>
                <a:spcPct val="150000"/>
              </a:lnSpc>
              <a:buFont typeface="Wingdings 2" pitchFamily="18" charset="2"/>
              <a:buNone/>
            </a:pPr>
            <a:r>
              <a:rPr lang="en-US" sz="1600" b="1" i="1" dirty="0" smtClean="0">
                <a:solidFill>
                  <a:srgbClr val="00B050"/>
                </a:solidFill>
              </a:rPr>
              <a:t>		</a:t>
            </a:r>
            <a:r>
              <a:rPr lang="en-US" sz="1600" b="1" i="1" dirty="0" err="1" smtClean="0">
                <a:solidFill>
                  <a:srgbClr val="00B050"/>
                </a:solidFill>
              </a:rPr>
              <a:t>invCtx.proceed</a:t>
            </a:r>
            <a:r>
              <a:rPr lang="en-US" sz="1600" b="1" i="1" dirty="0" smtClean="0">
                <a:solidFill>
                  <a:srgbClr val="00B050"/>
                </a:solidFill>
              </a:rPr>
              <a:t>();		</a:t>
            </a:r>
          </a:p>
          <a:p>
            <a:pPr marL="742950" lvl="1" indent="-285750">
              <a:lnSpc>
                <a:spcPct val="150000"/>
              </a:lnSpc>
              <a:buFont typeface="Wingdings 2" pitchFamily="18" charset="2"/>
              <a:buNone/>
            </a:pPr>
            <a:r>
              <a:rPr lang="en-US" sz="1600" b="1" i="1" dirty="0" smtClean="0">
                <a:solidFill>
                  <a:srgbClr val="00B050"/>
                </a:solidFill>
              </a:rPr>
              <a:t>		</a:t>
            </a:r>
            <a:r>
              <a:rPr lang="en-US" sz="1600" b="1" i="1" dirty="0" err="1" smtClean="0">
                <a:solidFill>
                  <a:srgbClr val="00B050"/>
                </a:solidFill>
              </a:rPr>
              <a:t>System.out.println</a:t>
            </a:r>
            <a:r>
              <a:rPr lang="en-US" sz="1600" b="1" i="1" dirty="0" smtClean="0">
                <a:solidFill>
                  <a:srgbClr val="00B050"/>
                </a:solidFill>
              </a:rPr>
              <a:t>("Completed </a:t>
            </a:r>
            <a:r>
              <a:rPr lang="en-US" sz="1600" b="1" i="1" dirty="0" err="1" smtClean="0">
                <a:solidFill>
                  <a:srgbClr val="00B050"/>
                </a:solidFill>
              </a:rPr>
              <a:t>PostConstruct</a:t>
            </a:r>
            <a:r>
              <a:rPr lang="en-US" sz="1600" b="1" i="1" dirty="0" smtClean="0">
                <a:solidFill>
                  <a:srgbClr val="00B050"/>
                </a:solidFill>
              </a:rPr>
              <a:t>" );</a:t>
            </a:r>
          </a:p>
          <a:p>
            <a:pPr marL="742950" lvl="1" indent="-285750">
              <a:lnSpc>
                <a:spcPct val="150000"/>
              </a:lnSpc>
              <a:buFont typeface="Wingdings 2" pitchFamily="18" charset="2"/>
              <a:buNone/>
            </a:pPr>
            <a:r>
              <a:rPr lang="en-US" sz="1600" b="1" i="1" dirty="0" smtClean="0">
                <a:solidFill>
                  <a:srgbClr val="00B050"/>
                </a:solidFill>
              </a:rPr>
              <a:t>	}</a:t>
            </a:r>
            <a:endParaRPr lang="en-US" sz="1400" b="1" i="1" dirty="0" smtClean="0">
              <a:solidFill>
                <a:srgbClr val="00B050"/>
              </a:solidFill>
            </a:endParaRPr>
          </a:p>
          <a:p>
            <a:pPr>
              <a:lnSpc>
                <a:spcPct val="150000"/>
              </a:lnSpc>
            </a:pPr>
            <a:r>
              <a:rPr lang="en-US" sz="2000" dirty="0" smtClean="0"/>
              <a:t>When calling proceed</a:t>
            </a:r>
            <a:r>
              <a:rPr lang="en-US" sz="2000" dirty="0" smtClean="0">
                <a:latin typeface="Courier New" pitchFamily="49" charset="0"/>
                <a:cs typeface="Courier New" pitchFamily="49" charset="0"/>
              </a:rPr>
              <a:t>( )</a:t>
            </a:r>
            <a:r>
              <a:rPr lang="en-US" sz="2000" dirty="0" smtClean="0"/>
              <a:t>, the next interceptor class that has the same callback is invoked. If there are no other interceptors, then the callback method of the EJB's bean class is invoked, if one exists. </a:t>
            </a:r>
          </a:p>
        </p:txBody>
      </p:sp>
      <p:sp>
        <p:nvSpPr>
          <p:cNvPr id="18435" name="Rectangle 2"/>
          <p:cNvSpPr>
            <a:spLocks noGrp="1" noChangeArrowheads="1"/>
          </p:cNvSpPr>
          <p:nvPr>
            <p:ph type="title"/>
          </p:nvPr>
        </p:nvSpPr>
        <p:spPr/>
        <p:txBody>
          <a:bodyPr/>
          <a:lstStyle/>
          <a:p>
            <a:r>
              <a:rPr lang="en-US" sz="3600" smtClean="0">
                <a:solidFill>
                  <a:schemeClr val="tx1"/>
                </a:solidFill>
              </a:rPr>
              <a:t>Intercepting Lifecycle Events</a:t>
            </a:r>
          </a:p>
        </p:txBody>
      </p:sp>
      <p:sp>
        <p:nvSpPr>
          <p:cNvPr id="18434"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B057CDD-40C2-4B20-A9D7-3D8E69B35C0E}" type="slidenum">
              <a:rPr lang="en-US" b="0" smtClean="0">
                <a:solidFill>
                  <a:srgbClr val="000000"/>
                </a:solidFill>
                <a:latin typeface="Verdana" pitchFamily="34" charset="0"/>
              </a:rPr>
              <a:pPr eaLnBrk="1" hangingPunct="1"/>
              <a:t>18</a:t>
            </a:fld>
            <a:endParaRPr lang="en-US" b="0" smtClean="0">
              <a:solidFill>
                <a:srgbClr val="000000"/>
              </a:solidFill>
              <a:latin typeface="Verdana" pitchFamily="34" charset="0"/>
            </a:endParaRPr>
          </a:p>
        </p:txBody>
      </p:sp>
    </p:spTree>
    <p:extLst>
      <p:ext uri="{BB962C8B-B14F-4D97-AF65-F5344CB8AC3E}">
        <p14:creationId xmlns:p14="http://schemas.microsoft.com/office/powerpoint/2010/main" val="2853448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8F5561F-3F48-4957-BE31-6C8E4CF8F816}" type="slidenum">
              <a:rPr lang="en-US" b="0" smtClean="0">
                <a:solidFill>
                  <a:srgbClr val="000000"/>
                </a:solidFill>
                <a:latin typeface="Verdana" pitchFamily="34" charset="0"/>
              </a:rPr>
              <a:pPr eaLnBrk="1" hangingPunct="1"/>
              <a:t>19</a:t>
            </a:fld>
            <a:endParaRPr lang="en-US" b="0" smtClean="0">
              <a:solidFill>
                <a:srgbClr val="000000"/>
              </a:solidFill>
              <a:latin typeface="Verdana" pitchFamily="34" charset="0"/>
            </a:endParaRPr>
          </a:p>
        </p:txBody>
      </p:sp>
      <p:sp>
        <p:nvSpPr>
          <p:cNvPr id="19459" name="Rectangle 2"/>
          <p:cNvSpPr>
            <a:spLocks noGrp="1" noChangeArrowheads="1"/>
          </p:cNvSpPr>
          <p:nvPr>
            <p:ph type="title"/>
          </p:nvPr>
        </p:nvSpPr>
        <p:spPr/>
        <p:txBody>
          <a:bodyPr/>
          <a:lstStyle/>
          <a:p>
            <a:r>
              <a:rPr lang="en-US" sz="3600" smtClean="0"/>
              <a:t>Interceptor Lifecycle</a:t>
            </a:r>
          </a:p>
        </p:txBody>
      </p:sp>
      <p:sp>
        <p:nvSpPr>
          <p:cNvPr id="19460" name="Rectangle 3"/>
          <p:cNvSpPr>
            <a:spLocks noGrp="1" noChangeArrowheads="1"/>
          </p:cNvSpPr>
          <p:nvPr>
            <p:ph type="body" idx="1"/>
          </p:nvPr>
        </p:nvSpPr>
        <p:spPr/>
        <p:txBody>
          <a:bodyPr/>
          <a:lstStyle/>
          <a:p>
            <a:pPr>
              <a:lnSpc>
                <a:spcPct val="150000"/>
              </a:lnSpc>
            </a:pPr>
            <a:r>
              <a:rPr lang="en-US" sz="2000" smtClean="0"/>
              <a:t>Interceptor classes have the same life cycles as the EJBs they intercept. They are created along with bean instances. They are destroyed, made passive, and activated along with their bean instances as well. </a:t>
            </a:r>
          </a:p>
          <a:p>
            <a:pPr>
              <a:lnSpc>
                <a:spcPct val="150000"/>
              </a:lnSpc>
            </a:pPr>
            <a:r>
              <a:rPr lang="en-US" sz="2000" smtClean="0"/>
              <a:t>It is because interceptors have life cycles and hook into life cycle events, they can also hold internal state. This might be extremely useful, when you want the interceptor class to obtain an open connection to a remote system and then close that connection at destroy time. </a:t>
            </a:r>
          </a:p>
        </p:txBody>
      </p:sp>
    </p:spTree>
    <p:extLst>
      <p:ext uri="{BB962C8B-B14F-4D97-AF65-F5344CB8AC3E}">
        <p14:creationId xmlns:p14="http://schemas.microsoft.com/office/powerpoint/2010/main" val="2179702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047833376"/>
              </p:ext>
            </p:extLst>
          </p:nvPr>
        </p:nvGraphicFramePr>
        <p:xfrm>
          <a:off x="2209800" y="2286001"/>
          <a:ext cx="6477000" cy="1828800"/>
        </p:xfrm>
        <a:graphic>
          <a:graphicData uri="http://schemas.openxmlformats.org/drawingml/2006/table">
            <a:tbl>
              <a:tblPr/>
              <a:tblGrid>
                <a:gridCol w="6477000"/>
              </a:tblGrid>
              <a:tr h="702862">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Aparna Nagaraj, 124523</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562969">
                <a:tc>
                  <a:txBody>
                    <a:bodyPr/>
                    <a:lstStyle/>
                    <a:p>
                      <a:pPr marL="0" marR="0" lvl="0" indent="0" algn="l" defTabSz="914400" rtl="0" eaLnBrk="0" fontAlgn="base" latinLnBrk="0" hangingPunct="0">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7 years of J2EE project experience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562969">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EJB/PPT/0608/1.0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4294967295"/>
          </p:nvPr>
        </p:nvSpPr>
        <p:spPr>
          <a:xfrm>
            <a:off x="190500" y="6432158"/>
            <a:ext cx="457200" cy="276999"/>
          </a:xfrm>
          <a:prstGeom prst="rect">
            <a:avLst/>
          </a:prstGeo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3675710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457200" indent="-457200">
              <a:buFont typeface="Wingdings" pitchFamily="2" charset="2"/>
              <a:buAutoNum type="arabicPeriod"/>
            </a:pPr>
            <a:r>
              <a:rPr lang="en-US" sz="2000" dirty="0"/>
              <a:t>State True or False:</a:t>
            </a:r>
          </a:p>
          <a:p>
            <a:pPr marL="838200" lvl="1" indent="-381000">
              <a:buFont typeface="Wingdings 2" pitchFamily="18" charset="2"/>
              <a:buAutoNum type="alphaLcPeriod"/>
            </a:pPr>
            <a:r>
              <a:rPr lang="en-US" sz="1800" dirty="0"/>
              <a:t>Default interceptors can be declared through annotations.</a:t>
            </a:r>
          </a:p>
          <a:p>
            <a:pPr marL="838200" lvl="1" indent="-381000">
              <a:buFont typeface="Wingdings 2" pitchFamily="18" charset="2"/>
              <a:buAutoNum type="alphaLcPeriod"/>
            </a:pPr>
            <a:r>
              <a:rPr lang="en-US" sz="1800" dirty="0"/>
              <a:t>If default interceptors are declared, all other interceptors are stopped from executing automatically.</a:t>
            </a:r>
          </a:p>
          <a:p>
            <a:pPr marL="838200" lvl="1" indent="-381000">
              <a:buFont typeface="Wingdings 2" pitchFamily="18" charset="2"/>
              <a:buAutoNum type="alphaLcPeriod"/>
            </a:pPr>
            <a:r>
              <a:rPr lang="en-US" sz="1800" dirty="0"/>
              <a:t>A bean can be bound with more than one interceptor.</a:t>
            </a:r>
          </a:p>
          <a:p>
            <a:pPr marL="838200" lvl="1" indent="-381000">
              <a:buFont typeface="Wingdings 2" pitchFamily="18" charset="2"/>
              <a:buAutoNum type="alphaLcPeriod"/>
            </a:pPr>
            <a:r>
              <a:rPr lang="en-US" sz="1800" dirty="0"/>
              <a:t>A bean can have more than one interceptor defined in itself.</a:t>
            </a:r>
          </a:p>
          <a:p>
            <a:pPr marL="838200" lvl="1" indent="-381000">
              <a:buFont typeface="Wingdings 2" pitchFamily="18" charset="2"/>
              <a:buAutoNum type="alphaLcPeriod"/>
            </a:pPr>
            <a:r>
              <a:rPr lang="en-US" sz="1800" dirty="0"/>
              <a:t>Last interceptor to work just before invoking the business method, is the interceptor defined in the bean itself.</a:t>
            </a:r>
          </a:p>
          <a:p>
            <a:pPr marL="838200" lvl="1" indent="-381000">
              <a:buFont typeface="Wingdings 2" pitchFamily="18" charset="2"/>
              <a:buAutoNum type="alphaLcPeriod"/>
            </a:pPr>
            <a:r>
              <a:rPr lang="en-US" sz="1800" dirty="0"/>
              <a:t>Interceptors can be used for clearing a EJB’s class member during Pre-Destroy</a:t>
            </a: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20</a:t>
            </a:fld>
            <a:endParaRPr lang="en-US" sz="1400" dirty="0"/>
          </a:p>
        </p:txBody>
      </p:sp>
    </p:spTree>
    <p:extLst>
      <p:ext uri="{BB962C8B-B14F-4D97-AF65-F5344CB8AC3E}">
        <p14:creationId xmlns:p14="http://schemas.microsoft.com/office/powerpoint/2010/main" val="1805528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21</a:t>
            </a:fld>
            <a:endParaRPr lang="en-US" sz="1400" dirty="0"/>
          </a:p>
        </p:txBody>
      </p:sp>
    </p:spTree>
    <p:extLst>
      <p:ext uri="{BB962C8B-B14F-4D97-AF65-F5344CB8AC3E}">
        <p14:creationId xmlns:p14="http://schemas.microsoft.com/office/powerpoint/2010/main" val="595433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800" b="1" dirty="0"/>
              <a:t>Objective: </a:t>
            </a:r>
            <a:r>
              <a:rPr lang="en-US" sz="1800" dirty="0"/>
              <a:t>After completion of this exercise you will be able to</a:t>
            </a:r>
          </a:p>
          <a:p>
            <a:pPr marL="0" lvl="0" indent="0">
              <a:buNone/>
            </a:pPr>
            <a:r>
              <a:rPr lang="en-US" sz="1800" dirty="0"/>
              <a:t>Use EJB Interceptors on Business Methods of EJB</a:t>
            </a:r>
          </a:p>
          <a:p>
            <a:pPr marL="0" lvl="0" indent="0">
              <a:buNone/>
            </a:pPr>
            <a:r>
              <a:rPr lang="en-US" sz="1800" dirty="0"/>
              <a:t>Use EJB Interceptors on Lifecycle Events of EJB</a:t>
            </a:r>
          </a:p>
          <a:p>
            <a:pPr marL="0" indent="0">
              <a:buNone/>
            </a:pPr>
            <a:r>
              <a:rPr lang="en-US" sz="1800" dirty="0"/>
              <a:t> </a:t>
            </a:r>
          </a:p>
          <a:p>
            <a:pPr marL="0" indent="0">
              <a:buNone/>
            </a:pPr>
            <a:r>
              <a:rPr lang="en-US" sz="1800" b="1" dirty="0" smtClean="0"/>
              <a:t>Interceptor </a:t>
            </a:r>
            <a:r>
              <a:rPr lang="en-US" sz="1800" b="1" dirty="0"/>
              <a:t>for methods</a:t>
            </a:r>
          </a:p>
          <a:p>
            <a:pPr marL="0" lvl="0" indent="0">
              <a:buNone/>
            </a:pPr>
            <a:r>
              <a:rPr lang="en-US" sz="1800" dirty="0"/>
              <a:t>Create a class and implement an interceptor</a:t>
            </a:r>
          </a:p>
          <a:p>
            <a:pPr marL="0" indent="0">
              <a:buNone/>
            </a:pPr>
            <a:r>
              <a:rPr lang="en-US" sz="1800" dirty="0"/>
              <a:t>Hint: Use @</a:t>
            </a:r>
            <a:r>
              <a:rPr lang="en-US" sz="1800" dirty="0" err="1"/>
              <a:t>AroundInvoke</a:t>
            </a:r>
            <a:r>
              <a:rPr lang="en-US" sz="1800" dirty="0"/>
              <a:t> Annotation</a:t>
            </a:r>
          </a:p>
          <a:p>
            <a:pPr marL="0" indent="0">
              <a:buNone/>
            </a:pPr>
            <a:r>
              <a:rPr lang="en-US" sz="1800" dirty="0"/>
              <a:t>         Interceptor method should take </a:t>
            </a:r>
            <a:r>
              <a:rPr lang="en-US" sz="1800" dirty="0" err="1"/>
              <a:t>invocationContext</a:t>
            </a:r>
            <a:r>
              <a:rPr lang="en-US" sz="1800" dirty="0"/>
              <a:t> parameter </a:t>
            </a:r>
          </a:p>
          <a:p>
            <a:pPr marL="0" indent="0">
              <a:buNone/>
            </a:pPr>
            <a:r>
              <a:rPr lang="en-US" sz="1800" dirty="0"/>
              <a:t>and call </a:t>
            </a:r>
            <a:r>
              <a:rPr lang="en-US" sz="1800" dirty="0" err="1"/>
              <a:t>invocationContext.proceed</a:t>
            </a:r>
            <a:r>
              <a:rPr lang="en-US" sz="1800" dirty="0"/>
              <a:t>() </a:t>
            </a:r>
          </a:p>
          <a:p>
            <a:pPr marL="0" lvl="0" indent="0">
              <a:buNone/>
            </a:pPr>
            <a:r>
              <a:rPr lang="en-US" sz="1800" dirty="0"/>
              <a:t>Bind the interceptor at class-level to a stateless bean created earlier.  </a:t>
            </a:r>
          </a:p>
          <a:p>
            <a:pPr marL="0" indent="0">
              <a:buNone/>
            </a:pPr>
            <a:r>
              <a:rPr lang="en-US" sz="1800" dirty="0"/>
              <a:t>Hint : Use @Interceptors annotation at class-level</a:t>
            </a:r>
          </a:p>
          <a:p>
            <a:pPr marL="0" lvl="0" indent="0">
              <a:buNone/>
            </a:pPr>
            <a:r>
              <a:rPr lang="en-US" sz="1800" dirty="0"/>
              <a:t>Run the remote client application. </a:t>
            </a:r>
          </a:p>
          <a:p>
            <a:pPr marL="0" lvl="0" indent="0">
              <a:buNone/>
            </a:pPr>
            <a:r>
              <a:rPr lang="en-US" sz="1800" dirty="0"/>
              <a:t>Create another interceptor and bind with a method of the stateless bean. Run the remote client application.</a:t>
            </a:r>
          </a:p>
          <a:p>
            <a:pPr lvl="1"/>
            <a:endParaRPr lang="en-US" sz="1600"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Case Study</a:t>
            </a:r>
            <a:endParaRPr lang="en-US" sz="3400" dirty="0">
              <a:solidFill>
                <a:schemeClr val="tx2">
                  <a:lumMod val="75000"/>
                </a:schemeClr>
              </a:solidFill>
            </a:endParaRPr>
          </a:p>
        </p:txBody>
      </p:sp>
      <p:pic>
        <p:nvPicPr>
          <p:cNvPr id="5" name="Picture 2" descr="C:\Users\120891\Desktop\Case Study.png"/>
          <p:cNvPicPr>
            <a:picLocks noChangeAspect="1" noChangeArrowheads="1"/>
          </p:cNvPicPr>
          <p:nvPr/>
        </p:nvPicPr>
        <p:blipFill>
          <a:blip r:embed="rId3" cstate="print"/>
          <a:srcRect/>
          <a:stretch>
            <a:fillRect/>
          </a:stretch>
        </p:blipFill>
        <p:spPr bwMode="auto">
          <a:xfrm>
            <a:off x="7574089" y="228600"/>
            <a:ext cx="1112711" cy="1018413"/>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22</a:t>
            </a:fld>
            <a:endParaRPr lang="en-US" sz="1400" dirty="0"/>
          </a:p>
        </p:txBody>
      </p:sp>
    </p:spTree>
    <p:extLst>
      <p:ext uri="{BB962C8B-B14F-4D97-AF65-F5344CB8AC3E}">
        <p14:creationId xmlns:p14="http://schemas.microsoft.com/office/powerpoint/2010/main" val="4077255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Create an in-bean interceptor and run the remote client application to observe which methods of the bean are intercepted by the in-bean interceptor.</a:t>
            </a:r>
          </a:p>
          <a:p>
            <a:pPr marL="0" indent="0">
              <a:buNone/>
            </a:pPr>
            <a:r>
              <a:rPr lang="en-US" sz="1800" dirty="0"/>
              <a:t>Hint: Use @</a:t>
            </a:r>
            <a:r>
              <a:rPr lang="en-US" sz="1800" dirty="0" err="1"/>
              <a:t>AroundInvoke</a:t>
            </a:r>
            <a:r>
              <a:rPr lang="en-US" sz="1800" dirty="0"/>
              <a:t> Annotation to the interceptor method</a:t>
            </a:r>
          </a:p>
          <a:p>
            <a:r>
              <a:rPr lang="en-US" sz="1800" dirty="0"/>
              <a:t>Create a default interceptor and run the</a:t>
            </a:r>
            <a:r>
              <a:rPr lang="en-US" sz="1800" b="1" dirty="0"/>
              <a:t> </a:t>
            </a:r>
            <a:r>
              <a:rPr lang="en-US" sz="1800" dirty="0"/>
              <a:t>remote client application to observe which beans and business methods are intercepted by the default interceptor.</a:t>
            </a:r>
          </a:p>
          <a:p>
            <a:pPr marL="0" indent="0">
              <a:buNone/>
            </a:pPr>
            <a:r>
              <a:rPr lang="en-US" sz="1800" dirty="0"/>
              <a:t>Hint : Declare the default interceptor in ejb-jar.xml</a:t>
            </a:r>
          </a:p>
          <a:p>
            <a:r>
              <a:rPr lang="en-US" sz="1800" dirty="0"/>
              <a:t>Also observe the order in which the above interceptors have been applied to each intercepted method. </a:t>
            </a:r>
          </a:p>
          <a:p>
            <a:r>
              <a:rPr lang="en-US" sz="1800" dirty="0"/>
              <a:t>Create another in-bean interceptor in the same bean, deploy the application and observe the server console for deployment information.</a:t>
            </a:r>
          </a:p>
          <a:p>
            <a:r>
              <a:rPr lang="en-US" sz="1800" dirty="0"/>
              <a:t> </a:t>
            </a:r>
          </a:p>
          <a:p>
            <a:pPr lvl="1"/>
            <a:endParaRPr lang="en-US" sz="1600"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Case Study (</a:t>
            </a:r>
            <a:r>
              <a:rPr lang="en-US" sz="3400" dirty="0" err="1" smtClean="0">
                <a:solidFill>
                  <a:schemeClr val="tx2">
                    <a:lumMod val="75000"/>
                  </a:schemeClr>
                </a:solidFill>
              </a:rPr>
              <a:t>contd</a:t>
            </a:r>
            <a:r>
              <a:rPr lang="en-US" sz="3400" dirty="0" smtClean="0">
                <a:solidFill>
                  <a:schemeClr val="tx2">
                    <a:lumMod val="75000"/>
                  </a:schemeClr>
                </a:solidFill>
              </a:rPr>
              <a:t>)</a:t>
            </a:r>
            <a:endParaRPr lang="en-US" sz="3400" dirty="0">
              <a:solidFill>
                <a:schemeClr val="tx2">
                  <a:lumMod val="75000"/>
                </a:schemeClr>
              </a:solidFill>
            </a:endParaRPr>
          </a:p>
        </p:txBody>
      </p:sp>
      <p:pic>
        <p:nvPicPr>
          <p:cNvPr id="5" name="Picture 2" descr="C:\Users\120891\Desktop\Case Study.png"/>
          <p:cNvPicPr>
            <a:picLocks noChangeAspect="1" noChangeArrowheads="1"/>
          </p:cNvPicPr>
          <p:nvPr/>
        </p:nvPicPr>
        <p:blipFill>
          <a:blip r:embed="rId3" cstate="print"/>
          <a:srcRect/>
          <a:stretch>
            <a:fillRect/>
          </a:stretch>
        </p:blipFill>
        <p:spPr bwMode="auto">
          <a:xfrm>
            <a:off x="7574089" y="228600"/>
            <a:ext cx="1112711" cy="1018413"/>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23</a:t>
            </a:fld>
            <a:endParaRPr lang="en-US" sz="1400" dirty="0"/>
          </a:p>
        </p:txBody>
      </p:sp>
    </p:spTree>
    <p:extLst>
      <p:ext uri="{BB962C8B-B14F-4D97-AF65-F5344CB8AC3E}">
        <p14:creationId xmlns:p14="http://schemas.microsoft.com/office/powerpoint/2010/main" val="25927869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3C992B74-0E81-4B3E-954E-0E91B5400BE9}" type="slidenum">
              <a:rPr lang="en-US" b="0" smtClean="0">
                <a:solidFill>
                  <a:srgbClr val="000000"/>
                </a:solidFill>
                <a:latin typeface="Verdana" pitchFamily="34" charset="0"/>
              </a:rPr>
              <a:pPr eaLnBrk="1" hangingPunct="1"/>
              <a:t>24</a:t>
            </a:fld>
            <a:endParaRPr lang="en-US" b="0" smtClean="0">
              <a:solidFill>
                <a:srgbClr val="000000"/>
              </a:solidFill>
              <a:latin typeface="Verdana" pitchFamily="34" charset="0"/>
            </a:endParaRPr>
          </a:p>
        </p:txBody>
      </p:sp>
      <p:sp>
        <p:nvSpPr>
          <p:cNvPr id="21507"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E2E898A-A9E4-4B88-A5CA-7CEBDB902188}" type="slidenum">
              <a:rPr lang="en-US" sz="800" b="0">
                <a:solidFill>
                  <a:srgbClr val="000000"/>
                </a:solidFill>
                <a:latin typeface="Verdana" pitchFamily="34" charset="0"/>
              </a:rPr>
              <a:pPr eaLnBrk="1" hangingPunct="1"/>
              <a:t>24</a:t>
            </a:fld>
            <a:endParaRPr lang="en-US" sz="800" b="0">
              <a:solidFill>
                <a:srgbClr val="000000"/>
              </a:solidFill>
              <a:latin typeface="Verdana" pitchFamily="34" charset="0"/>
            </a:endParaRPr>
          </a:p>
        </p:txBody>
      </p:sp>
      <p:sp>
        <p:nvSpPr>
          <p:cNvPr id="21508" name="Rectangle 2"/>
          <p:cNvSpPr>
            <a:spLocks noGrp="1" noChangeArrowheads="1"/>
          </p:cNvSpPr>
          <p:nvPr>
            <p:ph type="title"/>
          </p:nvPr>
        </p:nvSpPr>
        <p:spPr/>
        <p:txBody>
          <a:bodyPr/>
          <a:lstStyle/>
          <a:p>
            <a:pPr eaLnBrk="1" hangingPunct="1"/>
            <a:r>
              <a:rPr lang="en-US" sz="3600" smtClean="0"/>
              <a:t>Test Your Understanding</a:t>
            </a:r>
          </a:p>
        </p:txBody>
      </p:sp>
      <p:sp>
        <p:nvSpPr>
          <p:cNvPr id="21509" name="Rectangle 3"/>
          <p:cNvSpPr>
            <a:spLocks noGrp="1" noChangeArrowheads="1"/>
          </p:cNvSpPr>
          <p:nvPr>
            <p:ph type="body" idx="1"/>
          </p:nvPr>
        </p:nvSpPr>
        <p:spPr>
          <a:xfrm>
            <a:off x="228600" y="1295400"/>
            <a:ext cx="8686800" cy="4946650"/>
          </a:xfrm>
        </p:spPr>
        <p:txBody>
          <a:bodyPr/>
          <a:lstStyle/>
          <a:p>
            <a:pPr marL="457200" indent="-457200" eaLnBrk="1" hangingPunct="1">
              <a:buFont typeface="Wingdings" pitchFamily="2" charset="2"/>
              <a:buAutoNum type="arabicPeriod"/>
            </a:pPr>
            <a:r>
              <a:rPr lang="en-US" sz="2000" dirty="0" smtClean="0"/>
              <a:t>Name the annotation used to do the following:</a:t>
            </a:r>
          </a:p>
          <a:p>
            <a:pPr marL="838200" lvl="1" indent="-381000" eaLnBrk="1" hangingPunct="1">
              <a:buFont typeface="Wingdings 2" pitchFamily="18" charset="2"/>
              <a:buAutoNum type="alphaLcPeriod"/>
            </a:pPr>
            <a:r>
              <a:rPr lang="en-US" sz="1800" dirty="0" smtClean="0"/>
              <a:t>Declare an interceptor.</a:t>
            </a:r>
          </a:p>
          <a:p>
            <a:pPr marL="838200" lvl="1" indent="-381000" eaLnBrk="1" hangingPunct="1">
              <a:buFont typeface="Wingdings 2" pitchFamily="18" charset="2"/>
              <a:buAutoNum type="alphaLcPeriod"/>
            </a:pPr>
            <a:r>
              <a:rPr lang="en-US" sz="1800" dirty="0" smtClean="0"/>
              <a:t>Bind an interceptor with a bean.</a:t>
            </a:r>
          </a:p>
          <a:p>
            <a:pPr marL="838200" lvl="1" indent="-381000" eaLnBrk="1" hangingPunct="1">
              <a:buFont typeface="Wingdings 2" pitchFamily="18" charset="2"/>
              <a:buAutoNum type="alphaLcPeriod"/>
            </a:pPr>
            <a:r>
              <a:rPr lang="en-US" sz="1800" dirty="0" smtClean="0"/>
              <a:t>Avoid executing Default Interceptor on a method.</a:t>
            </a:r>
            <a:endParaRPr lang="en-US" dirty="0" smtClean="0"/>
          </a:p>
          <a:p>
            <a:pPr marL="457200" indent="-457200" eaLnBrk="1" hangingPunct="1">
              <a:buFont typeface="Wingdings" pitchFamily="2" charset="2"/>
              <a:buAutoNum type="arabicPeriod"/>
            </a:pPr>
            <a:r>
              <a:rPr lang="en-US" sz="2000" dirty="0" smtClean="0"/>
              <a:t>Name some methods in the Invocation context.</a:t>
            </a:r>
          </a:p>
        </p:txBody>
      </p:sp>
      <p:pic>
        <p:nvPicPr>
          <p:cNvPr id="215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025" y="0"/>
            <a:ext cx="942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2458695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86A3856-3E02-426B-BE37-68FBE4F2F383}" type="slidenum">
              <a:rPr lang="en-US" b="0" smtClean="0">
                <a:solidFill>
                  <a:srgbClr val="000000"/>
                </a:solidFill>
                <a:latin typeface="Verdana" pitchFamily="34" charset="0"/>
              </a:rPr>
              <a:pPr eaLnBrk="1" hangingPunct="1"/>
              <a:t>25</a:t>
            </a:fld>
            <a:endParaRPr lang="en-US" b="0" smtClean="0">
              <a:solidFill>
                <a:srgbClr val="000000"/>
              </a:solidFill>
              <a:latin typeface="Verdana" pitchFamily="34" charset="0"/>
            </a:endParaRPr>
          </a:p>
        </p:txBody>
      </p:sp>
      <p:sp>
        <p:nvSpPr>
          <p:cNvPr id="22531"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8164842-89E4-4209-8713-622611C2327F}" type="slidenum">
              <a:rPr lang="en-US" sz="800" b="0">
                <a:solidFill>
                  <a:srgbClr val="000000"/>
                </a:solidFill>
                <a:latin typeface="Verdana" pitchFamily="34" charset="0"/>
              </a:rPr>
              <a:pPr eaLnBrk="1" hangingPunct="1"/>
              <a:t>25</a:t>
            </a:fld>
            <a:endParaRPr lang="en-US" sz="800" b="0">
              <a:solidFill>
                <a:srgbClr val="000000"/>
              </a:solidFill>
              <a:latin typeface="Verdana" pitchFamily="34" charset="0"/>
            </a:endParaRPr>
          </a:p>
        </p:txBody>
      </p:sp>
      <p:sp>
        <p:nvSpPr>
          <p:cNvPr id="22532" name="Rectangle 2"/>
          <p:cNvSpPr>
            <a:spLocks noGrp="1" noChangeArrowheads="1"/>
          </p:cNvSpPr>
          <p:nvPr>
            <p:ph type="title"/>
          </p:nvPr>
        </p:nvSpPr>
        <p:spPr/>
        <p:txBody>
          <a:bodyPr/>
          <a:lstStyle/>
          <a:p>
            <a:pPr eaLnBrk="1" hangingPunct="1"/>
            <a:r>
              <a:rPr lang="en-US" sz="3600" smtClean="0"/>
              <a:t>EJB Interceptors: Summary</a:t>
            </a:r>
          </a:p>
        </p:txBody>
      </p:sp>
      <p:sp>
        <p:nvSpPr>
          <p:cNvPr id="22533" name="Rectangle 3"/>
          <p:cNvSpPr>
            <a:spLocks noGrp="1" noChangeArrowheads="1"/>
          </p:cNvSpPr>
          <p:nvPr>
            <p:ph type="body" idx="1"/>
          </p:nvPr>
        </p:nvSpPr>
        <p:spPr>
          <a:xfrm>
            <a:off x="228600" y="1524000"/>
            <a:ext cx="8686800" cy="5029200"/>
          </a:xfrm>
        </p:spPr>
        <p:txBody>
          <a:bodyPr/>
          <a:lstStyle/>
          <a:p>
            <a:pPr eaLnBrk="1" hangingPunct="1"/>
            <a:r>
              <a:rPr lang="en-US" sz="2000" dirty="0" smtClean="0"/>
              <a:t>Interceptors allow you to encapsulate common boiler-plate code needed all over the application, yet you do not want it to be interspersed among the business logic.</a:t>
            </a:r>
          </a:p>
          <a:p>
            <a:pPr eaLnBrk="1" hangingPunct="1">
              <a:lnSpc>
                <a:spcPct val="150000"/>
              </a:lnSpc>
            </a:pPr>
            <a:r>
              <a:rPr lang="en-US" sz="2000" dirty="0" smtClean="0"/>
              <a:t>You can either define an interceptor method in the bean class itself, or in separate classes. There can only be one interceptor method per class. </a:t>
            </a:r>
          </a:p>
          <a:p>
            <a:pPr eaLnBrk="1" hangingPunct="1">
              <a:lnSpc>
                <a:spcPct val="150000"/>
              </a:lnSpc>
            </a:pPr>
            <a:r>
              <a:rPr lang="en-US" sz="2000" dirty="0" smtClean="0"/>
              <a:t>Either annotations or deployment descriptors can be used to define Interceptors and bind interceptors to bean classes or specific methods within the beans. </a:t>
            </a:r>
          </a:p>
          <a:p>
            <a:pPr eaLnBrk="1" hangingPunct="1">
              <a:lnSpc>
                <a:spcPct val="150000"/>
              </a:lnSpc>
            </a:pPr>
            <a:r>
              <a:rPr lang="en-US" sz="2000" dirty="0" smtClean="0"/>
              <a:t>Interceptors can work with life cycle events of the bean.</a:t>
            </a:r>
          </a:p>
          <a:p>
            <a:pPr eaLnBrk="1" hangingPunct="1">
              <a:lnSpc>
                <a:spcPct val="150000"/>
              </a:lnSpc>
            </a:pPr>
            <a:r>
              <a:rPr lang="en-US" sz="2000" dirty="0" smtClean="0"/>
              <a:t>Interceptors can hold state and its lifecycle follows the lifecycle of the bean that it intercepts.</a:t>
            </a:r>
            <a:endParaRPr lang="en-US" sz="2800" dirty="0" smtClean="0"/>
          </a:p>
        </p:txBody>
      </p:sp>
    </p:spTree>
    <p:extLst>
      <p:ext uri="{BB962C8B-B14F-4D97-AF65-F5344CB8AC3E}">
        <p14:creationId xmlns:p14="http://schemas.microsoft.com/office/powerpoint/2010/main" val="21086208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B2E70D44-9031-4DDD-AADA-2A841C56D909}" type="slidenum">
              <a:rPr lang="en-US" b="0" smtClean="0">
                <a:solidFill>
                  <a:srgbClr val="000000"/>
                </a:solidFill>
                <a:latin typeface="Verdana" pitchFamily="34" charset="0"/>
              </a:rPr>
              <a:pPr eaLnBrk="1" hangingPunct="1"/>
              <a:t>26</a:t>
            </a:fld>
            <a:endParaRPr lang="en-US" b="0" smtClean="0">
              <a:solidFill>
                <a:srgbClr val="000000"/>
              </a:solidFill>
              <a:latin typeface="Verdana" pitchFamily="34" charset="0"/>
            </a:endParaRPr>
          </a:p>
        </p:txBody>
      </p:sp>
      <p:sp>
        <p:nvSpPr>
          <p:cNvPr id="2355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AA7D011-00E3-42E4-A7F0-748BC953FC8C}" type="slidenum">
              <a:rPr lang="en-US" sz="800" b="0">
                <a:solidFill>
                  <a:srgbClr val="000000"/>
                </a:solidFill>
                <a:latin typeface="Verdana" pitchFamily="34" charset="0"/>
              </a:rPr>
              <a:pPr eaLnBrk="1" hangingPunct="1"/>
              <a:t>26</a:t>
            </a:fld>
            <a:endParaRPr lang="en-US" sz="800" b="0">
              <a:solidFill>
                <a:srgbClr val="000000"/>
              </a:solidFill>
              <a:latin typeface="Verdana" pitchFamily="34" charset="0"/>
            </a:endParaRPr>
          </a:p>
        </p:txBody>
      </p:sp>
      <p:sp>
        <p:nvSpPr>
          <p:cNvPr id="23556" name="Rectangle 2"/>
          <p:cNvSpPr>
            <a:spLocks noGrp="1" noChangeArrowheads="1"/>
          </p:cNvSpPr>
          <p:nvPr>
            <p:ph type="title"/>
          </p:nvPr>
        </p:nvSpPr>
        <p:spPr/>
        <p:txBody>
          <a:bodyPr/>
          <a:lstStyle/>
          <a:p>
            <a:pPr eaLnBrk="1" hangingPunct="1"/>
            <a:r>
              <a:rPr lang="en-US" sz="3600" smtClean="0"/>
              <a:t>EJB Interceptors: Source</a:t>
            </a:r>
          </a:p>
        </p:txBody>
      </p:sp>
      <p:sp>
        <p:nvSpPr>
          <p:cNvPr id="23557" name="Rectangle 3"/>
          <p:cNvSpPr>
            <a:spLocks noGrp="1" noChangeArrowheads="1"/>
          </p:cNvSpPr>
          <p:nvPr>
            <p:ph type="body" idx="1"/>
          </p:nvPr>
        </p:nvSpPr>
        <p:spPr/>
        <p:txBody>
          <a:bodyPr/>
          <a:lstStyle/>
          <a:p>
            <a:pPr eaLnBrk="1" hangingPunct="1">
              <a:lnSpc>
                <a:spcPct val="150000"/>
              </a:lnSpc>
            </a:pPr>
            <a:r>
              <a:rPr lang="en-US" sz="2000" i="1" smtClean="0">
                <a:hlinkClick r:id="rId2"/>
              </a:rPr>
              <a:t>http://java.sun.com/</a:t>
            </a:r>
            <a:endParaRPr lang="en-US" sz="2000" i="1" smtClean="0"/>
          </a:p>
          <a:p>
            <a:pPr eaLnBrk="1" hangingPunct="1">
              <a:lnSpc>
                <a:spcPct val="150000"/>
              </a:lnSpc>
            </a:pPr>
            <a:r>
              <a:rPr lang="en-US" sz="2000" i="1" smtClean="0">
                <a:hlinkClick r:id="rId3"/>
              </a:rPr>
              <a:t>http://docs.jboss.org/ejb3/app-server/tutorial/interceptor/interceptor.html</a:t>
            </a:r>
            <a:endParaRPr lang="en-US" sz="2000" i="1" smtClean="0"/>
          </a:p>
          <a:p>
            <a:pPr eaLnBrk="1" hangingPunct="1">
              <a:lnSpc>
                <a:spcPct val="150000"/>
              </a:lnSpc>
            </a:pPr>
            <a:r>
              <a:rPr lang="en-US" sz="2000" i="1" smtClean="0">
                <a:hlinkClick r:id="rId4"/>
              </a:rPr>
              <a:t>http://www.theserverside.com/tt/books/wiley/masteringEJB3/</a:t>
            </a:r>
            <a:endParaRPr lang="en-US" sz="2000" i="1" smtClean="0"/>
          </a:p>
          <a:p>
            <a:pPr eaLnBrk="1" hangingPunct="1">
              <a:lnSpc>
                <a:spcPct val="150000"/>
              </a:lnSpc>
            </a:pPr>
            <a:r>
              <a:rPr lang="en-US" sz="2000" smtClean="0"/>
              <a:t>Pro EJB3.0 </a:t>
            </a:r>
            <a:r>
              <a:rPr lang="en-US" sz="2000" i="1" smtClean="0"/>
              <a:t>by Mike Keith &amp; Merrick Schincariol</a:t>
            </a:r>
          </a:p>
          <a:p>
            <a:pPr eaLnBrk="1" hangingPunct="1">
              <a:lnSpc>
                <a:spcPct val="150000"/>
              </a:lnSpc>
            </a:pPr>
            <a:r>
              <a:rPr lang="en-US" sz="2000" smtClean="0"/>
              <a:t>Mastering Enterprise JavaBeans 3.0 </a:t>
            </a:r>
            <a:r>
              <a:rPr lang="en-US" sz="2000" i="1" smtClean="0"/>
              <a:t>by Rima Patel Sriganesh, Gerald Bose and Micah Silverman</a:t>
            </a:r>
          </a:p>
          <a:p>
            <a:pPr eaLnBrk="1" hangingPunct="1">
              <a:lnSpc>
                <a:spcPct val="150000"/>
              </a:lnSpc>
            </a:pPr>
            <a:r>
              <a:rPr lang="en-US" sz="2000" smtClean="0"/>
              <a:t>Enterprise JavaBeans 3.0 </a:t>
            </a:r>
            <a:r>
              <a:rPr lang="en-US" sz="2000" i="1" smtClean="0"/>
              <a:t>by Bill Burke &amp; Richard Monson-Haefel</a:t>
            </a:r>
          </a:p>
          <a:p>
            <a:pPr eaLnBrk="1" hangingPunct="1">
              <a:lnSpc>
                <a:spcPct val="150000"/>
              </a:lnSpc>
            </a:pPr>
            <a:endParaRPr lang="en-US" sz="2000" smtClean="0"/>
          </a:p>
        </p:txBody>
      </p:sp>
      <p:sp>
        <p:nvSpPr>
          <p:cNvPr id="23558"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algn="l"/>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2355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3400" y="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3760399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rgbClr val="682252"/>
                </a:solidFill>
                <a:latin typeface="Myriad Pro" pitchFamily="34" charset="0"/>
                <a:cs typeface="Arial" pitchFamily="34" charset="0"/>
              </a:rPr>
              <a:t>Working with Enterprise JavaBeans (EJB)</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b="1"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b="1" dirty="0">
                <a:solidFill>
                  <a:schemeClr val="bg1"/>
                </a:solidFill>
                <a:latin typeface="Cambria" pitchFamily="18" charset="0"/>
                <a:ea typeface="+mj-ea"/>
                <a:cs typeface="+mj-cs"/>
              </a:rPr>
              <a:t>EJB Interceptors</a:t>
            </a:r>
          </a:p>
        </p:txBody>
      </p:sp>
    </p:spTree>
    <p:extLst>
      <p:ext uri="{BB962C8B-B14F-4D97-AF65-F5344CB8AC3E}">
        <p14:creationId xmlns:p14="http://schemas.microsoft.com/office/powerpoint/2010/main" val="1426814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400" dirty="0">
                <a:solidFill>
                  <a:schemeClr val="tx2">
                    <a:lumMod val="75000"/>
                  </a:schemeClr>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grpSp>
        <p:nvGrpSpPr>
          <p:cNvPr id="23" name="Group 22"/>
          <p:cNvGrpSpPr/>
          <p:nvPr/>
        </p:nvGrpSpPr>
        <p:grpSpPr>
          <a:xfrm>
            <a:off x="381000" y="1646843"/>
            <a:ext cx="1600200" cy="1108648"/>
            <a:chOff x="587566" y="1676400"/>
            <a:chExt cx="1600200" cy="1108648"/>
          </a:xfrm>
        </p:grpSpPr>
        <p:pic>
          <p:nvPicPr>
            <p:cNvPr id="4104" name="Picture 6"/>
            <p:cNvPicPr>
              <a:picLocks noChangeAspect="1" noChangeArrowheads="1"/>
            </p:cNvPicPr>
            <p:nvPr/>
          </p:nvPicPr>
          <p:blipFill>
            <a:blip r:embed="rId3" cstate="print"/>
            <a:srcRect/>
            <a:stretch>
              <a:fillRect/>
            </a:stretch>
          </p:blipFill>
          <p:spPr bwMode="auto">
            <a:xfrm>
              <a:off x="967361" y="1676400"/>
              <a:ext cx="861439" cy="861439"/>
            </a:xfrm>
            <a:prstGeom prst="rect">
              <a:avLst/>
            </a:prstGeom>
            <a:noFill/>
            <a:ln w="9525" algn="ctr">
              <a:noFill/>
              <a:miter lim="800000"/>
              <a:headEnd/>
              <a:tailEnd/>
            </a:ln>
          </p:spPr>
        </p:pic>
        <p:sp>
          <p:nvSpPr>
            <p:cNvPr id="9" name="Text Box 7"/>
            <p:cNvSpPr txBox="1">
              <a:spLocks noChangeArrowheads="1"/>
            </p:cNvSpPr>
            <p:nvPr/>
          </p:nvSpPr>
          <p:spPr bwMode="auto">
            <a:xfrm>
              <a:off x="587566" y="2448498"/>
              <a:ext cx="16002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Questions</a:t>
              </a:r>
            </a:p>
          </p:txBody>
        </p:sp>
      </p:grpSp>
      <p:grpSp>
        <p:nvGrpSpPr>
          <p:cNvPr id="29" name="Group 28"/>
          <p:cNvGrpSpPr/>
          <p:nvPr/>
        </p:nvGrpSpPr>
        <p:grpSpPr>
          <a:xfrm>
            <a:off x="6998464" y="1590675"/>
            <a:ext cx="1295400" cy="1430024"/>
            <a:chOff x="7031515" y="1829018"/>
            <a:chExt cx="1295400" cy="1430024"/>
          </a:xfrm>
        </p:grpSpPr>
        <p:sp>
          <p:nvSpPr>
            <p:cNvPr id="18" name="Text Box 16"/>
            <p:cNvSpPr txBox="1">
              <a:spLocks noChangeArrowheads="1"/>
            </p:cNvSpPr>
            <p:nvPr/>
          </p:nvSpPr>
          <p:spPr bwMode="auto">
            <a:xfrm>
              <a:off x="7031515" y="2678017"/>
              <a:ext cx="12954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7326217" y="1829018"/>
              <a:ext cx="692166" cy="914182"/>
            </a:xfrm>
            <a:prstGeom prst="rect">
              <a:avLst/>
            </a:prstGeom>
            <a:noFill/>
            <a:ln w="9525" algn="ctr">
              <a:noFill/>
              <a:miter lim="800000"/>
              <a:headEnd/>
              <a:tailEnd/>
            </a:ln>
          </p:spPr>
        </p:pic>
      </p:grpSp>
      <p:grpSp>
        <p:nvGrpSpPr>
          <p:cNvPr id="24" name="Group 23"/>
          <p:cNvGrpSpPr/>
          <p:nvPr/>
        </p:nvGrpSpPr>
        <p:grpSpPr>
          <a:xfrm>
            <a:off x="2895600" y="1648359"/>
            <a:ext cx="1066800" cy="1183332"/>
            <a:chOff x="3494183" y="1678835"/>
            <a:chExt cx="1066800" cy="1183332"/>
          </a:xfrm>
        </p:grpSpPr>
        <p:pic>
          <p:nvPicPr>
            <p:cNvPr id="4110" name="Picture 13"/>
            <p:cNvPicPr>
              <a:picLocks noChangeAspect="1" noChangeArrowheads="1"/>
            </p:cNvPicPr>
            <p:nvPr/>
          </p:nvPicPr>
          <p:blipFill>
            <a:blip r:embed="rId5" cstate="print"/>
            <a:srcRect/>
            <a:stretch>
              <a:fillRect/>
            </a:stretch>
          </p:blipFill>
          <p:spPr bwMode="auto">
            <a:xfrm>
              <a:off x="3603625" y="1678835"/>
              <a:ext cx="891257" cy="908790"/>
            </a:xfrm>
            <a:prstGeom prst="rect">
              <a:avLst/>
            </a:prstGeom>
            <a:noFill/>
            <a:ln w="9525" algn="ctr">
              <a:noFill/>
              <a:miter lim="800000"/>
              <a:headEnd/>
              <a:tailEnd/>
            </a:ln>
          </p:spPr>
        </p:pic>
        <p:sp>
          <p:nvSpPr>
            <p:cNvPr id="21" name="Text Box 19"/>
            <p:cNvSpPr txBox="1">
              <a:spLocks noChangeArrowheads="1"/>
            </p:cNvSpPr>
            <p:nvPr/>
          </p:nvSpPr>
          <p:spPr bwMode="auto">
            <a:xfrm>
              <a:off x="3494183" y="2525617"/>
              <a:ext cx="10668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Tools</a:t>
              </a:r>
            </a:p>
          </p:txBody>
        </p:sp>
      </p:grpSp>
      <p:grpSp>
        <p:nvGrpSpPr>
          <p:cNvPr id="34" name="Group 33"/>
          <p:cNvGrpSpPr/>
          <p:nvPr/>
        </p:nvGrpSpPr>
        <p:grpSpPr>
          <a:xfrm>
            <a:off x="4702175" y="3222221"/>
            <a:ext cx="1698625" cy="1177601"/>
            <a:chOff x="4572000" y="3502349"/>
            <a:chExt cx="1698625" cy="1177601"/>
          </a:xfrm>
        </p:grpSpPr>
        <p:sp>
          <p:nvSpPr>
            <p:cNvPr id="15" name="Text Box 12"/>
            <p:cNvSpPr txBox="1">
              <a:spLocks noChangeArrowheads="1"/>
            </p:cNvSpPr>
            <p:nvPr/>
          </p:nvSpPr>
          <p:spPr bwMode="auto">
            <a:xfrm>
              <a:off x="4572000" y="4343400"/>
              <a:ext cx="1698625"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Demonstration</a:t>
              </a:r>
            </a:p>
          </p:txBody>
        </p:sp>
        <p:pic>
          <p:nvPicPr>
            <p:cNvPr id="4120" name="Picture 31"/>
            <p:cNvPicPr>
              <a:picLocks noChangeAspect="1" noChangeArrowheads="1"/>
            </p:cNvPicPr>
            <p:nvPr/>
          </p:nvPicPr>
          <p:blipFill>
            <a:blip r:embed="rId6" cstate="print"/>
            <a:srcRect/>
            <a:stretch>
              <a:fillRect/>
            </a:stretch>
          </p:blipFill>
          <p:spPr bwMode="auto">
            <a:xfrm>
              <a:off x="4953000" y="3502349"/>
              <a:ext cx="914400" cy="812476"/>
            </a:xfrm>
            <a:prstGeom prst="rect">
              <a:avLst/>
            </a:prstGeom>
            <a:noFill/>
            <a:ln w="9525" algn="ctr">
              <a:noFill/>
              <a:miter lim="800000"/>
              <a:headEnd/>
              <a:tailEnd/>
            </a:ln>
          </p:spPr>
        </p:pic>
      </p:grpSp>
      <p:grpSp>
        <p:nvGrpSpPr>
          <p:cNvPr id="25" name="Group 24"/>
          <p:cNvGrpSpPr/>
          <p:nvPr/>
        </p:nvGrpSpPr>
        <p:grpSpPr>
          <a:xfrm>
            <a:off x="4800600" y="1600749"/>
            <a:ext cx="1447800" cy="1430967"/>
            <a:chOff x="6118034" y="1817058"/>
            <a:chExt cx="1447800" cy="1430967"/>
          </a:xfrm>
        </p:grpSpPr>
        <p:sp>
          <p:nvSpPr>
            <p:cNvPr id="17" name="Text Box 14"/>
            <p:cNvSpPr txBox="1">
              <a:spLocks noChangeArrowheads="1"/>
            </p:cNvSpPr>
            <p:nvPr/>
          </p:nvSpPr>
          <p:spPr bwMode="auto">
            <a:xfrm>
              <a:off x="6118034" y="2667000"/>
              <a:ext cx="14478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Hands on Exercise</a:t>
              </a:r>
            </a:p>
          </p:txBody>
        </p:sp>
        <p:pic>
          <p:nvPicPr>
            <p:cNvPr id="4121" name="Picture 32"/>
            <p:cNvPicPr>
              <a:picLocks noChangeAspect="1" noChangeArrowheads="1"/>
            </p:cNvPicPr>
            <p:nvPr/>
          </p:nvPicPr>
          <p:blipFill>
            <a:blip r:embed="rId7" cstate="print"/>
            <a:srcRect/>
            <a:stretch>
              <a:fillRect/>
            </a:stretch>
          </p:blipFill>
          <p:spPr bwMode="auto">
            <a:xfrm>
              <a:off x="6410325" y="1817058"/>
              <a:ext cx="1004027" cy="930905"/>
            </a:xfrm>
            <a:prstGeom prst="rect">
              <a:avLst/>
            </a:prstGeom>
            <a:noFill/>
            <a:ln w="9525" algn="ctr">
              <a:noFill/>
              <a:miter lim="800000"/>
              <a:headEnd/>
              <a:tailEnd/>
            </a:ln>
          </p:spPr>
        </p:pic>
      </p:grpSp>
      <p:grpSp>
        <p:nvGrpSpPr>
          <p:cNvPr id="33" name="Group 32"/>
          <p:cNvGrpSpPr/>
          <p:nvPr/>
        </p:nvGrpSpPr>
        <p:grpSpPr>
          <a:xfrm>
            <a:off x="2721166" y="3148872"/>
            <a:ext cx="1447800" cy="1208988"/>
            <a:chOff x="2590800" y="3320566"/>
            <a:chExt cx="1447800" cy="1208988"/>
          </a:xfrm>
        </p:grpSpPr>
        <p:pic>
          <p:nvPicPr>
            <p:cNvPr id="2050" name="Picture 2" descr="C:\Users\120891\Desktop\Case Study.png"/>
            <p:cNvPicPr>
              <a:picLocks noChangeAspect="1" noChangeArrowheads="1"/>
            </p:cNvPicPr>
            <p:nvPr/>
          </p:nvPicPr>
          <p:blipFill>
            <a:blip r:embed="rId8" cstate="print"/>
            <a:srcRect/>
            <a:stretch>
              <a:fillRect/>
            </a:stretch>
          </p:blipFill>
          <p:spPr bwMode="auto">
            <a:xfrm>
              <a:off x="2819400" y="3320566"/>
              <a:ext cx="981419" cy="898247"/>
            </a:xfrm>
            <a:prstGeom prst="rect">
              <a:avLst/>
            </a:prstGeom>
            <a:noFill/>
          </p:spPr>
        </p:pic>
        <p:sp>
          <p:nvSpPr>
            <p:cNvPr id="31" name="Text Box 14"/>
            <p:cNvSpPr txBox="1">
              <a:spLocks noChangeArrowheads="1"/>
            </p:cNvSpPr>
            <p:nvPr/>
          </p:nvSpPr>
          <p:spPr bwMode="auto">
            <a:xfrm>
              <a:off x="2590800" y="4191000"/>
              <a:ext cx="1447800" cy="338554"/>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smtClean="0">
                  <a:latin typeface="+mn-lt"/>
                </a:rPr>
                <a:t>  Case Study</a:t>
              </a:r>
              <a:endParaRPr lang="en-US" sz="1600" dirty="0">
                <a:latin typeface="+mn-lt"/>
              </a:endParaRPr>
            </a:p>
          </p:txBody>
        </p:sp>
      </p:grpSp>
      <p:grpSp>
        <p:nvGrpSpPr>
          <p:cNvPr id="45" name="Group 44"/>
          <p:cNvGrpSpPr/>
          <p:nvPr/>
        </p:nvGrpSpPr>
        <p:grpSpPr>
          <a:xfrm>
            <a:off x="6672549" y="3225072"/>
            <a:ext cx="1905000" cy="1292609"/>
            <a:chOff x="6672549" y="3527234"/>
            <a:chExt cx="1905000" cy="1292609"/>
          </a:xfrm>
        </p:grpSpPr>
        <p:sp>
          <p:nvSpPr>
            <p:cNvPr id="20" name="Text Box 18"/>
            <p:cNvSpPr txBox="1">
              <a:spLocks noChangeArrowheads="1"/>
            </p:cNvSpPr>
            <p:nvPr/>
          </p:nvSpPr>
          <p:spPr bwMode="auto">
            <a:xfrm>
              <a:off x="6672549" y="4235068"/>
              <a:ext cx="1905000" cy="584775"/>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smtClean="0">
                  <a:latin typeface="+mn-lt"/>
                </a:rPr>
                <a:t>Best Practices &amp; Industry Standards</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7184834" y="3527234"/>
              <a:ext cx="839118" cy="839118"/>
            </a:xfrm>
            <a:prstGeom prst="rect">
              <a:avLst/>
            </a:prstGeom>
            <a:noFill/>
          </p:spPr>
        </p:pic>
      </p:grpSp>
      <p:grpSp>
        <p:nvGrpSpPr>
          <p:cNvPr id="32" name="Group 31"/>
          <p:cNvGrpSpPr/>
          <p:nvPr/>
        </p:nvGrpSpPr>
        <p:grpSpPr>
          <a:xfrm>
            <a:off x="424149" y="3095625"/>
            <a:ext cx="1447800" cy="1427010"/>
            <a:chOff x="424149" y="3525990"/>
            <a:chExt cx="1447800" cy="1427010"/>
          </a:xfrm>
        </p:grpSpPr>
        <p:pic>
          <p:nvPicPr>
            <p:cNvPr id="4119" name="Picture 29"/>
            <p:cNvPicPr>
              <a:picLocks noChangeAspect="1" noChangeArrowheads="1"/>
            </p:cNvPicPr>
            <p:nvPr/>
          </p:nvPicPr>
          <p:blipFill>
            <a:blip r:embed="rId10" cstate="print"/>
            <a:srcRect/>
            <a:stretch>
              <a:fillRect/>
            </a:stretch>
          </p:blipFill>
          <p:spPr bwMode="auto">
            <a:xfrm>
              <a:off x="762000" y="3525990"/>
              <a:ext cx="912564" cy="958697"/>
            </a:xfrm>
            <a:prstGeom prst="rect">
              <a:avLst/>
            </a:prstGeom>
            <a:noFill/>
            <a:ln w="9525" algn="ctr">
              <a:noFill/>
              <a:miter lim="800000"/>
              <a:headEnd/>
              <a:tailEnd/>
            </a:ln>
          </p:spPr>
        </p:pic>
        <p:sp>
          <p:nvSpPr>
            <p:cNvPr id="27" name="Text Box 18"/>
            <p:cNvSpPr txBox="1">
              <a:spLocks noChangeArrowheads="1"/>
            </p:cNvSpPr>
            <p:nvPr/>
          </p:nvSpPr>
          <p:spPr bwMode="auto">
            <a:xfrm>
              <a:off x="424149" y="4368225"/>
              <a:ext cx="1447800" cy="58477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Test Your Understanding</a:t>
              </a:r>
            </a:p>
          </p:txBody>
        </p:sp>
      </p:grpSp>
      <p:grpSp>
        <p:nvGrpSpPr>
          <p:cNvPr id="35" name="Group 34"/>
          <p:cNvGrpSpPr/>
          <p:nvPr/>
        </p:nvGrpSpPr>
        <p:grpSpPr>
          <a:xfrm>
            <a:off x="304800" y="4914761"/>
            <a:ext cx="1219200" cy="1098256"/>
            <a:chOff x="533400" y="5260098"/>
            <a:chExt cx="1219200" cy="1098256"/>
          </a:xfrm>
        </p:grpSpPr>
        <p:pic>
          <p:nvPicPr>
            <p:cNvPr id="28" name="Picture 2" descr="C:\Users\120891\Desktop\Workshop.png"/>
            <p:cNvPicPr>
              <a:picLocks noChangeAspect="1" noChangeArrowheads="1"/>
            </p:cNvPicPr>
            <p:nvPr/>
          </p:nvPicPr>
          <p:blipFill>
            <a:blip r:embed="rId11" cstate="print"/>
            <a:srcRect/>
            <a:stretch>
              <a:fillRect/>
            </a:stretch>
          </p:blipFill>
          <p:spPr bwMode="auto">
            <a:xfrm>
              <a:off x="728949" y="5260098"/>
              <a:ext cx="838200" cy="753319"/>
            </a:xfrm>
            <a:prstGeom prst="rect">
              <a:avLst/>
            </a:prstGeom>
            <a:noFill/>
          </p:spPr>
        </p:pic>
        <p:sp>
          <p:nvSpPr>
            <p:cNvPr id="30" name="TextBox 29"/>
            <p:cNvSpPr txBox="1"/>
            <p:nvPr/>
          </p:nvSpPr>
          <p:spPr>
            <a:xfrm>
              <a:off x="533400" y="6019800"/>
              <a:ext cx="1219200" cy="338554"/>
            </a:xfrm>
            <a:prstGeom prst="rect">
              <a:avLst/>
            </a:prstGeom>
            <a:noFill/>
          </p:spPr>
          <p:txBody>
            <a:bodyPr wrap="square" rtlCol="0">
              <a:spAutoFit/>
            </a:bodyPr>
            <a:lstStyle/>
            <a:p>
              <a:pPr algn="ctr"/>
              <a:r>
                <a:rPr lang="en-US" sz="1600" dirty="0" smtClean="0">
                  <a:latin typeface="+mn-lt"/>
                </a:rPr>
                <a:t>Workshop</a:t>
              </a:r>
              <a:endParaRPr lang="en-US" sz="1600" dirty="0">
                <a:latin typeface="+mn-lt"/>
              </a:endParaRPr>
            </a:p>
          </p:txBody>
        </p:sp>
      </p:grpSp>
      <p:grpSp>
        <p:nvGrpSpPr>
          <p:cNvPr id="46" name="Group 45"/>
          <p:cNvGrpSpPr/>
          <p:nvPr/>
        </p:nvGrpSpPr>
        <p:grpSpPr>
          <a:xfrm>
            <a:off x="1878376" y="4828690"/>
            <a:ext cx="1626824" cy="1270398"/>
            <a:chOff x="2106976" y="4935556"/>
            <a:chExt cx="1626824" cy="1270398"/>
          </a:xfrm>
        </p:grpSpPr>
        <p:sp>
          <p:nvSpPr>
            <p:cNvPr id="38" name="TextBox 37"/>
            <p:cNvSpPr txBox="1"/>
            <p:nvPr/>
          </p:nvSpPr>
          <p:spPr>
            <a:xfrm>
              <a:off x="2106976" y="5867400"/>
              <a:ext cx="1626824" cy="338554"/>
            </a:xfrm>
            <a:prstGeom prst="rect">
              <a:avLst/>
            </a:prstGeom>
            <a:noFill/>
          </p:spPr>
          <p:txBody>
            <a:bodyPr wrap="square" rtlCol="0">
              <a:spAutoFit/>
            </a:bodyPr>
            <a:lstStyle/>
            <a:p>
              <a:pPr lvl="0" algn="ctr"/>
              <a:r>
                <a:rPr lang="en-US" sz="1600" dirty="0" smtClean="0"/>
                <a:t>Session Rules</a:t>
              </a:r>
              <a:endParaRPr lang="en-US" sz="1600" dirty="0">
                <a:latin typeface="+mn-lt"/>
              </a:endParaRPr>
            </a:p>
          </p:txBody>
        </p:sp>
        <p:pic>
          <p:nvPicPr>
            <p:cNvPr id="1026" name="Picture 2" descr="C:\Documents and Settings\148282\Desktop\rules.png"/>
            <p:cNvPicPr>
              <a:picLocks noChangeAspect="1" noChangeArrowheads="1"/>
            </p:cNvPicPr>
            <p:nvPr/>
          </p:nvPicPr>
          <p:blipFill>
            <a:blip r:embed="rId12" cstate="print"/>
            <a:srcRect/>
            <a:stretch>
              <a:fillRect/>
            </a:stretch>
          </p:blipFill>
          <p:spPr bwMode="auto">
            <a:xfrm>
              <a:off x="2411777" y="4935556"/>
              <a:ext cx="856482" cy="971531"/>
            </a:xfrm>
            <a:prstGeom prst="rect">
              <a:avLst/>
            </a:prstGeom>
            <a:noFill/>
          </p:spPr>
        </p:pic>
      </p:grpSp>
      <p:grpSp>
        <p:nvGrpSpPr>
          <p:cNvPr id="47" name="Group 46"/>
          <p:cNvGrpSpPr/>
          <p:nvPr/>
        </p:nvGrpSpPr>
        <p:grpSpPr>
          <a:xfrm>
            <a:off x="3737472" y="4752402"/>
            <a:ext cx="1367928" cy="1422975"/>
            <a:chOff x="3886200" y="5105400"/>
            <a:chExt cx="1367928" cy="1422975"/>
          </a:xfrm>
        </p:grpSpPr>
        <p:sp>
          <p:nvSpPr>
            <p:cNvPr id="41" name="TextBox 40"/>
            <p:cNvSpPr txBox="1"/>
            <p:nvPr/>
          </p:nvSpPr>
          <p:spPr>
            <a:xfrm>
              <a:off x="3960564" y="5943600"/>
              <a:ext cx="1219200" cy="584775"/>
            </a:xfrm>
            <a:prstGeom prst="rect">
              <a:avLst/>
            </a:prstGeom>
            <a:noFill/>
          </p:spPr>
          <p:txBody>
            <a:bodyPr wrap="square" rtlCol="0">
              <a:spAutoFit/>
            </a:bodyPr>
            <a:lstStyle/>
            <a:p>
              <a:pPr lvl="0" algn="ctr"/>
              <a:r>
                <a:rPr lang="en-US" sz="1600" dirty="0" smtClean="0"/>
                <a:t>Icebreaker Activity</a:t>
              </a:r>
            </a:p>
          </p:txBody>
        </p:sp>
        <p:pic>
          <p:nvPicPr>
            <p:cNvPr id="1027" name="Picture 3" descr="C:\Documents and Settings\148282\Desktop\Icebreaker-Activity.png"/>
            <p:cNvPicPr>
              <a:picLocks noChangeAspect="1" noChangeArrowheads="1"/>
            </p:cNvPicPr>
            <p:nvPr/>
          </p:nvPicPr>
          <p:blipFill>
            <a:blip r:embed="rId13" cstate="print"/>
            <a:srcRect/>
            <a:stretch>
              <a:fillRect/>
            </a:stretch>
          </p:blipFill>
          <p:spPr bwMode="auto">
            <a:xfrm>
              <a:off x="3886200" y="5105400"/>
              <a:ext cx="1367928" cy="861753"/>
            </a:xfrm>
            <a:prstGeom prst="rect">
              <a:avLst/>
            </a:prstGeom>
            <a:noFill/>
          </p:spPr>
        </p:pic>
      </p:grpSp>
      <p:grpSp>
        <p:nvGrpSpPr>
          <p:cNvPr id="51" name="Group 50"/>
          <p:cNvGrpSpPr/>
          <p:nvPr/>
        </p:nvGrpSpPr>
        <p:grpSpPr>
          <a:xfrm>
            <a:off x="5486400" y="4714302"/>
            <a:ext cx="1219200" cy="1499175"/>
            <a:chOff x="5656243" y="5029200"/>
            <a:chExt cx="1219200" cy="1499175"/>
          </a:xfrm>
        </p:grpSpPr>
        <p:sp>
          <p:nvSpPr>
            <p:cNvPr id="49" name="TextBox 48"/>
            <p:cNvSpPr txBox="1"/>
            <p:nvPr/>
          </p:nvSpPr>
          <p:spPr>
            <a:xfrm>
              <a:off x="5656243" y="5943600"/>
              <a:ext cx="1219200" cy="584775"/>
            </a:xfrm>
            <a:prstGeom prst="rect">
              <a:avLst/>
            </a:prstGeom>
            <a:noFill/>
          </p:spPr>
          <p:txBody>
            <a:bodyPr wrap="square" rtlCol="0">
              <a:spAutoFit/>
            </a:bodyPr>
            <a:lstStyle/>
            <a:p>
              <a:pPr lvl="0" algn="ctr"/>
              <a:r>
                <a:rPr lang="en-US" sz="1600" dirty="0" smtClean="0"/>
                <a:t>Interactive Activity</a:t>
              </a:r>
              <a:endParaRPr lang="en-US" sz="1600" dirty="0"/>
            </a:p>
          </p:txBody>
        </p:sp>
        <p:pic>
          <p:nvPicPr>
            <p:cNvPr id="1028" name="Picture 4" descr="C:\Documents and Settings\148282\Desktop\interactive-Activity.png"/>
            <p:cNvPicPr>
              <a:picLocks noChangeAspect="1" noChangeArrowheads="1"/>
            </p:cNvPicPr>
            <p:nvPr/>
          </p:nvPicPr>
          <p:blipFill>
            <a:blip r:embed="rId14" cstate="print"/>
            <a:srcRect/>
            <a:stretch>
              <a:fillRect/>
            </a:stretch>
          </p:blipFill>
          <p:spPr bwMode="auto">
            <a:xfrm>
              <a:off x="5791200" y="5029200"/>
              <a:ext cx="914400" cy="1000593"/>
            </a:xfrm>
            <a:prstGeom prst="rect">
              <a:avLst/>
            </a:prstGeom>
            <a:noFill/>
          </p:spPr>
        </p:pic>
      </p:grpSp>
      <p:grpSp>
        <p:nvGrpSpPr>
          <p:cNvPr id="52" name="Group 51"/>
          <p:cNvGrpSpPr/>
          <p:nvPr/>
        </p:nvGrpSpPr>
        <p:grpSpPr>
          <a:xfrm>
            <a:off x="6934200" y="4815621"/>
            <a:ext cx="1912344" cy="1296537"/>
            <a:chOff x="7231656" y="5079438"/>
            <a:chExt cx="1912344" cy="1296537"/>
          </a:xfrm>
        </p:grpSpPr>
        <p:sp>
          <p:nvSpPr>
            <p:cNvPr id="44" name="TextBox 43"/>
            <p:cNvSpPr txBox="1"/>
            <p:nvPr/>
          </p:nvSpPr>
          <p:spPr>
            <a:xfrm>
              <a:off x="7231656" y="5791200"/>
              <a:ext cx="1912344" cy="584775"/>
            </a:xfrm>
            <a:prstGeom prst="rect">
              <a:avLst/>
            </a:prstGeom>
            <a:noFill/>
          </p:spPr>
          <p:txBody>
            <a:bodyPr wrap="square" rtlCol="0">
              <a:spAutoFit/>
            </a:bodyPr>
            <a:lstStyle/>
            <a:p>
              <a:pPr lvl="0" algn="ctr"/>
              <a:r>
                <a:rPr lang="en-US" sz="1600" dirty="0" smtClean="0"/>
                <a:t>Additional Learning Sources</a:t>
              </a:r>
              <a:endParaRPr lang="en-US" sz="1600" dirty="0">
                <a:latin typeface="+mn-lt"/>
              </a:endParaRPr>
            </a:p>
          </p:txBody>
        </p:sp>
        <p:pic>
          <p:nvPicPr>
            <p:cNvPr id="1029" name="Picture 5" descr="C:\Documents and Settings\148282\Desktop\additional-resources.png"/>
            <p:cNvPicPr>
              <a:picLocks noChangeAspect="1" noChangeArrowheads="1"/>
            </p:cNvPicPr>
            <p:nvPr/>
          </p:nvPicPr>
          <p:blipFill>
            <a:blip r:embed="rId15" cstate="print"/>
            <a:srcRect/>
            <a:stretch>
              <a:fillRect/>
            </a:stretch>
          </p:blipFill>
          <p:spPr bwMode="auto">
            <a:xfrm>
              <a:off x="7770062" y="5079438"/>
              <a:ext cx="835533" cy="741925"/>
            </a:xfrm>
            <a:prstGeom prst="rect">
              <a:avLst/>
            </a:prstGeom>
            <a:noFill/>
          </p:spPr>
        </p:pic>
      </p:grpSp>
      <p:sp>
        <p:nvSpPr>
          <p:cNvPr id="48" name="Slide Number Placeholder 8"/>
          <p:cNvSpPr>
            <a:spLocks noGrp="1"/>
          </p:cNvSpPr>
          <p:nvPr>
            <p:ph type="sldNum" sz="quarter" idx="4294967295"/>
          </p:nvPr>
        </p:nvSpPr>
        <p:spPr>
          <a:xfrm>
            <a:off x="190500" y="6432158"/>
            <a:ext cx="457200" cy="276999"/>
          </a:xfrm>
          <a:prstGeom prst="rect">
            <a:avLst/>
          </a:prstGeom>
        </p:spPr>
        <p:txBody>
          <a:bodyPr/>
          <a:lstStyle/>
          <a:p>
            <a:pPr>
              <a:defRPr/>
            </a:pPr>
            <a:fld id="{ACB22A88-73BA-4B00-905C-A309951F5147}" type="slidenum">
              <a:rPr lang="en-US" sz="1400" smtClean="0"/>
              <a:pPr>
                <a:defRPr/>
              </a:pPr>
              <a:t>3</a:t>
            </a:fld>
            <a:endParaRPr lang="en-US" sz="1400" dirty="0"/>
          </a:p>
        </p:txBody>
      </p:sp>
    </p:spTree>
    <p:extLst>
      <p:ext uri="{BB962C8B-B14F-4D97-AF65-F5344CB8AC3E}">
        <p14:creationId xmlns:p14="http://schemas.microsoft.com/office/powerpoint/2010/main" val="92050760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D37D61E-9A15-40BF-8404-09EF4C44ACDE}" type="slidenum">
              <a:rPr lang="en-US" b="0" smtClean="0">
                <a:solidFill>
                  <a:srgbClr val="000000"/>
                </a:solidFill>
                <a:latin typeface="Verdana" pitchFamily="34" charset="0"/>
              </a:rPr>
              <a:pPr eaLnBrk="1" hangingPunct="1"/>
              <a:t>4</a:t>
            </a:fld>
            <a:endParaRPr lang="en-US" b="0" smtClean="0">
              <a:solidFill>
                <a:srgbClr val="000000"/>
              </a:solidFill>
              <a:latin typeface="Verdana" pitchFamily="34" charset="0"/>
            </a:endParaRPr>
          </a:p>
        </p:txBody>
      </p:sp>
      <p:sp>
        <p:nvSpPr>
          <p:cNvPr id="6147"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3FB62ED-86CB-40DA-A835-3141B08007E9}" type="slidenum">
              <a:rPr lang="en-US" sz="800" b="0">
                <a:solidFill>
                  <a:srgbClr val="000000"/>
                </a:solidFill>
                <a:latin typeface="Verdana" pitchFamily="34" charset="0"/>
              </a:rPr>
              <a:pPr eaLnBrk="1" hangingPunct="1"/>
              <a:t>4</a:t>
            </a:fld>
            <a:endParaRPr lang="en-US" sz="800" b="0">
              <a:solidFill>
                <a:srgbClr val="000000"/>
              </a:solidFill>
              <a:latin typeface="Verdana" pitchFamily="34" charset="0"/>
            </a:endParaRPr>
          </a:p>
        </p:txBody>
      </p:sp>
      <p:sp>
        <p:nvSpPr>
          <p:cNvPr id="6148" name="Rectangle 2"/>
          <p:cNvSpPr>
            <a:spLocks noGrp="1" noChangeArrowheads="1"/>
          </p:cNvSpPr>
          <p:nvPr>
            <p:ph type="title"/>
          </p:nvPr>
        </p:nvSpPr>
        <p:spPr/>
        <p:txBody>
          <a:bodyPr/>
          <a:lstStyle/>
          <a:p>
            <a:r>
              <a:rPr lang="en-US" dirty="0"/>
              <a:t>Working with Enterprise JavaBeans: </a:t>
            </a:r>
            <a:r>
              <a:rPr lang="en-US" sz="3600" dirty="0" smtClean="0"/>
              <a:t>Overview</a:t>
            </a:r>
          </a:p>
        </p:txBody>
      </p:sp>
      <p:sp>
        <p:nvSpPr>
          <p:cNvPr id="6149" name="Rectangle 3"/>
          <p:cNvSpPr>
            <a:spLocks noGrp="1" noChangeArrowheads="1"/>
          </p:cNvSpPr>
          <p:nvPr>
            <p:ph type="body" idx="1"/>
          </p:nvPr>
        </p:nvSpPr>
        <p:spPr/>
        <p:txBody>
          <a:bodyPr/>
          <a:lstStyle/>
          <a:p>
            <a:pPr eaLnBrk="1" hangingPunct="1">
              <a:lnSpc>
                <a:spcPct val="200000"/>
              </a:lnSpc>
            </a:pPr>
            <a:r>
              <a:rPr lang="en-US" sz="2000" dirty="0" smtClean="0"/>
              <a:t>Introduction:</a:t>
            </a:r>
          </a:p>
          <a:p>
            <a:pPr lvl="1" eaLnBrk="1" hangingPunct="1">
              <a:lnSpc>
                <a:spcPct val="200000"/>
              </a:lnSpc>
            </a:pPr>
            <a:r>
              <a:rPr lang="en-US" sz="1800" dirty="0" smtClean="0"/>
              <a:t>Interceptors allow you to encapsulate common code that is needed all over the application, yet you do not want it to be interspersed among the business logic.</a:t>
            </a:r>
          </a:p>
          <a:p>
            <a:pPr lvl="1" eaLnBrk="1" hangingPunct="1">
              <a:lnSpc>
                <a:spcPct val="200000"/>
              </a:lnSpc>
            </a:pPr>
            <a:r>
              <a:rPr lang="en-US" sz="1800" dirty="0" smtClean="0"/>
              <a:t>Interceptors are able to interpose themselves in the invocation flow of an enterprise bean, either on method calls or the life cycle events of session and message-driven beans. </a:t>
            </a:r>
          </a:p>
          <a:p>
            <a:pPr lvl="1" eaLnBrk="1" hangingPunct="1">
              <a:lnSpc>
                <a:spcPct val="200000"/>
              </a:lnSpc>
              <a:buFont typeface="Wingdings 2" pitchFamily="18" charset="2"/>
              <a:buNone/>
            </a:pPr>
            <a:r>
              <a:rPr lang="en-US" sz="1800" dirty="0" smtClean="0"/>
              <a:t> </a:t>
            </a:r>
          </a:p>
        </p:txBody>
      </p:sp>
    </p:spTree>
    <p:extLst>
      <p:ext uri="{BB962C8B-B14F-4D97-AF65-F5344CB8AC3E}">
        <p14:creationId xmlns:p14="http://schemas.microsoft.com/office/powerpoint/2010/main" val="488801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323690CA-9128-4D0A-BD64-3840832AA169}" type="slidenum">
              <a:rPr lang="en-US" b="0" smtClean="0">
                <a:solidFill>
                  <a:srgbClr val="000000"/>
                </a:solidFill>
                <a:latin typeface="Verdana" pitchFamily="34" charset="0"/>
              </a:rPr>
              <a:pPr eaLnBrk="1" hangingPunct="1"/>
              <a:t>5</a:t>
            </a:fld>
            <a:endParaRPr lang="en-US" b="0" smtClean="0">
              <a:solidFill>
                <a:srgbClr val="000000"/>
              </a:solidFill>
              <a:latin typeface="Verdana" pitchFamily="34" charset="0"/>
            </a:endParaRPr>
          </a:p>
        </p:txBody>
      </p:sp>
      <p:sp>
        <p:nvSpPr>
          <p:cNvPr id="7171"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17B5577-432C-44FA-813B-5C7BC89CDF4C}" type="slidenum">
              <a:rPr lang="en-US" sz="800" b="0">
                <a:solidFill>
                  <a:srgbClr val="000000"/>
                </a:solidFill>
                <a:latin typeface="Verdana" pitchFamily="34" charset="0"/>
              </a:rPr>
              <a:pPr eaLnBrk="1" hangingPunct="1"/>
              <a:t>5</a:t>
            </a:fld>
            <a:endParaRPr lang="en-US" sz="800" b="0">
              <a:solidFill>
                <a:srgbClr val="000000"/>
              </a:solidFill>
              <a:latin typeface="Verdana" pitchFamily="34" charset="0"/>
            </a:endParaRPr>
          </a:p>
        </p:txBody>
      </p:sp>
      <p:sp>
        <p:nvSpPr>
          <p:cNvPr id="7172" name="Rectangle 2"/>
          <p:cNvSpPr>
            <a:spLocks noGrp="1" noChangeArrowheads="1"/>
          </p:cNvSpPr>
          <p:nvPr>
            <p:ph type="title"/>
          </p:nvPr>
        </p:nvSpPr>
        <p:spPr/>
        <p:txBody>
          <a:bodyPr/>
          <a:lstStyle/>
          <a:p>
            <a:pPr eaLnBrk="1" hangingPunct="1"/>
            <a:r>
              <a:rPr lang="en-US" sz="3600" smtClean="0"/>
              <a:t>EJB Interceptors: Objectives</a:t>
            </a:r>
          </a:p>
        </p:txBody>
      </p:sp>
      <p:sp>
        <p:nvSpPr>
          <p:cNvPr id="7173" name="Rectangle 3"/>
          <p:cNvSpPr>
            <a:spLocks noGrp="1" noChangeArrowheads="1"/>
          </p:cNvSpPr>
          <p:nvPr>
            <p:ph type="body" idx="1"/>
          </p:nvPr>
        </p:nvSpPr>
        <p:spPr/>
        <p:txBody>
          <a:bodyPr/>
          <a:lstStyle/>
          <a:p>
            <a:pPr eaLnBrk="1" hangingPunct="1">
              <a:lnSpc>
                <a:spcPct val="200000"/>
              </a:lnSpc>
            </a:pPr>
            <a:r>
              <a:rPr lang="en-US" sz="2000" smtClean="0"/>
              <a:t>Objective:</a:t>
            </a:r>
          </a:p>
          <a:p>
            <a:pPr eaLnBrk="1" hangingPunct="1">
              <a:lnSpc>
                <a:spcPct val="200000"/>
              </a:lnSpc>
              <a:buFont typeface="Wingdings" pitchFamily="2" charset="2"/>
              <a:buNone/>
            </a:pPr>
            <a:r>
              <a:rPr lang="en-US" sz="1800" smtClean="0"/>
              <a:t>After completing this chapter, you will be able to:</a:t>
            </a:r>
          </a:p>
          <a:p>
            <a:pPr lvl="1" eaLnBrk="1" hangingPunct="1">
              <a:lnSpc>
                <a:spcPct val="200000"/>
              </a:lnSpc>
            </a:pPr>
            <a:r>
              <a:rPr lang="en-US" sz="1800" smtClean="0"/>
              <a:t>Define Interceptors</a:t>
            </a:r>
          </a:p>
          <a:p>
            <a:pPr lvl="1" eaLnBrk="1" hangingPunct="1">
              <a:lnSpc>
                <a:spcPct val="200000"/>
              </a:lnSpc>
            </a:pPr>
            <a:r>
              <a:rPr lang="en-US" sz="1800" smtClean="0"/>
              <a:t>Define interceptors can be used</a:t>
            </a:r>
          </a:p>
          <a:p>
            <a:pPr lvl="1" eaLnBrk="1" hangingPunct="1">
              <a:lnSpc>
                <a:spcPct val="200000"/>
              </a:lnSpc>
            </a:pPr>
            <a:r>
              <a:rPr lang="en-US" sz="1800" smtClean="0"/>
              <a:t>Comprehend Interceptor Lifecycle</a:t>
            </a:r>
          </a:p>
          <a:p>
            <a:pPr lvl="1" eaLnBrk="1" hangingPunct="1">
              <a:lnSpc>
                <a:spcPct val="200000"/>
              </a:lnSpc>
            </a:pPr>
            <a:endParaRPr lang="en-US" sz="1800" smtClean="0"/>
          </a:p>
          <a:p>
            <a:pPr lvl="1" eaLnBrk="1" hangingPunct="1">
              <a:lnSpc>
                <a:spcPct val="200000"/>
              </a:lnSpc>
            </a:pPr>
            <a:endParaRPr lang="en-US" sz="1800" smtClean="0"/>
          </a:p>
          <a:p>
            <a:pPr lvl="1" eaLnBrk="1" hangingPunct="1">
              <a:lnSpc>
                <a:spcPct val="200000"/>
              </a:lnSpc>
            </a:pPr>
            <a:endParaRPr lang="en-US" sz="1800" smtClean="0"/>
          </a:p>
          <a:p>
            <a:pPr lvl="1" eaLnBrk="1" hangingPunct="1">
              <a:lnSpc>
                <a:spcPct val="200000"/>
              </a:lnSpc>
              <a:buFont typeface="Wingdings 2" pitchFamily="18" charset="2"/>
              <a:buNone/>
            </a:pPr>
            <a:endParaRPr lang="en-US" sz="1800" smtClean="0"/>
          </a:p>
        </p:txBody>
      </p:sp>
    </p:spTree>
    <p:extLst>
      <p:ext uri="{BB962C8B-B14F-4D97-AF65-F5344CB8AC3E}">
        <p14:creationId xmlns:p14="http://schemas.microsoft.com/office/powerpoint/2010/main" val="3623891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pPr lvl="1"/>
            <a:r>
              <a:rPr lang="en-US" dirty="0" smtClean="0"/>
              <a:t>Working with Session Beans </a:t>
            </a:r>
            <a:endParaRPr lang="en-US" dirty="0"/>
          </a:p>
          <a:p>
            <a:pPr lvl="1"/>
            <a:endParaRPr lang="en-US" dirty="0" smtClean="0"/>
          </a:p>
          <a:p>
            <a:pPr lvl="3">
              <a:buNone/>
            </a:pPr>
            <a:endParaRPr lang="en-US" dirty="0" smtClean="0"/>
          </a:p>
        </p:txBody>
      </p:sp>
      <p:sp>
        <p:nvSpPr>
          <p:cNvPr id="8194" name="Title 1"/>
          <p:cNvSpPr>
            <a:spLocks noGrp="1"/>
          </p:cNvSpPr>
          <p:nvPr>
            <p:ph type="title"/>
          </p:nvPr>
        </p:nvSpPr>
        <p:spPr/>
        <p:txBody>
          <a:bodyPr/>
          <a:lstStyle/>
          <a:p>
            <a:r>
              <a:rPr lang="en-US" dirty="0" smtClean="0">
                <a:solidFill>
                  <a:schemeClr val="tx1"/>
                </a:solidFill>
              </a:rPr>
              <a:t>Interceptors: Do You Know</a:t>
            </a:r>
          </a:p>
        </p:txBody>
      </p:sp>
      <p:sp>
        <p:nvSpPr>
          <p:cNvPr id="8196" name="Slide Number Placeholder 3"/>
          <p:cNvSpPr>
            <a:spLocks noGrp="1"/>
          </p:cNvSpPr>
          <p:nvPr>
            <p:ph type="sldNum" sz="quarter" idx="10"/>
          </p:nvPr>
        </p:nvSpPr>
        <p:spPr>
          <a:prstGeom prst="rect">
            <a:avLst/>
          </a:prstGeom>
          <a:noFill/>
        </p:spPr>
        <p:txBody>
          <a:bodyPr/>
          <a:lstStyle/>
          <a:p>
            <a:fld id="{1A2CB8CC-2431-4EEA-AFD5-310DD0885688}" type="slidenum">
              <a:rPr lang="en-US" smtClean="0"/>
              <a:pPr/>
              <a:t>6</a:t>
            </a:fld>
            <a:endParaRPr lang="en-US" smtClean="0"/>
          </a:p>
        </p:txBody>
      </p:sp>
    </p:spTree>
    <p:extLst>
      <p:ext uri="{BB962C8B-B14F-4D97-AF65-F5344CB8AC3E}">
        <p14:creationId xmlns:p14="http://schemas.microsoft.com/office/powerpoint/2010/main" val="3145486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07357B5-6C81-48EB-BF8D-F6CAF948808E}" type="slidenum">
              <a:rPr lang="en-US" b="0" smtClean="0">
                <a:solidFill>
                  <a:srgbClr val="000000"/>
                </a:solidFill>
                <a:latin typeface="Verdana" pitchFamily="34" charset="0"/>
              </a:rPr>
              <a:pPr eaLnBrk="1" hangingPunct="1"/>
              <a:t>7</a:t>
            </a:fld>
            <a:endParaRPr lang="en-US" b="0" smtClean="0">
              <a:solidFill>
                <a:srgbClr val="000000"/>
              </a:solidFill>
              <a:latin typeface="Verdana" pitchFamily="34" charset="0"/>
            </a:endParaRPr>
          </a:p>
        </p:txBody>
      </p:sp>
      <p:sp>
        <p:nvSpPr>
          <p:cNvPr id="819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87FAC6CF-F0A5-486D-9329-9661371BDFD1}" type="slidenum">
              <a:rPr lang="en-US" sz="800" b="0">
                <a:solidFill>
                  <a:srgbClr val="000000"/>
                </a:solidFill>
                <a:latin typeface="Verdana" pitchFamily="34" charset="0"/>
              </a:rPr>
              <a:pPr eaLnBrk="1" hangingPunct="1"/>
              <a:t>7</a:t>
            </a:fld>
            <a:endParaRPr lang="en-US" sz="800" b="0">
              <a:solidFill>
                <a:srgbClr val="000000"/>
              </a:solidFill>
              <a:latin typeface="Verdana" pitchFamily="34" charset="0"/>
            </a:endParaRPr>
          </a:p>
        </p:txBody>
      </p:sp>
      <p:sp>
        <p:nvSpPr>
          <p:cNvPr id="8196" name="Rectangle 2"/>
          <p:cNvSpPr>
            <a:spLocks noGrp="1" noChangeArrowheads="1"/>
          </p:cNvSpPr>
          <p:nvPr>
            <p:ph type="title"/>
          </p:nvPr>
        </p:nvSpPr>
        <p:spPr/>
        <p:txBody>
          <a:bodyPr/>
          <a:lstStyle/>
          <a:p>
            <a:pPr eaLnBrk="1" hangingPunct="1"/>
            <a:r>
              <a:rPr lang="en-US" sz="3600" smtClean="0"/>
              <a:t>Introduction</a:t>
            </a:r>
          </a:p>
        </p:txBody>
      </p:sp>
      <p:sp>
        <p:nvSpPr>
          <p:cNvPr id="8197" name="Rectangle 3"/>
          <p:cNvSpPr>
            <a:spLocks noGrp="1" noChangeArrowheads="1"/>
          </p:cNvSpPr>
          <p:nvPr>
            <p:ph type="body" idx="1"/>
          </p:nvPr>
        </p:nvSpPr>
        <p:spPr/>
        <p:txBody>
          <a:bodyPr/>
          <a:lstStyle/>
          <a:p>
            <a:pPr eaLnBrk="1" hangingPunct="1">
              <a:lnSpc>
                <a:spcPct val="200000"/>
              </a:lnSpc>
            </a:pPr>
            <a:r>
              <a:rPr lang="en-US" sz="2000" smtClean="0"/>
              <a:t>Interceptors are an advanced feature introduced in EJB 3.0 specification to provide a way to modularize your application.</a:t>
            </a:r>
          </a:p>
          <a:p>
            <a:pPr eaLnBrk="1" hangingPunct="1">
              <a:lnSpc>
                <a:spcPct val="200000"/>
              </a:lnSpc>
            </a:pPr>
            <a:r>
              <a:rPr lang="en-US" sz="2000" smtClean="0"/>
              <a:t>Interceptors can be used to move profiling code away from business logic.</a:t>
            </a:r>
          </a:p>
          <a:p>
            <a:pPr eaLnBrk="1" hangingPunct="1">
              <a:lnSpc>
                <a:spcPct val="200000"/>
              </a:lnSpc>
            </a:pPr>
            <a:r>
              <a:rPr lang="en-US" sz="2000" smtClean="0"/>
              <a:t>Interceptors provide the bean developer with fine grained control over the method invocation flow. </a:t>
            </a:r>
          </a:p>
          <a:p>
            <a:pPr eaLnBrk="1" hangingPunct="1">
              <a:lnSpc>
                <a:spcPct val="200000"/>
              </a:lnSpc>
              <a:buFont typeface="Wingdings" pitchFamily="2" charset="2"/>
              <a:buNone/>
            </a:pPr>
            <a:endParaRPr lang="en-US" sz="2000" smtClean="0"/>
          </a:p>
        </p:txBody>
      </p:sp>
    </p:spTree>
    <p:extLst>
      <p:ext uri="{BB962C8B-B14F-4D97-AF65-F5344CB8AC3E}">
        <p14:creationId xmlns:p14="http://schemas.microsoft.com/office/powerpoint/2010/main" val="2632960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B75BCEE-9A22-4E0F-A7EE-F4A3CF04A866}" type="slidenum">
              <a:rPr lang="en-US" b="0" smtClean="0">
                <a:solidFill>
                  <a:srgbClr val="000000"/>
                </a:solidFill>
                <a:latin typeface="Verdana" pitchFamily="34" charset="0"/>
              </a:rPr>
              <a:pPr eaLnBrk="1" hangingPunct="1"/>
              <a:t>8</a:t>
            </a:fld>
            <a:endParaRPr lang="en-US" b="0" smtClean="0">
              <a:solidFill>
                <a:srgbClr val="000000"/>
              </a:solidFill>
              <a:latin typeface="Verdana" pitchFamily="34" charset="0"/>
            </a:endParaRPr>
          </a:p>
        </p:txBody>
      </p:sp>
      <p:sp>
        <p:nvSpPr>
          <p:cNvPr id="9219"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1829E21-3B95-4CD7-8A6C-886B175B5FAE}" type="slidenum">
              <a:rPr lang="en-US" sz="800" b="0">
                <a:solidFill>
                  <a:srgbClr val="000000"/>
                </a:solidFill>
                <a:latin typeface="Verdana" pitchFamily="34" charset="0"/>
              </a:rPr>
              <a:pPr eaLnBrk="1" hangingPunct="1"/>
              <a:t>8</a:t>
            </a:fld>
            <a:endParaRPr lang="en-US" sz="800" b="0">
              <a:solidFill>
                <a:srgbClr val="000000"/>
              </a:solidFill>
              <a:latin typeface="Verdana" pitchFamily="34" charset="0"/>
            </a:endParaRPr>
          </a:p>
        </p:txBody>
      </p:sp>
      <p:sp>
        <p:nvSpPr>
          <p:cNvPr id="9220" name="Rectangle 2"/>
          <p:cNvSpPr>
            <a:spLocks noGrp="1" noChangeArrowheads="1"/>
          </p:cNvSpPr>
          <p:nvPr>
            <p:ph type="title"/>
          </p:nvPr>
        </p:nvSpPr>
        <p:spPr/>
        <p:txBody>
          <a:bodyPr/>
          <a:lstStyle/>
          <a:p>
            <a:pPr eaLnBrk="1" hangingPunct="1"/>
            <a:r>
              <a:rPr lang="en-US" sz="3600" smtClean="0"/>
              <a:t>Interceptors Usage</a:t>
            </a:r>
          </a:p>
        </p:txBody>
      </p:sp>
      <p:sp>
        <p:nvSpPr>
          <p:cNvPr id="9221" name="Rectangle 3"/>
          <p:cNvSpPr>
            <a:spLocks noGrp="1" noChangeArrowheads="1"/>
          </p:cNvSpPr>
          <p:nvPr>
            <p:ph type="body" idx="1"/>
          </p:nvPr>
        </p:nvSpPr>
        <p:spPr/>
        <p:txBody>
          <a:bodyPr/>
          <a:lstStyle/>
          <a:p>
            <a:pPr>
              <a:lnSpc>
                <a:spcPct val="210000"/>
              </a:lnSpc>
            </a:pPr>
            <a:r>
              <a:rPr lang="en-US" sz="2000" dirty="0" smtClean="0"/>
              <a:t>Bean developers can use interceptors to:</a:t>
            </a:r>
          </a:p>
          <a:p>
            <a:pPr marL="742950" lvl="1" indent="-285750">
              <a:lnSpc>
                <a:spcPct val="210000"/>
              </a:lnSpc>
            </a:pPr>
            <a:r>
              <a:rPr lang="en-US" sz="1800" dirty="0" smtClean="0"/>
              <a:t>Modify parameters before they are passed to the bean. </a:t>
            </a:r>
          </a:p>
          <a:p>
            <a:pPr marL="742950" lvl="1" indent="-285750">
              <a:lnSpc>
                <a:spcPct val="210000"/>
              </a:lnSpc>
            </a:pPr>
            <a:r>
              <a:rPr lang="en-US" sz="1800" dirty="0" smtClean="0"/>
              <a:t>Modify the value returned from the bean.</a:t>
            </a:r>
          </a:p>
          <a:p>
            <a:pPr marL="742950" lvl="1" indent="-285750">
              <a:lnSpc>
                <a:spcPct val="210000"/>
              </a:lnSpc>
            </a:pPr>
            <a:r>
              <a:rPr lang="en-US" sz="1800" dirty="0" smtClean="0"/>
              <a:t>Catch and swallow method exceptions.</a:t>
            </a:r>
          </a:p>
          <a:p>
            <a:pPr marL="742950" lvl="1" indent="-285750">
              <a:lnSpc>
                <a:spcPct val="210000"/>
              </a:lnSpc>
            </a:pPr>
            <a:r>
              <a:rPr lang="en-US" sz="1800" dirty="0" smtClean="0"/>
              <a:t>Interrupt the call completely (handy for a home-grown security framework). </a:t>
            </a:r>
          </a:p>
          <a:p>
            <a:pPr marL="742950" lvl="1" indent="-285750">
              <a:lnSpc>
                <a:spcPct val="210000"/>
              </a:lnSpc>
            </a:pPr>
            <a:r>
              <a:rPr lang="en-US" sz="1800" dirty="0" smtClean="0"/>
              <a:t>Provide method profiling.</a:t>
            </a:r>
          </a:p>
          <a:p>
            <a:pPr eaLnBrk="1" hangingPunct="1">
              <a:lnSpc>
                <a:spcPct val="210000"/>
              </a:lnSpc>
              <a:buFont typeface="Wingdings" pitchFamily="2" charset="2"/>
              <a:buNone/>
            </a:pPr>
            <a:endParaRPr lang="en-US" sz="1600" dirty="0" smtClean="0"/>
          </a:p>
        </p:txBody>
      </p:sp>
    </p:spTree>
    <p:extLst>
      <p:ext uri="{BB962C8B-B14F-4D97-AF65-F5344CB8AC3E}">
        <p14:creationId xmlns:p14="http://schemas.microsoft.com/office/powerpoint/2010/main" val="1734615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129E6AF-4D5E-4DFE-BB23-8D0EE39E7BFA}" type="slidenum">
              <a:rPr lang="en-US" b="0" smtClean="0">
                <a:solidFill>
                  <a:srgbClr val="000000"/>
                </a:solidFill>
                <a:latin typeface="Verdana" pitchFamily="34" charset="0"/>
              </a:rPr>
              <a:pPr eaLnBrk="1" hangingPunct="1"/>
              <a:t>9</a:t>
            </a:fld>
            <a:endParaRPr lang="en-US" b="0" smtClean="0">
              <a:solidFill>
                <a:srgbClr val="000000"/>
              </a:solidFill>
              <a:latin typeface="Verdana" pitchFamily="34" charset="0"/>
            </a:endParaRPr>
          </a:p>
        </p:txBody>
      </p:sp>
      <p:sp>
        <p:nvSpPr>
          <p:cNvPr id="10243" name="Rectangle 2"/>
          <p:cNvSpPr>
            <a:spLocks noGrp="1" noChangeArrowheads="1"/>
          </p:cNvSpPr>
          <p:nvPr>
            <p:ph type="title"/>
          </p:nvPr>
        </p:nvSpPr>
        <p:spPr/>
        <p:txBody>
          <a:bodyPr/>
          <a:lstStyle/>
          <a:p>
            <a:r>
              <a:rPr lang="en-US" sz="3600" smtClean="0"/>
              <a:t>Interceptors</a:t>
            </a:r>
          </a:p>
        </p:txBody>
      </p:sp>
      <p:sp>
        <p:nvSpPr>
          <p:cNvPr id="10244" name="Rectangle 4"/>
          <p:cNvSpPr>
            <a:spLocks noGrp="1" noChangeArrowheads="1"/>
          </p:cNvSpPr>
          <p:nvPr>
            <p:ph type="body" idx="1"/>
          </p:nvPr>
        </p:nvSpPr>
        <p:spPr/>
        <p:txBody>
          <a:bodyPr/>
          <a:lstStyle/>
          <a:p>
            <a:pPr>
              <a:lnSpc>
                <a:spcPct val="110000"/>
              </a:lnSpc>
            </a:pPr>
            <a:r>
              <a:rPr lang="en-US" sz="2000" dirty="0" smtClean="0"/>
              <a:t>The interceptor methods should:</a:t>
            </a:r>
          </a:p>
          <a:p>
            <a:pPr lvl="1">
              <a:lnSpc>
                <a:spcPct val="110000"/>
              </a:lnSpc>
            </a:pPr>
            <a:r>
              <a:rPr lang="en-US" sz="1800" dirty="0" smtClean="0"/>
              <a:t>be annotated with the </a:t>
            </a:r>
            <a:r>
              <a:rPr lang="en-US" sz="1800" b="1" dirty="0" smtClean="0">
                <a:solidFill>
                  <a:srgbClr val="00B050"/>
                </a:solidFill>
              </a:rPr>
              <a:t>@</a:t>
            </a:r>
            <a:r>
              <a:rPr lang="en-US" sz="1800" b="1" dirty="0" err="1" smtClean="0">
                <a:solidFill>
                  <a:srgbClr val="00B050"/>
                </a:solidFill>
              </a:rPr>
              <a:t>AroundInvoke</a:t>
            </a:r>
            <a:r>
              <a:rPr lang="en-US" sz="1800" b="1" dirty="0" smtClean="0">
                <a:solidFill>
                  <a:srgbClr val="00B050"/>
                </a:solidFill>
              </a:rPr>
              <a:t> </a:t>
            </a:r>
            <a:r>
              <a:rPr lang="en-US" sz="1800" dirty="0" smtClean="0"/>
              <a:t>annotation </a:t>
            </a:r>
          </a:p>
          <a:p>
            <a:pPr lvl="1">
              <a:lnSpc>
                <a:spcPct val="110000"/>
              </a:lnSpc>
            </a:pPr>
            <a:r>
              <a:rPr lang="en-US" sz="1800" dirty="0" smtClean="0"/>
              <a:t>have the signature, Object &lt;</a:t>
            </a:r>
            <a:r>
              <a:rPr lang="en-US" sz="1800" dirty="0" err="1" smtClean="0"/>
              <a:t>methodName</a:t>
            </a:r>
            <a:r>
              <a:rPr lang="en-US" sz="1800" dirty="0" smtClean="0"/>
              <a:t>&gt; (</a:t>
            </a:r>
            <a:r>
              <a:rPr lang="en-US" sz="1800" dirty="0" err="1" smtClean="0"/>
              <a:t>javax.ejb.InvocationContext</a:t>
            </a:r>
            <a:r>
              <a:rPr lang="en-US" sz="1800" dirty="0" smtClean="0"/>
              <a:t>)</a:t>
            </a:r>
          </a:p>
          <a:p>
            <a:pPr lvl="1">
              <a:lnSpc>
                <a:spcPct val="110000"/>
              </a:lnSpc>
            </a:pPr>
            <a:r>
              <a:rPr lang="en-US" sz="1800" dirty="0" smtClean="0"/>
              <a:t>call </a:t>
            </a:r>
            <a:r>
              <a:rPr lang="en-US" sz="1800" b="1" dirty="0" err="1" smtClean="0">
                <a:solidFill>
                  <a:srgbClr val="00B050"/>
                </a:solidFill>
              </a:rPr>
              <a:t>InvocationContext.proceed</a:t>
            </a:r>
            <a:r>
              <a:rPr lang="en-US" sz="1800" b="1" dirty="0" smtClean="0">
                <a:solidFill>
                  <a:srgbClr val="00B050"/>
                </a:solidFill>
              </a:rPr>
              <a:t>() </a:t>
            </a:r>
            <a:r>
              <a:rPr lang="en-US" sz="1800" dirty="0" smtClean="0"/>
              <a:t>to continue the EJB business method invocation. </a:t>
            </a:r>
          </a:p>
          <a:p>
            <a:pPr>
              <a:lnSpc>
                <a:spcPct val="110000"/>
              </a:lnSpc>
            </a:pPr>
            <a:r>
              <a:rPr lang="en-US" sz="2000" dirty="0" smtClean="0"/>
              <a:t>Interceptors can be defined:</a:t>
            </a:r>
          </a:p>
          <a:p>
            <a:pPr lvl="1">
              <a:lnSpc>
                <a:spcPct val="110000"/>
              </a:lnSpc>
            </a:pPr>
            <a:r>
              <a:rPr lang="en-US" sz="1800" dirty="0" smtClean="0"/>
              <a:t>in the same bean class</a:t>
            </a:r>
          </a:p>
          <a:p>
            <a:pPr lvl="2">
              <a:lnSpc>
                <a:spcPct val="110000"/>
              </a:lnSpc>
            </a:pPr>
            <a:r>
              <a:rPr lang="en-US" sz="1600" dirty="0" smtClean="0"/>
              <a:t>Interceptors defined in the bean will intercept all methods of the bean. </a:t>
            </a:r>
          </a:p>
          <a:p>
            <a:pPr lvl="1">
              <a:lnSpc>
                <a:spcPct val="110000"/>
              </a:lnSpc>
            </a:pPr>
            <a:r>
              <a:rPr lang="en-US" sz="1800" dirty="0" smtClean="0"/>
              <a:t>in a separate class,  called External Interceptor</a:t>
            </a:r>
          </a:p>
          <a:p>
            <a:pPr lvl="2">
              <a:lnSpc>
                <a:spcPct val="110000"/>
              </a:lnSpc>
            </a:pPr>
            <a:r>
              <a:rPr lang="en-US" sz="1600" b="1" dirty="0" smtClean="0">
                <a:solidFill>
                  <a:srgbClr val="00B050"/>
                </a:solidFill>
              </a:rPr>
              <a:t>@Interceptor(</a:t>
            </a:r>
            <a:r>
              <a:rPr lang="en-US" sz="1600" b="1" dirty="0" err="1" smtClean="0">
                <a:solidFill>
                  <a:srgbClr val="00B050"/>
                </a:solidFill>
              </a:rPr>
              <a:t>InterceptorClass</a:t>
            </a:r>
            <a:r>
              <a:rPr lang="en-US" sz="1600" b="1" dirty="0" smtClean="0">
                <a:solidFill>
                  <a:srgbClr val="00B050"/>
                </a:solidFill>
              </a:rPr>
              <a:t>) is used for binding External Interceptors</a:t>
            </a:r>
          </a:p>
          <a:p>
            <a:pPr lvl="2">
              <a:lnSpc>
                <a:spcPct val="110000"/>
              </a:lnSpc>
            </a:pPr>
            <a:r>
              <a:rPr lang="en-US" sz="1600" dirty="0" smtClean="0"/>
              <a:t>External Interceptors can be bound in three ways:</a:t>
            </a:r>
          </a:p>
          <a:p>
            <a:pPr lvl="3">
              <a:lnSpc>
                <a:spcPct val="110000"/>
              </a:lnSpc>
            </a:pPr>
            <a:r>
              <a:rPr lang="en-US" sz="1400" dirty="0" smtClean="0"/>
              <a:t>Default-level</a:t>
            </a:r>
          </a:p>
          <a:p>
            <a:pPr lvl="3">
              <a:lnSpc>
                <a:spcPct val="110000"/>
              </a:lnSpc>
            </a:pPr>
            <a:r>
              <a:rPr lang="en-US" sz="1400" dirty="0" smtClean="0"/>
              <a:t>Class-level</a:t>
            </a:r>
          </a:p>
          <a:p>
            <a:pPr lvl="3">
              <a:lnSpc>
                <a:spcPct val="110000"/>
              </a:lnSpc>
            </a:pPr>
            <a:r>
              <a:rPr lang="en-US" sz="1400" dirty="0" smtClean="0"/>
              <a:t>Method-level</a:t>
            </a:r>
          </a:p>
          <a:p>
            <a:pPr>
              <a:lnSpc>
                <a:spcPct val="110000"/>
              </a:lnSpc>
            </a:pPr>
            <a:endParaRPr lang="en-US" sz="2000" dirty="0" smtClean="0"/>
          </a:p>
          <a:p>
            <a:pPr>
              <a:lnSpc>
                <a:spcPct val="110000"/>
              </a:lnSpc>
            </a:pPr>
            <a:endParaRPr lang="en-US" sz="2000" dirty="0" smtClean="0"/>
          </a:p>
        </p:txBody>
      </p:sp>
    </p:spTree>
    <p:extLst>
      <p:ext uri="{BB962C8B-B14F-4D97-AF65-F5344CB8AC3E}">
        <p14:creationId xmlns:p14="http://schemas.microsoft.com/office/powerpoint/2010/main" val="45231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I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A763285-2DEE-4B69-9F54-E0983E15E27F}"/>
</file>

<file path=customXml/itemProps2.xml><?xml version="1.0" encoding="utf-8"?>
<ds:datastoreItem xmlns:ds="http://schemas.openxmlformats.org/officeDocument/2006/customXml" ds:itemID="{8AAEEA49-3EED-4488-A043-7D1DC7843D7D}"/>
</file>

<file path=customXml/itemProps3.xml><?xml version="1.0" encoding="utf-8"?>
<ds:datastoreItem xmlns:ds="http://schemas.openxmlformats.org/officeDocument/2006/customXml" ds:itemID="{F78FCE96-C8A4-4E92-8467-18B7198B1C7C}"/>
</file>

<file path=docProps/app.xml><?xml version="1.0" encoding="utf-8"?>
<Properties xmlns="http://schemas.openxmlformats.org/officeDocument/2006/extended-properties" xmlns:vt="http://schemas.openxmlformats.org/officeDocument/2006/docPropsVTypes">
  <Template>ILT</Template>
  <TotalTime>156</TotalTime>
  <Words>1391</Words>
  <Application>Microsoft Office PowerPoint</Application>
  <PresentationFormat>On-screen Show (4:3)</PresentationFormat>
  <Paragraphs>289</Paragraphs>
  <Slides>27</Slides>
  <Notes>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ILT</vt:lpstr>
      <vt:lpstr>PowerPoint Presentation</vt:lpstr>
      <vt:lpstr>PowerPoint Presentation</vt:lpstr>
      <vt:lpstr>PowerPoint Presentation</vt:lpstr>
      <vt:lpstr>Working with Enterprise JavaBeans: Overview</vt:lpstr>
      <vt:lpstr>EJB Interceptors: Objectives</vt:lpstr>
      <vt:lpstr>Interceptors: Do You Know</vt:lpstr>
      <vt:lpstr>Introduction</vt:lpstr>
      <vt:lpstr>Interceptors Usage</vt:lpstr>
      <vt:lpstr>Interceptors</vt:lpstr>
      <vt:lpstr>Interceptor Definition</vt:lpstr>
      <vt:lpstr>Interceptor Binding</vt:lpstr>
      <vt:lpstr>Interceptor Binding</vt:lpstr>
      <vt:lpstr>Interceptor Binding</vt:lpstr>
      <vt:lpstr>Interactive Activity</vt:lpstr>
      <vt:lpstr>Interceptor Chaining</vt:lpstr>
      <vt:lpstr>Invocation Context</vt:lpstr>
      <vt:lpstr>Disabling Interceptors</vt:lpstr>
      <vt:lpstr>Intercepting Lifecycle Events</vt:lpstr>
      <vt:lpstr>Interceptor Lifecycle</vt:lpstr>
      <vt:lpstr>Interactive Activity</vt:lpstr>
      <vt:lpstr>Questions</vt:lpstr>
      <vt:lpstr>Case Study</vt:lpstr>
      <vt:lpstr>Case Study (contd)</vt:lpstr>
      <vt:lpstr>Test Your Understanding</vt:lpstr>
      <vt:lpstr>EJB Interceptors: Summary</vt:lpstr>
      <vt:lpstr>EJB Interceptors: Source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Partheeban, Cynthia (Cognizant)</dc:creator>
  <cp:lastModifiedBy>Kamath, Poonam (Cognizant)</cp:lastModifiedBy>
  <cp:revision>12</cp:revision>
  <dcterms:created xsi:type="dcterms:W3CDTF">2013-02-22T09:59:04Z</dcterms:created>
  <dcterms:modified xsi:type="dcterms:W3CDTF">2013-04-22T10:18:47Z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