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5"/>
  </p:sldMasterIdLst>
  <p:notesMasterIdLst>
    <p:notesMasterId r:id="rId46"/>
  </p:notesMasterIdLst>
  <p:sldIdLst>
    <p:sldId id="294" r:id="rId6"/>
    <p:sldId id="295" r:id="rId7"/>
    <p:sldId id="296" r:id="rId8"/>
    <p:sldId id="297" r:id="rId9"/>
    <p:sldId id="298" r:id="rId10"/>
    <p:sldId id="333" r:id="rId11"/>
    <p:sldId id="299" r:id="rId12"/>
    <p:sldId id="300" r:id="rId13"/>
    <p:sldId id="301" r:id="rId14"/>
    <p:sldId id="302" r:id="rId15"/>
    <p:sldId id="303" r:id="rId16"/>
    <p:sldId id="304" r:id="rId17"/>
    <p:sldId id="331" r:id="rId18"/>
    <p:sldId id="305" r:id="rId19"/>
    <p:sldId id="306" r:id="rId20"/>
    <p:sldId id="307" r:id="rId21"/>
    <p:sldId id="308" r:id="rId22"/>
    <p:sldId id="309" r:id="rId23"/>
    <p:sldId id="310" r:id="rId24"/>
    <p:sldId id="311" r:id="rId25"/>
    <p:sldId id="312" r:id="rId26"/>
    <p:sldId id="332" r:id="rId27"/>
    <p:sldId id="313" r:id="rId28"/>
    <p:sldId id="314" r:id="rId29"/>
    <p:sldId id="315" r:id="rId30"/>
    <p:sldId id="316" r:id="rId31"/>
    <p:sldId id="317" r:id="rId32"/>
    <p:sldId id="318" r:id="rId33"/>
    <p:sldId id="319" r:id="rId34"/>
    <p:sldId id="320" r:id="rId35"/>
    <p:sldId id="321" r:id="rId36"/>
    <p:sldId id="322" r:id="rId37"/>
    <p:sldId id="324" r:id="rId38"/>
    <p:sldId id="323" r:id="rId39"/>
    <p:sldId id="325" r:id="rId40"/>
    <p:sldId id="326" r:id="rId41"/>
    <p:sldId id="327" r:id="rId42"/>
    <p:sldId id="328" r:id="rId43"/>
    <p:sldId id="329" r:id="rId44"/>
    <p:sldId id="330"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modifyVerifier cryptProviderType="rsaFull" cryptAlgorithmClass="hash" cryptAlgorithmType="typeAny" cryptAlgorithmSid="4" spinCount="50000" saltData="onp9jstvLf0ETGUtGZILNg" hashData="4ILq19KD4evJ+YcBc/5ssKN2i64" cryptProvider="" algIdExt="0" algIdExtSource="" cryptProviderTypeExt="0" cryptProviderTypeExtSourc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412" autoAdjust="0"/>
    <p:restoredTop sz="92115" autoAdjust="0"/>
  </p:normalViewPr>
  <p:slideViewPr>
    <p:cSldViewPr>
      <p:cViewPr>
        <p:scale>
          <a:sx n="70" d="100"/>
          <a:sy n="70" d="100"/>
        </p:scale>
        <p:origin x="-1638" y="-3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C21B8038-EFD8-4CEE-9A82-83F2099C1D2F}" type="datetimeFigureOut">
              <a:rPr lang="en-US"/>
              <a:pPr>
                <a:defRPr/>
              </a:pPr>
              <a:t>1/17/2012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7962413-A29C-4FC6-9C33-64556F3BF24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defRPr/>
            </a:pPr>
            <a:r>
              <a:rPr lang="en-US" dirty="0" smtClean="0"/>
              <a:t>The MVC Architecture is as follows:</a:t>
            </a:r>
          </a:p>
          <a:p>
            <a:pPr eaLnBrk="1" hangingPunct="1">
              <a:defRPr/>
            </a:pPr>
            <a:endParaRPr lang="en-US" i="1" dirty="0" smtClean="0"/>
          </a:p>
          <a:p>
            <a:pPr eaLnBrk="1" hangingPunct="1">
              <a:defRPr/>
            </a:pPr>
            <a:r>
              <a:rPr lang="en-US" i="1" dirty="0" smtClean="0"/>
              <a:t>Model</a:t>
            </a:r>
            <a:r>
              <a:rPr lang="en-US" dirty="0" smtClean="0"/>
              <a:t> encapsulates the core data and functionality</a:t>
            </a:r>
          </a:p>
          <a:p>
            <a:pPr eaLnBrk="1" hangingPunct="1">
              <a:defRPr/>
            </a:pPr>
            <a:r>
              <a:rPr lang="en-US" i="1" dirty="0" smtClean="0"/>
              <a:t>View </a:t>
            </a:r>
            <a:r>
              <a:rPr lang="en-US" dirty="0" smtClean="0"/>
              <a:t>encapsulates the presentation of the data. There can be many views for the common data.</a:t>
            </a:r>
            <a:endParaRPr lang="en-US" i="1" dirty="0" smtClean="0"/>
          </a:p>
          <a:p>
            <a:pPr eaLnBrk="1" hangingPunct="1">
              <a:defRPr/>
            </a:pPr>
            <a:r>
              <a:rPr lang="en-US" i="1" dirty="0" smtClean="0"/>
              <a:t>Controller</a:t>
            </a:r>
            <a:r>
              <a:rPr lang="en-US" dirty="0" smtClean="0"/>
              <a:t> accepts requests and makes requests from the model for the data to produce a new view.</a:t>
            </a:r>
            <a:endParaRPr lang="en-US" dirty="0"/>
          </a:p>
        </p:txBody>
      </p:sp>
      <p:sp>
        <p:nvSpPr>
          <p:cNvPr id="4" name="Slide Number Placeholder 3"/>
          <p:cNvSpPr>
            <a:spLocks noGrp="1"/>
          </p:cNvSpPr>
          <p:nvPr>
            <p:ph type="sldNum" sz="quarter" idx="5"/>
          </p:nvPr>
        </p:nvSpPr>
        <p:spPr/>
        <p:txBody>
          <a:bodyPr/>
          <a:lstStyle/>
          <a:p>
            <a:pPr>
              <a:defRPr/>
            </a:pPr>
            <a:fld id="{14EEE9EB-DC99-4F88-95CC-27582EBD73A1}" type="slidenum">
              <a:rPr lang="en-US" smtClean="0"/>
              <a:pPr>
                <a:defRPr/>
              </a:pPr>
              <a:t>8</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E6CB3F6B-5D0D-4504-A796-82D53A2A555F}" type="slidenum">
              <a:rPr lang="en-US" smtClean="0"/>
              <a:pPr>
                <a:defRPr/>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38853F3D-B469-47C0-8481-30EE40743265}" type="slidenum">
              <a:rPr lang="en-US" smtClean="0"/>
              <a:pPr>
                <a:defRPr/>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8D4D88B8-E019-4F60-8805-367AEB37BF23}" type="slidenum">
              <a:rPr lang="en-US" smtClean="0"/>
              <a:pPr>
                <a:defRPr/>
              </a:pPr>
              <a:t>19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ED4961DD-9808-4366-9760-862529B993AF}" type="slidenum">
              <a:rPr lang="en-US" smtClean="0"/>
              <a:pPr>
                <a:defRPr/>
              </a:pPr>
              <a:t>20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297CEF5A-DEE8-4965-AC1C-5894C1700172}" type="slidenum">
              <a:rPr lang="en-US" smtClean="0"/>
              <a:pPr>
                <a:defRPr/>
              </a:pPr>
              <a:t>21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E8E30C96-2099-43C0-A6CF-2E1C6C40BD9D}" type="slidenum">
              <a:rPr lang="en-US" smtClean="0"/>
              <a:pPr>
                <a:defRPr/>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931CD09B-651C-45B1-9F24-7D18574C778F}" type="slidenum">
              <a:rPr lang="en-US" smtClean="0"/>
              <a:pPr>
                <a:defRPr/>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A47D7302-F059-4502-B39D-51B132B916AA}" type="slidenum">
              <a:rPr lang="en-US" smtClean="0"/>
              <a:pPr>
                <a:defRPr/>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325F524D-9A0D-4D97-B649-288EB3D28869}" type="slidenum">
              <a:rPr lang="en-US" smtClean="0"/>
              <a:pPr>
                <a:defRPr/>
              </a:pPr>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49097462-8D3D-4D11-A639-156195C69494}" type="slidenum">
              <a:rPr lang="en-US" smtClean="0"/>
              <a:pPr>
                <a:defRPr/>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r>
              <a:rPr lang="en-US" i="1" dirty="0" smtClean="0">
                <a:latin typeface="Arial" pitchFamily="34" charset="0"/>
              </a:rPr>
              <a:t>Struts is an open source web application development framework. It is Based on the Model-View-Controller (MVC) design paradigm.</a:t>
            </a:r>
          </a:p>
          <a:p>
            <a:pPr eaLnBrk="1" hangingPunct="1">
              <a:spcBef>
                <a:spcPct val="0"/>
              </a:spcBef>
              <a:defRPr/>
            </a:pPr>
            <a:r>
              <a:rPr lang="en-US" i="1" dirty="0" smtClean="0">
                <a:latin typeface="Arial" pitchFamily="34" charset="0"/>
              </a:rPr>
              <a:t>Java Server Faces (JSF) is a server side user interface component framework for Java™</a:t>
            </a:r>
          </a:p>
          <a:p>
            <a:pPr eaLnBrk="1" hangingPunct="1">
              <a:spcBef>
                <a:spcPct val="0"/>
              </a:spcBef>
              <a:defRPr/>
            </a:pPr>
            <a:r>
              <a:rPr lang="en-US" i="1" dirty="0" smtClean="0">
                <a:latin typeface="Arial" pitchFamily="34" charset="0"/>
              </a:rPr>
              <a:t>technology-based web applications. It is Based on the Model-View-Controller (MVC) design paradigm.</a:t>
            </a:r>
          </a:p>
          <a:p>
            <a:pPr eaLnBrk="1" hangingPunct="1">
              <a:spcBef>
                <a:spcPct val="0"/>
              </a:spcBef>
              <a:defRPr/>
            </a:pPr>
            <a:endParaRPr lang="en-US" i="1" dirty="0" smtClean="0">
              <a:latin typeface="Arial" pitchFamily="34" charset="0"/>
            </a:endParaRPr>
          </a:p>
          <a:p>
            <a:pPr eaLnBrk="1" hangingPunct="1">
              <a:spcBef>
                <a:spcPct val="0"/>
              </a:spcBef>
              <a:defRPr/>
            </a:pPr>
            <a:r>
              <a:rPr lang="en-US" dirty="0" err="1" smtClean="0">
                <a:latin typeface="Arial" pitchFamily="34" charset="0"/>
              </a:rPr>
              <a:t>Webwork</a:t>
            </a:r>
            <a:r>
              <a:rPr lang="en-US" dirty="0" smtClean="0">
                <a:latin typeface="Arial" pitchFamily="34" charset="0"/>
              </a:rPr>
              <a:t>  is a Java web-application development framework. It is  provides robust support for building reusable UI templates, such as form controls, UI themes, internationalization, dynamic form parameter mapping to JavaBeans, robust client and server side validation, and much more. </a:t>
            </a:r>
            <a:endParaRPr lang="en-US" dirty="0"/>
          </a:p>
        </p:txBody>
      </p:sp>
      <p:sp>
        <p:nvSpPr>
          <p:cNvPr id="4" name="Slide Number Placeholder 3"/>
          <p:cNvSpPr>
            <a:spLocks noGrp="1"/>
          </p:cNvSpPr>
          <p:nvPr>
            <p:ph type="sldNum" sz="quarter" idx="5"/>
          </p:nvPr>
        </p:nvSpPr>
        <p:spPr/>
        <p:txBody>
          <a:bodyPr/>
          <a:lstStyle/>
          <a:p>
            <a:pPr>
              <a:defRPr/>
            </a:pPr>
            <a:fld id="{E4090280-FA4C-4929-97F2-F7D574655B74}" type="slidenum">
              <a:rPr lang="en-US" smtClean="0"/>
              <a:pPr>
                <a:defRPr/>
              </a:pPr>
              <a:t>9</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2E5F5907-3B7D-49E1-A675-F963240AF331}" type="slidenum">
              <a:rPr lang="en-US" smtClean="0"/>
              <a:pPr>
                <a:defRPr/>
              </a:pPr>
              <a:t>27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422FF8AA-37D4-4325-9169-CAB6B6F67574}" type="slidenum">
              <a:rPr lang="en-US" smtClean="0"/>
              <a:pPr>
                <a:defRPr/>
              </a:pPr>
              <a:t>28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C7579C1A-B6F5-491B-AF6C-3B21D319FB20}" type="slidenum">
              <a:rPr lang="en-US" smtClean="0"/>
              <a:pPr>
                <a:defRPr/>
              </a:pPr>
              <a:t>29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E31F6008-6797-447F-821D-1EE8A4334D5C}" type="slidenum">
              <a:rPr lang="en-US" smtClean="0"/>
              <a:pPr>
                <a:defRPr/>
              </a:pPr>
              <a:t>30</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0B1FCC0D-D20C-4C9C-8A6C-F38CAE0D5243}" type="slidenum">
              <a:rPr lang="en-US" smtClean="0"/>
              <a:pPr>
                <a:defRPr/>
              </a:pPr>
              <a:t>31</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4ECAAE1A-A694-43E4-8CDF-40BB23937037}" type="slidenum">
              <a:rPr lang="en-US" smtClean="0"/>
              <a:pPr>
                <a:defRPr/>
              </a:pPr>
              <a:t>32</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smtClean="0"/>
              <a:t>Correct Answer</a:t>
            </a:r>
            <a:r>
              <a:rPr lang="en-US" smtClean="0"/>
              <a:t>: Yes.</a:t>
            </a:r>
          </a:p>
        </p:txBody>
      </p:sp>
      <p:sp>
        <p:nvSpPr>
          <p:cNvPr id="4" name="Slide Number Placeholder 3"/>
          <p:cNvSpPr>
            <a:spLocks noGrp="1"/>
          </p:cNvSpPr>
          <p:nvPr>
            <p:ph type="sldNum" sz="quarter" idx="5"/>
          </p:nvPr>
        </p:nvSpPr>
        <p:spPr/>
        <p:txBody>
          <a:bodyPr/>
          <a:lstStyle/>
          <a:p>
            <a:pPr>
              <a:defRPr/>
            </a:pPr>
            <a:fld id="{C7DBB029-1DDE-48E3-8144-456C8F6265BE}" type="slidenum">
              <a:rPr lang="en-US" smtClean="0"/>
              <a:pPr>
                <a:defRPr/>
              </a:pPr>
              <a:t>35</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smtClean="0"/>
              <a:t>Correct Answer</a:t>
            </a:r>
            <a:r>
              <a:rPr lang="en-US" smtClean="0"/>
              <a:t>: Front Controller Pattern.</a:t>
            </a:r>
          </a:p>
        </p:txBody>
      </p:sp>
      <p:sp>
        <p:nvSpPr>
          <p:cNvPr id="4" name="Slide Number Placeholder 3"/>
          <p:cNvSpPr>
            <a:spLocks noGrp="1"/>
          </p:cNvSpPr>
          <p:nvPr>
            <p:ph type="sldNum" sz="quarter" idx="5"/>
          </p:nvPr>
        </p:nvSpPr>
        <p:spPr/>
        <p:txBody>
          <a:bodyPr/>
          <a:lstStyle/>
          <a:p>
            <a:pPr>
              <a:defRPr/>
            </a:pPr>
            <a:fld id="{EDC4A5DF-FF29-4CA2-9A71-D0CF1C9C4B6A}" type="slidenum">
              <a:rPr lang="en-US" smtClean="0"/>
              <a:pPr>
                <a:defRPr/>
              </a:pPr>
              <a:t>36</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smtClean="0"/>
              <a:t>Correct Answer</a:t>
            </a:r>
            <a:r>
              <a:rPr lang="en-US" smtClean="0"/>
              <a:t>: </a:t>
            </a:r>
            <a:r>
              <a:rPr lang="en-US" smtClean="0">
                <a:latin typeface="Arial" pitchFamily="34" charset="0"/>
              </a:rPr>
              <a:t>The WebApplicationContext is an extension of the plain Application Context that has some extra features necessary for web applications.</a:t>
            </a:r>
            <a:endParaRPr lang="en-US" smtClean="0"/>
          </a:p>
        </p:txBody>
      </p:sp>
      <p:sp>
        <p:nvSpPr>
          <p:cNvPr id="4" name="Slide Number Placeholder 3"/>
          <p:cNvSpPr>
            <a:spLocks noGrp="1"/>
          </p:cNvSpPr>
          <p:nvPr>
            <p:ph type="sldNum" sz="quarter" idx="5"/>
          </p:nvPr>
        </p:nvSpPr>
        <p:spPr/>
        <p:txBody>
          <a:bodyPr/>
          <a:lstStyle/>
          <a:p>
            <a:pPr>
              <a:defRPr/>
            </a:pPr>
            <a:fld id="{855E00AB-36D5-4FC9-B32F-6E1129CAF9CB}" type="slidenum">
              <a:rPr lang="en-US" smtClean="0"/>
              <a:pPr>
                <a:defRPr/>
              </a:pPr>
              <a:t>37</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DD893B68-B2B3-4E91-91E2-3844B00FD695}" type="slidenum">
              <a:rPr lang="en-US" smtClean="0"/>
              <a:pPr>
                <a:defRPr/>
              </a:pPr>
              <a:t>38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50259DF0-52EE-462E-A1B5-332FC8E30D99}" type="slidenum">
              <a:rPr lang="en-US" smtClean="0"/>
              <a:pPr>
                <a:defRPr/>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EAB0B6B9-D715-4897-9321-E2146D82DFC9}" type="slidenum">
              <a:rPr lang="en-US" smtClean="0"/>
              <a:pPr>
                <a:defRPr/>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C60B4DA0-6033-4B57-8BE5-43671E69E545}" type="slidenum">
              <a:rPr lang="en-US" smtClean="0"/>
              <a:pPr>
                <a:defRPr/>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4D2CD13B-540B-4A82-8F59-9866CFC1AE2D}" type="slidenum">
              <a:rPr lang="en-US" smtClean="0"/>
              <a:pPr>
                <a:defRPr/>
              </a:pPr>
              <a:t>13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879D933B-86EF-45B5-B57B-570161182F0B}" type="slidenum">
              <a:rPr lang="en-US" smtClean="0"/>
              <a:pPr>
                <a:defRPr/>
              </a:pPr>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810C6B26-DAB0-465C-83B2-80F6C5546B87}" type="slidenum">
              <a:rPr lang="en-US" smtClean="0"/>
              <a:pPr>
                <a:defRPr/>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059058E1-7DB8-46C3-B7EF-5C5E0F20ADFC}" type="slidenum">
              <a:rPr lang="en-US" smtClean="0"/>
              <a:pPr>
                <a:defRPr/>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4" name="Picture 3" descr="picture.jpg"/>
          <p:cNvPicPr>
            <a:picLocks noChangeAspect="1"/>
          </p:cNvPicPr>
          <p:nvPr/>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pic>
        <p:nvPicPr>
          <p:cNvPr id="5" name="Picture 4" descr="picture.jpg"/>
          <p:cNvPicPr>
            <a:picLocks noChangeAspect="1"/>
          </p:cNvPicPr>
          <p:nvPr userDrawn="1"/>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8"/>
            <a:ext cx="457200" cy="277812"/>
          </a:xfrm>
          <a:prstGeom prst="rect">
            <a:avLst/>
          </a:prstGeom>
        </p:spPr>
        <p:txBody>
          <a:bodyPr/>
          <a:lstStyle>
            <a:lvl1pPr>
              <a:defRPr sz="1400" b="0">
                <a:solidFill>
                  <a:srgbClr val="A44687"/>
                </a:solidFill>
              </a:defRPr>
            </a:lvl1pPr>
          </a:lstStyle>
          <a:p>
            <a:pPr>
              <a:defRPr/>
            </a:pPr>
            <a:fld id="{6C13778D-5971-4E4E-87B1-4C2E9347234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4" name="Picture 8" descr="present-1_03.jpg"/>
          <p:cNvPicPr>
            <a:picLocks noChangeAspect="1"/>
          </p:cNvPicPr>
          <p:nvPr/>
        </p:nvPicPr>
        <p:blipFill>
          <a:blip r:embed="rId3"/>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p:spPr>
        <p:txBody>
          <a:bodyPr/>
          <a:lstStyle>
            <a:lvl1pPr>
              <a:defRPr>
                <a:solidFill>
                  <a:srgbClr val="A44687"/>
                </a:solidFill>
              </a:defRPr>
            </a:lvl1pPr>
          </a:lstStyle>
          <a:p>
            <a:pPr>
              <a:defRPr/>
            </a:pPr>
            <a:fld id="{1AC4118C-7995-4280-9E20-0F039190E7A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p:spPr>
        <p:txBody>
          <a:bodyPr/>
          <a:lstStyle>
            <a:lvl1pPr>
              <a:defRPr>
                <a:solidFill>
                  <a:srgbClr val="A44687"/>
                </a:solidFill>
              </a:defRPr>
            </a:lvl1pPr>
          </a:lstStyle>
          <a:p>
            <a:pPr>
              <a:defRPr/>
            </a:pPr>
            <a:fld id="{D46427BC-2A79-4969-9DCB-BA33EF1DF9A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About_the_Author">
    <p:spTree>
      <p:nvGrpSpPr>
        <p:cNvPr id="1" name=""/>
        <p:cNvGrpSpPr/>
        <p:nvPr/>
      </p:nvGrpSpPr>
      <p:grpSpPr>
        <a:xfrm>
          <a:off x="0" y="0"/>
          <a:ext cx="0" cy="0"/>
          <a:chOff x="0" y="0"/>
          <a:chExt cx="0" cy="0"/>
        </a:xfrm>
      </p:grpSpPr>
      <p:sp>
        <p:nvSpPr>
          <p:cNvPr id="5" name="Rectangle 4"/>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About the Author</a:t>
            </a:r>
          </a:p>
        </p:txBody>
      </p:sp>
      <p:graphicFrame>
        <p:nvGraphicFramePr>
          <p:cNvPr id="6" name="Group 81"/>
          <p:cNvGraphicFramePr>
            <a:graphicFrameLocks noGrp="1"/>
          </p:cNvGraphicFramePr>
          <p:nvPr/>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7" name="Rectangle 6"/>
          <p:cNvSpPr/>
          <p:nvPr/>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8" name="Rectangle 7"/>
          <p:cNvSpPr/>
          <p:nvPr userDrawn="1"/>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About the Author</a:t>
            </a:r>
          </a:p>
        </p:txBody>
      </p:sp>
      <p:graphicFrame>
        <p:nvGraphicFramePr>
          <p:cNvPr id="9" name="Group 81"/>
          <p:cNvGraphicFramePr>
            <a:graphicFrameLocks noGrp="1"/>
          </p:cNvGraphicFramePr>
          <p:nvPr/>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10" name="Rectangle 9"/>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p:nvPr>
        </p:nvSpPr>
        <p:spPr>
          <a:xfrm>
            <a:off x="2209800" y="2286000"/>
            <a:ext cx="6477000" cy="609600"/>
          </a:xfrm>
        </p:spPr>
        <p:txBody>
          <a:bodyPr/>
          <a:lstStyle>
            <a:lvl1pPr>
              <a:buNone/>
              <a:defRPr sz="1600" baseline="0"/>
            </a:lvl1pPr>
          </a:lstStyle>
          <a:p>
            <a:pPr lvl="0"/>
            <a:r>
              <a:rPr lang="en-US" smtClean="0"/>
              <a:t>Click to edit Master text styles</a:t>
            </a:r>
          </a:p>
        </p:txBody>
      </p:sp>
      <p:sp>
        <p:nvSpPr>
          <p:cNvPr id="13" name="Text Placeholder 12"/>
          <p:cNvSpPr>
            <a:spLocks noGrp="1"/>
          </p:cNvSpPr>
          <p:nvPr>
            <p:ph type="body" sz="quarter" idx="14"/>
          </p:nvPr>
        </p:nvSpPr>
        <p:spPr>
          <a:xfrm>
            <a:off x="2209800" y="2895600"/>
            <a:ext cx="6477000" cy="609600"/>
          </a:xfrm>
        </p:spPr>
        <p:txBody>
          <a:bodyPr/>
          <a:lstStyle>
            <a:lvl1pPr>
              <a:buNone/>
              <a:defRPr sz="1600"/>
            </a:lvl1pPr>
          </a:lstStyle>
          <a:p>
            <a:pPr lvl="0"/>
            <a:r>
              <a:rPr lang="en-US" smtClean="0"/>
              <a:t>Click to edit Master text styles</a:t>
            </a:r>
          </a:p>
        </p:txBody>
      </p:sp>
      <p:sp>
        <p:nvSpPr>
          <p:cNvPr id="15" name="Text Placeholder 14"/>
          <p:cNvSpPr>
            <a:spLocks noGrp="1"/>
          </p:cNvSpPr>
          <p:nvPr>
            <p:ph type="body" sz="quarter" idx="15"/>
          </p:nvPr>
        </p:nvSpPr>
        <p:spPr>
          <a:xfrm>
            <a:off x="2209800" y="3505200"/>
            <a:ext cx="6477000" cy="609600"/>
          </a:xfrm>
        </p:spPr>
        <p:txBody>
          <a:bodyPr/>
          <a:lstStyle>
            <a:lvl1pPr>
              <a:buNone/>
              <a:defRPr sz="1600"/>
            </a:lvl1pPr>
          </a:lstStyle>
          <a:p>
            <a:pPr lvl="0"/>
            <a:r>
              <a:rPr lang="en-US" smtClean="0"/>
              <a:t>Click to edit Master text styles</a:t>
            </a:r>
          </a:p>
        </p:txBody>
      </p:sp>
      <p:sp>
        <p:nvSpPr>
          <p:cNvPr id="12" name="Slide Number Placeholder 5"/>
          <p:cNvSpPr>
            <a:spLocks noGrp="1"/>
          </p:cNvSpPr>
          <p:nvPr>
            <p:ph type="sldNum" sz="quarter" idx="16"/>
          </p:nvPr>
        </p:nvSpPr>
        <p:spPr>
          <a:xfrm>
            <a:off x="0" y="6473825"/>
            <a:ext cx="457200" cy="277813"/>
          </a:xfrm>
          <a:prstGeom prst="rect">
            <a:avLst/>
          </a:prstGeom>
        </p:spPr>
        <p:txBody>
          <a:bodyPr/>
          <a:lstStyle>
            <a:lvl1pPr>
              <a:defRPr>
                <a:solidFill>
                  <a:srgbClr val="A44687"/>
                </a:solidFill>
              </a:defRPr>
            </a:lvl1pPr>
          </a:lstStyle>
          <a:p>
            <a:pPr>
              <a:defRPr/>
            </a:pPr>
            <a:fld id="{400AEC6D-F633-4B1F-9995-697D4F0A2EB3}" type="slidenum">
              <a:rPr lang="en-GB"/>
              <a:pPr>
                <a:defRPr/>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342900" indent="-342900">
              <a:spcBef>
                <a:spcPct val="20000"/>
              </a:spcBef>
              <a:buFont typeface="Arial" charset="0"/>
              <a:buChar char="•"/>
              <a:defRPr/>
            </a:lvl1pPr>
          </a:lstStyle>
          <a:p>
            <a:pPr lvl="0"/>
            <a:r>
              <a:rPr lang="en-US" smtClean="0"/>
              <a:t>Click to edit Master text styles</a:t>
            </a:r>
          </a:p>
          <a:p>
            <a:pPr lvl="1"/>
            <a:r>
              <a:rPr lang="en-US" smtClean="0"/>
              <a:t>Second level</a:t>
            </a:r>
          </a:p>
          <a:p>
            <a:pPr lvl="2"/>
            <a:r>
              <a:rPr lang="en-US" smtClean="0"/>
              <a:t>Third level</a:t>
            </a:r>
          </a:p>
        </p:txBody>
      </p:sp>
      <p:sp>
        <p:nvSpPr>
          <p:cNvPr id="4" name="Slide Number Placeholder 5"/>
          <p:cNvSpPr>
            <a:spLocks noGrp="1"/>
          </p:cNvSpPr>
          <p:nvPr>
            <p:ph type="sldNum" sz="quarter" idx="10"/>
          </p:nvPr>
        </p:nvSpPr>
        <p:spPr>
          <a:xfrm>
            <a:off x="0" y="6473825"/>
            <a:ext cx="457200" cy="277813"/>
          </a:xfrm>
          <a:prstGeom prst="rect">
            <a:avLst/>
          </a:prstGeom>
        </p:spPr>
        <p:txBody>
          <a:bodyPr/>
          <a:lstStyle>
            <a:lvl1pPr>
              <a:defRPr>
                <a:solidFill>
                  <a:srgbClr val="A44687"/>
                </a:solidFill>
              </a:defRPr>
            </a:lvl1pPr>
          </a:lstStyle>
          <a:p>
            <a:pPr>
              <a:defRPr/>
            </a:pPr>
            <a:fld id="{63A53768-95FA-4383-AC91-8A498773CF7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About_the_Author">
    <p:spTree>
      <p:nvGrpSpPr>
        <p:cNvPr id="1" name=""/>
        <p:cNvGrpSpPr/>
        <p:nvPr/>
      </p:nvGrpSpPr>
      <p:grpSpPr>
        <a:xfrm>
          <a:off x="0" y="0"/>
          <a:ext cx="0" cy="0"/>
          <a:chOff x="0" y="0"/>
          <a:chExt cx="0" cy="0"/>
        </a:xfrm>
      </p:grpSpPr>
      <p:sp>
        <p:nvSpPr>
          <p:cNvPr id="5" name="Rectangle 4"/>
          <p:cNvSpPr/>
          <p:nvPr userDrawn="1"/>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About the Author</a:t>
            </a:r>
          </a:p>
        </p:txBody>
      </p:sp>
      <p:graphicFrame>
        <p:nvGraphicFramePr>
          <p:cNvPr id="6" name="Group 81"/>
          <p:cNvGraphicFramePr>
            <a:graphicFrameLocks noGrp="1"/>
          </p:cNvGraphicFramePr>
          <p:nvPr/>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7" name="Rectangle 6"/>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p:nvPr>
        </p:nvSpPr>
        <p:spPr>
          <a:xfrm>
            <a:off x="2209800" y="2286000"/>
            <a:ext cx="6477000" cy="609600"/>
          </a:xfrm>
        </p:spPr>
        <p:txBody>
          <a:bodyPr/>
          <a:lstStyle>
            <a:lvl1pPr>
              <a:buNone/>
              <a:defRPr sz="1600" baseline="0"/>
            </a:lvl1pPr>
          </a:lstStyle>
          <a:p>
            <a:pPr lvl="0"/>
            <a:r>
              <a:rPr lang="en-US" smtClean="0"/>
              <a:t>Click to edit Master text styles</a:t>
            </a:r>
          </a:p>
        </p:txBody>
      </p:sp>
      <p:sp>
        <p:nvSpPr>
          <p:cNvPr id="13" name="Text Placeholder 12"/>
          <p:cNvSpPr>
            <a:spLocks noGrp="1"/>
          </p:cNvSpPr>
          <p:nvPr>
            <p:ph type="body" sz="quarter" idx="14"/>
          </p:nvPr>
        </p:nvSpPr>
        <p:spPr>
          <a:xfrm>
            <a:off x="2209800" y="2895600"/>
            <a:ext cx="6477000" cy="609600"/>
          </a:xfrm>
        </p:spPr>
        <p:txBody>
          <a:bodyPr/>
          <a:lstStyle>
            <a:lvl1pPr>
              <a:buNone/>
              <a:defRPr sz="1600"/>
            </a:lvl1pPr>
          </a:lstStyle>
          <a:p>
            <a:pPr lvl="0"/>
            <a:r>
              <a:rPr lang="en-US" smtClean="0"/>
              <a:t>Click to edit Master text styles</a:t>
            </a:r>
          </a:p>
        </p:txBody>
      </p:sp>
      <p:sp>
        <p:nvSpPr>
          <p:cNvPr id="15" name="Text Placeholder 14"/>
          <p:cNvSpPr>
            <a:spLocks noGrp="1"/>
          </p:cNvSpPr>
          <p:nvPr>
            <p:ph type="body" sz="quarter" idx="15"/>
          </p:nvPr>
        </p:nvSpPr>
        <p:spPr>
          <a:xfrm>
            <a:off x="2209800" y="3505200"/>
            <a:ext cx="6477000" cy="609600"/>
          </a:xfrm>
        </p:spPr>
        <p:txBody>
          <a:bodyPr/>
          <a:lstStyle>
            <a:lvl1pPr>
              <a:buNone/>
              <a:defRPr sz="1600"/>
            </a:lvl1pPr>
          </a:lstStyle>
          <a:p>
            <a:pPr lvl="0"/>
            <a:r>
              <a:rPr lang="en-US" smtClean="0"/>
              <a:t>Click to edit Master text styles</a:t>
            </a:r>
          </a:p>
        </p:txBody>
      </p:sp>
      <p:sp>
        <p:nvSpPr>
          <p:cNvPr id="8" name="Slide Number Placeholder 5"/>
          <p:cNvSpPr>
            <a:spLocks noGrp="1"/>
          </p:cNvSpPr>
          <p:nvPr>
            <p:ph type="sldNum" sz="quarter" idx="16"/>
          </p:nvPr>
        </p:nvSpPr>
        <p:spPr>
          <a:xfrm>
            <a:off x="0" y="6473825"/>
            <a:ext cx="457200" cy="277813"/>
          </a:xfrm>
          <a:prstGeom prst="rect">
            <a:avLst/>
          </a:prstGeom>
        </p:spPr>
        <p:txBody>
          <a:bodyPr/>
          <a:lstStyle>
            <a:lvl1pPr>
              <a:defRPr>
                <a:solidFill>
                  <a:srgbClr val="A44687"/>
                </a:solidFill>
              </a:defRPr>
            </a:lvl1pPr>
          </a:lstStyle>
          <a:p>
            <a:pPr>
              <a:defRPr/>
            </a:pPr>
            <a:fld id="{76CCB4DF-95A0-4C9C-8D26-16C007861CC5}" type="slidenum">
              <a:rPr lang="en-GB"/>
              <a:pPr>
                <a:defRPr/>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b="1" baseline="-25000" dirty="0">
              <a:solidFill>
                <a:schemeClr val="bg1"/>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30"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1032" name="Picture 13" descr="picture.jpg"/>
          <p:cNvPicPr>
            <a:picLocks noChangeAspect="1"/>
          </p:cNvPicPr>
          <p:nvPr/>
        </p:nvPicPr>
        <p:blipFill>
          <a:blip r:embed="rId11"/>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Lst>
  <p:timing>
    <p:tnLst>
      <p:par>
        <p:cTn id="1" dur="indefinite" restart="never" nodeType="tmRoot"/>
      </p:par>
    </p:tnLst>
  </p:timing>
  <p:txStyles>
    <p:titleStyle>
      <a:lvl1pPr algn="l" rtl="0" eaLnBrk="0" fontAlgn="base" hangingPunct="0">
        <a:spcBef>
          <a:spcPct val="0"/>
        </a:spcBef>
        <a:spcAft>
          <a:spcPct val="0"/>
        </a:spcAft>
        <a:defRPr lang="en-GB" sz="3600" kern="1200" dirty="0">
          <a:solidFill>
            <a:srgbClr val="FFFFFF"/>
          </a:solidFill>
          <a:latin typeface="Verdana" pitchFamily="34" charset="0"/>
          <a:ea typeface="+mn-ea"/>
          <a:cs typeface="+mn-cs"/>
        </a:defRPr>
      </a:lvl1pPr>
      <a:lvl2pPr algn="l" rtl="0" eaLnBrk="0" fontAlgn="base" hangingPunct="0">
        <a:spcBef>
          <a:spcPct val="0"/>
        </a:spcBef>
        <a:spcAft>
          <a:spcPct val="0"/>
        </a:spcAft>
        <a:defRPr sz="3600">
          <a:solidFill>
            <a:srgbClr val="FFFFFF"/>
          </a:solidFill>
          <a:latin typeface="Verdana" pitchFamily="34" charset="0"/>
        </a:defRPr>
      </a:lvl2pPr>
      <a:lvl3pPr algn="l" rtl="0" eaLnBrk="0" fontAlgn="base" hangingPunct="0">
        <a:spcBef>
          <a:spcPct val="0"/>
        </a:spcBef>
        <a:spcAft>
          <a:spcPct val="0"/>
        </a:spcAft>
        <a:defRPr sz="3600">
          <a:solidFill>
            <a:srgbClr val="FFFFFF"/>
          </a:solidFill>
          <a:latin typeface="Verdana" pitchFamily="34" charset="0"/>
        </a:defRPr>
      </a:lvl3pPr>
      <a:lvl4pPr algn="l" rtl="0" eaLnBrk="0" fontAlgn="base" hangingPunct="0">
        <a:spcBef>
          <a:spcPct val="0"/>
        </a:spcBef>
        <a:spcAft>
          <a:spcPct val="0"/>
        </a:spcAft>
        <a:defRPr sz="3600">
          <a:solidFill>
            <a:srgbClr val="FFFFFF"/>
          </a:solidFill>
          <a:latin typeface="Verdana" pitchFamily="34" charset="0"/>
        </a:defRPr>
      </a:lvl4pPr>
      <a:lvl5pPr algn="l" rtl="0" eaLnBrk="0" fontAlgn="base" hangingPunct="0">
        <a:spcBef>
          <a:spcPct val="0"/>
        </a:spcBef>
        <a:spcAft>
          <a:spcPct val="0"/>
        </a:spcAft>
        <a:defRPr sz="3600">
          <a:solidFill>
            <a:srgbClr val="FFFFFF"/>
          </a:solidFill>
          <a:latin typeface="Verdana" pitchFamily="34"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0" fontAlgn="base" hangingPunct="0">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lang="en-US"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3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blog.codebeach.com/2008/06/spring-mvc-application-architecture.html" TargetMode="External"/><Relationship Id="rId2" Type="http://schemas.openxmlformats.org/officeDocument/2006/relationships/hyperlink" Target="http://www.springsource.org/" TargetMode="External"/><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a:solidFill>
                  <a:schemeClr val="tx1"/>
                </a:solidFill>
                <a:latin typeface="Myriad Pro" pitchFamily="34" charset="0"/>
                <a:cs typeface="Arial" pitchFamily="34" charset="0"/>
              </a:rPr>
              <a:t>Spring 3 MVC</a:t>
            </a:r>
          </a:p>
        </p:txBody>
      </p:sp>
      <p:sp>
        <p:nvSpPr>
          <p:cNvPr id="3" name="Rectangle 2"/>
          <p:cNvSpPr/>
          <p:nvPr/>
        </p:nvSpPr>
        <p:spPr>
          <a:xfrm>
            <a:off x="0" y="3048000"/>
            <a:ext cx="5754688"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dirty="0">
                <a:solidFill>
                  <a:schemeClr val="bg1"/>
                </a:solidFill>
                <a:latin typeface="Cambria" pitchFamily="18" charset="0"/>
                <a:ea typeface="+mj-ea"/>
                <a:cs typeface="+mj-cs"/>
              </a:rPr>
              <a:t>Spring 3.0 MVC Introduction</a:t>
            </a:r>
          </a:p>
        </p:txBody>
      </p:sp>
      <p:sp>
        <p:nvSpPr>
          <p:cNvPr id="4" name="Rectangle 3"/>
          <p:cNvSpPr/>
          <p:nvPr/>
        </p:nvSpPr>
        <p:spPr>
          <a:xfrm>
            <a:off x="498475" y="4733925"/>
            <a:ext cx="219075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fontAlgn="auto">
              <a:spcBef>
                <a:spcPts val="0"/>
              </a:spcBef>
              <a:spcAft>
                <a:spcPts val="0"/>
              </a:spcAft>
              <a:buFont typeface="Arial" pitchFamily="34" charset="0"/>
              <a:buNone/>
              <a:defRPr/>
            </a:pPr>
            <a:r>
              <a:rPr lang="en-US" sz="1400" b="1" dirty="0">
                <a:solidFill>
                  <a:srgbClr val="692D56"/>
                </a:solidFill>
                <a:latin typeface="Arial Narrow" pitchFamily="34" charset="0"/>
                <a:cs typeface="Arial" pitchFamily="34" charset="0"/>
              </a:rPr>
              <a:t>LEVEL – PRACTITIONER</a:t>
            </a:r>
            <a:endParaRPr lang="en-GB" sz="1400" b="1" dirty="0">
              <a:solidFill>
                <a:srgbClr val="692D56"/>
              </a:solidFill>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p:cNvSpPr>
            <a:spLocks noGrp="1"/>
          </p:cNvSpPr>
          <p:nvPr>
            <p:ph idx="1"/>
          </p:nvPr>
        </p:nvSpPr>
        <p:spPr>
          <a:xfrm>
            <a:off x="228600" y="1609725"/>
            <a:ext cx="8686800" cy="4486275"/>
          </a:xfrm>
        </p:spPr>
        <p:txBody>
          <a:bodyPr/>
          <a:lstStyle/>
          <a:p>
            <a:pPr eaLnBrk="1" hangingPunct="1"/>
            <a:r>
              <a:rPr sz="2000" smtClean="0"/>
              <a:t>Servlets ruled the world before MVC pattern came.</a:t>
            </a:r>
          </a:p>
          <a:p>
            <a:pPr eaLnBrk="1" hangingPunct="1"/>
            <a:endParaRPr sz="2000" smtClean="0"/>
          </a:p>
          <a:p>
            <a:pPr eaLnBrk="1" hangingPunct="1"/>
            <a:r>
              <a:rPr sz="2000" smtClean="0"/>
              <a:t>They were faster than CGI programs.</a:t>
            </a:r>
          </a:p>
          <a:p>
            <a:pPr eaLnBrk="1" hangingPunct="1"/>
            <a:endParaRPr sz="2000" smtClean="0"/>
          </a:p>
          <a:p>
            <a:pPr eaLnBrk="1" hangingPunct="1"/>
            <a:r>
              <a:rPr sz="2000" smtClean="0"/>
              <a:t>They were more scalable with built-in threading capability.</a:t>
            </a:r>
          </a:p>
          <a:p>
            <a:pPr eaLnBrk="1" hangingPunct="1"/>
            <a:endParaRPr sz="2000" smtClean="0"/>
          </a:p>
          <a:p>
            <a:pPr eaLnBrk="1" hangingPunct="1"/>
            <a:r>
              <a:rPr sz="2000" smtClean="0"/>
              <a:t>It's value-added features include:</a:t>
            </a:r>
          </a:p>
          <a:p>
            <a:pPr lvl="1" eaLnBrk="1" hangingPunct="1">
              <a:buFont typeface="Arial" pitchFamily="34" charset="0"/>
              <a:buChar char="–"/>
            </a:pPr>
            <a:r>
              <a:rPr sz="1800" smtClean="0"/>
              <a:t>Request/Response, Sessions</a:t>
            </a:r>
          </a:p>
          <a:p>
            <a:pPr lvl="1" eaLnBrk="1" hangingPunct="1">
              <a:buFont typeface="Arial" pitchFamily="34" charset="0"/>
              <a:buNone/>
            </a:pPr>
            <a:endParaRPr sz="1800" smtClean="0"/>
          </a:p>
          <a:p>
            <a:pPr eaLnBrk="1" hangingPunct="1"/>
            <a:r>
              <a:rPr sz="2000" smtClean="0"/>
              <a:t>Full Java API access</a:t>
            </a:r>
          </a:p>
          <a:p>
            <a:pPr lvl="1" eaLnBrk="1" hangingPunct="1">
              <a:buFont typeface="Arial" pitchFamily="34" charset="0"/>
              <a:buChar char="–"/>
            </a:pPr>
            <a:r>
              <a:rPr sz="1800" smtClean="0"/>
              <a:t>JDBC, JMS, EJB, Java Mail, and so on</a:t>
            </a:r>
          </a:p>
        </p:txBody>
      </p:sp>
      <p:sp>
        <p:nvSpPr>
          <p:cNvPr id="19459"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Life before MVC: Servlets</a:t>
            </a:r>
          </a:p>
        </p:txBody>
      </p:sp>
      <p:sp>
        <p:nvSpPr>
          <p:cNvPr id="18436"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4231C1A3-4F27-4200-A4CD-32481DFBF3AA}" type="slidenum">
              <a:rPr lang="en-US" smtClean="0">
                <a:latin typeface="+mj-lt"/>
              </a:rPr>
              <a:pPr>
                <a:defRPr/>
              </a:pPr>
              <a:t>10</a:t>
            </a:fld>
            <a:endParaRPr lang="en-US" dirty="0" smtClean="0">
              <a:latin typeface="+mj-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p:cNvSpPr>
            <a:spLocks noGrp="1"/>
          </p:cNvSpPr>
          <p:nvPr>
            <p:ph idx="1"/>
          </p:nvPr>
        </p:nvSpPr>
        <p:spPr>
          <a:xfrm>
            <a:off x="228600" y="1609725"/>
            <a:ext cx="8686800" cy="4486275"/>
          </a:xfrm>
        </p:spPr>
        <p:txBody>
          <a:bodyPr/>
          <a:lstStyle/>
          <a:p>
            <a:pPr eaLnBrk="1" hangingPunct="1"/>
            <a:r>
              <a:rPr sz="2000" smtClean="0"/>
              <a:t>Some of  the problems with Servlets are:</a:t>
            </a:r>
          </a:p>
          <a:p>
            <a:pPr lvl="1" eaLnBrk="1" hangingPunct="1">
              <a:buFont typeface="Arial" pitchFamily="34" charset="0"/>
              <a:buChar char="–"/>
            </a:pPr>
            <a:r>
              <a:rPr sz="1800" smtClean="0"/>
              <a:t>out.println in the code became tedious.</a:t>
            </a:r>
          </a:p>
          <a:p>
            <a:pPr lvl="2" eaLnBrk="1" hangingPunct="1"/>
            <a:r>
              <a:rPr sz="1600" smtClean="0"/>
              <a:t>difficult for enhancement and maintenance</a:t>
            </a:r>
          </a:p>
          <a:p>
            <a:pPr lvl="1" eaLnBrk="1" hangingPunct="1">
              <a:buFont typeface="Arial" pitchFamily="34" charset="0"/>
              <a:buNone/>
            </a:pPr>
            <a:endParaRPr sz="1800" smtClean="0"/>
          </a:p>
          <a:p>
            <a:pPr lvl="1" eaLnBrk="1" hangingPunct="1">
              <a:buFont typeface="Arial" pitchFamily="34" charset="0"/>
              <a:buChar char="–"/>
            </a:pPr>
            <a:r>
              <a:rPr sz="1800" smtClean="0"/>
              <a:t>It takes a programmer to write HTML pages.</a:t>
            </a:r>
          </a:p>
          <a:p>
            <a:pPr lvl="2" eaLnBrk="1" hangingPunct="1"/>
            <a:r>
              <a:rPr sz="1600" smtClean="0"/>
              <a:t>Skill mismatch</a:t>
            </a:r>
          </a:p>
          <a:p>
            <a:pPr lvl="1" eaLnBrk="1" hangingPunct="1">
              <a:buFont typeface="Arial" pitchFamily="34" charset="0"/>
              <a:buNone/>
            </a:pPr>
            <a:endParaRPr sz="1800" smtClean="0"/>
          </a:p>
          <a:p>
            <a:pPr lvl="1" eaLnBrk="1" hangingPunct="1">
              <a:buFont typeface="Arial" pitchFamily="34" charset="0"/>
              <a:buChar char="–"/>
            </a:pPr>
            <a:r>
              <a:rPr sz="1800" smtClean="0"/>
              <a:t>There has to be a better way.</a:t>
            </a:r>
          </a:p>
        </p:txBody>
      </p:sp>
      <p:sp>
        <p:nvSpPr>
          <p:cNvPr id="20483"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Problems with Servlets</a:t>
            </a:r>
          </a:p>
        </p:txBody>
      </p:sp>
      <p:sp>
        <p:nvSpPr>
          <p:cNvPr id="19460"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E5E5980E-F2A8-4D65-B539-AB6A7DB36930}" type="slidenum">
              <a:rPr lang="en-US" smtClean="0">
                <a:latin typeface="+mj-lt"/>
              </a:rPr>
              <a:pPr>
                <a:defRPr/>
              </a:pPr>
              <a:t>11</a:t>
            </a:fld>
            <a:endParaRPr lang="en-US" dirty="0" smtClean="0">
              <a:latin typeface="+mj-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1"/>
          <p:cNvSpPr>
            <a:spLocks noGrp="1"/>
          </p:cNvSpPr>
          <p:nvPr>
            <p:ph idx="1"/>
          </p:nvPr>
        </p:nvSpPr>
        <p:spPr>
          <a:xfrm>
            <a:off x="228600" y="1609725"/>
            <a:ext cx="8686800" cy="4486275"/>
          </a:xfrm>
        </p:spPr>
        <p:txBody>
          <a:bodyPr/>
          <a:lstStyle/>
          <a:p>
            <a:pPr eaLnBrk="1" hangingPunct="1"/>
            <a:r>
              <a:rPr sz="2000" smtClean="0"/>
              <a:t>Issues with JSPs:</a:t>
            </a:r>
          </a:p>
          <a:p>
            <a:pPr lvl="1" eaLnBrk="1" hangingPunct="1">
              <a:buFont typeface="Arial" pitchFamily="34" charset="0"/>
              <a:buChar char="–"/>
            </a:pPr>
            <a:r>
              <a:rPr sz="1800" smtClean="0"/>
              <a:t>Page-centric view of the world</a:t>
            </a:r>
          </a:p>
          <a:p>
            <a:pPr lvl="1" eaLnBrk="1" hangingPunct="1">
              <a:buFont typeface="Arial" pitchFamily="34" charset="0"/>
              <a:buChar char="–"/>
            </a:pPr>
            <a:endParaRPr sz="1800" smtClean="0"/>
          </a:p>
          <a:p>
            <a:pPr lvl="1" eaLnBrk="1" hangingPunct="1">
              <a:buFont typeface="Arial" pitchFamily="34" charset="0"/>
              <a:buChar char="–"/>
            </a:pPr>
            <a:r>
              <a:rPr sz="1800" smtClean="0"/>
              <a:t>Limited programmer involvement</a:t>
            </a:r>
          </a:p>
          <a:p>
            <a:pPr lvl="1" eaLnBrk="1" hangingPunct="1">
              <a:buFont typeface="Arial" pitchFamily="34" charset="0"/>
              <a:buChar char="–"/>
            </a:pPr>
            <a:endParaRPr sz="1800" smtClean="0"/>
          </a:p>
          <a:p>
            <a:pPr lvl="1" eaLnBrk="1" hangingPunct="1">
              <a:buFont typeface="Arial" pitchFamily="34" charset="0"/>
              <a:buChar char="–"/>
            </a:pPr>
            <a:r>
              <a:rPr sz="1800" smtClean="0"/>
              <a:t>JSPs became ubiquitous for dynamic HTML page generation</a:t>
            </a:r>
          </a:p>
        </p:txBody>
      </p:sp>
      <p:sp>
        <p:nvSpPr>
          <p:cNvPr id="21507"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Then Came the JSPs</a:t>
            </a:r>
          </a:p>
        </p:txBody>
      </p:sp>
      <p:sp>
        <p:nvSpPr>
          <p:cNvPr id="5"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EA74A68C-9AB7-402A-B88C-B9D4D51EC1C2}" type="slidenum">
              <a:rPr lang="en-US" smtClean="0">
                <a:latin typeface="+mj-lt"/>
              </a:rPr>
              <a:pPr>
                <a:defRPr/>
              </a:pPr>
              <a:t>12</a:t>
            </a:fld>
            <a:endParaRPr lang="en-US" dirty="0" smtClean="0">
              <a:latin typeface="+mj-l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2743200" y="1676400"/>
            <a:ext cx="2971800" cy="48006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531"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MVC Model 1 Architecture</a:t>
            </a:r>
          </a:p>
        </p:txBody>
      </p:sp>
      <p:sp>
        <p:nvSpPr>
          <p:cNvPr id="5" name="Rounded Rectangle 4"/>
          <p:cNvSpPr/>
          <p:nvPr/>
        </p:nvSpPr>
        <p:spPr>
          <a:xfrm>
            <a:off x="533400" y="3352800"/>
            <a:ext cx="1752600" cy="10668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t>Browser</a:t>
            </a:r>
          </a:p>
        </p:txBody>
      </p:sp>
      <p:sp>
        <p:nvSpPr>
          <p:cNvPr id="6" name="Rounded Rectangle 5"/>
          <p:cNvSpPr/>
          <p:nvPr/>
        </p:nvSpPr>
        <p:spPr>
          <a:xfrm>
            <a:off x="3657600" y="1905000"/>
            <a:ext cx="1752600" cy="106680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t>Java Beans</a:t>
            </a:r>
          </a:p>
        </p:txBody>
      </p:sp>
      <p:sp>
        <p:nvSpPr>
          <p:cNvPr id="7" name="Rounded Rectangle 6"/>
          <p:cNvSpPr/>
          <p:nvPr/>
        </p:nvSpPr>
        <p:spPr>
          <a:xfrm>
            <a:off x="2819400" y="3352800"/>
            <a:ext cx="1752600" cy="106680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t>JSP</a:t>
            </a:r>
          </a:p>
        </p:txBody>
      </p:sp>
      <p:sp>
        <p:nvSpPr>
          <p:cNvPr id="8" name="Rounded Rectangle 7"/>
          <p:cNvSpPr/>
          <p:nvPr/>
        </p:nvSpPr>
        <p:spPr>
          <a:xfrm>
            <a:off x="3657600" y="4800600"/>
            <a:ext cx="1752600" cy="106680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t>Custom Tags</a:t>
            </a:r>
          </a:p>
        </p:txBody>
      </p:sp>
      <p:sp>
        <p:nvSpPr>
          <p:cNvPr id="9" name="Rounded Rectangle 8"/>
          <p:cNvSpPr/>
          <p:nvPr/>
        </p:nvSpPr>
        <p:spPr>
          <a:xfrm>
            <a:off x="6248400" y="1905000"/>
            <a:ext cx="1752600" cy="10668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t>EJB</a:t>
            </a:r>
          </a:p>
        </p:txBody>
      </p:sp>
      <p:sp>
        <p:nvSpPr>
          <p:cNvPr id="10" name="Oval 9"/>
          <p:cNvSpPr/>
          <p:nvPr/>
        </p:nvSpPr>
        <p:spPr>
          <a:xfrm>
            <a:off x="6324600" y="4191000"/>
            <a:ext cx="2057400" cy="990600"/>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Database</a:t>
            </a:r>
          </a:p>
        </p:txBody>
      </p:sp>
      <p:cxnSp>
        <p:nvCxnSpPr>
          <p:cNvPr id="12" name="Straight Arrow Connector 11"/>
          <p:cNvCxnSpPr/>
          <p:nvPr/>
        </p:nvCxnSpPr>
        <p:spPr>
          <a:xfrm>
            <a:off x="2286000" y="3733800"/>
            <a:ext cx="53340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2286000" y="3962400"/>
            <a:ext cx="53340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657600" y="2971800"/>
            <a:ext cx="762000" cy="3810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8" idx="0"/>
          </p:cNvCxnSpPr>
          <p:nvPr/>
        </p:nvCxnSpPr>
        <p:spPr>
          <a:xfrm>
            <a:off x="3657600" y="4419600"/>
            <a:ext cx="876300" cy="3810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H="1">
            <a:off x="5372100" y="2628900"/>
            <a:ext cx="1676400" cy="16002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410200" y="2438400"/>
            <a:ext cx="822325" cy="1588"/>
          </a:xfrm>
          <a:prstGeom prst="straightConnector1">
            <a:avLst/>
          </a:prstGeom>
          <a:ln w="2222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6478588" y="3581400"/>
            <a:ext cx="1217612" cy="1588"/>
          </a:xfrm>
          <a:prstGeom prst="straightConnector1">
            <a:avLst/>
          </a:prstGeom>
          <a:ln w="2222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7"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A21624E3-E70F-484D-A541-22C11B44C818}" type="slidenum">
              <a:rPr lang="en-US" smtClean="0">
                <a:latin typeface="+mj-lt"/>
              </a:rPr>
              <a:pPr>
                <a:defRPr/>
              </a:pPr>
              <a:t>13</a:t>
            </a:fld>
            <a:endParaRPr lang="en-US" dirty="0" smtClean="0">
              <a:latin typeface="+mj-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p:cNvSpPr>
            <a:spLocks noGrp="1"/>
          </p:cNvSpPr>
          <p:nvPr>
            <p:ph idx="1"/>
          </p:nvPr>
        </p:nvSpPr>
        <p:spPr>
          <a:xfrm>
            <a:off x="228600" y="1609725"/>
            <a:ext cx="8686800" cy="4486275"/>
          </a:xfrm>
        </p:spPr>
        <p:txBody>
          <a:bodyPr/>
          <a:lstStyle/>
          <a:p>
            <a:pPr eaLnBrk="1" hangingPunct="1"/>
            <a:r>
              <a:rPr sz="2000" smtClean="0"/>
              <a:t>The feature of MVC Model 1 Architecture are as follows:</a:t>
            </a:r>
          </a:p>
          <a:p>
            <a:pPr lvl="1" eaLnBrk="1" hangingPunct="1">
              <a:buFont typeface="Arial" pitchFamily="34" charset="0"/>
              <a:buChar char="–"/>
            </a:pPr>
            <a:r>
              <a:rPr sz="1800" smtClean="0"/>
              <a:t>It is JSP centric.</a:t>
            </a:r>
          </a:p>
          <a:p>
            <a:pPr lvl="1" eaLnBrk="1" hangingPunct="1">
              <a:buFont typeface="Arial" pitchFamily="34" charset="0"/>
              <a:buChar char="–"/>
            </a:pPr>
            <a:endParaRPr sz="1800" smtClean="0"/>
          </a:p>
          <a:p>
            <a:pPr lvl="1" eaLnBrk="1" hangingPunct="1">
              <a:buFont typeface="Arial" pitchFamily="34" charset="0"/>
              <a:buChar char="–"/>
            </a:pPr>
            <a:r>
              <a:rPr sz="1800" smtClean="0"/>
              <a:t>It is sutiable for small systems.</a:t>
            </a:r>
          </a:p>
          <a:p>
            <a:pPr lvl="1" eaLnBrk="1" hangingPunct="1">
              <a:buFont typeface="Arial" pitchFamily="34" charset="0"/>
              <a:buChar char="–"/>
            </a:pPr>
            <a:endParaRPr sz="1800" smtClean="0"/>
          </a:p>
          <a:p>
            <a:pPr lvl="1" eaLnBrk="1" hangingPunct="1">
              <a:buFont typeface="Arial" pitchFamily="34" charset="0"/>
              <a:buChar char="–"/>
            </a:pPr>
            <a:r>
              <a:rPr sz="1800" smtClean="0"/>
              <a:t>It is susceptible to abuse due to the following reasons:</a:t>
            </a:r>
          </a:p>
          <a:p>
            <a:pPr lvl="2" eaLnBrk="1" hangingPunct="1"/>
            <a:r>
              <a:rPr sz="1600" smtClean="0"/>
              <a:t>Excessive Java code in JSPs</a:t>
            </a:r>
          </a:p>
          <a:p>
            <a:pPr lvl="2" eaLnBrk="1" hangingPunct="1"/>
            <a:r>
              <a:rPr sz="1600" smtClean="0"/>
              <a:t>Flow control issues</a:t>
            </a:r>
          </a:p>
        </p:txBody>
      </p:sp>
      <p:sp>
        <p:nvSpPr>
          <p:cNvPr id="23555"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MVC Model 1 Architecture (Contd.)</a:t>
            </a:r>
          </a:p>
        </p:txBody>
      </p:sp>
      <p:sp>
        <p:nvSpPr>
          <p:cNvPr id="5"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7F9BDADA-D3A5-44D1-B225-0B4EEFBEB1EF}" type="slidenum">
              <a:rPr lang="en-US" smtClean="0">
                <a:latin typeface="+mj-lt"/>
              </a:rPr>
              <a:pPr>
                <a:defRPr/>
              </a:pPr>
              <a:t>14</a:t>
            </a:fld>
            <a:endParaRPr lang="en-US" dirty="0" smtClean="0">
              <a:latin typeface="+mj-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1"/>
          <p:cNvSpPr>
            <a:spLocks noGrp="1"/>
          </p:cNvSpPr>
          <p:nvPr>
            <p:ph idx="1"/>
          </p:nvPr>
        </p:nvSpPr>
        <p:spPr>
          <a:xfrm>
            <a:off x="228600" y="1609725"/>
            <a:ext cx="8686800" cy="4486275"/>
          </a:xfrm>
        </p:spPr>
        <p:txBody>
          <a:bodyPr/>
          <a:lstStyle/>
          <a:p>
            <a:pPr eaLnBrk="1" hangingPunct="1"/>
            <a:r>
              <a:rPr sz="2000" smtClean="0"/>
              <a:t>The feature of MVC Model 2 Architecture are as follows:</a:t>
            </a:r>
          </a:p>
          <a:p>
            <a:pPr lvl="1" eaLnBrk="1" hangingPunct="1">
              <a:buFont typeface="Arial" pitchFamily="34" charset="0"/>
              <a:buChar char="–"/>
            </a:pPr>
            <a:r>
              <a:rPr sz="1800" smtClean="0"/>
              <a:t>It uses servlet for flow control and JSPs for HTML pages and dynamic content.</a:t>
            </a:r>
          </a:p>
          <a:p>
            <a:pPr lvl="1" eaLnBrk="1" hangingPunct="1">
              <a:buFont typeface="Arial" pitchFamily="34" charset="0"/>
              <a:buChar char="–"/>
            </a:pPr>
            <a:r>
              <a:rPr sz="1800" smtClean="0"/>
              <a:t>It allows programmer/Web designer specialization.</a:t>
            </a:r>
          </a:p>
          <a:p>
            <a:pPr lvl="1" eaLnBrk="1" hangingPunct="1">
              <a:buFont typeface="Arial" pitchFamily="34" charset="0"/>
              <a:buChar char="–"/>
            </a:pPr>
            <a:r>
              <a:rPr sz="1800" smtClean="0"/>
              <a:t>MVC comprises three components:</a:t>
            </a:r>
          </a:p>
          <a:p>
            <a:pPr lvl="2" eaLnBrk="1" hangingPunct="1"/>
            <a:r>
              <a:rPr sz="1600" smtClean="0"/>
              <a:t>Controller : Servlet + Helper classes</a:t>
            </a:r>
          </a:p>
          <a:p>
            <a:pPr lvl="2" eaLnBrk="1" hangingPunct="1"/>
            <a:r>
              <a:rPr sz="1600" smtClean="0"/>
              <a:t>Model: Application data/Operation</a:t>
            </a:r>
          </a:p>
          <a:p>
            <a:pPr lvl="2" eaLnBrk="1" hangingPunct="1"/>
            <a:r>
              <a:rPr sz="1600" smtClean="0"/>
              <a:t>View: Output rendered to user</a:t>
            </a:r>
          </a:p>
        </p:txBody>
      </p:sp>
      <p:sp>
        <p:nvSpPr>
          <p:cNvPr id="24579"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MVC Model 2 Architecture</a:t>
            </a:r>
          </a:p>
        </p:txBody>
      </p:sp>
      <p:sp>
        <p:nvSpPr>
          <p:cNvPr id="5"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510F2F33-AE2E-498B-9619-AF13109A641C}" type="slidenum">
              <a:rPr lang="en-US" smtClean="0">
                <a:latin typeface="+mj-lt"/>
              </a:rPr>
              <a:pPr>
                <a:defRPr/>
              </a:pPr>
              <a:t>15</a:t>
            </a:fld>
            <a:endParaRPr lang="en-US" dirty="0" smtClean="0">
              <a:latin typeface="+mj-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
          <p:cNvSpPr>
            <a:spLocks noGrp="1"/>
          </p:cNvSpPr>
          <p:nvPr>
            <p:ph idx="1"/>
          </p:nvPr>
        </p:nvSpPr>
        <p:spPr>
          <a:xfrm>
            <a:off x="228600" y="1609725"/>
            <a:ext cx="8686800" cy="4486275"/>
          </a:xfrm>
        </p:spPr>
        <p:txBody>
          <a:bodyPr/>
          <a:lstStyle/>
          <a:p>
            <a:pPr eaLnBrk="1" hangingPunct="1"/>
            <a:r>
              <a:rPr sz="2000" smtClean="0"/>
              <a:t>Though MVC comes in different flavors, the control flow generally works as follows:</a:t>
            </a:r>
          </a:p>
          <a:p>
            <a:pPr lvl="1" eaLnBrk="1" hangingPunct="1">
              <a:buFont typeface="Calibri" pitchFamily="34" charset="0"/>
              <a:buChar char="̶"/>
            </a:pPr>
            <a:r>
              <a:rPr sz="1800" smtClean="0"/>
              <a:t> The user interacts with the user interface in some way (For example, user presses a button).</a:t>
            </a:r>
          </a:p>
          <a:p>
            <a:pPr lvl="1" eaLnBrk="1" hangingPunct="1">
              <a:buFont typeface="Calibri" pitchFamily="34" charset="0"/>
              <a:buChar char="̶"/>
            </a:pPr>
            <a:endParaRPr sz="1800" smtClean="0"/>
          </a:p>
          <a:p>
            <a:pPr lvl="1" eaLnBrk="1" hangingPunct="1">
              <a:buFont typeface="Calibri" pitchFamily="34" charset="0"/>
              <a:buChar char="̶"/>
            </a:pPr>
            <a:r>
              <a:rPr sz="1800" smtClean="0"/>
              <a:t>A controller handles the input event from the user interface, often via a registered handler or callback.</a:t>
            </a:r>
          </a:p>
          <a:p>
            <a:pPr lvl="1" eaLnBrk="1" hangingPunct="1">
              <a:buFont typeface="Calibri" pitchFamily="34" charset="0"/>
              <a:buChar char="̶"/>
            </a:pPr>
            <a:endParaRPr sz="1800" smtClean="0"/>
          </a:p>
          <a:p>
            <a:pPr lvl="1" eaLnBrk="1" hangingPunct="1">
              <a:buFont typeface="Calibri" pitchFamily="34" charset="0"/>
              <a:buChar char="̶"/>
            </a:pPr>
            <a:r>
              <a:rPr sz="1800" smtClean="0"/>
              <a:t> The controller accesses the model, possibly updating it in a way appropriate to the user’s action (For example, controller updates user’s shopping cart). Complex controllers are often structured using the command pattern to encapsulate actions and simplify extension.</a:t>
            </a:r>
          </a:p>
        </p:txBody>
      </p:sp>
      <p:sp>
        <p:nvSpPr>
          <p:cNvPr id="25603"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MVC Control Flow</a:t>
            </a:r>
          </a:p>
        </p:txBody>
      </p:sp>
      <p:sp>
        <p:nvSpPr>
          <p:cNvPr id="5"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E62A1C1B-2C38-4427-9591-B813C5F4B2BA}" type="slidenum">
              <a:rPr lang="en-US" smtClean="0">
                <a:latin typeface="+mj-lt"/>
              </a:rPr>
              <a:pPr>
                <a:defRPr/>
              </a:pPr>
              <a:t>16</a:t>
            </a:fld>
            <a:endParaRPr lang="en-US" dirty="0" smtClean="0">
              <a:latin typeface="+mj-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1"/>
          <p:cNvSpPr>
            <a:spLocks noGrp="1"/>
          </p:cNvSpPr>
          <p:nvPr>
            <p:ph idx="1"/>
          </p:nvPr>
        </p:nvSpPr>
        <p:spPr>
          <a:xfrm>
            <a:off x="228600" y="1609725"/>
            <a:ext cx="8686800" cy="4486275"/>
          </a:xfrm>
        </p:spPr>
        <p:txBody>
          <a:bodyPr/>
          <a:lstStyle/>
          <a:p>
            <a:pPr lvl="1" eaLnBrk="1" hangingPunct="1">
              <a:buFont typeface="Calibri" pitchFamily="34" charset="0"/>
              <a:buChar char="̶"/>
            </a:pPr>
            <a:r>
              <a:rPr sz="1800" smtClean="0"/>
              <a:t>A view uses the model to generate an appropriate user interface (For example, view produces a screen listing the shopping cart contents). The view gets its own data from the model. The model has no direct knowledge of the view.</a:t>
            </a:r>
          </a:p>
          <a:p>
            <a:pPr lvl="1" eaLnBrk="1" hangingPunct="1">
              <a:buFont typeface="Calibri" pitchFamily="34" charset="0"/>
              <a:buChar char="̶"/>
            </a:pPr>
            <a:endParaRPr sz="1800" smtClean="0"/>
          </a:p>
          <a:p>
            <a:pPr lvl="1" eaLnBrk="1" hangingPunct="1">
              <a:buFont typeface="Calibri" pitchFamily="34" charset="0"/>
              <a:buChar char="̶"/>
            </a:pPr>
            <a:r>
              <a:rPr sz="1800" smtClean="0"/>
              <a:t>The user interface waits for further user interactions, which begins the cycle anew.</a:t>
            </a:r>
          </a:p>
        </p:txBody>
      </p:sp>
      <p:sp>
        <p:nvSpPr>
          <p:cNvPr id="26627"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MVC Control Flow (Contd.)</a:t>
            </a:r>
          </a:p>
        </p:txBody>
      </p:sp>
      <p:pic>
        <p:nvPicPr>
          <p:cNvPr id="26628" name="Picture 4" descr="What-Is-MVC.png"/>
          <p:cNvPicPr>
            <a:picLocks noChangeAspect="1"/>
          </p:cNvPicPr>
          <p:nvPr/>
        </p:nvPicPr>
        <p:blipFill>
          <a:blip r:embed="rId3"/>
          <a:srcRect/>
          <a:stretch>
            <a:fillRect/>
          </a:stretch>
        </p:blipFill>
        <p:spPr bwMode="auto">
          <a:xfrm>
            <a:off x="2743200" y="3581400"/>
            <a:ext cx="3114675" cy="2990850"/>
          </a:xfrm>
          <a:prstGeom prst="rect">
            <a:avLst/>
          </a:prstGeom>
          <a:noFill/>
          <a:ln w="9525">
            <a:noFill/>
            <a:miter lim="800000"/>
            <a:headEnd/>
            <a:tailEnd/>
          </a:ln>
        </p:spPr>
      </p:pic>
      <p:sp>
        <p:nvSpPr>
          <p:cNvPr id="6"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B1C250DE-EB36-4270-B6AA-808B55B51F16}" type="slidenum">
              <a:rPr lang="en-US" smtClean="0">
                <a:latin typeface="+mj-lt"/>
              </a:rPr>
              <a:pPr>
                <a:defRPr/>
              </a:pPr>
              <a:t>17</a:t>
            </a:fld>
            <a:endParaRPr lang="en-US" dirty="0" smtClean="0">
              <a:latin typeface="+mj-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p:cNvSpPr>
            <a:spLocks noGrp="1"/>
          </p:cNvSpPr>
          <p:nvPr>
            <p:ph idx="1"/>
          </p:nvPr>
        </p:nvSpPr>
        <p:spPr>
          <a:xfrm>
            <a:off x="228600" y="1609725"/>
            <a:ext cx="8686800" cy="4486275"/>
          </a:xfrm>
        </p:spPr>
        <p:txBody>
          <a:bodyPr/>
          <a:lstStyle/>
          <a:p>
            <a:pPr eaLnBrk="1" hangingPunct="1"/>
            <a:r>
              <a:rPr sz="2000" smtClean="0"/>
              <a:t>Spring MVC Introduction:</a:t>
            </a:r>
          </a:p>
          <a:p>
            <a:pPr lvl="1" eaLnBrk="1" hangingPunct="1">
              <a:buFont typeface="Calibri" pitchFamily="34" charset="0"/>
              <a:buChar char="̶"/>
            </a:pPr>
            <a:r>
              <a:rPr sz="1800" smtClean="0"/>
              <a:t>Spring's web MVC framework is request-driven, designed around a central servlet that dispatches requests to controllers and offers other functionality that facilitates the development of web applications.</a:t>
            </a:r>
          </a:p>
          <a:p>
            <a:pPr lvl="1" eaLnBrk="1" hangingPunct="1">
              <a:buFont typeface="Calibri" pitchFamily="34" charset="0"/>
              <a:buChar char="̶"/>
            </a:pPr>
            <a:r>
              <a:rPr sz="1800" smtClean="0"/>
              <a:t>There is clear separation of roles. Each role, controller, validator, command object, form object, model object.</a:t>
            </a:r>
          </a:p>
          <a:p>
            <a:pPr lvl="1" eaLnBrk="1" hangingPunct="1">
              <a:buFont typeface="Calibri" pitchFamily="34" charset="0"/>
              <a:buChar char="̶"/>
            </a:pPr>
            <a:r>
              <a:rPr sz="1800" smtClean="0"/>
              <a:t>Simplification of testing through Dependency Injection.</a:t>
            </a:r>
          </a:p>
          <a:p>
            <a:pPr lvl="1" eaLnBrk="1" hangingPunct="1">
              <a:buFont typeface="Calibri" pitchFamily="34" charset="0"/>
              <a:buChar char="̶"/>
            </a:pPr>
            <a:r>
              <a:rPr sz="1800" smtClean="0"/>
              <a:t>Reusable business code, no need for duplication. Use existing business objects as command or form objects instead of mirroring them to extend a particular framework base class.</a:t>
            </a:r>
          </a:p>
          <a:p>
            <a:pPr lvl="1" eaLnBrk="1" hangingPunct="1">
              <a:buFont typeface="Calibri" pitchFamily="34" charset="0"/>
              <a:buChar char="̶"/>
            </a:pPr>
            <a:r>
              <a:rPr sz="1800" smtClean="0"/>
              <a:t>Spring MVC supports JSP, FreeMarker, Velocity, XSLT, JasperReports, Excel and PDF  views 		       </a:t>
            </a:r>
          </a:p>
        </p:txBody>
      </p:sp>
      <p:sp>
        <p:nvSpPr>
          <p:cNvPr id="27651"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Spring MVC Introduction</a:t>
            </a:r>
          </a:p>
        </p:txBody>
      </p:sp>
      <p:sp>
        <p:nvSpPr>
          <p:cNvPr id="5"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1BC814A4-BDCE-4EEE-BB0D-31F7E1B7F385}" type="slidenum">
              <a:rPr lang="en-US" smtClean="0">
                <a:latin typeface="+mj-lt"/>
              </a:rPr>
              <a:pPr>
                <a:defRPr/>
              </a:pPr>
              <a:t>18</a:t>
            </a:fld>
            <a:endParaRPr lang="en-US" dirty="0" smtClean="0">
              <a:latin typeface="+mj-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idx="1"/>
          </p:nvPr>
        </p:nvSpPr>
        <p:spPr>
          <a:xfrm>
            <a:off x="228600" y="1609725"/>
            <a:ext cx="8686800" cy="4486275"/>
          </a:xfrm>
        </p:spPr>
        <p:txBody>
          <a:bodyPr/>
          <a:lstStyle/>
          <a:p>
            <a:pPr eaLnBrk="1" hangingPunct="1"/>
            <a:r>
              <a:rPr sz="2000" smtClean="0"/>
              <a:t>Requesting processing workflow in Spring Web MVC</a:t>
            </a:r>
          </a:p>
          <a:p>
            <a:pPr lvl="1" eaLnBrk="1" hangingPunct="1">
              <a:buFont typeface="Arial" pitchFamily="34" charset="0"/>
              <a:buNone/>
            </a:pPr>
            <a:r>
              <a:rPr sz="1800" smtClean="0"/>
              <a:t>	       </a:t>
            </a:r>
          </a:p>
        </p:txBody>
      </p:sp>
      <p:sp>
        <p:nvSpPr>
          <p:cNvPr id="28675"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Request Life Cycle in Spring MVC</a:t>
            </a:r>
          </a:p>
        </p:txBody>
      </p:sp>
      <p:pic>
        <p:nvPicPr>
          <p:cNvPr id="28676" name="Picture 4" descr="mvc_model.jpg"/>
          <p:cNvPicPr>
            <a:picLocks noChangeAspect="1"/>
          </p:cNvPicPr>
          <p:nvPr/>
        </p:nvPicPr>
        <p:blipFill>
          <a:blip r:embed="rId3"/>
          <a:srcRect/>
          <a:stretch>
            <a:fillRect/>
          </a:stretch>
        </p:blipFill>
        <p:spPr bwMode="auto">
          <a:xfrm>
            <a:off x="1905000" y="2371725"/>
            <a:ext cx="5124450" cy="3648075"/>
          </a:xfrm>
          <a:prstGeom prst="rect">
            <a:avLst/>
          </a:prstGeom>
          <a:noFill/>
          <a:ln w="9525">
            <a:noFill/>
            <a:miter lim="800000"/>
            <a:headEnd/>
            <a:tailEnd/>
          </a:ln>
        </p:spPr>
      </p:pic>
      <p:sp>
        <p:nvSpPr>
          <p:cNvPr id="6"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FFF2D570-3BFD-4AE9-934A-E15281FB0995}" type="slidenum">
              <a:rPr lang="en-US" smtClean="0">
                <a:latin typeface="+mj-lt"/>
              </a:rPr>
              <a:pPr>
                <a:defRPr/>
              </a:pPr>
              <a:t>19</a:t>
            </a:fld>
            <a:endParaRPr lang="en-US" dirty="0" smtClean="0">
              <a:latin typeface="+mj-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2209800" y="2286000"/>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err="1" smtClean="0">
                          <a:ln>
                            <a:noFill/>
                          </a:ln>
                          <a:solidFill>
                            <a:schemeClr val="tx1"/>
                          </a:solidFill>
                          <a:effectLst/>
                          <a:latin typeface="+mj-lt"/>
                        </a:rPr>
                        <a:t>Pritha</a:t>
                      </a:r>
                      <a:r>
                        <a:rPr kumimoji="0" lang="en-US" sz="1600" b="0" i="0" u="none" strike="noStrike" cap="none" normalizeH="0" baseline="0" dirty="0" smtClean="0">
                          <a:ln>
                            <a:noFill/>
                          </a:ln>
                          <a:solidFill>
                            <a:schemeClr val="tx1"/>
                          </a:solidFill>
                          <a:effectLst/>
                          <a:latin typeface="+mj-lt"/>
                        </a:rPr>
                        <a:t> </a:t>
                      </a:r>
                      <a:r>
                        <a:rPr kumimoji="0" lang="en-US" sz="1600" b="0" i="0" u="none" strike="noStrike" cap="none" normalizeH="0" baseline="0" dirty="0" err="1" smtClean="0">
                          <a:ln>
                            <a:noFill/>
                          </a:ln>
                          <a:solidFill>
                            <a:schemeClr val="tx1"/>
                          </a:solidFill>
                          <a:effectLst/>
                          <a:latin typeface="+mj-lt"/>
                        </a:rPr>
                        <a:t>Lahiri</a:t>
                      </a:r>
                      <a:r>
                        <a:rPr kumimoji="0" lang="en-US" sz="1600" b="0" i="0" u="none" strike="noStrike" cap="none" normalizeH="0" baseline="0" dirty="0" smtClean="0">
                          <a:ln>
                            <a:noFill/>
                          </a:ln>
                          <a:solidFill>
                            <a:schemeClr val="tx1"/>
                          </a:solidFill>
                          <a:effectLst/>
                          <a:latin typeface="+mj-lt"/>
                        </a:rPr>
                        <a:t> (211467)</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j-lt"/>
                        </a:rPr>
                        <a:t>5+ Years of experience in Java/J2EE</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smtClean="0">
                          <a:ln>
                            <a:noFill/>
                          </a:ln>
                          <a:solidFill>
                            <a:schemeClr val="tx1"/>
                          </a:solidFill>
                          <a:effectLst/>
                          <a:latin typeface="+mj-lt"/>
                          <a:ea typeface="+mn-ea"/>
                          <a:cs typeface="+mn-cs"/>
                        </a:rPr>
                        <a:t>1.0, 7</a:t>
                      </a:r>
                      <a:r>
                        <a:rPr kumimoji="0" lang="en-US" sz="1600" b="0" i="0" u="none" strike="noStrike" kern="1200" cap="none" normalizeH="0" baseline="30000" dirty="0" smtClean="0">
                          <a:ln>
                            <a:noFill/>
                          </a:ln>
                          <a:solidFill>
                            <a:schemeClr val="tx1"/>
                          </a:solidFill>
                          <a:effectLst/>
                          <a:latin typeface="+mj-lt"/>
                          <a:ea typeface="+mn-ea"/>
                          <a:cs typeface="+mn-cs"/>
                        </a:rPr>
                        <a:t>th</a:t>
                      </a:r>
                      <a:r>
                        <a:rPr kumimoji="0" lang="en-US" sz="1600" b="0" i="0" u="none" strike="noStrike" kern="1200" cap="none" normalizeH="0" baseline="0" dirty="0" smtClean="0">
                          <a:ln>
                            <a:noFill/>
                          </a:ln>
                          <a:solidFill>
                            <a:schemeClr val="tx1"/>
                          </a:solidFill>
                          <a:effectLst/>
                          <a:latin typeface="+mj-lt"/>
                          <a:ea typeface="+mn-ea"/>
                          <a:cs typeface="+mn-cs"/>
                        </a:rPr>
                        <a:t> December 2011</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11276" name="Slide Number Placeholder 8"/>
          <p:cNvSpPr>
            <a:spLocks noGrp="1"/>
          </p:cNvSpPr>
          <p:nvPr>
            <p:ph type="sldNum" sz="quarter" idx="16"/>
          </p:nvPr>
        </p:nvSpPr>
        <p:spPr bwMode="auto">
          <a:xfrm>
            <a:off x="152400" y="6429375"/>
            <a:ext cx="457200" cy="276225"/>
          </a:xfrm>
          <a:ln>
            <a:miter lim="800000"/>
            <a:headEnd/>
            <a:tailEnd/>
          </a:ln>
        </p:spPr>
        <p:txBody>
          <a:bodyPr vert="horz" wrap="square" lIns="91440" tIns="45720" rIns="91440" bIns="45720" numCol="1" anchor="t" anchorCtr="0" compatLnSpc="1">
            <a:prstTxWarp prst="textNoShape">
              <a:avLst/>
            </a:prstTxWarp>
          </a:bodyPr>
          <a:lstStyle/>
          <a:p>
            <a:pPr>
              <a:defRPr/>
            </a:pPr>
            <a:fld id="{D4ACD3A9-318B-4A0A-BA39-FAF09D6F60BE}" type="slidenum">
              <a:rPr lang="en-US" sz="1400" smtClean="0">
                <a:latin typeface="+mj-lt"/>
              </a:rPr>
              <a:pPr>
                <a:defRPr/>
              </a:pPr>
              <a:t>2</a:t>
            </a:fld>
            <a:endParaRPr lang="en-US" sz="1400" dirty="0" smtClean="0">
              <a:latin typeface="+mj-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4486275"/>
          </a:xfrm>
        </p:spPr>
        <p:txBody>
          <a:bodyPr/>
          <a:lstStyle/>
          <a:p>
            <a:pPr eaLnBrk="1" hangingPunct="1">
              <a:defRPr/>
            </a:pPr>
            <a:r>
              <a:rPr sz="2000" smtClean="0"/>
              <a:t>When a request is sent to the Spring MVC Framework, the following sequence of events happen:</a:t>
            </a:r>
          </a:p>
          <a:p>
            <a:pPr marL="800100" lvl="1" indent="-342900" eaLnBrk="1" hangingPunct="1">
              <a:buFont typeface="+mj-lt"/>
              <a:buAutoNum type="arabicPeriod"/>
              <a:defRPr/>
            </a:pPr>
            <a:r>
              <a:rPr sz="1800" smtClean="0"/>
              <a:t>The Dispatcher Servlet first receives the request. </a:t>
            </a:r>
          </a:p>
          <a:p>
            <a:pPr marL="800100" lvl="1" indent="-342900" eaLnBrk="1" hangingPunct="1">
              <a:buFont typeface="+mj-lt"/>
              <a:buAutoNum type="arabicPeriod"/>
              <a:defRPr/>
            </a:pPr>
            <a:r>
              <a:rPr sz="1800" smtClean="0"/>
              <a:t>The Dispatcher Servlet consults the HandlerMapping and invokes the Controller associated with the  request.</a:t>
            </a:r>
          </a:p>
          <a:p>
            <a:pPr marL="800100" lvl="1" indent="-342900" eaLnBrk="1" hangingPunct="1">
              <a:buFont typeface="+mj-lt"/>
              <a:buAutoNum type="arabicPeriod"/>
              <a:defRPr/>
            </a:pPr>
            <a:r>
              <a:rPr sz="1800" smtClean="0"/>
              <a:t>The Controller process the request by calling the appropriate service methods and returns a ModeAndView object to the DispatcherServlet. The ModeAndView object contains the model data and the view name. </a:t>
            </a:r>
          </a:p>
          <a:p>
            <a:pPr marL="800100" lvl="1" indent="-342900" eaLnBrk="1" hangingPunct="1">
              <a:buFont typeface="+mj-lt"/>
              <a:buAutoNum type="arabicPeriod"/>
              <a:defRPr/>
            </a:pPr>
            <a:r>
              <a:rPr sz="1800" smtClean="0"/>
              <a:t>The DispatcherServlet sends the view name to a ViewResolver to find the actual View to invoke. </a:t>
            </a:r>
          </a:p>
          <a:p>
            <a:pPr marL="800100" lvl="1" indent="-342900" eaLnBrk="1" hangingPunct="1">
              <a:buFont typeface="+mj-lt"/>
              <a:buAutoNum type="arabicPeriod"/>
              <a:defRPr/>
            </a:pPr>
            <a:r>
              <a:rPr sz="1800" smtClean="0"/>
              <a:t>Now the DispatcherServlet will pass the model object to the View to render the result. </a:t>
            </a:r>
          </a:p>
          <a:p>
            <a:pPr marL="800100" lvl="1" indent="-342900" eaLnBrk="1" hangingPunct="1">
              <a:buFont typeface="+mj-lt"/>
              <a:buAutoNum type="arabicPeriod"/>
              <a:defRPr/>
            </a:pPr>
            <a:r>
              <a:rPr sz="1800" smtClean="0"/>
              <a:t>The View with the help of the model data will render the result back to the user. </a:t>
            </a:r>
          </a:p>
          <a:p>
            <a:pPr lvl="1" eaLnBrk="1" hangingPunct="1">
              <a:defRPr/>
            </a:pPr>
            <a:endParaRPr sz="1800" smtClean="0"/>
          </a:p>
          <a:p>
            <a:pPr lvl="1" eaLnBrk="1" hangingPunct="1">
              <a:defRPr/>
            </a:pPr>
            <a:endParaRPr sz="1800" smtClean="0"/>
          </a:p>
        </p:txBody>
      </p:sp>
      <p:sp>
        <p:nvSpPr>
          <p:cNvPr id="29699"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Request Life Cycle in Spring MVC (Contd.)</a:t>
            </a:r>
          </a:p>
        </p:txBody>
      </p:sp>
      <p:sp>
        <p:nvSpPr>
          <p:cNvPr id="5"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C0A88521-F2DB-4199-BAE6-FD790DEDAE7B}" type="slidenum">
              <a:rPr lang="en-US" smtClean="0">
                <a:latin typeface="+mj-lt"/>
              </a:rPr>
              <a:pPr>
                <a:defRPr/>
              </a:pPr>
              <a:t>20</a:t>
            </a:fld>
            <a:endParaRPr lang="en-US" dirty="0" smtClean="0">
              <a:latin typeface="+mj-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1"/>
          <p:cNvSpPr>
            <a:spLocks noGrp="1"/>
          </p:cNvSpPr>
          <p:nvPr>
            <p:ph idx="1"/>
          </p:nvPr>
        </p:nvSpPr>
        <p:spPr>
          <a:xfrm>
            <a:off x="228600" y="1609725"/>
            <a:ext cx="8686800" cy="4486275"/>
          </a:xfrm>
        </p:spPr>
        <p:txBody>
          <a:bodyPr/>
          <a:lstStyle/>
          <a:p>
            <a:pPr eaLnBrk="1" hangingPunct="1"/>
            <a:r>
              <a:rPr sz="2000" smtClean="0"/>
              <a:t> In Spring Web MVC you can use any object as a command or form-backing object; you do not need to implement a framework-specific interface or base class, unlike Struts, which forces your Action and Form objects into concrete inheritance.</a:t>
            </a:r>
          </a:p>
          <a:p>
            <a:pPr eaLnBrk="1" hangingPunct="1"/>
            <a:endParaRPr sz="2000" smtClean="0"/>
          </a:p>
          <a:p>
            <a:pPr eaLnBrk="1" hangingPunct="1"/>
            <a:r>
              <a:rPr sz="2000" smtClean="0"/>
              <a:t>Spring's data binding is highly flexible. For example, it treats type mismatches as validation errors that can be evaluated by the application, not as system errors. Thus you need not duplicate your business objects' properties as simple, untyped strings in your form objects simply to handle invalid submissions, or to convert the Strings properly. Instead, it is often preferable to bind directly to your business objects/domain objects.</a:t>
            </a:r>
          </a:p>
          <a:p>
            <a:pPr lvl="1" eaLnBrk="1" hangingPunct="1">
              <a:buFont typeface="Arial" pitchFamily="34" charset="0"/>
              <a:buChar char="–"/>
            </a:pPr>
            <a:endParaRPr sz="1800" smtClean="0"/>
          </a:p>
          <a:p>
            <a:pPr lvl="1" eaLnBrk="1" hangingPunct="1">
              <a:buFont typeface="Arial" pitchFamily="34" charset="0"/>
              <a:buChar char="–"/>
            </a:pPr>
            <a:endParaRPr sz="1800" smtClean="0"/>
          </a:p>
        </p:txBody>
      </p:sp>
      <p:sp>
        <p:nvSpPr>
          <p:cNvPr id="30723"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Comparison with Struts 1.x</a:t>
            </a:r>
          </a:p>
        </p:txBody>
      </p:sp>
      <p:pic>
        <p:nvPicPr>
          <p:cNvPr id="30724" name="Picture 4" descr="images2.jpg"/>
          <p:cNvPicPr>
            <a:picLocks noChangeAspect="1"/>
          </p:cNvPicPr>
          <p:nvPr/>
        </p:nvPicPr>
        <p:blipFill>
          <a:blip r:embed="rId3"/>
          <a:srcRect/>
          <a:stretch>
            <a:fillRect/>
          </a:stretch>
        </p:blipFill>
        <p:spPr bwMode="auto">
          <a:xfrm>
            <a:off x="1447800" y="5486400"/>
            <a:ext cx="1379538" cy="609600"/>
          </a:xfrm>
          <a:prstGeom prst="rect">
            <a:avLst/>
          </a:prstGeom>
          <a:noFill/>
          <a:ln w="9525">
            <a:noFill/>
            <a:miter lim="800000"/>
            <a:headEnd/>
            <a:tailEnd/>
          </a:ln>
        </p:spPr>
      </p:pic>
      <p:pic>
        <p:nvPicPr>
          <p:cNvPr id="30725" name="Picture 5" descr="apache-struts-logo.jpg"/>
          <p:cNvPicPr>
            <a:picLocks noChangeAspect="1"/>
          </p:cNvPicPr>
          <p:nvPr/>
        </p:nvPicPr>
        <p:blipFill>
          <a:blip r:embed="rId4"/>
          <a:srcRect/>
          <a:stretch>
            <a:fillRect/>
          </a:stretch>
        </p:blipFill>
        <p:spPr bwMode="auto">
          <a:xfrm>
            <a:off x="4343400" y="5267325"/>
            <a:ext cx="1876425" cy="1133475"/>
          </a:xfrm>
          <a:prstGeom prst="rect">
            <a:avLst/>
          </a:prstGeom>
          <a:noFill/>
          <a:ln w="9525">
            <a:noFill/>
            <a:miter lim="800000"/>
            <a:headEnd/>
            <a:tailEnd/>
          </a:ln>
        </p:spPr>
      </p:pic>
      <p:sp>
        <p:nvSpPr>
          <p:cNvPr id="7"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117CCADF-9BDC-4A44-B335-44FD951D9A4F}" type="slidenum">
              <a:rPr lang="en-US" smtClean="0">
                <a:latin typeface="+mj-lt"/>
              </a:rPr>
              <a:pPr>
                <a:defRPr/>
              </a:pPr>
              <a:t>21</a:t>
            </a:fld>
            <a:endParaRPr lang="en-US" dirty="0" smtClean="0">
              <a:latin typeface="+mj-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1"/>
          <p:cNvSpPr>
            <a:spLocks noGrp="1"/>
          </p:cNvSpPr>
          <p:nvPr>
            <p:ph idx="1"/>
          </p:nvPr>
        </p:nvSpPr>
        <p:spPr>
          <a:xfrm>
            <a:off x="228600" y="1762125"/>
            <a:ext cx="8686800" cy="4486275"/>
          </a:xfrm>
        </p:spPr>
        <p:txBody>
          <a:bodyPr/>
          <a:lstStyle/>
          <a:p>
            <a:pPr lvl="1" eaLnBrk="1" hangingPunct="1">
              <a:buFont typeface="Arial" pitchFamily="34" charset="0"/>
              <a:buChar char="–"/>
            </a:pPr>
            <a:endParaRPr sz="1800" smtClean="0"/>
          </a:p>
          <a:p>
            <a:pPr lvl="1" eaLnBrk="1" hangingPunct="1">
              <a:buFont typeface="Arial" pitchFamily="34" charset="0"/>
              <a:buChar char="–"/>
            </a:pPr>
            <a:endParaRPr sz="1800" smtClean="0"/>
          </a:p>
        </p:txBody>
      </p:sp>
      <p:sp>
        <p:nvSpPr>
          <p:cNvPr id="31747"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z="3300" smtClean="0">
                <a:solidFill>
                  <a:srgbClr val="FFFFFF"/>
                </a:solidFill>
              </a:rPr>
              <a:t>Introduction to Dispatcher  Servlet</a:t>
            </a:r>
          </a:p>
        </p:txBody>
      </p:sp>
      <p:sp>
        <p:nvSpPr>
          <p:cNvPr id="8" name="Rectangle 7"/>
          <p:cNvSpPr/>
          <p:nvPr/>
        </p:nvSpPr>
        <p:spPr>
          <a:xfrm>
            <a:off x="361950" y="2057400"/>
            <a:ext cx="8458200" cy="4038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6400800" y="2362200"/>
            <a:ext cx="1771650" cy="533400"/>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t>Handler Mapping</a:t>
            </a:r>
          </a:p>
        </p:txBody>
      </p:sp>
      <p:sp>
        <p:nvSpPr>
          <p:cNvPr id="10" name="Rectangle 9"/>
          <p:cNvSpPr/>
          <p:nvPr/>
        </p:nvSpPr>
        <p:spPr>
          <a:xfrm>
            <a:off x="6408738" y="5410200"/>
            <a:ext cx="1771650" cy="533400"/>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t>View</a:t>
            </a:r>
          </a:p>
        </p:txBody>
      </p:sp>
      <p:sp>
        <p:nvSpPr>
          <p:cNvPr id="11" name="Rectangle 10"/>
          <p:cNvSpPr/>
          <p:nvPr/>
        </p:nvSpPr>
        <p:spPr>
          <a:xfrm>
            <a:off x="6408738" y="4648200"/>
            <a:ext cx="1771650" cy="533400"/>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err="1"/>
              <a:t>ViewResolver</a:t>
            </a:r>
            <a:endParaRPr lang="en-US" sz="1600" b="1" dirty="0"/>
          </a:p>
        </p:txBody>
      </p:sp>
      <p:sp>
        <p:nvSpPr>
          <p:cNvPr id="12" name="Rectangle 11"/>
          <p:cNvSpPr/>
          <p:nvPr/>
        </p:nvSpPr>
        <p:spPr>
          <a:xfrm rot="16200000">
            <a:off x="5903913" y="3506788"/>
            <a:ext cx="1543050" cy="53340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t>Interceptors</a:t>
            </a:r>
          </a:p>
        </p:txBody>
      </p:sp>
      <p:sp>
        <p:nvSpPr>
          <p:cNvPr id="13" name="Rectangle 12"/>
          <p:cNvSpPr/>
          <p:nvPr/>
        </p:nvSpPr>
        <p:spPr>
          <a:xfrm>
            <a:off x="6942138" y="2998788"/>
            <a:ext cx="1536700" cy="1554162"/>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t>Controller</a:t>
            </a:r>
          </a:p>
        </p:txBody>
      </p:sp>
      <p:sp>
        <p:nvSpPr>
          <p:cNvPr id="14" name="Rectangle 13"/>
          <p:cNvSpPr/>
          <p:nvPr/>
        </p:nvSpPr>
        <p:spPr>
          <a:xfrm rot="16200000">
            <a:off x="465137" y="3878263"/>
            <a:ext cx="3565525" cy="533400"/>
          </a:xfrm>
          <a:prstGeom prst="rect">
            <a:avLst/>
          </a:prstGeom>
          <a:solidFill>
            <a:schemeClr val="accent3">
              <a:lumMod val="75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t>DispatchServlet</a:t>
            </a:r>
          </a:p>
        </p:txBody>
      </p:sp>
      <p:sp>
        <p:nvSpPr>
          <p:cNvPr id="15" name="Down Arrow 14"/>
          <p:cNvSpPr/>
          <p:nvPr/>
        </p:nvSpPr>
        <p:spPr>
          <a:xfrm rot="16200000">
            <a:off x="952500" y="2324100"/>
            <a:ext cx="533400" cy="1371600"/>
          </a:xfrm>
          <a:prstGeom prst="downArrow">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6" name="Down Arrow 15"/>
          <p:cNvSpPr/>
          <p:nvPr/>
        </p:nvSpPr>
        <p:spPr>
          <a:xfrm rot="5400000">
            <a:off x="876300" y="4229100"/>
            <a:ext cx="533400" cy="1371600"/>
          </a:xfrm>
          <a:prstGeom prst="downArrow">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TextBox 16"/>
          <p:cNvSpPr txBox="1"/>
          <p:nvPr/>
        </p:nvSpPr>
        <p:spPr>
          <a:xfrm>
            <a:off x="685800" y="2819400"/>
            <a:ext cx="1219200" cy="338138"/>
          </a:xfrm>
          <a:prstGeom prst="rect">
            <a:avLst/>
          </a:prstGeom>
          <a:noFill/>
        </p:spPr>
        <p:txBody>
          <a:bodyPr>
            <a:spAutoFit/>
          </a:bodyPr>
          <a:lstStyle/>
          <a:p>
            <a:pPr>
              <a:defRPr/>
            </a:pPr>
            <a:r>
              <a:rPr lang="en-US" sz="1600" b="1" dirty="0">
                <a:solidFill>
                  <a:schemeClr val="bg1"/>
                </a:solidFill>
                <a:latin typeface="+mj-lt"/>
              </a:rPr>
              <a:t>Request</a:t>
            </a:r>
          </a:p>
        </p:txBody>
      </p:sp>
      <p:sp>
        <p:nvSpPr>
          <p:cNvPr id="18" name="TextBox 17"/>
          <p:cNvSpPr txBox="1"/>
          <p:nvPr/>
        </p:nvSpPr>
        <p:spPr>
          <a:xfrm>
            <a:off x="685800" y="4724400"/>
            <a:ext cx="1219200" cy="338138"/>
          </a:xfrm>
          <a:prstGeom prst="rect">
            <a:avLst/>
          </a:prstGeom>
          <a:noFill/>
        </p:spPr>
        <p:txBody>
          <a:bodyPr>
            <a:spAutoFit/>
          </a:bodyPr>
          <a:lstStyle/>
          <a:p>
            <a:pPr>
              <a:defRPr/>
            </a:pPr>
            <a:r>
              <a:rPr lang="en-US" sz="1600" b="1" dirty="0">
                <a:solidFill>
                  <a:schemeClr val="bg1"/>
                </a:solidFill>
                <a:latin typeface="+mj-lt"/>
              </a:rPr>
              <a:t>Response</a:t>
            </a:r>
          </a:p>
        </p:txBody>
      </p:sp>
      <p:cxnSp>
        <p:nvCxnSpPr>
          <p:cNvPr id="19" name="Straight Arrow Connector 18"/>
          <p:cNvCxnSpPr/>
          <p:nvPr/>
        </p:nvCxnSpPr>
        <p:spPr>
          <a:xfrm>
            <a:off x="2819400" y="2590800"/>
            <a:ext cx="342900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819400" y="3429000"/>
            <a:ext cx="342900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819400" y="4876800"/>
            <a:ext cx="342900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819400" y="5713413"/>
            <a:ext cx="3429000" cy="1587"/>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819400" y="2286000"/>
            <a:ext cx="3276600" cy="338138"/>
          </a:xfrm>
          <a:prstGeom prst="rect">
            <a:avLst/>
          </a:prstGeom>
          <a:noFill/>
        </p:spPr>
        <p:txBody>
          <a:bodyPr>
            <a:spAutoFit/>
          </a:bodyPr>
          <a:lstStyle/>
          <a:p>
            <a:pPr>
              <a:defRPr/>
            </a:pPr>
            <a:r>
              <a:rPr lang="en-US" sz="1600" dirty="0">
                <a:latin typeface="+mj-lt"/>
              </a:rPr>
              <a:t>1. Looks up handler</a:t>
            </a:r>
          </a:p>
        </p:txBody>
      </p:sp>
      <p:sp>
        <p:nvSpPr>
          <p:cNvPr id="24" name="TextBox 23"/>
          <p:cNvSpPr txBox="1"/>
          <p:nvPr/>
        </p:nvSpPr>
        <p:spPr>
          <a:xfrm>
            <a:off x="2819400" y="2895600"/>
            <a:ext cx="3276600" cy="584200"/>
          </a:xfrm>
          <a:prstGeom prst="rect">
            <a:avLst/>
          </a:prstGeom>
          <a:noFill/>
        </p:spPr>
        <p:txBody>
          <a:bodyPr>
            <a:spAutoFit/>
          </a:bodyPr>
          <a:lstStyle/>
          <a:p>
            <a:pPr>
              <a:defRPr/>
            </a:pPr>
            <a:r>
              <a:rPr lang="en-US" sz="1600" dirty="0">
                <a:latin typeface="+mj-lt"/>
              </a:rPr>
              <a:t>2. Dispatches to Controller through</a:t>
            </a:r>
          </a:p>
          <a:p>
            <a:pPr>
              <a:defRPr/>
            </a:pPr>
            <a:r>
              <a:rPr lang="en-US" sz="1600" dirty="0">
                <a:latin typeface="+mj-lt"/>
              </a:rPr>
              <a:t>    interceptors</a:t>
            </a:r>
          </a:p>
        </p:txBody>
      </p:sp>
      <p:sp>
        <p:nvSpPr>
          <p:cNvPr id="25" name="TextBox 24"/>
          <p:cNvSpPr txBox="1"/>
          <p:nvPr/>
        </p:nvSpPr>
        <p:spPr>
          <a:xfrm>
            <a:off x="2819400" y="3505200"/>
            <a:ext cx="3276600" cy="584200"/>
          </a:xfrm>
          <a:prstGeom prst="rect">
            <a:avLst/>
          </a:prstGeom>
          <a:noFill/>
        </p:spPr>
        <p:txBody>
          <a:bodyPr>
            <a:spAutoFit/>
          </a:bodyPr>
          <a:lstStyle/>
          <a:p>
            <a:pPr>
              <a:defRPr/>
            </a:pPr>
            <a:r>
              <a:rPr lang="en-US" sz="1600" dirty="0">
                <a:latin typeface="+mj-lt"/>
              </a:rPr>
              <a:t>3. Returns </a:t>
            </a:r>
            <a:r>
              <a:rPr lang="en-US" sz="1600" dirty="0" err="1">
                <a:latin typeface="+mj-lt"/>
              </a:rPr>
              <a:t>ModelandView</a:t>
            </a:r>
            <a:r>
              <a:rPr lang="en-US" sz="1600" dirty="0">
                <a:latin typeface="+mj-lt"/>
              </a:rPr>
              <a:t> through  </a:t>
            </a:r>
          </a:p>
          <a:p>
            <a:pPr>
              <a:defRPr/>
            </a:pPr>
            <a:r>
              <a:rPr lang="en-US" sz="1600" dirty="0">
                <a:latin typeface="+mj-lt"/>
              </a:rPr>
              <a:t>    interceptors</a:t>
            </a:r>
          </a:p>
        </p:txBody>
      </p:sp>
      <p:cxnSp>
        <p:nvCxnSpPr>
          <p:cNvPr id="26" name="Straight Arrow Connector 25"/>
          <p:cNvCxnSpPr/>
          <p:nvPr/>
        </p:nvCxnSpPr>
        <p:spPr>
          <a:xfrm rot="10800000">
            <a:off x="2819400" y="4113213"/>
            <a:ext cx="3429000" cy="1587"/>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895600" y="4538663"/>
            <a:ext cx="3276600" cy="338137"/>
          </a:xfrm>
          <a:prstGeom prst="rect">
            <a:avLst/>
          </a:prstGeom>
          <a:noFill/>
        </p:spPr>
        <p:txBody>
          <a:bodyPr>
            <a:spAutoFit/>
          </a:bodyPr>
          <a:lstStyle/>
          <a:p>
            <a:pPr>
              <a:defRPr/>
            </a:pPr>
            <a:r>
              <a:rPr lang="en-US" sz="1600" dirty="0">
                <a:latin typeface="+mj-lt"/>
              </a:rPr>
              <a:t>4. Looks up handler</a:t>
            </a:r>
          </a:p>
        </p:txBody>
      </p:sp>
      <p:sp>
        <p:nvSpPr>
          <p:cNvPr id="28" name="TextBox 27"/>
          <p:cNvSpPr txBox="1"/>
          <p:nvPr/>
        </p:nvSpPr>
        <p:spPr>
          <a:xfrm>
            <a:off x="2895600" y="5376863"/>
            <a:ext cx="3276600" cy="338137"/>
          </a:xfrm>
          <a:prstGeom prst="rect">
            <a:avLst/>
          </a:prstGeom>
          <a:noFill/>
        </p:spPr>
        <p:txBody>
          <a:bodyPr>
            <a:spAutoFit/>
          </a:bodyPr>
          <a:lstStyle/>
          <a:p>
            <a:pPr>
              <a:defRPr/>
            </a:pPr>
            <a:r>
              <a:rPr lang="en-US" sz="1600" dirty="0">
                <a:latin typeface="+mj-lt"/>
              </a:rPr>
              <a:t>5. Delegates Rendering</a:t>
            </a:r>
          </a:p>
        </p:txBody>
      </p:sp>
      <p:sp>
        <p:nvSpPr>
          <p:cNvPr id="29"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4A269F23-F27A-4909-A360-4C84A955AF76}" type="slidenum">
              <a:rPr lang="en-US" smtClean="0">
                <a:latin typeface="+mj-lt"/>
              </a:rPr>
              <a:pPr>
                <a:defRPr/>
              </a:pPr>
              <a:t>22</a:t>
            </a:fld>
            <a:endParaRPr lang="en-US" dirty="0" smtClean="0">
              <a:latin typeface="+mj-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1"/>
          <p:cNvSpPr>
            <a:spLocks noGrp="1"/>
          </p:cNvSpPr>
          <p:nvPr>
            <p:ph idx="1"/>
          </p:nvPr>
        </p:nvSpPr>
        <p:spPr>
          <a:xfrm>
            <a:off x="228600" y="1609725"/>
            <a:ext cx="8686800" cy="4486275"/>
          </a:xfrm>
        </p:spPr>
        <p:txBody>
          <a:bodyPr/>
          <a:lstStyle/>
          <a:p>
            <a:pPr eaLnBrk="1" hangingPunct="1"/>
            <a:r>
              <a:rPr sz="2000" smtClean="0"/>
              <a:t>The Spring Web model-view-controller (MVC) framework is designed around a Dispatcher Servlet that dispatches requests to handlers, with configurable handler mappings, view resolution, locale and theme resolution as well as support for uploading files.</a:t>
            </a:r>
          </a:p>
          <a:p>
            <a:pPr eaLnBrk="1" hangingPunct="1"/>
            <a:endParaRPr sz="2000" smtClean="0"/>
          </a:p>
          <a:p>
            <a:pPr eaLnBrk="1" hangingPunct="1"/>
            <a:r>
              <a:rPr sz="2000" smtClean="0"/>
              <a:t>Example of </a:t>
            </a:r>
            <a:r>
              <a:rPr sz="2000" i="1" smtClean="0"/>
              <a:t>Front Controller</a:t>
            </a:r>
            <a:r>
              <a:rPr sz="2000" smtClean="0"/>
              <a:t> pattern - entry point for all Spring MVC requests.</a:t>
            </a:r>
          </a:p>
          <a:p>
            <a:pPr eaLnBrk="1" hangingPunct="1"/>
            <a:endParaRPr sz="2000" smtClean="0"/>
          </a:p>
          <a:p>
            <a:pPr eaLnBrk="1" hangingPunct="1"/>
            <a:r>
              <a:rPr sz="2000" smtClean="0"/>
              <a:t>Dispatcher Servlet inherits from the HttpServlet base class.</a:t>
            </a:r>
          </a:p>
          <a:p>
            <a:pPr eaLnBrk="1" hangingPunct="1"/>
            <a:endParaRPr sz="2000" smtClean="0"/>
          </a:p>
          <a:p>
            <a:pPr eaLnBrk="1" hangingPunct="1"/>
            <a:r>
              <a:rPr sz="2000" smtClean="0"/>
              <a:t>Dispatcher Servlet has its own WebApplicationContext, which inherits all the beans already defined in the root WebApplicationContext.</a:t>
            </a:r>
          </a:p>
          <a:p>
            <a:pPr lvl="1" eaLnBrk="1" hangingPunct="1">
              <a:buFont typeface="Arial" pitchFamily="34" charset="0"/>
              <a:buChar char="–"/>
            </a:pPr>
            <a:endParaRPr sz="1800" smtClean="0"/>
          </a:p>
          <a:p>
            <a:pPr lvl="1" eaLnBrk="1" hangingPunct="1">
              <a:buFont typeface="Arial" pitchFamily="34" charset="0"/>
              <a:buChar char="–"/>
            </a:pPr>
            <a:endParaRPr sz="1800" smtClean="0"/>
          </a:p>
        </p:txBody>
      </p:sp>
      <p:sp>
        <p:nvSpPr>
          <p:cNvPr id="32771"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Dispatcher Servlet</a:t>
            </a:r>
          </a:p>
        </p:txBody>
      </p:sp>
      <p:sp>
        <p:nvSpPr>
          <p:cNvPr id="5"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4A181F9A-7BD1-4FFA-B1FA-D8DABF14782A}" type="slidenum">
              <a:rPr lang="en-US" smtClean="0">
                <a:latin typeface="+mj-lt"/>
              </a:rPr>
              <a:pPr>
                <a:defRPr/>
              </a:pPr>
              <a:t>23</a:t>
            </a:fld>
            <a:endParaRPr lang="en-US" dirty="0" smtClean="0">
              <a:latin typeface="+mj-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1"/>
          <p:cNvSpPr>
            <a:spLocks noGrp="1"/>
          </p:cNvSpPr>
          <p:nvPr>
            <p:ph idx="1"/>
          </p:nvPr>
        </p:nvSpPr>
        <p:spPr>
          <a:xfrm>
            <a:off x="228600" y="1609725"/>
            <a:ext cx="8686800" cy="4486275"/>
          </a:xfrm>
        </p:spPr>
        <p:txBody>
          <a:bodyPr/>
          <a:lstStyle/>
          <a:p>
            <a:pPr eaLnBrk="1" hangingPunct="1"/>
            <a:r>
              <a:rPr sz="2000" smtClean="0"/>
              <a:t>Dispatcher  Servlet configuration in web.xml</a:t>
            </a:r>
            <a:endParaRPr sz="2000" smtClean="0">
              <a:solidFill>
                <a:srgbClr val="FF0000"/>
              </a:solidFill>
            </a:endParaRPr>
          </a:p>
        </p:txBody>
      </p:sp>
      <p:sp>
        <p:nvSpPr>
          <p:cNvPr id="33795"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Web.xml</a:t>
            </a:r>
          </a:p>
        </p:txBody>
      </p:sp>
      <p:graphicFrame>
        <p:nvGraphicFramePr>
          <p:cNvPr id="5" name="Content Placeholder 6"/>
          <p:cNvGraphicFramePr>
            <a:graphicFrameLocks/>
          </p:cNvGraphicFramePr>
          <p:nvPr/>
        </p:nvGraphicFramePr>
        <p:xfrm>
          <a:off x="533400" y="2193925"/>
          <a:ext cx="7848600" cy="3886200"/>
        </p:xfrm>
        <a:graphic>
          <a:graphicData uri="http://schemas.openxmlformats.org/drawingml/2006/table">
            <a:tbl>
              <a:tblPr firstRow="1" bandRow="1">
                <a:tableStyleId>{5C22544A-7EE6-4342-B048-85BDC9FD1C3A}</a:tableStyleId>
              </a:tblPr>
              <a:tblGrid>
                <a:gridCol w="7848601"/>
              </a:tblGrid>
              <a:tr h="3886200">
                <a:tc>
                  <a:txBody>
                    <a:bodyPr/>
                    <a:lstStyle/>
                    <a:p>
                      <a:r>
                        <a:rPr lang="en-US" sz="1800" dirty="0" smtClean="0"/>
                        <a:t>&lt;web-app&gt; </a:t>
                      </a:r>
                    </a:p>
                    <a:p>
                      <a:r>
                        <a:rPr lang="en-US" sz="1800" baseline="0" dirty="0" smtClean="0"/>
                        <a:t>        </a:t>
                      </a:r>
                      <a:r>
                        <a:rPr lang="en-US" sz="1800" dirty="0" smtClean="0"/>
                        <a:t>&lt;servlet&gt; </a:t>
                      </a:r>
                    </a:p>
                    <a:p>
                      <a:r>
                        <a:rPr lang="en-US" sz="1800" dirty="0" smtClean="0"/>
                        <a:t>               &lt;servlet-name&gt;example&lt;/servlet-name&gt; </a:t>
                      </a:r>
                    </a:p>
                    <a:p>
                      <a:r>
                        <a:rPr lang="en-US" sz="1800" dirty="0" smtClean="0"/>
                        <a:t>               &lt;servlet-class&gt;</a:t>
                      </a:r>
                    </a:p>
                    <a:p>
                      <a:r>
                        <a:rPr lang="en-US" sz="1800" dirty="0" smtClean="0"/>
                        <a:t>                      org.springframework.web.servlet.DispatcherServlet</a:t>
                      </a:r>
                    </a:p>
                    <a:p>
                      <a:r>
                        <a:rPr lang="en-US" sz="1800" dirty="0" smtClean="0"/>
                        <a:t>                &lt;/servlet-class&gt; </a:t>
                      </a:r>
                    </a:p>
                    <a:p>
                      <a:r>
                        <a:rPr lang="en-US" sz="1800" dirty="0" smtClean="0"/>
                        <a:t>                &lt;load-on-startup&gt;1&lt;/load-on-startup&gt; </a:t>
                      </a:r>
                    </a:p>
                    <a:p>
                      <a:r>
                        <a:rPr lang="en-US" sz="1800" dirty="0" smtClean="0"/>
                        <a:t>         &lt;/servlet&gt; </a:t>
                      </a:r>
                    </a:p>
                    <a:p>
                      <a:r>
                        <a:rPr lang="en-US" sz="1800" dirty="0" smtClean="0"/>
                        <a:t>         &lt;servlet-mapping&gt; </a:t>
                      </a:r>
                    </a:p>
                    <a:p>
                      <a:r>
                        <a:rPr lang="en-US" sz="1800" dirty="0" smtClean="0"/>
                        <a:t>                 &lt;</a:t>
                      </a:r>
                      <a:r>
                        <a:rPr lang="en-US" sz="1800" dirty="0" err="1" smtClean="0"/>
                        <a:t>servlet</a:t>
                      </a:r>
                      <a:r>
                        <a:rPr lang="en-US" sz="1800" dirty="0" smtClean="0"/>
                        <a:t>-name&gt;example&lt;/servlet-name&gt; </a:t>
                      </a:r>
                    </a:p>
                    <a:p>
                      <a:r>
                        <a:rPr lang="en-US" sz="1800" dirty="0" smtClean="0"/>
                        <a:t>                 &lt;url-pattern&gt;*.do&lt;/url-pattern&gt; </a:t>
                      </a:r>
                    </a:p>
                    <a:p>
                      <a:r>
                        <a:rPr lang="en-US" sz="1800" dirty="0" smtClean="0"/>
                        <a:t>         &lt;/servlet-mapping&gt; </a:t>
                      </a:r>
                    </a:p>
                    <a:p>
                      <a:r>
                        <a:rPr lang="en-US" sz="1800" dirty="0" smtClean="0"/>
                        <a:t> &lt;/web-app&gt;</a:t>
                      </a:r>
                      <a:endParaRPr lang="en-US" sz="1800" dirty="0"/>
                    </a:p>
                  </a:txBody>
                  <a:tcPr/>
                </a:tc>
              </a:tr>
            </a:tbl>
          </a:graphicData>
        </a:graphic>
      </p:graphicFrame>
      <p:sp>
        <p:nvSpPr>
          <p:cNvPr id="6"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B8888025-8E9A-498B-9409-985F03DC05C5}" type="slidenum">
              <a:rPr lang="en-US" smtClean="0">
                <a:latin typeface="+mj-lt"/>
              </a:rPr>
              <a:pPr>
                <a:defRPr/>
              </a:pPr>
              <a:t>24</a:t>
            </a:fld>
            <a:endParaRPr lang="en-US" dirty="0" smtClean="0">
              <a:latin typeface="+mj-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p:cNvSpPr>
            <a:spLocks noGrp="1"/>
          </p:cNvSpPr>
          <p:nvPr>
            <p:ph idx="1"/>
          </p:nvPr>
        </p:nvSpPr>
        <p:spPr>
          <a:xfrm>
            <a:off x="228600" y="1609725"/>
            <a:ext cx="8686800" cy="4486275"/>
          </a:xfrm>
        </p:spPr>
        <p:txBody>
          <a:bodyPr/>
          <a:lstStyle/>
          <a:p>
            <a:pPr eaLnBrk="1" hangingPunct="1"/>
            <a:r>
              <a:rPr sz="2000" smtClean="0"/>
              <a:t>Note that the *.do url pattern has been mapped with example DispatcherServlet. Thus any url with *.do pattern calls Spring MVC Front controller.</a:t>
            </a:r>
          </a:p>
          <a:p>
            <a:pPr eaLnBrk="1" hangingPunct="1"/>
            <a:endParaRPr sz="2000" smtClean="0"/>
          </a:p>
          <a:p>
            <a:pPr eaLnBrk="1" hangingPunct="1"/>
            <a:r>
              <a:rPr sz="2000" smtClean="0"/>
              <a:t>Upon initialization of a Dispatcher Servlet, the framework looks for a file named [servlet-name]-servlet.xml in the WEB-INF directory of your web application and creates the beans defined there.</a:t>
            </a:r>
          </a:p>
          <a:p>
            <a:pPr eaLnBrk="1" hangingPunct="1"/>
            <a:endParaRPr sz="2000" smtClean="0"/>
          </a:p>
          <a:p>
            <a:pPr eaLnBrk="1" hangingPunct="1"/>
            <a:r>
              <a:rPr sz="2000" smtClean="0"/>
              <a:t>As per previous configuration of dispatcher servlet ,framework looks for example-servlet.xml in the WEB-INF directory. This file contains all Spring MVC specific beans.</a:t>
            </a:r>
          </a:p>
        </p:txBody>
      </p:sp>
      <p:sp>
        <p:nvSpPr>
          <p:cNvPr id="34819"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Dispatcher Servlet</a:t>
            </a:r>
          </a:p>
        </p:txBody>
      </p:sp>
      <p:sp>
        <p:nvSpPr>
          <p:cNvPr id="5"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6CC5BB1B-55E3-4314-8091-7F4A56A3CAF6}" type="slidenum">
              <a:rPr lang="en-US" smtClean="0">
                <a:latin typeface="+mj-lt"/>
              </a:rPr>
              <a:pPr>
                <a:defRPr/>
              </a:pPr>
              <a:t>25</a:t>
            </a:fld>
            <a:endParaRPr lang="en-US" dirty="0" smtClean="0">
              <a:latin typeface="+mj-l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1"/>
          <p:cNvSpPr>
            <a:spLocks noGrp="1"/>
          </p:cNvSpPr>
          <p:nvPr>
            <p:ph idx="1"/>
          </p:nvPr>
        </p:nvSpPr>
        <p:spPr>
          <a:xfrm>
            <a:off x="228600" y="1609725"/>
            <a:ext cx="8686800" cy="4486275"/>
          </a:xfrm>
        </p:spPr>
        <p:txBody>
          <a:bodyPr/>
          <a:lstStyle/>
          <a:p>
            <a:pPr eaLnBrk="1" hangingPunct="1"/>
            <a:r>
              <a:rPr sz="2000" smtClean="0"/>
              <a:t>Application context configuration in web.xml</a:t>
            </a:r>
            <a:endParaRPr sz="2000" smtClean="0">
              <a:solidFill>
                <a:srgbClr val="FF0000"/>
              </a:solidFill>
            </a:endParaRPr>
          </a:p>
        </p:txBody>
      </p:sp>
      <p:sp>
        <p:nvSpPr>
          <p:cNvPr id="35843"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Web.xml</a:t>
            </a:r>
          </a:p>
        </p:txBody>
      </p:sp>
      <p:graphicFrame>
        <p:nvGraphicFramePr>
          <p:cNvPr id="5" name="Content Placeholder 6"/>
          <p:cNvGraphicFramePr>
            <a:graphicFrameLocks/>
          </p:cNvGraphicFramePr>
          <p:nvPr/>
        </p:nvGraphicFramePr>
        <p:xfrm>
          <a:off x="533400" y="2193925"/>
          <a:ext cx="7848600" cy="3902075"/>
        </p:xfrm>
        <a:graphic>
          <a:graphicData uri="http://schemas.openxmlformats.org/drawingml/2006/table">
            <a:tbl>
              <a:tblPr firstRow="1" bandRow="1">
                <a:tableStyleId>{5C22544A-7EE6-4342-B048-85BDC9FD1C3A}</a:tableStyleId>
              </a:tblPr>
              <a:tblGrid>
                <a:gridCol w="7848601"/>
              </a:tblGrid>
              <a:tr h="3902075">
                <a:tc>
                  <a:txBody>
                    <a:bodyPr/>
                    <a:lstStyle/>
                    <a:p>
                      <a:r>
                        <a:rPr lang="en-US" sz="1800" dirty="0" smtClean="0"/>
                        <a:t>&lt;web-app&gt; </a:t>
                      </a:r>
                    </a:p>
                    <a:p>
                      <a:r>
                        <a:rPr lang="en-US" sz="1800" baseline="0" dirty="0" smtClean="0"/>
                        <a:t>        </a:t>
                      </a:r>
                      <a:r>
                        <a:rPr lang="en-US" sz="1800" dirty="0" smtClean="0"/>
                        <a:t>&lt;context-</a:t>
                      </a:r>
                      <a:r>
                        <a:rPr lang="en-US" sz="1800" dirty="0" err="1" smtClean="0"/>
                        <a:t>param</a:t>
                      </a:r>
                      <a:r>
                        <a:rPr lang="en-US" sz="1800" dirty="0" smtClean="0"/>
                        <a:t>&gt; </a:t>
                      </a:r>
                    </a:p>
                    <a:p>
                      <a:r>
                        <a:rPr lang="en-US" sz="1800" dirty="0" smtClean="0"/>
                        <a:t>             &lt;</a:t>
                      </a:r>
                      <a:r>
                        <a:rPr lang="en-US" sz="1800" dirty="0" err="1" smtClean="0"/>
                        <a:t>param</a:t>
                      </a:r>
                      <a:r>
                        <a:rPr lang="en-US" sz="1800" dirty="0" smtClean="0"/>
                        <a:t>-name&gt;</a:t>
                      </a:r>
                      <a:r>
                        <a:rPr lang="en-US" sz="1800" dirty="0" err="1" smtClean="0"/>
                        <a:t>contextConfigLocation</a:t>
                      </a:r>
                      <a:r>
                        <a:rPr lang="en-US" sz="1800" dirty="0" smtClean="0"/>
                        <a:t>&lt;/</a:t>
                      </a:r>
                      <a:r>
                        <a:rPr lang="en-US" sz="1800" dirty="0" err="1" smtClean="0"/>
                        <a:t>param</a:t>
                      </a:r>
                      <a:r>
                        <a:rPr lang="en-US" sz="1800" dirty="0" smtClean="0"/>
                        <a:t>-name&gt;</a:t>
                      </a:r>
                    </a:p>
                    <a:p>
                      <a:r>
                        <a:rPr lang="en-US" sz="1800" dirty="0" smtClean="0"/>
                        <a:t>             &lt;</a:t>
                      </a:r>
                      <a:r>
                        <a:rPr lang="en-US" sz="1800" dirty="0" err="1" smtClean="0"/>
                        <a:t>param</a:t>
                      </a:r>
                      <a:r>
                        <a:rPr lang="en-US" sz="1800" dirty="0" smtClean="0"/>
                        <a:t>-value&gt;</a:t>
                      </a:r>
                    </a:p>
                    <a:p>
                      <a:r>
                        <a:rPr lang="en-US" sz="1800" dirty="0" smtClean="0"/>
                        <a:t>                /WEB-INF/service.xml</a:t>
                      </a:r>
                    </a:p>
                    <a:p>
                      <a:r>
                        <a:rPr lang="en-US" sz="1800" dirty="0" smtClean="0"/>
                        <a:t>            &lt;/</a:t>
                      </a:r>
                      <a:r>
                        <a:rPr lang="en-US" sz="1800" dirty="0" err="1" smtClean="0"/>
                        <a:t>param</a:t>
                      </a:r>
                      <a:r>
                        <a:rPr lang="en-US" sz="1800" dirty="0" smtClean="0"/>
                        <a:t>-value&gt; </a:t>
                      </a:r>
                    </a:p>
                    <a:p>
                      <a:r>
                        <a:rPr lang="en-US" sz="1800" baseline="0" dirty="0" smtClean="0"/>
                        <a:t>       </a:t>
                      </a:r>
                      <a:r>
                        <a:rPr lang="en-US" sz="1800" dirty="0" smtClean="0"/>
                        <a:t>&lt;/context-</a:t>
                      </a:r>
                      <a:r>
                        <a:rPr lang="en-US" sz="1800" dirty="0" err="1" smtClean="0"/>
                        <a:t>param</a:t>
                      </a:r>
                      <a:r>
                        <a:rPr lang="en-US" sz="1800" dirty="0" smtClean="0"/>
                        <a:t>&gt; </a:t>
                      </a:r>
                    </a:p>
                    <a:p>
                      <a:r>
                        <a:rPr lang="en-US" sz="1800" dirty="0" smtClean="0"/>
                        <a:t>      &lt;listener&gt;</a:t>
                      </a:r>
                    </a:p>
                    <a:p>
                      <a:r>
                        <a:rPr lang="en-US" sz="1800" dirty="0" smtClean="0"/>
                        <a:t>           &lt;listener-class&gt;</a:t>
                      </a:r>
                    </a:p>
                    <a:p>
                      <a:r>
                        <a:rPr lang="en-US" sz="1800" dirty="0" smtClean="0"/>
                        <a:t>              </a:t>
                      </a:r>
                      <a:r>
                        <a:rPr lang="en-US" sz="1800" dirty="0" err="1" smtClean="0"/>
                        <a:t>org.springframework.web.context.ContextLoaderListener</a:t>
                      </a:r>
                      <a:endParaRPr lang="en-US" sz="1800" dirty="0" smtClean="0"/>
                    </a:p>
                    <a:p>
                      <a:r>
                        <a:rPr lang="en-US" sz="1800" dirty="0" smtClean="0"/>
                        <a:t>          &lt;/listener-class&gt; &lt;/listener&gt; </a:t>
                      </a:r>
                    </a:p>
                    <a:p>
                      <a:r>
                        <a:rPr lang="en-US" sz="1800" dirty="0" smtClean="0"/>
                        <a:t> &lt;/web-app&gt;</a:t>
                      </a:r>
                      <a:endParaRPr lang="en-US" sz="1800" dirty="0"/>
                    </a:p>
                  </a:txBody>
                  <a:tcPr/>
                </a:tc>
              </a:tr>
            </a:tbl>
          </a:graphicData>
        </a:graphic>
      </p:graphicFrame>
      <p:sp>
        <p:nvSpPr>
          <p:cNvPr id="6"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669DEE9C-74D6-4FCC-91A8-D0CB0F6F15BF}" type="slidenum">
              <a:rPr lang="en-US" smtClean="0">
                <a:latin typeface="+mj-lt"/>
              </a:rPr>
              <a:pPr>
                <a:defRPr/>
              </a:pPr>
              <a:t>26</a:t>
            </a:fld>
            <a:endParaRPr lang="en-US" dirty="0" smtClean="0">
              <a:latin typeface="+mj-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1"/>
          <p:cNvSpPr>
            <a:spLocks noGrp="1"/>
          </p:cNvSpPr>
          <p:nvPr>
            <p:ph idx="1"/>
          </p:nvPr>
        </p:nvSpPr>
        <p:spPr>
          <a:xfrm>
            <a:off x="228600" y="1609725"/>
            <a:ext cx="8686800" cy="4486275"/>
          </a:xfrm>
        </p:spPr>
        <p:txBody>
          <a:bodyPr/>
          <a:lstStyle/>
          <a:p>
            <a:pPr eaLnBrk="1" hangingPunct="1"/>
            <a:r>
              <a:rPr sz="2000" smtClean="0"/>
              <a:t>Closing associated term with the Dispatcher Servlet is the Application Context. An Application Context usually represents a set of Configuration Files that are used to provide Configuration Information to the Application.</a:t>
            </a:r>
          </a:p>
          <a:p>
            <a:pPr eaLnBrk="1" hangingPunct="1"/>
            <a:endParaRPr sz="2000" smtClean="0"/>
          </a:p>
          <a:p>
            <a:pPr eaLnBrk="1" hangingPunct="1"/>
            <a:r>
              <a:rPr sz="2000" smtClean="0"/>
              <a:t>Application Context can be loaded declaratively within the context of an application server , and it is created via  ContextLoaderListener.</a:t>
            </a:r>
          </a:p>
          <a:p>
            <a:pPr eaLnBrk="1" hangingPunct="1"/>
            <a:endParaRPr sz="2000" smtClean="0"/>
          </a:p>
          <a:p>
            <a:pPr eaLnBrk="1" hangingPunct="1"/>
            <a:r>
              <a:rPr sz="2000" smtClean="0"/>
              <a:t> By default, this Context Listener will try to look for the Configuration File by name 'applicationContext.xml' in the '/WEB-INF' directory. But with the help of the parameter 'contextConfigLocation' the default location can be overridden. Even multiple Configuration Files each containing separate piece of Information is also possible.</a:t>
            </a:r>
          </a:p>
        </p:txBody>
      </p:sp>
      <p:sp>
        <p:nvSpPr>
          <p:cNvPr id="36867"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web.xml (Contd.)</a:t>
            </a:r>
          </a:p>
        </p:txBody>
      </p:sp>
      <p:sp>
        <p:nvSpPr>
          <p:cNvPr id="5"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CB1078C8-3B95-45A4-A8E0-6DDA9424FB5C}" type="slidenum">
              <a:rPr lang="en-US" smtClean="0">
                <a:latin typeface="+mj-lt"/>
              </a:rPr>
              <a:pPr>
                <a:defRPr/>
              </a:pPr>
              <a:t>27</a:t>
            </a:fld>
            <a:endParaRPr lang="en-US" dirty="0" smtClean="0">
              <a:latin typeface="+mj-l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1"/>
          <p:cNvSpPr>
            <a:spLocks noGrp="1"/>
          </p:cNvSpPr>
          <p:nvPr>
            <p:ph idx="1"/>
          </p:nvPr>
        </p:nvSpPr>
        <p:spPr>
          <a:xfrm>
            <a:off x="228600" y="1609725"/>
            <a:ext cx="8686800" cy="4486275"/>
          </a:xfrm>
        </p:spPr>
        <p:txBody>
          <a:bodyPr/>
          <a:lstStyle/>
          <a:p>
            <a:pPr eaLnBrk="1" hangingPunct="1"/>
            <a:r>
              <a:rPr sz="2000" smtClean="0"/>
              <a:t>The parent context or Root ApplicationContext contains all of the non-web specific beans such as the services, DAOs and so on and it is created via  ContextLoaderListener.</a:t>
            </a:r>
          </a:p>
          <a:p>
            <a:pPr eaLnBrk="1" hangingPunct="1"/>
            <a:endParaRPr sz="2000" smtClean="0"/>
          </a:p>
          <a:p>
            <a:pPr eaLnBrk="1" hangingPunct="1"/>
            <a:r>
              <a:rPr sz="2000" smtClean="0"/>
              <a:t> The WebApplicationContext is an extension of the plain Application Context that has some extra features necessary for web applications.</a:t>
            </a:r>
          </a:p>
          <a:p>
            <a:pPr eaLnBrk="1" hangingPunct="1"/>
            <a:endParaRPr sz="2000" smtClean="0"/>
          </a:p>
          <a:p>
            <a:pPr eaLnBrk="1" hangingPunct="1"/>
            <a:r>
              <a:rPr sz="2000" smtClean="0"/>
              <a:t>The WebApplicationContext is bound in the ServletContext, and by using static methods on the RequestContextUtils class you can always look up the WebApplicationContext.</a:t>
            </a:r>
          </a:p>
          <a:p>
            <a:pPr eaLnBrk="1" hangingPunct="1"/>
            <a:endParaRPr sz="2000" smtClean="0"/>
          </a:p>
          <a:p>
            <a:pPr eaLnBrk="1" hangingPunct="1"/>
            <a:r>
              <a:rPr sz="2000" smtClean="0"/>
              <a:t>The WebApplicationContext is nested inside the root ApplicationContext so that the web components can easily find their dependencies</a:t>
            </a:r>
          </a:p>
        </p:txBody>
      </p:sp>
      <p:sp>
        <p:nvSpPr>
          <p:cNvPr id="37891"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Two Applications Context</a:t>
            </a:r>
          </a:p>
        </p:txBody>
      </p:sp>
      <p:sp>
        <p:nvSpPr>
          <p:cNvPr id="5"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A2F22444-F61A-45B5-832E-01D5614917FB}" type="slidenum">
              <a:rPr lang="en-US" smtClean="0">
                <a:latin typeface="+mj-lt"/>
              </a:rPr>
              <a:pPr>
                <a:defRPr/>
              </a:pPr>
              <a:t>28</a:t>
            </a:fld>
            <a:endParaRPr lang="en-US" dirty="0" smtClean="0">
              <a:latin typeface="+mj-l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1"/>
          <p:cNvSpPr>
            <a:spLocks noGrp="1"/>
          </p:cNvSpPr>
          <p:nvPr>
            <p:ph idx="1"/>
          </p:nvPr>
        </p:nvSpPr>
        <p:spPr>
          <a:xfrm>
            <a:off x="228600" y="1609725"/>
            <a:ext cx="8686800" cy="4486275"/>
          </a:xfrm>
        </p:spPr>
        <p:txBody>
          <a:bodyPr/>
          <a:lstStyle/>
          <a:p>
            <a:pPr eaLnBrk="1" hangingPunct="1"/>
            <a:r>
              <a:rPr sz="2000" smtClean="0"/>
              <a:t>Take a look at the Special beans in the WebApplicationContext.</a:t>
            </a:r>
          </a:p>
        </p:txBody>
      </p:sp>
      <p:sp>
        <p:nvSpPr>
          <p:cNvPr id="38915"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Web Application Context</a:t>
            </a:r>
          </a:p>
        </p:txBody>
      </p:sp>
      <p:graphicFrame>
        <p:nvGraphicFramePr>
          <p:cNvPr id="5" name="Content Placeholder 4"/>
          <p:cNvGraphicFramePr>
            <a:graphicFrameLocks/>
          </p:cNvGraphicFramePr>
          <p:nvPr/>
        </p:nvGraphicFramePr>
        <p:xfrm>
          <a:off x="228600" y="2133600"/>
          <a:ext cx="8686800" cy="3825875"/>
        </p:xfrm>
        <a:graphic>
          <a:graphicData uri="http://schemas.openxmlformats.org/drawingml/2006/table">
            <a:tbl>
              <a:tblPr firstRow="1" bandRow="1">
                <a:tableStyleId>{5C22544A-7EE6-4342-B048-85BDC9FD1C3A}</a:tableStyleId>
              </a:tblPr>
              <a:tblGrid>
                <a:gridCol w="2133600"/>
                <a:gridCol w="6553200"/>
              </a:tblGrid>
              <a:tr h="370840">
                <a:tc>
                  <a:txBody>
                    <a:bodyPr/>
                    <a:lstStyle/>
                    <a:p>
                      <a:pPr algn="ctr"/>
                      <a:r>
                        <a:rPr lang="en-US" sz="1600" dirty="0" smtClean="0"/>
                        <a:t> Bean Type</a:t>
                      </a:r>
                      <a:endParaRPr lang="en-US" sz="1600" dirty="0"/>
                    </a:p>
                  </a:txBody>
                  <a:tcPr/>
                </a:tc>
                <a:tc>
                  <a:txBody>
                    <a:bodyPr/>
                    <a:lstStyle/>
                    <a:p>
                      <a:r>
                        <a:rPr lang="en-US" sz="1600" dirty="0" smtClean="0"/>
                        <a:t>                      Explanation</a:t>
                      </a:r>
                      <a:endParaRPr lang="en-US" sz="1600" dirty="0"/>
                    </a:p>
                  </a:txBody>
                  <a:tcPr/>
                </a:tc>
              </a:tr>
              <a:tr h="370840">
                <a:tc>
                  <a:txBody>
                    <a:bodyPr/>
                    <a:lstStyle/>
                    <a:p>
                      <a:pPr algn="ctr"/>
                      <a:r>
                        <a:rPr lang="en-US" sz="1600" dirty="0" smtClean="0"/>
                        <a:t> Controllers</a:t>
                      </a:r>
                      <a:endParaRPr lang="en-US" sz="1600" dirty="0"/>
                    </a:p>
                  </a:txBody>
                  <a:tcPr/>
                </a:tc>
                <a:tc>
                  <a:txBody>
                    <a:bodyPr/>
                    <a:lstStyle/>
                    <a:p>
                      <a:r>
                        <a:rPr lang="en-US" sz="1600" dirty="0" smtClean="0"/>
                        <a:t>  Form the C part of the MVC.</a:t>
                      </a:r>
                      <a:endParaRPr lang="en-US" sz="1600" dirty="0"/>
                    </a:p>
                  </a:txBody>
                  <a:tcPr/>
                </a:tc>
              </a:tr>
              <a:tr h="370840">
                <a:tc>
                  <a:txBody>
                    <a:bodyPr/>
                    <a:lstStyle/>
                    <a:p>
                      <a:pPr algn="ctr"/>
                      <a:r>
                        <a:rPr lang="en-US" sz="1600" dirty="0" smtClean="0"/>
                        <a:t> Handlers mappings</a:t>
                      </a:r>
                      <a:endParaRPr lang="en-US" sz="1600" dirty="0"/>
                    </a:p>
                  </a:txBody>
                  <a:tcPr/>
                </a:tc>
                <a:tc>
                  <a:txBody>
                    <a:bodyPr/>
                    <a:lstStyle/>
                    <a:p>
                      <a:r>
                        <a:rPr lang="en-US" sz="1600" dirty="0" smtClean="0"/>
                        <a:t>Handle the execution of a list of pre-processors and post-processors and controllers that will be executed if they match certain criteria (for example, a matching URL specified with the controller).</a:t>
                      </a:r>
                      <a:endParaRPr lang="en-US" sz="1600" dirty="0"/>
                    </a:p>
                  </a:txBody>
                  <a:tcPr/>
                </a:tc>
              </a:tr>
              <a:tr h="370840">
                <a:tc>
                  <a:txBody>
                    <a:bodyPr/>
                    <a:lstStyle/>
                    <a:p>
                      <a:pPr algn="ctr"/>
                      <a:r>
                        <a:rPr lang="en-US" sz="1600" baseline="0" dirty="0" smtClean="0"/>
                        <a:t> </a:t>
                      </a:r>
                      <a:r>
                        <a:rPr lang="en-US" sz="1600" baseline="0" dirty="0" err="1" smtClean="0"/>
                        <a:t>Validator</a:t>
                      </a:r>
                      <a:endParaRPr lang="en-US" sz="1600" dirty="0"/>
                    </a:p>
                  </a:txBody>
                  <a:tcPr/>
                </a:tc>
                <a:tc>
                  <a:txBody>
                    <a:bodyPr/>
                    <a:lstStyle/>
                    <a:p>
                      <a:r>
                        <a:rPr lang="en-US" sz="1600" dirty="0" smtClean="0"/>
                        <a:t> Spring 3 provides support for declarative validation with JSR-303. This support is enabled automatically if a JSR-303 provider, such as Hibernate Validator, is present on your </a:t>
                      </a:r>
                      <a:r>
                        <a:rPr lang="en-US" sz="1600" dirty="0" err="1" smtClean="0"/>
                        <a:t>classpath</a:t>
                      </a:r>
                      <a:r>
                        <a:rPr lang="en-US" sz="1600" dirty="0" smtClean="0"/>
                        <a:t>. When enabled, you can trigger validation simply by annotating a Controller method parameter with the @Valid annotation:</a:t>
                      </a:r>
                      <a:endParaRPr lang="en-US" sz="1600" dirty="0"/>
                    </a:p>
                  </a:txBody>
                  <a:tcPr/>
                </a:tc>
              </a:tr>
              <a:tr h="370840">
                <a:tc>
                  <a:txBody>
                    <a:bodyPr/>
                    <a:lstStyle/>
                    <a:p>
                      <a:pPr algn="ctr"/>
                      <a:r>
                        <a:rPr lang="en-US" sz="1600" dirty="0" smtClean="0"/>
                        <a:t>View Resolvers</a:t>
                      </a:r>
                      <a:endParaRPr lang="en-US" sz="1600" dirty="0"/>
                    </a:p>
                  </a:txBody>
                  <a:tcPr/>
                </a:tc>
                <a:tc>
                  <a:txBody>
                    <a:bodyPr/>
                    <a:lstStyle/>
                    <a:p>
                      <a:r>
                        <a:rPr lang="en-US" sz="1600" dirty="0" smtClean="0"/>
                        <a:t>  Resolves view Names to views</a:t>
                      </a:r>
                      <a:endParaRPr lang="en-US" sz="1600" dirty="0"/>
                    </a:p>
                  </a:txBody>
                  <a:tcPr/>
                </a:tc>
              </a:tr>
              <a:tr h="370840">
                <a:tc>
                  <a:txBody>
                    <a:bodyPr/>
                    <a:lstStyle/>
                    <a:p>
                      <a:pPr algn="ctr"/>
                      <a:r>
                        <a:rPr lang="en-US" sz="1600" dirty="0" smtClean="0"/>
                        <a:t>Handler </a:t>
                      </a:r>
                      <a:r>
                        <a:rPr lang="en-US" sz="1600" baseline="0" dirty="0" smtClean="0"/>
                        <a:t> </a:t>
                      </a:r>
                      <a:r>
                        <a:rPr lang="en-US" sz="1600" dirty="0" smtClean="0"/>
                        <a:t>Exception resolvers</a:t>
                      </a:r>
                      <a:endParaRPr lang="en-US" sz="1600" dirty="0"/>
                    </a:p>
                  </a:txBody>
                  <a:tcPr/>
                </a:tc>
                <a:tc>
                  <a:txBody>
                    <a:bodyPr/>
                    <a:lstStyle/>
                    <a:p>
                      <a:r>
                        <a:rPr lang="en-US" sz="1600" dirty="0" smtClean="0"/>
                        <a:t>Contains functionality to map exceptions to views or implement other more complex exception handling code.</a:t>
                      </a:r>
                      <a:endParaRPr lang="en-US" sz="1600" dirty="0"/>
                    </a:p>
                  </a:txBody>
                  <a:tcPr/>
                </a:tc>
              </a:tr>
            </a:tbl>
          </a:graphicData>
        </a:graphic>
      </p:graphicFrame>
      <p:sp>
        <p:nvSpPr>
          <p:cNvPr id="6"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11FE3AA0-6E76-4D26-80EB-82E9C5177DC9}" type="slidenum">
              <a:rPr lang="en-US" smtClean="0">
                <a:latin typeface="+mj-lt"/>
              </a:rPr>
              <a:pPr>
                <a:defRPr/>
              </a:pPr>
              <a:t>29</a:t>
            </a:fld>
            <a:endParaRPr lang="en-US" dirty="0" smtClean="0">
              <a:latin typeface="+mj-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12292" name="Picture 6"/>
          <p:cNvPicPr>
            <a:picLocks noChangeAspect="1" noChangeArrowheads="1"/>
          </p:cNvPicPr>
          <p:nvPr/>
        </p:nvPicPr>
        <p:blipFill>
          <a:blip r:embed="rId2"/>
          <a:srcRect/>
          <a:stretch>
            <a:fillRect/>
          </a:stretch>
        </p:blipFill>
        <p:spPr bwMode="auto">
          <a:xfrm>
            <a:off x="804863" y="1600200"/>
            <a:ext cx="1023937"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19750"/>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12295" name="Picture 13"/>
          <p:cNvPicPr>
            <a:picLocks noChangeAspect="1" noChangeArrowheads="1"/>
          </p:cNvPicPr>
          <p:nvPr/>
        </p:nvPicPr>
        <p:blipFill>
          <a:blip r:embed="rId3"/>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12298" name="Picture 17"/>
          <p:cNvPicPr>
            <a:picLocks noChangeAspect="1" noChangeArrowheads="1"/>
          </p:cNvPicPr>
          <p:nvPr/>
        </p:nvPicPr>
        <p:blipFill>
          <a:blip r:embed="rId4"/>
          <a:srcRect/>
          <a:stretch>
            <a:fillRect/>
          </a:stretch>
        </p:blipFill>
        <p:spPr bwMode="auto">
          <a:xfrm>
            <a:off x="911225" y="3232150"/>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788"/>
            <a:ext cx="1447800" cy="830262"/>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Best Practices &amp; Industry Standards</a:t>
            </a: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12301" name="Picture 29"/>
          <p:cNvPicPr>
            <a:picLocks noChangeAspect="1" noChangeArrowheads="1"/>
          </p:cNvPicPr>
          <p:nvPr/>
        </p:nvPicPr>
        <p:blipFill>
          <a:blip r:embed="rId5"/>
          <a:srcRect/>
          <a:stretch>
            <a:fillRect/>
          </a:stretch>
        </p:blipFill>
        <p:spPr bwMode="auto">
          <a:xfrm>
            <a:off x="3643313" y="3287713"/>
            <a:ext cx="1004887" cy="1055687"/>
          </a:xfrm>
          <a:prstGeom prst="rect">
            <a:avLst/>
          </a:prstGeom>
          <a:noFill/>
          <a:ln w="9525" algn="ctr">
            <a:noFill/>
            <a:miter lim="800000"/>
            <a:headEnd/>
            <a:tailEnd/>
          </a:ln>
        </p:spPr>
      </p:pic>
      <p:pic>
        <p:nvPicPr>
          <p:cNvPr id="12302" name="Picture 31"/>
          <p:cNvPicPr>
            <a:picLocks noChangeAspect="1" noChangeArrowheads="1"/>
          </p:cNvPicPr>
          <p:nvPr/>
        </p:nvPicPr>
        <p:blipFill>
          <a:blip r:embed="rId6"/>
          <a:srcRect/>
          <a:stretch>
            <a:fillRect/>
          </a:stretch>
        </p:blipFill>
        <p:spPr bwMode="auto">
          <a:xfrm>
            <a:off x="831850" y="5286375"/>
            <a:ext cx="996950" cy="885825"/>
          </a:xfrm>
          <a:prstGeom prst="rect">
            <a:avLst/>
          </a:prstGeom>
          <a:noFill/>
          <a:ln w="9525" algn="ctr">
            <a:noFill/>
            <a:miter lim="800000"/>
            <a:headEnd/>
            <a:tailEnd/>
          </a:ln>
        </p:spPr>
      </p:pic>
      <p:pic>
        <p:nvPicPr>
          <p:cNvPr id="12303" name="Picture 32"/>
          <p:cNvPicPr>
            <a:picLocks noChangeAspect="1" noChangeArrowheads="1"/>
          </p:cNvPicPr>
          <p:nvPr/>
        </p:nvPicPr>
        <p:blipFill>
          <a:blip r:embed="rId7"/>
          <a:srcRect/>
          <a:stretch>
            <a:fillRect/>
          </a:stretch>
        </p:blipFill>
        <p:spPr bwMode="auto">
          <a:xfrm>
            <a:off x="6410325" y="1697038"/>
            <a:ext cx="1133475" cy="1050925"/>
          </a:xfrm>
          <a:prstGeom prst="rect">
            <a:avLst/>
          </a:prstGeom>
          <a:noFill/>
          <a:ln w="9525" algn="ctr">
            <a:noFill/>
            <a:miter lim="800000"/>
            <a:headEnd/>
            <a:tailEnd/>
          </a:ln>
        </p:spPr>
      </p:pic>
      <p:pic>
        <p:nvPicPr>
          <p:cNvPr id="12304" name="Picture 2" descr="C:\Users\120891\Desktop\Case Study.png"/>
          <p:cNvPicPr>
            <a:picLocks noChangeAspect="1" noChangeArrowheads="1"/>
          </p:cNvPicPr>
          <p:nvPr/>
        </p:nvPicPr>
        <p:blipFill>
          <a:blip r:embed="rId8"/>
          <a:srcRect/>
          <a:stretch>
            <a:fillRect/>
          </a:stretch>
        </p:blipFill>
        <p:spPr bwMode="auto">
          <a:xfrm>
            <a:off x="6324600" y="3400425"/>
            <a:ext cx="1112838" cy="1019175"/>
          </a:xfrm>
          <a:prstGeom prst="rect">
            <a:avLst/>
          </a:prstGeom>
          <a:noFill/>
          <a:ln w="9525">
            <a:noFill/>
            <a:miter lim="800000"/>
            <a:headEnd/>
            <a:tailEnd/>
          </a:ln>
        </p:spPr>
      </p:pic>
      <p:sp>
        <p:nvSpPr>
          <p:cNvPr id="31" name="Text Box 14"/>
          <p:cNvSpPr txBox="1">
            <a:spLocks noChangeArrowheads="1"/>
          </p:cNvSpPr>
          <p:nvPr/>
        </p:nvSpPr>
        <p:spPr bwMode="auto">
          <a:xfrm>
            <a:off x="7312025" y="3733800"/>
            <a:ext cx="1447800" cy="338138"/>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  Case Study</a:t>
            </a:r>
          </a:p>
        </p:txBody>
      </p:sp>
      <p:pic>
        <p:nvPicPr>
          <p:cNvPr id="12306" name="Picture 2" descr="C:\Users\120891\Desktop\best practice_1.png"/>
          <p:cNvPicPr>
            <a:picLocks noChangeAspect="1" noChangeArrowheads="1"/>
          </p:cNvPicPr>
          <p:nvPr/>
        </p:nvPicPr>
        <p:blipFill>
          <a:blip r:embed="rId9"/>
          <a:srcRect/>
          <a:stretch>
            <a:fillRect/>
          </a:stretch>
        </p:blipFill>
        <p:spPr bwMode="auto">
          <a:xfrm>
            <a:off x="3581400" y="5226050"/>
            <a:ext cx="1066800" cy="1066800"/>
          </a:xfrm>
          <a:prstGeom prst="rect">
            <a:avLst/>
          </a:prstGeom>
          <a:noFill/>
          <a:ln w="9525">
            <a:noFill/>
            <a:miter lim="800000"/>
            <a:headEnd/>
            <a:tailEnd/>
          </a:ln>
        </p:spPr>
      </p:pic>
      <p:sp>
        <p:nvSpPr>
          <p:cNvPr id="27" name="Text Box 18"/>
          <p:cNvSpPr txBox="1">
            <a:spLocks noChangeArrowheads="1"/>
          </p:cNvSpPr>
          <p:nvPr/>
        </p:nvSpPr>
        <p:spPr bwMode="auto">
          <a:xfrm>
            <a:off x="4568825" y="3657600"/>
            <a:ext cx="1447800" cy="58420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12308" name="Picture 2" descr="C:\Users\120891\Desktop\Workshop.png"/>
          <p:cNvPicPr>
            <a:picLocks noChangeAspect="1" noChangeArrowheads="1"/>
          </p:cNvPicPr>
          <p:nvPr/>
        </p:nvPicPr>
        <p:blipFill>
          <a:blip r:embed="rId10"/>
          <a:srcRect/>
          <a:stretch>
            <a:fillRect/>
          </a:stretch>
        </p:blipFill>
        <p:spPr bwMode="auto">
          <a:xfrm>
            <a:off x="6389688" y="5334000"/>
            <a:ext cx="925512" cy="831850"/>
          </a:xfrm>
          <a:prstGeom prst="rect">
            <a:avLst/>
          </a:prstGeom>
          <a:noFill/>
          <a:ln w="9525">
            <a:noFill/>
            <a:miter lim="800000"/>
            <a:headEnd/>
            <a:tailEnd/>
          </a:ln>
        </p:spPr>
      </p:pic>
      <p:sp>
        <p:nvSpPr>
          <p:cNvPr id="30" name="TextBox 29"/>
          <p:cNvSpPr txBox="1"/>
          <p:nvPr/>
        </p:nvSpPr>
        <p:spPr>
          <a:xfrm>
            <a:off x="7391400" y="5638800"/>
            <a:ext cx="1219200" cy="338138"/>
          </a:xfrm>
          <a:prstGeom prst="rect">
            <a:avLst/>
          </a:prstGeom>
          <a:noFill/>
        </p:spPr>
        <p:txBody>
          <a:bodyPr>
            <a:spAutoFit/>
          </a:bodyPr>
          <a:lstStyle/>
          <a:p>
            <a:pPr>
              <a:defRPr/>
            </a:pPr>
            <a:r>
              <a:rPr lang="en-US" sz="1600" dirty="0">
                <a:latin typeface="+mn-lt"/>
              </a:rPr>
              <a:t>Workshop</a:t>
            </a:r>
          </a:p>
        </p:txBody>
      </p:sp>
      <p:sp>
        <p:nvSpPr>
          <p:cNvPr id="23" name="Slide Number Placeholder 8"/>
          <p:cNvSpPr>
            <a:spLocks noGrp="1"/>
          </p:cNvSpPr>
          <p:nvPr>
            <p:ph type="sldNum" sz="quarter" idx="10"/>
          </p:nvPr>
        </p:nvSpPr>
        <p:spPr bwMode="auto">
          <a:xfrm>
            <a:off x="152400" y="6429375"/>
            <a:ext cx="457200" cy="276225"/>
          </a:xfrm>
          <a:ln>
            <a:miter lim="800000"/>
            <a:headEnd/>
            <a:tailEnd/>
          </a:ln>
        </p:spPr>
        <p:txBody>
          <a:bodyPr vert="horz" wrap="square" lIns="91440" tIns="45720" rIns="91440" bIns="45720" numCol="1" anchor="t" anchorCtr="0" compatLnSpc="1">
            <a:prstTxWarp prst="textNoShape">
              <a:avLst/>
            </a:prstTxWarp>
          </a:bodyPr>
          <a:lstStyle/>
          <a:p>
            <a:pPr>
              <a:defRPr/>
            </a:pPr>
            <a:fld id="{93E65161-4D32-40B0-9FE1-752C51B17C2A}" type="slidenum">
              <a:rPr lang="en-US" sz="1400" smtClean="0">
                <a:latin typeface="+mj-lt"/>
              </a:rPr>
              <a:pPr>
                <a:defRPr/>
              </a:pPr>
              <a:t>3</a:t>
            </a:fld>
            <a:endParaRPr lang="en-US" sz="1400" dirty="0" smtClean="0">
              <a:latin typeface="+mj-lt"/>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a:xfrm>
            <a:off x="228600" y="1609725"/>
            <a:ext cx="8686800" cy="4486275"/>
          </a:xfrm>
        </p:spPr>
        <p:txBody>
          <a:bodyPr/>
          <a:lstStyle/>
          <a:p>
            <a:pPr eaLnBrk="1" hangingPunct="1"/>
            <a:endParaRPr sz="2000" smtClean="0"/>
          </a:p>
        </p:txBody>
      </p:sp>
      <p:sp>
        <p:nvSpPr>
          <p:cNvPr id="39939"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Web Application Context (Contd.)</a:t>
            </a:r>
          </a:p>
        </p:txBody>
      </p:sp>
      <p:graphicFrame>
        <p:nvGraphicFramePr>
          <p:cNvPr id="5" name="Content Placeholder 4"/>
          <p:cNvGraphicFramePr>
            <a:graphicFrameLocks/>
          </p:cNvGraphicFramePr>
          <p:nvPr/>
        </p:nvGraphicFramePr>
        <p:xfrm>
          <a:off x="228600" y="2616200"/>
          <a:ext cx="8686800" cy="3022600"/>
        </p:xfrm>
        <a:graphic>
          <a:graphicData uri="http://schemas.openxmlformats.org/drawingml/2006/table">
            <a:tbl>
              <a:tblPr firstRow="1" bandRow="1">
                <a:tableStyleId>{5C22544A-7EE6-4342-B048-85BDC9FD1C3A}</a:tableStyleId>
              </a:tblPr>
              <a:tblGrid>
                <a:gridCol w="2133600"/>
                <a:gridCol w="6553200"/>
              </a:tblGrid>
              <a:tr h="370840">
                <a:tc>
                  <a:txBody>
                    <a:bodyPr/>
                    <a:lstStyle/>
                    <a:p>
                      <a:pPr algn="ctr"/>
                      <a:r>
                        <a:rPr lang="en-US" sz="1600" dirty="0" smtClean="0"/>
                        <a:t> Bean Type</a:t>
                      </a:r>
                      <a:endParaRPr lang="en-US" sz="1600" dirty="0"/>
                    </a:p>
                  </a:txBody>
                  <a:tcPr/>
                </a:tc>
                <a:tc>
                  <a:txBody>
                    <a:bodyPr/>
                    <a:lstStyle/>
                    <a:p>
                      <a:r>
                        <a:rPr lang="en-US" sz="1600" dirty="0" smtClean="0"/>
                        <a:t>                      Explanation</a:t>
                      </a:r>
                      <a:endParaRPr lang="en-US" sz="1600" dirty="0"/>
                    </a:p>
                  </a:txBody>
                  <a:tcPr/>
                </a:tc>
              </a:tr>
              <a:tr h="370840">
                <a:tc>
                  <a:txBody>
                    <a:bodyPr/>
                    <a:lstStyle/>
                    <a:p>
                      <a:pPr algn="ctr"/>
                      <a:r>
                        <a:rPr lang="en-US" sz="1600" dirty="0" smtClean="0"/>
                        <a:t> Locale Resolver</a:t>
                      </a:r>
                      <a:endParaRPr lang="en-US" sz="1600" dirty="0"/>
                    </a:p>
                  </a:txBody>
                  <a:tcPr/>
                </a:tc>
                <a:tc>
                  <a:txBody>
                    <a:bodyPr/>
                    <a:lstStyle/>
                    <a:p>
                      <a:r>
                        <a:rPr lang="en-US" sz="1600" dirty="0" smtClean="0"/>
                        <a:t>  </a:t>
                      </a:r>
                      <a:r>
                        <a:rPr lang="en-US" sz="1600" kern="1200" baseline="0" dirty="0" smtClean="0">
                          <a:solidFill>
                            <a:schemeClr val="dk1"/>
                          </a:solidFill>
                          <a:latin typeface="+mn-lt"/>
                          <a:ea typeface="+mn-ea"/>
                          <a:cs typeface="+mn-cs"/>
                        </a:rPr>
                        <a:t>Most parts of Spring's architecture support internationalization, just as the Spring web MVC framework does. </a:t>
                      </a:r>
                      <a:r>
                        <a:rPr lang="en-US" sz="1600" kern="1200" baseline="0" dirty="0" err="1" smtClean="0">
                          <a:solidFill>
                            <a:schemeClr val="dk1"/>
                          </a:solidFill>
                          <a:latin typeface="+mn-lt"/>
                          <a:ea typeface="+mn-ea"/>
                          <a:cs typeface="+mn-cs"/>
                        </a:rPr>
                        <a:t>DispatcherServlet</a:t>
                      </a:r>
                      <a:r>
                        <a:rPr lang="en-US" sz="1600" kern="1200" baseline="0" dirty="0" smtClean="0">
                          <a:solidFill>
                            <a:schemeClr val="dk1"/>
                          </a:solidFill>
                          <a:latin typeface="+mn-lt"/>
                          <a:ea typeface="+mn-ea"/>
                          <a:cs typeface="+mn-cs"/>
                        </a:rPr>
                        <a:t> enables automatically resolve messages using the client's locale. This is done with </a:t>
                      </a:r>
                      <a:r>
                        <a:rPr lang="en-US" sz="1600" kern="1200" baseline="0" dirty="0" err="1" smtClean="0">
                          <a:solidFill>
                            <a:schemeClr val="dk1"/>
                          </a:solidFill>
                          <a:latin typeface="+mn-lt"/>
                          <a:ea typeface="+mn-ea"/>
                          <a:cs typeface="+mn-cs"/>
                        </a:rPr>
                        <a:t>LocaleResolver</a:t>
                      </a:r>
                      <a:r>
                        <a:rPr lang="en-US" sz="1600" kern="1200" baseline="0" dirty="0" smtClean="0">
                          <a:solidFill>
                            <a:schemeClr val="dk1"/>
                          </a:solidFill>
                          <a:latin typeface="+mn-lt"/>
                          <a:ea typeface="+mn-ea"/>
                          <a:cs typeface="+mn-cs"/>
                        </a:rPr>
                        <a:t> objects.</a:t>
                      </a:r>
                      <a:endParaRPr lang="en-US" sz="1600" dirty="0" smtClean="0"/>
                    </a:p>
                  </a:txBody>
                  <a:tcPr/>
                </a:tc>
              </a:tr>
              <a:tr h="370840">
                <a:tc>
                  <a:txBody>
                    <a:bodyPr/>
                    <a:lstStyle/>
                    <a:p>
                      <a:pPr algn="ctr"/>
                      <a:r>
                        <a:rPr lang="en-US" sz="1600" dirty="0" smtClean="0"/>
                        <a:t>Theme Resolver</a:t>
                      </a:r>
                      <a:endParaRPr lang="en-US" sz="1600" dirty="0"/>
                    </a:p>
                  </a:txBody>
                  <a:tcPr/>
                </a:tc>
                <a:tc>
                  <a:txBody>
                    <a:bodyPr/>
                    <a:lstStyle/>
                    <a:p>
                      <a:r>
                        <a:rPr lang="en-US" sz="1600" kern="1200" baseline="0" dirty="0" smtClean="0">
                          <a:solidFill>
                            <a:schemeClr val="dk1"/>
                          </a:solidFill>
                          <a:latin typeface="+mn-lt"/>
                          <a:ea typeface="+mn-ea"/>
                          <a:cs typeface="+mn-cs"/>
                        </a:rPr>
                        <a:t>You can apply Spring Web MVC framework themes to set the overall look-and-feel of your application. A theme is a collection of static resources, typically style sheets and images, that affect the visual style of the application.</a:t>
                      </a:r>
                      <a:r>
                        <a:rPr lang="en-US" sz="1800" kern="1200" baseline="0" dirty="0" smtClean="0">
                          <a:solidFill>
                            <a:schemeClr val="dk1"/>
                          </a:solidFill>
                          <a:latin typeface="+mn-lt"/>
                          <a:ea typeface="+mn-ea"/>
                          <a:cs typeface="+mn-cs"/>
                        </a:rPr>
                        <a:t> </a:t>
                      </a:r>
                      <a:r>
                        <a:rPr lang="en-US" sz="1600" kern="1200" baseline="0" dirty="0" smtClean="0">
                          <a:solidFill>
                            <a:schemeClr val="dk1"/>
                          </a:solidFill>
                          <a:latin typeface="+mn-lt"/>
                          <a:ea typeface="+mn-ea"/>
                          <a:cs typeface="+mn-cs"/>
                        </a:rPr>
                        <a:t>To use themes in your web application, you must set up an implementation of the </a:t>
                      </a:r>
                      <a:r>
                        <a:rPr lang="en-US" sz="1600" kern="1200" baseline="0" dirty="0" err="1" smtClean="0">
                          <a:solidFill>
                            <a:schemeClr val="dk1"/>
                          </a:solidFill>
                          <a:latin typeface="+mn-lt"/>
                          <a:ea typeface="+mn-ea"/>
                          <a:cs typeface="+mn-cs"/>
                        </a:rPr>
                        <a:t>org.springframework.ui.context.ThemeSource</a:t>
                      </a:r>
                      <a:r>
                        <a:rPr lang="en-US" sz="1600" kern="1200" baseline="0" dirty="0" smtClean="0">
                          <a:solidFill>
                            <a:schemeClr val="dk1"/>
                          </a:solidFill>
                          <a:latin typeface="+mn-lt"/>
                          <a:ea typeface="+mn-ea"/>
                          <a:cs typeface="+mn-cs"/>
                        </a:rPr>
                        <a:t> interface.</a:t>
                      </a:r>
                      <a:endParaRPr lang="en-US" sz="1600" dirty="0"/>
                    </a:p>
                  </a:txBody>
                  <a:tcPr/>
                </a:tc>
              </a:tr>
            </a:tbl>
          </a:graphicData>
        </a:graphic>
      </p:graphicFrame>
      <p:sp>
        <p:nvSpPr>
          <p:cNvPr id="6"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EF497850-8F1C-4EA0-8B7B-C312AA1094A5}" type="slidenum">
              <a:rPr lang="en-US" smtClean="0">
                <a:latin typeface="+mj-lt"/>
              </a:rPr>
              <a:pPr>
                <a:defRPr/>
              </a:pPr>
              <a:t>30</a:t>
            </a:fld>
            <a:endParaRPr lang="en-US" dirty="0" smtClean="0">
              <a:latin typeface="+mj-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1"/>
          <p:cNvSpPr>
            <a:spLocks noGrp="1"/>
          </p:cNvSpPr>
          <p:nvPr>
            <p:ph idx="1"/>
          </p:nvPr>
        </p:nvSpPr>
        <p:spPr>
          <a:xfrm>
            <a:off x="228600" y="1609725"/>
            <a:ext cx="8686800" cy="4486275"/>
          </a:xfrm>
        </p:spPr>
        <p:txBody>
          <a:bodyPr/>
          <a:lstStyle/>
          <a:p>
            <a:pPr eaLnBrk="1" hangingPunct="1"/>
            <a:r>
              <a:rPr lang="nl-NL" sz="2000" smtClean="0"/>
              <a:t>This diagram shows the context hierarchy in Spring Web MVC.</a:t>
            </a:r>
            <a:endParaRPr sz="2000" smtClean="0"/>
          </a:p>
        </p:txBody>
      </p:sp>
      <p:sp>
        <p:nvSpPr>
          <p:cNvPr id="40963"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nl-NL" smtClean="0">
                <a:solidFill>
                  <a:srgbClr val="FFFFFF"/>
                </a:solidFill>
              </a:rPr>
              <a:t>Context Hierarchy in Spring Web MVC</a:t>
            </a:r>
            <a:endParaRPr lang="en-US" smtClean="0">
              <a:solidFill>
                <a:srgbClr val="FF0000"/>
              </a:solidFill>
            </a:endParaRPr>
          </a:p>
        </p:txBody>
      </p:sp>
      <p:pic>
        <p:nvPicPr>
          <p:cNvPr id="40964" name="Content Placeholder 8" descr="mvc-contexts.gif"/>
          <p:cNvPicPr>
            <a:picLocks noChangeAspect="1"/>
          </p:cNvPicPr>
          <p:nvPr/>
        </p:nvPicPr>
        <p:blipFill>
          <a:blip r:embed="rId3"/>
          <a:srcRect/>
          <a:stretch>
            <a:fillRect/>
          </a:stretch>
        </p:blipFill>
        <p:spPr bwMode="auto">
          <a:xfrm>
            <a:off x="1714500" y="2114550"/>
            <a:ext cx="5715000" cy="4057650"/>
          </a:xfrm>
          <a:prstGeom prst="rect">
            <a:avLst/>
          </a:prstGeom>
          <a:noFill/>
          <a:ln w="9525">
            <a:noFill/>
            <a:miter lim="800000"/>
            <a:headEnd/>
            <a:tailEnd/>
          </a:ln>
        </p:spPr>
      </p:pic>
      <p:sp>
        <p:nvSpPr>
          <p:cNvPr id="6"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C9ADE810-5A9C-464F-9B53-5DF6CB56C5E1}" type="slidenum">
              <a:rPr lang="en-US" smtClean="0">
                <a:latin typeface="+mj-lt"/>
              </a:rPr>
              <a:pPr>
                <a:defRPr/>
              </a:pPr>
              <a:t>31</a:t>
            </a:fld>
            <a:endParaRPr lang="en-US" dirty="0" smtClean="0">
              <a:latin typeface="+mj-l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1"/>
          <p:cNvSpPr>
            <a:spLocks noGrp="1"/>
          </p:cNvSpPr>
          <p:nvPr>
            <p:ph idx="1"/>
          </p:nvPr>
        </p:nvSpPr>
        <p:spPr>
          <a:xfrm>
            <a:off x="228600" y="1609725"/>
            <a:ext cx="8686800" cy="4486275"/>
          </a:xfrm>
        </p:spPr>
        <p:txBody>
          <a:bodyPr/>
          <a:lstStyle/>
          <a:p>
            <a:pPr eaLnBrk="1" hangingPunct="1"/>
            <a:r>
              <a:rPr sz="2000" smtClean="0"/>
              <a:t>What is new in Spring 3 MVC:</a:t>
            </a:r>
          </a:p>
          <a:p>
            <a:pPr lvl="1" eaLnBrk="1" hangingPunct="1">
              <a:buFont typeface="Arial" pitchFamily="34" charset="0"/>
              <a:buChar char="–"/>
            </a:pPr>
            <a:r>
              <a:rPr sz="1800" smtClean="0"/>
              <a:t>Spring 3 introduces a mvc namespace that greatly simplifies Spring MVC setup.</a:t>
            </a:r>
          </a:p>
          <a:p>
            <a:pPr lvl="1" eaLnBrk="1" hangingPunct="1">
              <a:buFont typeface="Arial" pitchFamily="34" charset="0"/>
              <a:buChar char="–"/>
            </a:pPr>
            <a:r>
              <a:rPr sz="1800" smtClean="0"/>
              <a:t>Using the Spring 3 Type Conversion Service as a simpler and more robust alternative to JavaBeans PropertyEditors .</a:t>
            </a:r>
          </a:p>
          <a:p>
            <a:pPr lvl="1" eaLnBrk="1" hangingPunct="1">
              <a:buFont typeface="Arial" pitchFamily="34" charset="0"/>
              <a:buChar char="–"/>
            </a:pPr>
            <a:r>
              <a:rPr sz="1800" smtClean="0"/>
              <a:t>Support for formatting Number fields with @NumberFormat.</a:t>
            </a:r>
          </a:p>
          <a:p>
            <a:pPr lvl="1" eaLnBrk="1" hangingPunct="1">
              <a:buFont typeface="Arial" pitchFamily="34" charset="0"/>
              <a:buChar char="–"/>
            </a:pPr>
            <a:r>
              <a:rPr sz="1800" smtClean="0"/>
              <a:t>Support for formatting Date, Calendar, and Joda Time fields with @DateTimeFormat, if Joda Time is on the class path.</a:t>
            </a:r>
          </a:p>
          <a:p>
            <a:pPr lvl="1" eaLnBrk="1" hangingPunct="1">
              <a:buFont typeface="Arial" pitchFamily="34" charset="0"/>
              <a:buChar char="–"/>
            </a:pPr>
            <a:r>
              <a:rPr sz="1800" smtClean="0"/>
              <a:t>Support for validating @Controller inputs with @Valid, if a JSR-303 Provider is on the classpath.</a:t>
            </a:r>
          </a:p>
          <a:p>
            <a:pPr lvl="1" eaLnBrk="1" hangingPunct="1">
              <a:buFont typeface="Arial" pitchFamily="34" charset="0"/>
              <a:buChar char="–"/>
            </a:pPr>
            <a:r>
              <a:rPr sz="1800" smtClean="0"/>
              <a:t>Support for reading and writing XML, if JAXB is on the classpath. </a:t>
            </a:r>
          </a:p>
          <a:p>
            <a:pPr lvl="1" eaLnBrk="1" hangingPunct="1">
              <a:buFont typeface="Arial" pitchFamily="34" charset="0"/>
              <a:buChar char="–"/>
            </a:pPr>
            <a:r>
              <a:rPr sz="1800" smtClean="0"/>
              <a:t>Support for reading and writing JSON, if jackson is on the classpath. </a:t>
            </a:r>
          </a:p>
          <a:p>
            <a:pPr lvl="1" eaLnBrk="1" hangingPunct="1">
              <a:buFont typeface="Arial" pitchFamily="34" charset="0"/>
              <a:buChar char="–"/>
            </a:pPr>
            <a:r>
              <a:rPr sz="1800" smtClean="0"/>
              <a:t>Spring MVC 3  provides support Ajax remoting with JSON. </a:t>
            </a:r>
          </a:p>
          <a:p>
            <a:pPr eaLnBrk="1" hangingPunct="1"/>
            <a:endParaRPr sz="2000" smtClean="0"/>
          </a:p>
        </p:txBody>
      </p:sp>
      <p:sp>
        <p:nvSpPr>
          <p:cNvPr id="41987"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chemeClr val="bg1"/>
                </a:solidFill>
              </a:rPr>
              <a:t>What is New in Spring 3 MVC</a:t>
            </a:r>
          </a:p>
        </p:txBody>
      </p:sp>
      <p:sp>
        <p:nvSpPr>
          <p:cNvPr id="5"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F6CDD181-9D26-49E0-BC7F-339ADDD17568}" type="slidenum">
              <a:rPr lang="en-US" smtClean="0">
                <a:latin typeface="+mj-lt"/>
              </a:rPr>
              <a:pPr>
                <a:defRPr/>
              </a:pPr>
              <a:t>32</a:t>
            </a:fld>
            <a:endParaRPr lang="en-US" dirty="0" smtClean="0">
              <a:latin typeface="+mj-l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Questions</a:t>
            </a:r>
          </a:p>
        </p:txBody>
      </p:sp>
      <p:pic>
        <p:nvPicPr>
          <p:cNvPr id="43011" name="Picture 6"/>
          <p:cNvPicPr>
            <a:picLocks noChangeAspect="1" noChangeArrowheads="1"/>
          </p:cNvPicPr>
          <p:nvPr/>
        </p:nvPicPr>
        <p:blipFill>
          <a:blip r:embed="rId2"/>
          <a:srcRect/>
          <a:stretch>
            <a:fillRect/>
          </a:stretch>
        </p:blipFill>
        <p:spPr bwMode="auto">
          <a:xfrm>
            <a:off x="4054475" y="2924175"/>
            <a:ext cx="1023938" cy="1023938"/>
          </a:xfrm>
          <a:prstGeom prst="rect">
            <a:avLst/>
          </a:prstGeom>
          <a:noFill/>
          <a:ln w="9525" algn="ctr">
            <a:noFill/>
            <a:miter lim="800000"/>
            <a:headEnd/>
            <a:tailEnd/>
          </a:ln>
        </p:spPr>
      </p:pic>
      <p:sp>
        <p:nvSpPr>
          <p:cNvPr id="5"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3B08B013-1CD2-4C30-A7F1-B08C0BABD33B}" type="slidenum">
              <a:rPr lang="en-US" smtClean="0">
                <a:latin typeface="+mj-lt"/>
              </a:rPr>
              <a:pPr>
                <a:defRPr/>
              </a:pPr>
              <a:t>33</a:t>
            </a:fld>
            <a:endParaRPr lang="en-US" dirty="0" smtClean="0">
              <a:latin typeface="+mj-l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Welcome Break</a:t>
            </a:r>
          </a:p>
        </p:txBody>
      </p:sp>
      <p:pic>
        <p:nvPicPr>
          <p:cNvPr id="44035" name="Picture 20"/>
          <p:cNvPicPr>
            <a:picLocks noChangeAspect="1" noChangeArrowheads="1"/>
          </p:cNvPicPr>
          <p:nvPr/>
        </p:nvPicPr>
        <p:blipFill>
          <a:blip r:embed="rId2"/>
          <a:srcRect/>
          <a:stretch>
            <a:fillRect/>
          </a:stretch>
        </p:blipFill>
        <p:spPr bwMode="auto">
          <a:xfrm>
            <a:off x="4191000" y="2743200"/>
            <a:ext cx="963613" cy="1066800"/>
          </a:xfrm>
          <a:prstGeom prst="rect">
            <a:avLst/>
          </a:prstGeom>
          <a:noFill/>
          <a:ln w="9525" algn="ctr">
            <a:noFill/>
            <a:miter lim="800000"/>
            <a:headEnd/>
            <a:tailEnd/>
          </a:ln>
        </p:spPr>
      </p:pic>
      <p:sp>
        <p:nvSpPr>
          <p:cNvPr id="5"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2ABD9C91-69D7-4151-A564-4EDE45B1CB71}" type="slidenum">
              <a:rPr lang="en-US" smtClean="0">
                <a:latin typeface="+mj-lt"/>
              </a:rPr>
              <a:pPr>
                <a:defRPr/>
              </a:pPr>
              <a:t>34</a:t>
            </a:fld>
            <a:endParaRPr lang="en-US" dirty="0" smtClean="0">
              <a:latin typeface="+mj-l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1"/>
          <p:cNvSpPr>
            <a:spLocks noGrp="1"/>
          </p:cNvSpPr>
          <p:nvPr>
            <p:ph idx="1"/>
          </p:nvPr>
        </p:nvSpPr>
        <p:spPr/>
        <p:txBody>
          <a:bodyPr/>
          <a:lstStyle/>
          <a:p>
            <a:pPr marL="457200" indent="-457200" eaLnBrk="1" hangingPunct="1">
              <a:buFont typeface="Calibri" pitchFamily="34" charset="0"/>
              <a:buAutoNum type="arabicPeriod"/>
            </a:pPr>
            <a:r>
              <a:rPr sz="2000" smtClean="0"/>
              <a:t>Is Spring MVC a request-driven framework?</a:t>
            </a:r>
          </a:p>
          <a:p>
            <a:pPr marL="800100" lvl="1" indent="-342900" eaLnBrk="1" hangingPunct="1">
              <a:buFont typeface="Calibri" pitchFamily="34" charset="0"/>
              <a:buAutoNum type="alphaLcPeriod"/>
            </a:pPr>
            <a:r>
              <a:rPr sz="1800" smtClean="0"/>
              <a:t>Yes</a:t>
            </a:r>
          </a:p>
          <a:p>
            <a:pPr marL="800100" lvl="1" indent="-342900" eaLnBrk="1" hangingPunct="1">
              <a:buFont typeface="Calibri" pitchFamily="34" charset="0"/>
              <a:buAutoNum type="alphaLcPeriod"/>
            </a:pPr>
            <a:r>
              <a:rPr sz="1800" smtClean="0"/>
              <a:t>No</a:t>
            </a:r>
          </a:p>
        </p:txBody>
      </p:sp>
      <p:sp>
        <p:nvSpPr>
          <p:cNvPr id="45059"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Test Your Understanding</a:t>
            </a:r>
          </a:p>
        </p:txBody>
      </p:sp>
      <p:pic>
        <p:nvPicPr>
          <p:cNvPr id="45060" name="Picture 29"/>
          <p:cNvPicPr>
            <a:picLocks noChangeAspect="1" noChangeArrowheads="1"/>
          </p:cNvPicPr>
          <p:nvPr/>
        </p:nvPicPr>
        <p:blipFill>
          <a:blip r:embed="rId3"/>
          <a:srcRect/>
          <a:stretch>
            <a:fillRect/>
          </a:stretch>
        </p:blipFill>
        <p:spPr bwMode="auto">
          <a:xfrm>
            <a:off x="8124825" y="76200"/>
            <a:ext cx="1004888" cy="1055688"/>
          </a:xfrm>
          <a:prstGeom prst="rect">
            <a:avLst/>
          </a:prstGeom>
          <a:noFill/>
          <a:ln w="9525" algn="ctr">
            <a:noFill/>
            <a:miter lim="800000"/>
            <a:headEnd/>
            <a:tailEnd/>
          </a:ln>
        </p:spPr>
      </p:pic>
      <p:pic>
        <p:nvPicPr>
          <p:cNvPr id="45061" name="Picture 5" descr="test.jpg"/>
          <p:cNvPicPr>
            <a:picLocks noChangeAspect="1"/>
          </p:cNvPicPr>
          <p:nvPr/>
        </p:nvPicPr>
        <p:blipFill>
          <a:blip r:embed="rId4"/>
          <a:srcRect/>
          <a:stretch>
            <a:fillRect/>
          </a:stretch>
        </p:blipFill>
        <p:spPr bwMode="auto">
          <a:xfrm>
            <a:off x="7010400" y="1714500"/>
            <a:ext cx="1790700" cy="2552700"/>
          </a:xfrm>
          <a:prstGeom prst="rect">
            <a:avLst/>
          </a:prstGeom>
          <a:noFill/>
          <a:ln w="9525">
            <a:noFill/>
            <a:miter lim="800000"/>
            <a:headEnd/>
            <a:tailEnd/>
          </a:ln>
        </p:spPr>
      </p:pic>
      <p:sp>
        <p:nvSpPr>
          <p:cNvPr id="7"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D1A28248-5E5E-4B45-B741-6D3923141781}" type="slidenum">
              <a:rPr lang="en-US" smtClean="0">
                <a:latin typeface="+mj-lt"/>
              </a:rPr>
              <a:pPr>
                <a:defRPr/>
              </a:pPr>
              <a:t>35</a:t>
            </a:fld>
            <a:endParaRPr lang="en-US" dirty="0" smtClean="0">
              <a:latin typeface="+mj-l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1"/>
          <p:cNvSpPr>
            <a:spLocks noGrp="1"/>
          </p:cNvSpPr>
          <p:nvPr>
            <p:ph idx="1"/>
          </p:nvPr>
        </p:nvSpPr>
        <p:spPr/>
        <p:txBody>
          <a:bodyPr/>
          <a:lstStyle/>
          <a:p>
            <a:pPr marL="457200" indent="-457200" eaLnBrk="1" hangingPunct="1">
              <a:buFont typeface="Arial" pitchFamily="34" charset="0"/>
              <a:buNone/>
            </a:pPr>
            <a:r>
              <a:rPr sz="2000" smtClean="0"/>
              <a:t>2.   Which design pattern does Spring MVC follow?</a:t>
            </a:r>
          </a:p>
          <a:p>
            <a:pPr marL="800100" lvl="1" indent="-342900" eaLnBrk="1" hangingPunct="1">
              <a:buFont typeface="Calibri" pitchFamily="34" charset="0"/>
              <a:buAutoNum type="alphaLcPeriod"/>
            </a:pPr>
            <a:r>
              <a:rPr sz="1800" smtClean="0"/>
              <a:t>Front Controller Pattern</a:t>
            </a:r>
          </a:p>
          <a:p>
            <a:pPr marL="800100" lvl="1" indent="-342900" eaLnBrk="1" hangingPunct="1">
              <a:buFont typeface="Calibri" pitchFamily="34" charset="0"/>
              <a:buAutoNum type="alphaLcPeriod"/>
            </a:pPr>
            <a:endParaRPr sz="1800" smtClean="0"/>
          </a:p>
          <a:p>
            <a:pPr marL="800100" lvl="1" indent="-342900" eaLnBrk="1" hangingPunct="1">
              <a:buFont typeface="Calibri" pitchFamily="34" charset="0"/>
              <a:buAutoNum type="alphaLcPeriod"/>
            </a:pPr>
            <a:r>
              <a:rPr sz="1800" smtClean="0"/>
              <a:t>Back Controller Pattern</a:t>
            </a:r>
          </a:p>
          <a:p>
            <a:pPr marL="800100" lvl="1" indent="-342900" eaLnBrk="1" hangingPunct="1">
              <a:buFont typeface="Calibri" pitchFamily="34" charset="0"/>
              <a:buAutoNum type="alphaLcPeriod"/>
            </a:pPr>
            <a:endParaRPr sz="1800" smtClean="0"/>
          </a:p>
          <a:p>
            <a:pPr marL="800100" lvl="1" indent="-342900" eaLnBrk="1" hangingPunct="1">
              <a:buFont typeface="Calibri" pitchFamily="34" charset="0"/>
              <a:buAutoNum type="alphaLcPeriod"/>
            </a:pPr>
            <a:r>
              <a:rPr sz="1800" smtClean="0"/>
              <a:t>Middle Controller Pattern</a:t>
            </a:r>
          </a:p>
        </p:txBody>
      </p:sp>
      <p:sp>
        <p:nvSpPr>
          <p:cNvPr id="46083"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Test Your Understanding</a:t>
            </a:r>
          </a:p>
        </p:txBody>
      </p:sp>
      <p:pic>
        <p:nvPicPr>
          <p:cNvPr id="46084" name="Picture 29"/>
          <p:cNvPicPr>
            <a:picLocks noChangeAspect="1" noChangeArrowheads="1"/>
          </p:cNvPicPr>
          <p:nvPr/>
        </p:nvPicPr>
        <p:blipFill>
          <a:blip r:embed="rId3"/>
          <a:srcRect/>
          <a:stretch>
            <a:fillRect/>
          </a:stretch>
        </p:blipFill>
        <p:spPr bwMode="auto">
          <a:xfrm>
            <a:off x="8124825" y="76200"/>
            <a:ext cx="1004888" cy="1055688"/>
          </a:xfrm>
          <a:prstGeom prst="rect">
            <a:avLst/>
          </a:prstGeom>
          <a:noFill/>
          <a:ln w="9525" algn="ctr">
            <a:noFill/>
            <a:miter lim="800000"/>
            <a:headEnd/>
            <a:tailEnd/>
          </a:ln>
        </p:spPr>
      </p:pic>
      <p:pic>
        <p:nvPicPr>
          <p:cNvPr id="46085" name="Picture 5" descr="test.jpg"/>
          <p:cNvPicPr>
            <a:picLocks noChangeAspect="1"/>
          </p:cNvPicPr>
          <p:nvPr/>
        </p:nvPicPr>
        <p:blipFill>
          <a:blip r:embed="rId4"/>
          <a:srcRect/>
          <a:stretch>
            <a:fillRect/>
          </a:stretch>
        </p:blipFill>
        <p:spPr bwMode="auto">
          <a:xfrm>
            <a:off x="7010400" y="1714500"/>
            <a:ext cx="1790700" cy="2552700"/>
          </a:xfrm>
          <a:prstGeom prst="rect">
            <a:avLst/>
          </a:prstGeom>
          <a:noFill/>
          <a:ln w="9525">
            <a:noFill/>
            <a:miter lim="800000"/>
            <a:headEnd/>
            <a:tailEnd/>
          </a:ln>
        </p:spPr>
      </p:pic>
      <p:sp>
        <p:nvSpPr>
          <p:cNvPr id="7"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6660F950-98F2-49B8-8B26-FDCF2CB169C2}" type="slidenum">
              <a:rPr lang="en-US" smtClean="0">
                <a:latin typeface="+mj-lt"/>
              </a:rPr>
              <a:pPr>
                <a:defRPr/>
              </a:pPr>
              <a:t>36</a:t>
            </a:fld>
            <a:endParaRPr lang="en-US" dirty="0" smtClean="0">
              <a:latin typeface="+mj-l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p:cNvSpPr>
            <a:spLocks noGrp="1"/>
          </p:cNvSpPr>
          <p:nvPr>
            <p:ph idx="1"/>
          </p:nvPr>
        </p:nvSpPr>
        <p:spPr>
          <a:xfrm>
            <a:off x="228600" y="1609725"/>
            <a:ext cx="6553200" cy="4946650"/>
          </a:xfrm>
        </p:spPr>
        <p:txBody>
          <a:bodyPr/>
          <a:lstStyle/>
          <a:p>
            <a:pPr marL="457200" indent="-457200" eaLnBrk="1" hangingPunct="1">
              <a:buFont typeface="Arial" pitchFamily="34" charset="0"/>
              <a:buNone/>
              <a:defRPr/>
            </a:pPr>
            <a:r>
              <a:rPr sz="2000" smtClean="0"/>
              <a:t>3.   What is WebApplicationContext?</a:t>
            </a:r>
          </a:p>
          <a:p>
            <a:pPr marL="800100" lvl="1" indent="-342900" eaLnBrk="1" hangingPunct="1">
              <a:buFont typeface="+mj-lt"/>
              <a:buAutoNum type="alphaLcPeriod"/>
              <a:defRPr/>
            </a:pPr>
            <a:r>
              <a:rPr sz="1800" smtClean="0"/>
              <a:t>A special servlet that has some extra features necessary for web applications.</a:t>
            </a:r>
          </a:p>
          <a:p>
            <a:pPr marL="800100" lvl="1" indent="-342900" eaLnBrk="1" hangingPunct="1">
              <a:buFont typeface="+mj-lt"/>
              <a:buAutoNum type="alphaLcPeriod"/>
              <a:defRPr/>
            </a:pPr>
            <a:endParaRPr sz="1800" smtClean="0">
              <a:solidFill>
                <a:srgbClr val="FF0000"/>
              </a:solidFill>
            </a:endParaRPr>
          </a:p>
          <a:p>
            <a:pPr marL="800100" lvl="1" indent="-342900" eaLnBrk="1" hangingPunct="1">
              <a:buFont typeface="+mj-lt"/>
              <a:buAutoNum type="alphaLcPeriod"/>
              <a:defRPr/>
            </a:pPr>
            <a:r>
              <a:rPr sz="1800" smtClean="0"/>
              <a:t>An extension of the plain Application Context that has some extra features necessary for web applications. </a:t>
            </a:r>
          </a:p>
          <a:p>
            <a:pPr lvl="1" eaLnBrk="1" hangingPunct="1">
              <a:buFont typeface="Arial" pitchFamily="34" charset="0"/>
              <a:buNone/>
              <a:defRPr/>
            </a:pPr>
            <a:endParaRPr sz="1800" smtClean="0"/>
          </a:p>
        </p:txBody>
      </p:sp>
      <p:sp>
        <p:nvSpPr>
          <p:cNvPr id="47107"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Test Your Understanding</a:t>
            </a:r>
          </a:p>
        </p:txBody>
      </p:sp>
      <p:pic>
        <p:nvPicPr>
          <p:cNvPr id="47108" name="Picture 29"/>
          <p:cNvPicPr>
            <a:picLocks noChangeAspect="1" noChangeArrowheads="1"/>
          </p:cNvPicPr>
          <p:nvPr/>
        </p:nvPicPr>
        <p:blipFill>
          <a:blip r:embed="rId3"/>
          <a:srcRect/>
          <a:stretch>
            <a:fillRect/>
          </a:stretch>
        </p:blipFill>
        <p:spPr bwMode="auto">
          <a:xfrm>
            <a:off x="8124825" y="76200"/>
            <a:ext cx="1004888" cy="1055688"/>
          </a:xfrm>
          <a:prstGeom prst="rect">
            <a:avLst/>
          </a:prstGeom>
          <a:noFill/>
          <a:ln w="9525" algn="ctr">
            <a:noFill/>
            <a:miter lim="800000"/>
            <a:headEnd/>
            <a:tailEnd/>
          </a:ln>
        </p:spPr>
      </p:pic>
      <p:pic>
        <p:nvPicPr>
          <p:cNvPr id="47109" name="Picture 5" descr="test.jpg"/>
          <p:cNvPicPr>
            <a:picLocks noChangeAspect="1"/>
          </p:cNvPicPr>
          <p:nvPr/>
        </p:nvPicPr>
        <p:blipFill>
          <a:blip r:embed="rId4"/>
          <a:srcRect/>
          <a:stretch>
            <a:fillRect/>
          </a:stretch>
        </p:blipFill>
        <p:spPr bwMode="auto">
          <a:xfrm>
            <a:off x="7010400" y="1714500"/>
            <a:ext cx="1790700" cy="2552700"/>
          </a:xfrm>
          <a:prstGeom prst="rect">
            <a:avLst/>
          </a:prstGeom>
          <a:noFill/>
          <a:ln w="9525">
            <a:noFill/>
            <a:miter lim="800000"/>
            <a:headEnd/>
            <a:tailEnd/>
          </a:ln>
        </p:spPr>
      </p:pic>
      <p:sp>
        <p:nvSpPr>
          <p:cNvPr id="7"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78FC3D79-9AD0-4433-8318-50FA7EFAD09F}" type="slidenum">
              <a:rPr lang="en-US" smtClean="0">
                <a:latin typeface="+mj-lt"/>
              </a:rPr>
              <a:pPr>
                <a:defRPr/>
              </a:pPr>
              <a:t>37</a:t>
            </a:fld>
            <a:endParaRPr lang="en-US" dirty="0" smtClean="0">
              <a:latin typeface="+mj-l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Summary</a:t>
            </a:r>
          </a:p>
        </p:txBody>
      </p:sp>
      <p:sp>
        <p:nvSpPr>
          <p:cNvPr id="48131" name="Content Placeholder 1"/>
          <p:cNvSpPr>
            <a:spLocks noGrp="1"/>
          </p:cNvSpPr>
          <p:nvPr>
            <p:ph idx="1"/>
          </p:nvPr>
        </p:nvSpPr>
        <p:spPr>
          <a:xfrm>
            <a:off x="228600" y="1609725"/>
            <a:ext cx="6172200" cy="4946650"/>
          </a:xfrm>
        </p:spPr>
        <p:txBody>
          <a:bodyPr/>
          <a:lstStyle/>
          <a:p>
            <a:pPr eaLnBrk="1" hangingPunct="1">
              <a:buFont typeface="Arial" pitchFamily="34" charset="0"/>
              <a:buChar char="•"/>
            </a:pPr>
            <a:r>
              <a:rPr sz="2000" smtClean="0"/>
              <a:t>Let us take a quick look at the key points covere d in this chapter.</a:t>
            </a:r>
          </a:p>
          <a:p>
            <a:pPr lvl="1" eaLnBrk="1" hangingPunct="1"/>
            <a:r>
              <a:rPr sz="1800" smtClean="0"/>
              <a:t>The Spring MVC is a web development framework based on the Model View Controller (MVC) design pattern. The features of Spring MVC Framework are the Pluggable View technology and Injection of services into controllers.</a:t>
            </a:r>
          </a:p>
          <a:p>
            <a:pPr lvl="1" eaLnBrk="1" hangingPunct="1"/>
            <a:r>
              <a:rPr sz="1800" smtClean="0"/>
              <a:t>The Spring Web MVC framework is designed around a Dispatcher Servlet.</a:t>
            </a:r>
          </a:p>
          <a:p>
            <a:pPr lvl="1" eaLnBrk="1" hangingPunct="1"/>
            <a:r>
              <a:rPr sz="1800" smtClean="0"/>
              <a:t>Spring MVC provides a very clean division between controllers, JavaBean models, and views.</a:t>
            </a:r>
          </a:p>
          <a:p>
            <a:pPr lvl="1" eaLnBrk="1" hangingPunct="1"/>
            <a:r>
              <a:rPr sz="1800" smtClean="0"/>
              <a:t> Spring MVC supports JSP, FreeMarker, Velocity, XSLT, JasperReports, Excel and PDF  views.</a:t>
            </a:r>
          </a:p>
        </p:txBody>
      </p:sp>
      <p:pic>
        <p:nvPicPr>
          <p:cNvPr id="48132" name="Picture 4" descr="Introduction.jpg"/>
          <p:cNvPicPr>
            <a:picLocks noChangeAspect="1"/>
          </p:cNvPicPr>
          <p:nvPr/>
        </p:nvPicPr>
        <p:blipFill>
          <a:blip r:embed="rId3"/>
          <a:srcRect/>
          <a:stretch>
            <a:fillRect/>
          </a:stretch>
        </p:blipFill>
        <p:spPr bwMode="auto">
          <a:xfrm>
            <a:off x="7162800" y="1828800"/>
            <a:ext cx="1524000" cy="1609725"/>
          </a:xfrm>
          <a:prstGeom prst="rect">
            <a:avLst/>
          </a:prstGeom>
          <a:noFill/>
          <a:ln w="9525">
            <a:noFill/>
            <a:miter lim="800000"/>
            <a:headEnd/>
            <a:tailEnd/>
          </a:ln>
        </p:spPr>
      </p:pic>
      <p:sp>
        <p:nvSpPr>
          <p:cNvPr id="6" name="Slide Number Placeholder 3"/>
          <p:cNvSpPr>
            <a:spLocks noGrp="1"/>
          </p:cNvSpPr>
          <p:nvPr>
            <p:ph type="sldNum" sz="quarter" idx="10"/>
          </p:nvPr>
        </p:nvSpPr>
        <p:spPr bwMode="auto">
          <a:xfrm>
            <a:off x="152400" y="6427788"/>
            <a:ext cx="457200" cy="277812"/>
          </a:xfrm>
          <a:ln>
            <a:miter lim="800000"/>
            <a:headEnd/>
            <a:tailEnd/>
          </a:ln>
        </p:spPr>
        <p:txBody>
          <a:bodyPr vert="horz" wrap="square" lIns="91440" tIns="45720" rIns="91440" bIns="45720" numCol="1" anchor="t" anchorCtr="0" compatLnSpc="1">
            <a:prstTxWarp prst="textNoShape">
              <a:avLst/>
            </a:prstTxWarp>
          </a:bodyPr>
          <a:lstStyle/>
          <a:p>
            <a:pPr>
              <a:defRPr/>
            </a:pPr>
            <a:fld id="{3C0F1E7B-41F1-4011-B020-0A841B041DBF}" type="slidenum">
              <a:rPr lang="en-US" sz="1400" smtClean="0">
                <a:latin typeface="+mj-lt"/>
              </a:rPr>
              <a:pPr>
                <a:defRPr/>
              </a:pPr>
              <a:t>38</a:t>
            </a:fld>
            <a:endParaRPr lang="en-US" sz="1400" dirty="0" smtClean="0">
              <a:latin typeface="+mj-lt"/>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1"/>
          <p:cNvSpPr>
            <a:spLocks noGrp="1"/>
          </p:cNvSpPr>
          <p:nvPr>
            <p:ph idx="1"/>
          </p:nvPr>
        </p:nvSpPr>
        <p:spPr>
          <a:xfrm>
            <a:off x="228600" y="1609725"/>
            <a:ext cx="6248400" cy="4946650"/>
          </a:xfrm>
        </p:spPr>
        <p:txBody>
          <a:bodyPr/>
          <a:lstStyle/>
          <a:p>
            <a:pPr eaLnBrk="1" hangingPunct="1"/>
            <a:r>
              <a:rPr sz="2000" smtClean="0"/>
              <a:t> </a:t>
            </a:r>
            <a:r>
              <a:rPr sz="2000" smtClean="0">
                <a:hlinkClick r:id="rId2"/>
              </a:rPr>
              <a:t>http://www.springsource.org</a:t>
            </a:r>
            <a:endParaRPr sz="2000" smtClean="0"/>
          </a:p>
          <a:p>
            <a:pPr eaLnBrk="1" hangingPunct="1"/>
            <a:endParaRPr sz="2000" smtClean="0"/>
          </a:p>
          <a:p>
            <a:pPr eaLnBrk="1" hangingPunct="1"/>
            <a:r>
              <a:rPr sz="2000" smtClean="0">
                <a:hlinkClick r:id="rId3"/>
              </a:rPr>
              <a:t>http://blog.codebeach.com/2008/06/spring-mvc-application-architecture.html</a:t>
            </a:r>
            <a:endParaRPr sz="2000" smtClean="0"/>
          </a:p>
          <a:p>
            <a:pPr eaLnBrk="1" hangingPunct="1"/>
            <a:endParaRPr sz="2000" smtClean="0"/>
          </a:p>
          <a:p>
            <a:pPr eaLnBrk="1" hangingPunct="1"/>
            <a:r>
              <a:rPr sz="2000" smtClean="0"/>
              <a:t>“Expert Spring Web MVC and Web Flow” by Seth Ladd and others (published by Apress) is an excellent hard copy source of Spring Web MVC goodness.</a:t>
            </a:r>
          </a:p>
          <a:p>
            <a:pPr eaLnBrk="1" hangingPunct="1"/>
            <a:endParaRPr smtClean="0"/>
          </a:p>
        </p:txBody>
      </p:sp>
      <p:sp>
        <p:nvSpPr>
          <p:cNvPr id="49155"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Source</a:t>
            </a:r>
          </a:p>
        </p:txBody>
      </p:sp>
      <p:pic>
        <p:nvPicPr>
          <p:cNvPr id="49156" name="Picture 7"/>
          <p:cNvPicPr>
            <a:picLocks noChangeAspect="1" noChangeArrowheads="1"/>
          </p:cNvPicPr>
          <p:nvPr/>
        </p:nvPicPr>
        <p:blipFill>
          <a:blip r:embed="rId4"/>
          <a:srcRect/>
          <a:stretch>
            <a:fillRect/>
          </a:stretch>
        </p:blipFill>
        <p:spPr bwMode="auto">
          <a:xfrm>
            <a:off x="8153400" y="144463"/>
            <a:ext cx="990600" cy="990600"/>
          </a:xfrm>
          <a:prstGeom prst="rect">
            <a:avLst/>
          </a:prstGeom>
          <a:noFill/>
          <a:ln w="9525" algn="ctr">
            <a:noFill/>
            <a:miter lim="800000"/>
            <a:headEnd/>
            <a:tailEnd/>
          </a:ln>
        </p:spPr>
      </p:pic>
      <p:sp>
        <p:nvSpPr>
          <p:cNvPr id="4915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a:solidFill>
                  <a:schemeClr val="tx2"/>
                </a:solidFill>
              </a:rPr>
              <a:t>Disclaimer</a:t>
            </a:r>
            <a:r>
              <a:rPr lang="en-US" sz="1400"/>
              <a:t>: </a:t>
            </a:r>
            <a:r>
              <a:rPr lang="en-US" sz="140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49158" name="Picture 7" descr="look.jpg"/>
          <p:cNvPicPr>
            <a:picLocks noChangeAspect="1"/>
          </p:cNvPicPr>
          <p:nvPr/>
        </p:nvPicPr>
        <p:blipFill>
          <a:blip r:embed="rId5"/>
          <a:srcRect/>
          <a:stretch>
            <a:fillRect/>
          </a:stretch>
        </p:blipFill>
        <p:spPr bwMode="auto">
          <a:xfrm>
            <a:off x="6781800" y="1676400"/>
            <a:ext cx="2152650" cy="2124075"/>
          </a:xfrm>
          <a:prstGeom prst="rect">
            <a:avLst/>
          </a:prstGeom>
          <a:noFill/>
          <a:ln w="9525">
            <a:noFill/>
            <a:miter lim="800000"/>
            <a:headEnd/>
            <a:tailEnd/>
          </a:ln>
        </p:spPr>
      </p:pic>
      <p:sp>
        <p:nvSpPr>
          <p:cNvPr id="8"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738DD8DF-76A2-4D12-87CC-0690288D13E1}" type="slidenum">
              <a:rPr lang="en-US" smtClean="0">
                <a:latin typeface="+mj-lt"/>
              </a:rPr>
              <a:pPr>
                <a:defRPr/>
              </a:pPr>
              <a:t>39</a:t>
            </a:fld>
            <a:endParaRPr lang="en-US" dirty="0" smtClean="0">
              <a:latin typeface="+mj-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1"/>
          <p:cNvSpPr>
            <a:spLocks noGrp="1"/>
          </p:cNvSpPr>
          <p:nvPr>
            <p:ph idx="1"/>
          </p:nvPr>
        </p:nvSpPr>
        <p:spPr/>
        <p:txBody>
          <a:bodyPr/>
          <a:lstStyle/>
          <a:p>
            <a:pPr eaLnBrk="1" hangingPunct="1"/>
            <a:r>
              <a:rPr sz="2000" smtClean="0"/>
              <a:t>Introduction:</a:t>
            </a:r>
          </a:p>
          <a:p>
            <a:pPr lvl="1" eaLnBrk="1" hangingPunct="1">
              <a:buFont typeface="Arial" pitchFamily="34" charset="0"/>
              <a:buChar char="–"/>
            </a:pPr>
            <a:r>
              <a:rPr sz="1800" smtClean="0"/>
              <a:t>What is MVC?</a:t>
            </a:r>
          </a:p>
          <a:p>
            <a:pPr lvl="2" eaLnBrk="1" hangingPunct="1"/>
            <a:r>
              <a:rPr sz="1600" smtClean="0"/>
              <a:t>Model-View-Controller (MVC) architecture separates core business model functionality from the presentation and control logic that uses this functionality.</a:t>
            </a:r>
          </a:p>
          <a:p>
            <a:pPr lvl="2" eaLnBrk="1" hangingPunct="1"/>
            <a:endParaRPr sz="1600" smtClean="0"/>
          </a:p>
          <a:p>
            <a:pPr lvl="2" eaLnBrk="1" hangingPunct="1"/>
            <a:r>
              <a:rPr sz="1600" smtClean="0"/>
              <a:t>Such separation allows multiple views to share the same enterprise data model, which makes supporting multiple clients easier to implement, test, and maintain.</a:t>
            </a:r>
          </a:p>
          <a:p>
            <a:pPr lvl="1" eaLnBrk="1" hangingPunct="1">
              <a:buFont typeface="Arial" pitchFamily="34" charset="0"/>
              <a:buChar char="–"/>
            </a:pPr>
            <a:endParaRPr smtClean="0"/>
          </a:p>
        </p:txBody>
      </p:sp>
      <p:sp>
        <p:nvSpPr>
          <p:cNvPr id="13315"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Context Setting: Overview</a:t>
            </a:r>
          </a:p>
        </p:txBody>
      </p:sp>
      <p:sp>
        <p:nvSpPr>
          <p:cNvPr id="13316"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B53DBEA4-206C-41BC-BEB1-ED5E1D4BA1C7}" type="slidenum">
              <a:rPr lang="en-US" smtClean="0">
                <a:latin typeface="+mj-lt"/>
              </a:rPr>
              <a:pPr>
                <a:defRPr/>
              </a:pPr>
              <a:t>4</a:t>
            </a:fld>
            <a:endParaRPr lang="en-US" dirty="0" smtClean="0">
              <a:latin typeface="+mj-l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a:solidFill>
                  <a:srgbClr val="682252"/>
                </a:solidFill>
                <a:latin typeface="Myriad Pro" pitchFamily="34" charset="0"/>
                <a:cs typeface="Arial" pitchFamily="34" charset="0"/>
              </a:rPr>
              <a:t>Spring 3 MVC</a:t>
            </a: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400" dirty="0">
                <a:solidFill>
                  <a:schemeClr val="bg1"/>
                </a:solidFill>
                <a:latin typeface="Cambria" pitchFamily="18" charset="0"/>
                <a:ea typeface="+mj-ea"/>
                <a:cs typeface="+mj-cs"/>
              </a:rPr>
              <a:t>Spring 3 MVC Introduction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1"/>
          <p:cNvSpPr>
            <a:spLocks noGrp="1"/>
          </p:cNvSpPr>
          <p:nvPr>
            <p:ph idx="1"/>
          </p:nvPr>
        </p:nvSpPr>
        <p:spPr/>
        <p:txBody>
          <a:bodyPr/>
          <a:lstStyle/>
          <a:p>
            <a:pPr eaLnBrk="1" hangingPunct="1"/>
            <a:r>
              <a:rPr sz="2000" smtClean="0"/>
              <a:t>After completing this chapter, you will be able to:</a:t>
            </a:r>
          </a:p>
          <a:p>
            <a:pPr lvl="1" eaLnBrk="1" hangingPunct="1">
              <a:lnSpc>
                <a:spcPct val="150000"/>
              </a:lnSpc>
              <a:buFont typeface="Arial" pitchFamily="34" charset="0"/>
              <a:buChar char="–"/>
            </a:pPr>
            <a:r>
              <a:rPr sz="1800" smtClean="0"/>
              <a:t>Explain the Spring MVC architecture.</a:t>
            </a:r>
          </a:p>
          <a:p>
            <a:pPr lvl="1" eaLnBrk="1" hangingPunct="1">
              <a:lnSpc>
                <a:spcPct val="150000"/>
              </a:lnSpc>
              <a:buFont typeface="Arial" pitchFamily="34" charset="0"/>
              <a:buChar char="–"/>
            </a:pPr>
            <a:endParaRPr sz="1800" smtClean="0"/>
          </a:p>
          <a:p>
            <a:pPr lvl="1" eaLnBrk="1" hangingPunct="1">
              <a:lnSpc>
                <a:spcPct val="150000"/>
              </a:lnSpc>
              <a:buFont typeface="Arial" pitchFamily="34" charset="0"/>
              <a:buChar char="–"/>
            </a:pPr>
            <a:r>
              <a:rPr sz="1800" smtClean="0"/>
              <a:t>Configure Dispatcher Servlet in web.xml.</a:t>
            </a:r>
          </a:p>
          <a:p>
            <a:pPr eaLnBrk="1" hangingPunct="1"/>
            <a:endParaRPr smtClean="0"/>
          </a:p>
        </p:txBody>
      </p:sp>
      <p:sp>
        <p:nvSpPr>
          <p:cNvPr id="14339"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Objectives</a:t>
            </a:r>
          </a:p>
        </p:txBody>
      </p:sp>
      <p:sp>
        <p:nvSpPr>
          <p:cNvPr id="14340"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4F76641E-92FA-4554-A2B8-EF7029A05D88}" type="slidenum">
              <a:rPr lang="en-US" smtClean="0">
                <a:latin typeface="+mj-lt"/>
              </a:rPr>
              <a:pPr>
                <a:defRPr/>
              </a:pPr>
              <a:t>5</a:t>
            </a:fld>
            <a:endParaRPr lang="en-US" dirty="0" smtClean="0">
              <a:latin typeface="+mj-lt"/>
            </a:endParaRPr>
          </a:p>
        </p:txBody>
      </p:sp>
      <p:pic>
        <p:nvPicPr>
          <p:cNvPr id="14341" name="Picture 4" descr="objective.JPG"/>
          <p:cNvPicPr>
            <a:picLocks noChangeAspect="1"/>
          </p:cNvPicPr>
          <p:nvPr/>
        </p:nvPicPr>
        <p:blipFill>
          <a:blip r:embed="rId2"/>
          <a:srcRect/>
          <a:stretch>
            <a:fillRect/>
          </a:stretch>
        </p:blipFill>
        <p:spPr bwMode="auto">
          <a:xfrm>
            <a:off x="2590800" y="3657600"/>
            <a:ext cx="3562350" cy="2787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bwMode="auto"/>
        <p:txBody>
          <a:bodyPr vert="horz" wrap="square" lIns="91440" tIns="45720" rIns="91440" bIns="45720" numCol="1" anchorCtr="0" compatLnSpc="1">
            <a:prstTxWarp prst="textNoShape">
              <a:avLst/>
            </a:prstTxWarp>
          </a:bodyPr>
          <a:lstStyle/>
          <a:p>
            <a:r>
              <a:rPr lang="en-US" smtClean="0">
                <a:solidFill>
                  <a:srgbClr val="FFFFFF"/>
                </a:solidFill>
              </a:rPr>
              <a:t>Do you know?</a:t>
            </a:r>
          </a:p>
        </p:txBody>
      </p:sp>
      <p:pic>
        <p:nvPicPr>
          <p:cNvPr id="15363" name="Picture 5" descr="do you know.jpg"/>
          <p:cNvPicPr>
            <a:picLocks noGrp="1" noChangeAspect="1"/>
          </p:cNvPicPr>
          <p:nvPr>
            <p:ph idx="1"/>
          </p:nvPr>
        </p:nvPicPr>
        <p:blipFill>
          <a:blip r:embed="rId2"/>
          <a:srcRect/>
          <a:stretch>
            <a:fillRect/>
          </a:stretch>
        </p:blipFill>
        <p:spPr>
          <a:xfrm>
            <a:off x="4121150" y="3619500"/>
            <a:ext cx="901700" cy="927100"/>
          </a:xfrm>
          <a:noFill/>
        </p:spPr>
      </p:pic>
      <p:sp>
        <p:nvSpPr>
          <p:cNvPr id="15364" name="TextBox 4"/>
          <p:cNvSpPr txBox="1">
            <a:spLocks noChangeArrowheads="1"/>
          </p:cNvSpPr>
          <p:nvPr/>
        </p:nvSpPr>
        <p:spPr bwMode="auto">
          <a:xfrm>
            <a:off x="3048000" y="2667000"/>
            <a:ext cx="3462338" cy="708025"/>
          </a:xfrm>
          <a:prstGeom prst="rect">
            <a:avLst/>
          </a:prstGeom>
          <a:noFill/>
          <a:ln w="9525">
            <a:noFill/>
            <a:miter lim="800000"/>
            <a:headEnd/>
            <a:tailEnd/>
          </a:ln>
        </p:spPr>
        <p:txBody>
          <a:bodyPr wrap="none">
            <a:spAutoFit/>
          </a:bodyPr>
          <a:lstStyle/>
          <a:p>
            <a:r>
              <a:rPr lang="en-US" sz="4000"/>
              <a:t>What is MVC?</a:t>
            </a:r>
          </a:p>
        </p:txBody>
      </p:sp>
      <p:sp>
        <p:nvSpPr>
          <p:cNvPr id="5" name="Slide Number Placeholder 8"/>
          <p:cNvSpPr>
            <a:spLocks noGrp="1"/>
          </p:cNvSpPr>
          <p:nvPr>
            <p:ph type="sldNum" sz="quarter" idx="10"/>
          </p:nvPr>
        </p:nvSpPr>
        <p:spPr bwMode="auto">
          <a:xfrm>
            <a:off x="152400" y="6429375"/>
            <a:ext cx="457200" cy="276225"/>
          </a:xfrm>
          <a:ln>
            <a:miter lim="800000"/>
            <a:headEnd/>
            <a:tailEnd/>
          </a:ln>
        </p:spPr>
        <p:txBody>
          <a:bodyPr vert="horz" wrap="square" lIns="91440" tIns="45720" rIns="91440" bIns="45720" numCol="1" anchor="t" anchorCtr="0" compatLnSpc="1">
            <a:prstTxWarp prst="textNoShape">
              <a:avLst/>
            </a:prstTxWarp>
          </a:bodyPr>
          <a:lstStyle/>
          <a:p>
            <a:pPr>
              <a:defRPr/>
            </a:pPr>
            <a:fld id="{2A18E943-F0A8-417A-9BED-CA0B2DF38887}" type="slidenum">
              <a:rPr lang="en-US">
                <a:latin typeface="+mj-lt"/>
              </a:rPr>
              <a:pPr>
                <a:defRPr/>
              </a:pPr>
              <a:t>6</a:t>
            </a:fld>
            <a:endParaRPr lang="en-US" dirty="0">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a:xfrm>
            <a:off x="228600" y="1609725"/>
            <a:ext cx="8686800" cy="4486275"/>
          </a:xfrm>
        </p:spPr>
        <p:txBody>
          <a:bodyPr/>
          <a:lstStyle/>
          <a:p>
            <a:pPr eaLnBrk="1" hangingPunct="1"/>
            <a:r>
              <a:rPr sz="2000" smtClean="0"/>
              <a:t>The resources required for this training are:</a:t>
            </a:r>
          </a:p>
          <a:p>
            <a:pPr lvl="1" eaLnBrk="1" hangingPunct="1">
              <a:buFont typeface="Arial" pitchFamily="34" charset="0"/>
              <a:buChar char="–"/>
            </a:pPr>
            <a:r>
              <a:rPr sz="1800" smtClean="0"/>
              <a:t>SDE 6</a:t>
            </a:r>
          </a:p>
          <a:p>
            <a:pPr lvl="1" eaLnBrk="1" hangingPunct="1">
              <a:buFont typeface="Arial" pitchFamily="34" charset="0"/>
              <a:buChar char="–"/>
            </a:pPr>
            <a:endParaRPr sz="1800" smtClean="0"/>
          </a:p>
          <a:p>
            <a:pPr lvl="1" eaLnBrk="1" hangingPunct="1">
              <a:buFont typeface="Arial" pitchFamily="34" charset="0"/>
              <a:buChar char="–"/>
            </a:pPr>
            <a:r>
              <a:rPr sz="1800" smtClean="0"/>
              <a:t>Java 1.5/1.6</a:t>
            </a:r>
          </a:p>
          <a:p>
            <a:pPr lvl="1" eaLnBrk="1" hangingPunct="1">
              <a:buFont typeface="Arial" pitchFamily="34" charset="0"/>
              <a:buChar char="–"/>
            </a:pPr>
            <a:endParaRPr sz="1800" smtClean="0"/>
          </a:p>
          <a:p>
            <a:pPr lvl="1" eaLnBrk="1" hangingPunct="1">
              <a:buFont typeface="Arial" pitchFamily="34" charset="0"/>
              <a:buChar char="–"/>
            </a:pPr>
            <a:r>
              <a:rPr sz="1800" smtClean="0"/>
              <a:t>Spring Framework 3.0</a:t>
            </a:r>
          </a:p>
          <a:p>
            <a:pPr lvl="1" eaLnBrk="1" hangingPunct="1">
              <a:buFont typeface="Arial" pitchFamily="34" charset="0"/>
              <a:buChar char="–"/>
            </a:pPr>
            <a:endParaRPr sz="1800" smtClean="0"/>
          </a:p>
          <a:p>
            <a:pPr lvl="1" eaLnBrk="1" hangingPunct="1">
              <a:buFont typeface="Arial" pitchFamily="34" charset="0"/>
              <a:buChar char="–"/>
            </a:pPr>
            <a:r>
              <a:rPr sz="1800" smtClean="0"/>
              <a:t>Apache Tomcat 6.0</a:t>
            </a:r>
          </a:p>
        </p:txBody>
      </p:sp>
      <p:sp>
        <p:nvSpPr>
          <p:cNvPr id="16387"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Resources</a:t>
            </a:r>
          </a:p>
        </p:txBody>
      </p:sp>
      <p:sp>
        <p:nvSpPr>
          <p:cNvPr id="15364"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D0191B41-5C44-49F4-A8BB-796BF9C0F6DB}" type="slidenum">
              <a:rPr lang="en-US" smtClean="0">
                <a:latin typeface="+mj-lt"/>
              </a:rPr>
              <a:pPr>
                <a:defRPr/>
              </a:pPr>
              <a:t>7</a:t>
            </a:fld>
            <a:endParaRPr lang="en-US" dirty="0" smtClean="0">
              <a:latin typeface="+mj-lt"/>
            </a:endParaRPr>
          </a:p>
        </p:txBody>
      </p:sp>
      <p:pic>
        <p:nvPicPr>
          <p:cNvPr id="16389" name="Picture 4" descr="index.jpg"/>
          <p:cNvPicPr>
            <a:picLocks noChangeAspect="1"/>
          </p:cNvPicPr>
          <p:nvPr/>
        </p:nvPicPr>
        <p:blipFill>
          <a:blip r:embed="rId2"/>
          <a:srcRect/>
          <a:stretch>
            <a:fillRect/>
          </a:stretch>
        </p:blipFill>
        <p:spPr bwMode="auto">
          <a:xfrm>
            <a:off x="685800" y="4686300"/>
            <a:ext cx="1905000" cy="1257300"/>
          </a:xfrm>
          <a:prstGeom prst="rect">
            <a:avLst/>
          </a:prstGeom>
          <a:noFill/>
          <a:ln w="9525">
            <a:noFill/>
            <a:miter lim="800000"/>
            <a:headEnd/>
            <a:tailEnd/>
          </a:ln>
        </p:spPr>
      </p:pic>
      <p:pic>
        <p:nvPicPr>
          <p:cNvPr id="16390" name="Picture 5" descr="images2.jpg"/>
          <p:cNvPicPr>
            <a:picLocks noChangeAspect="1"/>
          </p:cNvPicPr>
          <p:nvPr/>
        </p:nvPicPr>
        <p:blipFill>
          <a:blip r:embed="rId3"/>
          <a:srcRect/>
          <a:stretch>
            <a:fillRect/>
          </a:stretch>
        </p:blipFill>
        <p:spPr bwMode="auto">
          <a:xfrm>
            <a:off x="3810000" y="5200650"/>
            <a:ext cx="819150" cy="361950"/>
          </a:xfrm>
          <a:prstGeom prst="rect">
            <a:avLst/>
          </a:prstGeom>
          <a:noFill/>
          <a:ln w="9525">
            <a:noFill/>
            <a:miter lim="800000"/>
            <a:headEnd/>
            <a:tailEnd/>
          </a:ln>
        </p:spPr>
      </p:pic>
      <p:pic>
        <p:nvPicPr>
          <p:cNvPr id="16391" name="Picture 8" descr="eclipse.jpg"/>
          <p:cNvPicPr>
            <a:picLocks noChangeAspect="1"/>
          </p:cNvPicPr>
          <p:nvPr/>
        </p:nvPicPr>
        <p:blipFill>
          <a:blip r:embed="rId4"/>
          <a:srcRect/>
          <a:stretch>
            <a:fillRect/>
          </a:stretch>
        </p:blipFill>
        <p:spPr bwMode="auto">
          <a:xfrm>
            <a:off x="6324600" y="4267200"/>
            <a:ext cx="1905000"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1"/>
          <p:cNvSpPr>
            <a:spLocks noGrp="1"/>
          </p:cNvSpPr>
          <p:nvPr>
            <p:ph idx="1"/>
          </p:nvPr>
        </p:nvSpPr>
        <p:spPr>
          <a:xfrm>
            <a:off x="228600" y="1609725"/>
            <a:ext cx="8686800" cy="4486275"/>
          </a:xfrm>
        </p:spPr>
        <p:txBody>
          <a:bodyPr/>
          <a:lstStyle/>
          <a:p>
            <a:pPr eaLnBrk="1" hangingPunct="1"/>
            <a:r>
              <a:rPr sz="2000" smtClean="0">
                <a:solidFill>
                  <a:srgbClr val="FF0000"/>
                </a:solidFill>
              </a:rPr>
              <a:t>The MVC Architecture is as follows:</a:t>
            </a:r>
          </a:p>
        </p:txBody>
      </p:sp>
      <p:sp>
        <p:nvSpPr>
          <p:cNvPr id="17411"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MVC Architecture Diagram</a:t>
            </a:r>
          </a:p>
        </p:txBody>
      </p:sp>
      <p:sp>
        <p:nvSpPr>
          <p:cNvPr id="16388"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C5433E58-9DF7-4D3F-923B-DA26517A861F}" type="slidenum">
              <a:rPr lang="en-US" smtClean="0">
                <a:latin typeface="+mj-lt"/>
              </a:rPr>
              <a:pPr>
                <a:defRPr/>
              </a:pPr>
              <a:t>8</a:t>
            </a:fld>
            <a:endParaRPr lang="en-US" dirty="0" smtClean="0">
              <a:latin typeface="+mj-lt"/>
            </a:endParaRPr>
          </a:p>
        </p:txBody>
      </p:sp>
      <p:sp>
        <p:nvSpPr>
          <p:cNvPr id="9" name="Rounded Rectangle 8"/>
          <p:cNvSpPr/>
          <p:nvPr/>
        </p:nvSpPr>
        <p:spPr>
          <a:xfrm>
            <a:off x="3048000" y="2514600"/>
            <a:ext cx="2819400" cy="129540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accent4">
                    <a:lumMod val="75000"/>
                  </a:schemeClr>
                </a:solidFill>
              </a:rPr>
              <a:t>Model</a:t>
            </a:r>
          </a:p>
          <a:p>
            <a:pPr algn="ctr">
              <a:defRPr/>
            </a:pPr>
            <a:r>
              <a:rPr lang="en-US" sz="2200" dirty="0"/>
              <a:t>Business Logic </a:t>
            </a:r>
          </a:p>
          <a:p>
            <a:pPr algn="ctr">
              <a:defRPr/>
            </a:pPr>
            <a:endParaRPr lang="en-US" dirty="0"/>
          </a:p>
          <a:p>
            <a:pPr algn="ctr">
              <a:defRPr/>
            </a:pPr>
            <a:endParaRPr lang="en-US" dirty="0"/>
          </a:p>
        </p:txBody>
      </p:sp>
      <p:sp>
        <p:nvSpPr>
          <p:cNvPr id="10" name="Rounded Rectangle 9"/>
          <p:cNvSpPr/>
          <p:nvPr/>
        </p:nvSpPr>
        <p:spPr>
          <a:xfrm>
            <a:off x="914400" y="4572000"/>
            <a:ext cx="2819400" cy="121920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accent4">
                    <a:lumMod val="75000"/>
                  </a:schemeClr>
                </a:solidFill>
              </a:rPr>
              <a:t>View</a:t>
            </a:r>
          </a:p>
          <a:p>
            <a:pPr algn="ctr">
              <a:defRPr/>
            </a:pPr>
            <a:r>
              <a:rPr lang="en-US" sz="2200" dirty="0"/>
              <a:t>Model Representation</a:t>
            </a:r>
          </a:p>
        </p:txBody>
      </p:sp>
      <p:sp>
        <p:nvSpPr>
          <p:cNvPr id="11" name="Rounded Rectangle 10"/>
          <p:cNvSpPr/>
          <p:nvPr/>
        </p:nvSpPr>
        <p:spPr>
          <a:xfrm>
            <a:off x="5562600" y="4572000"/>
            <a:ext cx="2819400" cy="1216025"/>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accent4">
                    <a:lumMod val="75000"/>
                  </a:schemeClr>
                </a:solidFill>
              </a:rPr>
              <a:t>Controller</a:t>
            </a:r>
          </a:p>
          <a:p>
            <a:pPr algn="ctr">
              <a:defRPr/>
            </a:pPr>
            <a:r>
              <a:rPr lang="en-US" sz="2200" dirty="0"/>
              <a:t>User interaction</a:t>
            </a:r>
          </a:p>
          <a:p>
            <a:pPr algn="ctr">
              <a:defRPr/>
            </a:pPr>
            <a:endParaRPr lang="en-US" sz="2200" dirty="0"/>
          </a:p>
        </p:txBody>
      </p:sp>
      <p:sp>
        <p:nvSpPr>
          <p:cNvPr id="13" name="Curved Right Arrow 12"/>
          <p:cNvSpPr/>
          <p:nvPr/>
        </p:nvSpPr>
        <p:spPr>
          <a:xfrm rot="13750235" flipH="1">
            <a:off x="1398588" y="2389187"/>
            <a:ext cx="1377950" cy="1952625"/>
          </a:xfrm>
          <a:prstGeom prst="curvedRightArrow">
            <a:avLst>
              <a:gd name="adj1" fmla="val 25000"/>
              <a:gd name="adj2" fmla="val 47508"/>
              <a:gd name="adj3" fmla="val 25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4" name="Right Arrow 13"/>
          <p:cNvSpPr/>
          <p:nvPr/>
        </p:nvSpPr>
        <p:spPr>
          <a:xfrm rot="7544456">
            <a:off x="2487613" y="3930650"/>
            <a:ext cx="914400" cy="5334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ight Arrow 14"/>
          <p:cNvSpPr/>
          <p:nvPr/>
        </p:nvSpPr>
        <p:spPr>
          <a:xfrm rot="10800000">
            <a:off x="3733800" y="4652963"/>
            <a:ext cx="1752600" cy="5334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ight Arrow 15"/>
          <p:cNvSpPr/>
          <p:nvPr/>
        </p:nvSpPr>
        <p:spPr>
          <a:xfrm>
            <a:off x="3816350" y="5262563"/>
            <a:ext cx="1752600" cy="5334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Curved Right Arrow 16"/>
          <p:cNvSpPr/>
          <p:nvPr/>
        </p:nvSpPr>
        <p:spPr>
          <a:xfrm rot="8658868">
            <a:off x="6159500" y="2411413"/>
            <a:ext cx="1338263" cy="1954212"/>
          </a:xfrm>
          <a:prstGeom prst="curvedRightArrow">
            <a:avLst>
              <a:gd name="adj1" fmla="val 25000"/>
              <a:gd name="adj2" fmla="val 47508"/>
              <a:gd name="adj3" fmla="val 25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7421" name="TextBox 18"/>
          <p:cNvSpPr txBox="1">
            <a:spLocks noChangeArrowheads="1"/>
          </p:cNvSpPr>
          <p:nvPr/>
        </p:nvSpPr>
        <p:spPr bwMode="auto">
          <a:xfrm>
            <a:off x="228600" y="3011488"/>
            <a:ext cx="1143000" cy="646112"/>
          </a:xfrm>
          <a:prstGeom prst="rect">
            <a:avLst/>
          </a:prstGeom>
          <a:noFill/>
          <a:ln w="9525">
            <a:noFill/>
            <a:miter lim="800000"/>
            <a:headEnd/>
            <a:tailEnd/>
          </a:ln>
        </p:spPr>
        <p:txBody>
          <a:bodyPr>
            <a:spAutoFit/>
          </a:bodyPr>
          <a:lstStyle/>
          <a:p>
            <a:r>
              <a:rPr lang="en-US" b="1"/>
              <a:t>Get State</a:t>
            </a:r>
          </a:p>
        </p:txBody>
      </p:sp>
      <p:sp>
        <p:nvSpPr>
          <p:cNvPr id="17422" name="TextBox 19"/>
          <p:cNvSpPr txBox="1">
            <a:spLocks noChangeArrowheads="1"/>
          </p:cNvSpPr>
          <p:nvPr/>
        </p:nvSpPr>
        <p:spPr bwMode="auto">
          <a:xfrm>
            <a:off x="4191000" y="5943600"/>
            <a:ext cx="1143000" cy="646113"/>
          </a:xfrm>
          <a:prstGeom prst="rect">
            <a:avLst/>
          </a:prstGeom>
          <a:noFill/>
          <a:ln w="9525">
            <a:noFill/>
            <a:miter lim="800000"/>
            <a:headEnd/>
            <a:tailEnd/>
          </a:ln>
        </p:spPr>
        <p:txBody>
          <a:bodyPr>
            <a:spAutoFit/>
          </a:bodyPr>
          <a:lstStyle/>
          <a:p>
            <a:r>
              <a:rPr lang="en-US" b="1"/>
              <a:t>User Actions</a:t>
            </a:r>
          </a:p>
        </p:txBody>
      </p:sp>
      <p:sp>
        <p:nvSpPr>
          <p:cNvPr id="17423" name="TextBox 20"/>
          <p:cNvSpPr txBox="1">
            <a:spLocks noChangeArrowheads="1"/>
          </p:cNvSpPr>
          <p:nvPr/>
        </p:nvSpPr>
        <p:spPr bwMode="auto">
          <a:xfrm>
            <a:off x="7848600" y="3005138"/>
            <a:ext cx="1143000" cy="646112"/>
          </a:xfrm>
          <a:prstGeom prst="rect">
            <a:avLst/>
          </a:prstGeom>
          <a:noFill/>
          <a:ln w="9525">
            <a:noFill/>
            <a:miter lim="800000"/>
            <a:headEnd/>
            <a:tailEnd/>
          </a:ln>
        </p:spPr>
        <p:txBody>
          <a:bodyPr>
            <a:spAutoFit/>
          </a:bodyPr>
          <a:lstStyle/>
          <a:p>
            <a:r>
              <a:rPr lang="en-US" b="1"/>
              <a:t>Set State</a:t>
            </a:r>
          </a:p>
        </p:txBody>
      </p:sp>
      <p:sp>
        <p:nvSpPr>
          <p:cNvPr id="17424" name="TextBox 21"/>
          <p:cNvSpPr txBox="1">
            <a:spLocks noChangeArrowheads="1"/>
          </p:cNvSpPr>
          <p:nvPr/>
        </p:nvSpPr>
        <p:spPr bwMode="auto">
          <a:xfrm>
            <a:off x="4648200" y="4114800"/>
            <a:ext cx="1143000" cy="646113"/>
          </a:xfrm>
          <a:prstGeom prst="rect">
            <a:avLst/>
          </a:prstGeom>
          <a:noFill/>
          <a:ln w="9525">
            <a:noFill/>
            <a:miter lim="800000"/>
            <a:headEnd/>
            <a:tailEnd/>
          </a:ln>
        </p:spPr>
        <p:txBody>
          <a:bodyPr>
            <a:spAutoFit/>
          </a:bodyPr>
          <a:lstStyle/>
          <a:p>
            <a:r>
              <a:rPr lang="en-US" b="1"/>
              <a:t>Change View</a:t>
            </a:r>
          </a:p>
        </p:txBody>
      </p:sp>
      <p:sp>
        <p:nvSpPr>
          <p:cNvPr id="17425" name="TextBox 22"/>
          <p:cNvSpPr txBox="1">
            <a:spLocks noChangeArrowheads="1"/>
          </p:cNvSpPr>
          <p:nvPr/>
        </p:nvSpPr>
        <p:spPr bwMode="auto">
          <a:xfrm>
            <a:off x="3276600" y="3962400"/>
            <a:ext cx="1143000" cy="646113"/>
          </a:xfrm>
          <a:prstGeom prst="rect">
            <a:avLst/>
          </a:prstGeom>
          <a:noFill/>
          <a:ln w="9525">
            <a:noFill/>
            <a:miter lim="800000"/>
            <a:headEnd/>
            <a:tailEnd/>
          </a:ln>
        </p:spPr>
        <p:txBody>
          <a:bodyPr>
            <a:spAutoFit/>
          </a:bodyPr>
          <a:lstStyle/>
          <a:p>
            <a:r>
              <a:rPr lang="en-US" b="1"/>
              <a:t>Update Event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p:cNvSpPr>
            <a:spLocks noGrp="1"/>
          </p:cNvSpPr>
          <p:nvPr>
            <p:ph idx="1"/>
          </p:nvPr>
        </p:nvSpPr>
        <p:spPr>
          <a:xfrm>
            <a:off x="228600" y="1609725"/>
            <a:ext cx="8686800" cy="4486275"/>
          </a:xfrm>
        </p:spPr>
        <p:txBody>
          <a:bodyPr/>
          <a:lstStyle/>
          <a:p>
            <a:pPr eaLnBrk="1" hangingPunct="1"/>
            <a:r>
              <a:rPr sz="2000" smtClean="0"/>
              <a:t>Name some famous MVC Framework.</a:t>
            </a:r>
          </a:p>
        </p:txBody>
      </p:sp>
      <p:sp>
        <p:nvSpPr>
          <p:cNvPr id="18435"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Example of MVC Framework</a:t>
            </a:r>
          </a:p>
        </p:txBody>
      </p:sp>
      <p:sp>
        <p:nvSpPr>
          <p:cNvPr id="17412"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79BA3F22-213E-4861-AF76-A5D4FB1A5F94}" type="slidenum">
              <a:rPr lang="en-US" smtClean="0">
                <a:latin typeface="+mj-lt"/>
              </a:rPr>
              <a:pPr>
                <a:defRPr/>
              </a:pPr>
              <a:t>9</a:t>
            </a:fld>
            <a:endParaRPr lang="en-US" dirty="0" smtClean="0">
              <a:latin typeface="+mj-lt"/>
            </a:endParaRPr>
          </a:p>
        </p:txBody>
      </p:sp>
      <p:pic>
        <p:nvPicPr>
          <p:cNvPr id="18437" name="Picture 7" descr="images.jpg"/>
          <p:cNvPicPr>
            <a:picLocks noChangeAspect="1"/>
          </p:cNvPicPr>
          <p:nvPr/>
        </p:nvPicPr>
        <p:blipFill>
          <a:blip r:embed="rId3"/>
          <a:srcRect/>
          <a:stretch>
            <a:fillRect/>
          </a:stretch>
        </p:blipFill>
        <p:spPr bwMode="auto">
          <a:xfrm>
            <a:off x="5486400" y="1676400"/>
            <a:ext cx="3051175"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BB19F4E7C7474FB1BA8D1F1322D63D" ma:contentTypeVersion="0" ma:contentTypeDescription="Create a new document." ma:contentTypeScope="" ma:versionID="7ac69171c1f8886e49dfc13201fa298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28CA6FE2-FF51-405D-89BC-D68CEC3D5D39}"/>
</file>

<file path=customXml/itemProps2.xml><?xml version="1.0" encoding="utf-8"?>
<ds:datastoreItem xmlns:ds="http://schemas.openxmlformats.org/officeDocument/2006/customXml" ds:itemID="{E94CFFA5-8477-4F71-A5C2-198C10DFEFA9}"/>
</file>

<file path=customXml/itemProps3.xml><?xml version="1.0" encoding="utf-8"?>
<ds:datastoreItem xmlns:ds="http://schemas.openxmlformats.org/officeDocument/2006/customXml" ds:itemID="{A52A95FD-B8EA-4163-AAE5-028C189D181F}"/>
</file>

<file path=customXml/itemProps4.xml><?xml version="1.0" encoding="utf-8"?>
<ds:datastoreItem xmlns:ds="http://schemas.openxmlformats.org/officeDocument/2006/customXml" ds:itemID="{3E5914E5-8CCB-4C78-A9DC-B2E8C29E1C91}"/>
</file>

<file path=docProps/app.xml><?xml version="1.0" encoding="utf-8"?>
<Properties xmlns="http://schemas.openxmlformats.org/officeDocument/2006/extended-properties" xmlns:vt="http://schemas.openxmlformats.org/officeDocument/2006/docPropsVTypes">
  <Template>Content_Development_RIO_Template_Practitioner</Template>
  <TotalTime>457</TotalTime>
  <Words>2493</Words>
  <Application>Microsoft Office PowerPoint</Application>
  <PresentationFormat>On-screen Show (4:3)</PresentationFormat>
  <Paragraphs>358</Paragraphs>
  <Slides>40</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Verdana</vt:lpstr>
      <vt:lpstr>Calibri</vt:lpstr>
      <vt:lpstr>Myriad Pro</vt:lpstr>
      <vt:lpstr>Wingdings</vt:lpstr>
      <vt:lpstr>Cambria</vt:lpstr>
      <vt:lpstr>Arial Narrow</vt:lpstr>
      <vt:lpstr>Theme_3</vt:lpstr>
      <vt:lpstr>Slide 1</vt:lpstr>
      <vt:lpstr>Slide 2</vt:lpstr>
      <vt:lpstr>Slide 3</vt:lpstr>
      <vt:lpstr>Context Setting: Overview</vt:lpstr>
      <vt:lpstr>Objectives</vt:lpstr>
      <vt:lpstr>Do you know?</vt:lpstr>
      <vt:lpstr>Resources</vt:lpstr>
      <vt:lpstr>MVC Architecture Diagram</vt:lpstr>
      <vt:lpstr>Example of MVC Framework</vt:lpstr>
      <vt:lpstr>Life before MVC: Servlets</vt:lpstr>
      <vt:lpstr>Problems with Servlets</vt:lpstr>
      <vt:lpstr>Then Came the JSPs</vt:lpstr>
      <vt:lpstr>MVC Model 1 Architecture</vt:lpstr>
      <vt:lpstr>MVC Model 1 Architecture (Contd.)</vt:lpstr>
      <vt:lpstr>MVC Model 2 Architecture</vt:lpstr>
      <vt:lpstr>MVC Control Flow</vt:lpstr>
      <vt:lpstr>MVC Control Flow (Contd.)</vt:lpstr>
      <vt:lpstr>Spring MVC Introduction</vt:lpstr>
      <vt:lpstr>Request Life Cycle in Spring MVC</vt:lpstr>
      <vt:lpstr>Request Life Cycle in Spring MVC (Contd.)</vt:lpstr>
      <vt:lpstr>Comparison with Struts 1.x</vt:lpstr>
      <vt:lpstr>Introduction to Dispatcher  Servlet</vt:lpstr>
      <vt:lpstr>Dispatcher Servlet</vt:lpstr>
      <vt:lpstr>Web.xml</vt:lpstr>
      <vt:lpstr>Dispatcher Servlet</vt:lpstr>
      <vt:lpstr>Web.xml</vt:lpstr>
      <vt:lpstr>web.xml (Contd.)</vt:lpstr>
      <vt:lpstr>Two Applications Context</vt:lpstr>
      <vt:lpstr>Web Application Context</vt:lpstr>
      <vt:lpstr>Web Application Context (Contd.)</vt:lpstr>
      <vt:lpstr>Context Hierarchy in Spring Web MVC</vt:lpstr>
      <vt:lpstr>What is New in Spring 3 MVC</vt:lpstr>
      <vt:lpstr>Questions</vt:lpstr>
      <vt:lpstr>Welcome Break</vt:lpstr>
      <vt:lpstr>Test Your Understanding</vt:lpstr>
      <vt:lpstr>Test Your Understanding</vt:lpstr>
      <vt:lpstr>Test Your Understanding</vt:lpstr>
      <vt:lpstr>Summary</vt:lpstr>
      <vt:lpstr>Source</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3.0 MVC Introduction</dc:title>
  <dc:creator>Sinha Ray, Sucheta (Cognizant)</dc:creator>
  <cp:lastModifiedBy>306411</cp:lastModifiedBy>
  <cp:revision>53</cp:revision>
  <dcterms:created xsi:type="dcterms:W3CDTF">2006-08-16T00:00:00Z</dcterms:created>
  <dcterms:modified xsi:type="dcterms:W3CDTF">2012-01-17T05:24:56Z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Form</vt:lpwstr>
  </property>
  <property fmtid="{D5CDD505-2E9C-101B-9397-08002B2CF9AE}" pid="6" name="ContentTypeId">
    <vt:lpwstr>0x010100D8BB19F4E7C7474FB1BA8D1F1322D63D</vt:lpwstr>
  </property>
</Properties>
</file>