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5"/>
  </p:sldMasterIdLst>
  <p:notesMasterIdLst>
    <p:notesMasterId r:id="rId45"/>
  </p:notesMasterIdLst>
  <p:sldIdLst>
    <p:sldId id="258" r:id="rId6"/>
    <p:sldId id="267" r:id="rId7"/>
    <p:sldId id="307" r:id="rId8"/>
    <p:sldId id="269" r:id="rId9"/>
    <p:sldId id="270" r:id="rId10"/>
    <p:sldId id="308" r:id="rId11"/>
    <p:sldId id="312" r:id="rId12"/>
    <p:sldId id="313" r:id="rId13"/>
    <p:sldId id="314" r:id="rId14"/>
    <p:sldId id="315" r:id="rId15"/>
    <p:sldId id="316" r:id="rId16"/>
    <p:sldId id="343" r:id="rId17"/>
    <p:sldId id="317" r:id="rId18"/>
    <p:sldId id="318" r:id="rId19"/>
    <p:sldId id="319" r:id="rId20"/>
    <p:sldId id="320" r:id="rId21"/>
    <p:sldId id="331" r:id="rId22"/>
    <p:sldId id="321" r:id="rId23"/>
    <p:sldId id="322" r:id="rId24"/>
    <p:sldId id="323" r:id="rId25"/>
    <p:sldId id="324" r:id="rId26"/>
    <p:sldId id="325" r:id="rId27"/>
    <p:sldId id="326" r:id="rId28"/>
    <p:sldId id="327" r:id="rId29"/>
    <p:sldId id="328" r:id="rId30"/>
    <p:sldId id="332" r:id="rId31"/>
    <p:sldId id="348" r:id="rId32"/>
    <p:sldId id="330" r:id="rId33"/>
    <p:sldId id="334" r:id="rId34"/>
    <p:sldId id="335" r:id="rId35"/>
    <p:sldId id="336" r:id="rId36"/>
    <p:sldId id="337" r:id="rId37"/>
    <p:sldId id="349" r:id="rId38"/>
    <p:sldId id="350" r:id="rId39"/>
    <p:sldId id="354" r:id="rId40"/>
    <p:sldId id="345" r:id="rId41"/>
    <p:sldId id="346" r:id="rId42"/>
    <p:sldId id="352" r:id="rId43"/>
    <p:sldId id="353" r:id="rId44"/>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50000" saltData="lveiqZaGX2gCpfMBBGnTNQ" hashData="kT4TTiA5EGxGJn/ZiX3EyLpmInI"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2D9F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12" autoAdjust="0"/>
    <p:restoredTop sz="88351" autoAdjust="0"/>
  </p:normalViewPr>
  <p:slideViewPr>
    <p:cSldViewPr>
      <p:cViewPr>
        <p:scale>
          <a:sx n="70" d="100"/>
          <a:sy n="70" d="100"/>
        </p:scale>
        <p:origin x="-1638"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defRPr>
            </a:lvl1pPr>
          </a:lstStyle>
          <a:p>
            <a:pPr>
              <a:defRPr/>
            </a:pPr>
            <a:endParaRPr lang="en-US"/>
          </a:p>
        </p:txBody>
      </p:sp>
      <p:sp>
        <p:nvSpPr>
          <p:cNvPr id="49156" name="Rectangle 4"/>
          <p:cNvSpPr>
            <a:spLocks noRo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defRPr>
            </a:lvl1pPr>
          </a:lstStyle>
          <a:p>
            <a:pPr>
              <a:defRPr/>
            </a:pPr>
            <a:fld id="{113C1EC2-F729-47BD-903B-3885E03BE71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C681F579-7301-40B4-BD02-81E36506E128}"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877E693B-C682-44CF-BFCE-024EA94F1415}"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58F6599A-D081-4ED3-BCC9-FE6A176F5CCE}"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E112BD86-9ADC-4D8C-9738-2D1B3AEC8C3F}" type="slidenum">
              <a:rPr lang="en-US" smtClean="0">
                <a:latin typeface="Arial" pitchFamily="34" charset="0"/>
              </a:rPr>
              <a:pPr/>
              <a:t>18</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pitchFamily="34" charset="0"/>
            </a:endParaRPr>
          </a:p>
        </p:txBody>
      </p:sp>
      <p:sp>
        <p:nvSpPr>
          <p:cNvPr id="62468" name="Slide Number Placeholder 3"/>
          <p:cNvSpPr>
            <a:spLocks noGrp="1"/>
          </p:cNvSpPr>
          <p:nvPr>
            <p:ph type="sldNum" sz="quarter" idx="5"/>
          </p:nvPr>
        </p:nvSpPr>
        <p:spPr>
          <a:noFill/>
        </p:spPr>
        <p:txBody>
          <a:bodyPr/>
          <a:lstStyle/>
          <a:p>
            <a:fld id="{21BCE2FD-6165-49AD-8F05-D7AB3CE135BF}" type="slidenum">
              <a:rPr lang="en-US" smtClean="0">
                <a:latin typeface="Arial" pitchFamily="34" charset="0"/>
              </a:rPr>
              <a:pPr/>
              <a:t>19</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C26E0B42-706D-4D8C-8557-6CF01B8E0BC0}" type="slidenum">
              <a:rPr lang="en-US" smtClean="0">
                <a:latin typeface="Arial" pitchFamily="34" charset="0"/>
              </a:rPr>
              <a:pPr/>
              <a:t>21</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pitchFamily="34" charset="0"/>
            </a:endParaRPr>
          </a:p>
        </p:txBody>
      </p:sp>
      <p:sp>
        <p:nvSpPr>
          <p:cNvPr id="64516" name="Slide Number Placeholder 3"/>
          <p:cNvSpPr>
            <a:spLocks noGrp="1"/>
          </p:cNvSpPr>
          <p:nvPr>
            <p:ph type="sldNum" sz="quarter" idx="5"/>
          </p:nvPr>
        </p:nvSpPr>
        <p:spPr>
          <a:noFill/>
        </p:spPr>
        <p:txBody>
          <a:bodyPr/>
          <a:lstStyle/>
          <a:p>
            <a:fld id="{4C2CB7A9-3812-4D76-A67D-26C0C4A700BD}"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pitchFamily="34" charset="0"/>
            </a:endParaRPr>
          </a:p>
        </p:txBody>
      </p:sp>
      <p:sp>
        <p:nvSpPr>
          <p:cNvPr id="65540" name="Slide Number Placeholder 3"/>
          <p:cNvSpPr>
            <a:spLocks noGrp="1"/>
          </p:cNvSpPr>
          <p:nvPr>
            <p:ph type="sldNum" sz="quarter" idx="5"/>
          </p:nvPr>
        </p:nvSpPr>
        <p:spPr>
          <a:noFill/>
        </p:spPr>
        <p:txBody>
          <a:bodyPr/>
          <a:lstStyle/>
          <a:p>
            <a:fld id="{8BD23F8C-3C39-4C9E-9B16-6CCE1464913C}" type="slidenum">
              <a:rPr lang="en-US" smtClean="0">
                <a:latin typeface="Arial" pitchFamily="34" charset="0"/>
              </a:rPr>
              <a:pPr/>
              <a:t>23</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F7914E1C-F30D-458A-A5E2-BB58C32D9D6D}" type="slidenum">
              <a:rPr lang="en-US" smtClean="0">
                <a:latin typeface="Arial" pitchFamily="34" charset="0"/>
              </a:rPr>
              <a:pPr/>
              <a:t>24</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793729C9-F394-4E6C-86F0-69F47FD28480}" type="slidenum">
              <a:rPr lang="en-US" smtClean="0">
                <a:latin typeface="Arial" pitchFamily="34" charset="0"/>
              </a:rPr>
              <a:pPr/>
              <a:t>25</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11E3A3CF-58BE-468A-B94B-60BE801BA557}"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54D6FDB0-422F-4582-8AD4-A94DEEBBEF54}"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latin typeface="Arial" pitchFamily="34" charset="0"/>
            </a:endParaRPr>
          </a:p>
        </p:txBody>
      </p:sp>
      <p:sp>
        <p:nvSpPr>
          <p:cNvPr id="69636" name="Slide Number Placeholder 3"/>
          <p:cNvSpPr>
            <a:spLocks noGrp="1"/>
          </p:cNvSpPr>
          <p:nvPr>
            <p:ph type="sldNum" sz="quarter" idx="5"/>
          </p:nvPr>
        </p:nvSpPr>
        <p:spPr>
          <a:noFill/>
        </p:spPr>
        <p:txBody>
          <a:bodyPr/>
          <a:lstStyle/>
          <a:p>
            <a:fld id="{325AABCA-84B3-4DE3-8CE6-A6219BA8E098}"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b="1" smtClean="0">
                <a:latin typeface="Arial" pitchFamily="34" charset="0"/>
              </a:rPr>
              <a:t>Correct Answer</a:t>
            </a:r>
            <a:r>
              <a:rPr lang="en-US" smtClean="0">
                <a:latin typeface="Arial" pitchFamily="34" charset="0"/>
              </a:rPr>
              <a:t>: a) @CookieValue</a:t>
            </a:r>
          </a:p>
        </p:txBody>
      </p:sp>
      <p:sp>
        <p:nvSpPr>
          <p:cNvPr id="70660" name="Slide Number Placeholder 3"/>
          <p:cNvSpPr>
            <a:spLocks noGrp="1"/>
          </p:cNvSpPr>
          <p:nvPr>
            <p:ph type="sldNum" sz="quarter" idx="5"/>
          </p:nvPr>
        </p:nvSpPr>
        <p:spPr>
          <a:noFill/>
        </p:spPr>
        <p:txBody>
          <a:bodyPr/>
          <a:lstStyle/>
          <a:p>
            <a:fld id="{50AE08E5-4568-441C-B4D3-FC86F2724B9D}" type="slidenum">
              <a:rPr lang="en-US" smtClean="0">
                <a:latin typeface="Arial" pitchFamily="34" charset="0"/>
              </a:rPr>
              <a:pPr/>
              <a:t>34</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b="1" smtClean="0">
                <a:latin typeface="Arial" pitchFamily="34" charset="0"/>
              </a:rPr>
              <a:t>Correct Answer</a:t>
            </a:r>
            <a:r>
              <a:rPr lang="en-US" smtClean="0">
                <a:latin typeface="Arial" pitchFamily="34" charset="0"/>
              </a:rPr>
              <a:t>: false</a:t>
            </a:r>
          </a:p>
        </p:txBody>
      </p:sp>
      <p:sp>
        <p:nvSpPr>
          <p:cNvPr id="71684" name="Slide Number Placeholder 3"/>
          <p:cNvSpPr>
            <a:spLocks noGrp="1"/>
          </p:cNvSpPr>
          <p:nvPr>
            <p:ph type="sldNum" sz="quarter" idx="5"/>
          </p:nvPr>
        </p:nvSpPr>
        <p:spPr>
          <a:noFill/>
        </p:spPr>
        <p:txBody>
          <a:bodyPr/>
          <a:lstStyle/>
          <a:p>
            <a:fld id="{773277DA-496A-4841-9E5C-8F38EBC895F3}" type="slidenum">
              <a:rPr lang="en-US" smtClean="0">
                <a:latin typeface="Arial" pitchFamily="34" charset="0"/>
              </a:rPr>
              <a:pPr/>
              <a:t>35</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latin typeface="Arial" pitchFamily="34" charset="0"/>
            </a:endParaRPr>
          </a:p>
        </p:txBody>
      </p:sp>
      <p:sp>
        <p:nvSpPr>
          <p:cNvPr id="72708" name="Slide Number Placeholder 3"/>
          <p:cNvSpPr>
            <a:spLocks noGrp="1"/>
          </p:cNvSpPr>
          <p:nvPr>
            <p:ph type="sldNum" sz="quarter" idx="5"/>
          </p:nvPr>
        </p:nvSpPr>
        <p:spPr>
          <a:noFill/>
        </p:spPr>
        <p:txBody>
          <a:bodyPr/>
          <a:lstStyle/>
          <a:p>
            <a:fld id="{67D9449D-5148-4878-B2B1-BB2E2C176E96}" type="slidenum">
              <a:rPr lang="en-US" smtClean="0">
                <a:latin typeface="Arial" pitchFamily="34" charset="0"/>
              </a:rPr>
              <a:pPr/>
              <a:t>36</a:t>
            </a:fld>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latin typeface="Arial" pitchFamily="34" charset="0"/>
            </a:endParaRPr>
          </a:p>
        </p:txBody>
      </p:sp>
      <p:sp>
        <p:nvSpPr>
          <p:cNvPr id="73732" name="Slide Number Placeholder 3"/>
          <p:cNvSpPr>
            <a:spLocks noGrp="1"/>
          </p:cNvSpPr>
          <p:nvPr>
            <p:ph type="sldNum" sz="quarter" idx="5"/>
          </p:nvPr>
        </p:nvSpPr>
        <p:spPr>
          <a:noFill/>
        </p:spPr>
        <p:txBody>
          <a:bodyPr/>
          <a:lstStyle/>
          <a:p>
            <a:fld id="{E83C553F-5164-4846-87AA-C90FA127FB97}" type="slidenum">
              <a:rPr lang="en-US" smtClean="0">
                <a:latin typeface="Arial" pitchFamily="34" charset="0"/>
              </a:rPr>
              <a:pPr/>
              <a:t>37</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39A2E82A-36F0-402F-8EB5-A740ACA08D41}"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F2872538-E0E3-4258-A9B3-DE483FBEB840}" type="slidenum">
              <a:rPr lang="en-US" smtClean="0">
                <a:latin typeface="Arial" pitchFamily="34" charset="0"/>
              </a:rPr>
              <a:pPr/>
              <a:t>6</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998EEA75-1236-447C-9965-0BAB0F8BF827}"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5E6404D0-EC33-4BF7-8417-8ACAA64E564C}"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6E774B6B-26F0-403F-9353-9743FD7A6B33}"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2740BF18-EE24-4357-847C-89FACB894C04}"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9E96B8A-68CD-4978-B3AE-5E4D5423C068}"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3"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1AB8A1DC-6017-4719-810A-5BA4AB324B2B}" type="slidenum">
              <a:rPr lang="en-US"/>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800" dirty="0">
              <a:latin typeface="Myriad Pro" pitchFamily="34" charset="0"/>
            </a:endParaRPr>
          </a:p>
        </p:txBody>
      </p:sp>
      <p:pic>
        <p:nvPicPr>
          <p:cNvPr id="4" name="Picture 8" descr="present-1_03.jpg"/>
          <p:cNvPicPr>
            <a:picLocks noChangeAspect="1"/>
          </p:cNvPicPr>
          <p:nvPr/>
        </p:nvPicPr>
        <p:blipFill>
          <a:blip r:embed="rId3"/>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B448839F-D0DE-4804-852C-4BDF71ECBFC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92176A18-64C2-4F31-B7CA-191ADB6063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bout_the_Author">
    <p:spTree>
      <p:nvGrpSpPr>
        <p:cNvPr id="1" name=""/>
        <p:cNvGrpSpPr/>
        <p:nvPr/>
      </p:nvGrpSpPr>
      <p:grpSpPr>
        <a:xfrm>
          <a:off x="0" y="0"/>
          <a:ext cx="0" cy="0"/>
          <a:chOff x="0" y="0"/>
          <a:chExt cx="0" cy="0"/>
        </a:xfrm>
      </p:grpSpPr>
      <p:sp>
        <p:nvSpPr>
          <p:cNvPr id="5" name="Rectangle 4"/>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About the Author</a:t>
            </a:r>
          </a:p>
        </p:txBody>
      </p:sp>
      <p:graphicFrame>
        <p:nvGraphicFramePr>
          <p:cNvPr id="6" name="Group 81"/>
          <p:cNvGraphicFramePr>
            <a:graphicFrameLocks noGrp="1"/>
          </p:cNvGraphicFramePr>
          <p:nvPr/>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1252240" y="4648200"/>
            <a:ext cx="6440481" cy="646331"/>
          </a:xfrm>
          <a:prstGeom prst="rect">
            <a:avLst/>
          </a:prstGeom>
        </p:spPr>
        <p:txBody>
          <a:bodyPr wrap="none">
            <a:spAutoFit/>
          </a:bodyPr>
          <a:lstStyle/>
          <a:p>
            <a:pPr>
              <a:defRPr/>
            </a:pPr>
            <a:r>
              <a:rPr lang="en-US" sz="3600"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p:nvPr>
        </p:nvSpPr>
        <p:spPr>
          <a:xfrm>
            <a:off x="2209800" y="2286000"/>
            <a:ext cx="6477000" cy="609600"/>
          </a:xfrm>
        </p:spPr>
        <p:txBody>
          <a:bodyPr/>
          <a:lstStyle>
            <a:lvl1pPr>
              <a:buNone/>
              <a:defRPr sz="1600" baseline="0"/>
            </a:lvl1pPr>
          </a:lstStyle>
          <a:p>
            <a:pPr lvl="0"/>
            <a:r>
              <a:rPr lang="en-US" smtClean="0"/>
              <a:t>Click to edit Master text styles</a:t>
            </a:r>
          </a:p>
        </p:txBody>
      </p:sp>
      <p:sp>
        <p:nvSpPr>
          <p:cNvPr id="13" name="Text Placeholder 12"/>
          <p:cNvSpPr>
            <a:spLocks noGrp="1"/>
          </p:cNvSpPr>
          <p:nvPr>
            <p:ph type="body" sz="quarter" idx="14"/>
          </p:nvPr>
        </p:nvSpPr>
        <p:spPr>
          <a:xfrm>
            <a:off x="2209800" y="2895600"/>
            <a:ext cx="6477000" cy="609600"/>
          </a:xfrm>
        </p:spPr>
        <p:txBody>
          <a:bodyPr/>
          <a:lstStyle>
            <a:lvl1pPr>
              <a:buNone/>
              <a:defRPr sz="1600"/>
            </a:lvl1pPr>
          </a:lstStyle>
          <a:p>
            <a:pPr lvl="0"/>
            <a:r>
              <a:rPr lang="en-US" smtClean="0"/>
              <a:t>Click to edit Master text styles</a:t>
            </a:r>
          </a:p>
        </p:txBody>
      </p:sp>
      <p:sp>
        <p:nvSpPr>
          <p:cNvPr id="15" name="Text Placeholder 14"/>
          <p:cNvSpPr>
            <a:spLocks noGrp="1"/>
          </p:cNvSpPr>
          <p:nvPr>
            <p:ph type="body" sz="quarter" idx="15"/>
          </p:nvPr>
        </p:nvSpPr>
        <p:spPr>
          <a:xfrm>
            <a:off x="2209800" y="3505200"/>
            <a:ext cx="6477000" cy="609600"/>
          </a:xfrm>
        </p:spPr>
        <p:txBody>
          <a:bodyPr/>
          <a:lstStyle>
            <a:lvl1pPr>
              <a:buNone/>
              <a:defRPr sz="1600"/>
            </a:lvl1pPr>
          </a:lstStyle>
          <a:p>
            <a:pPr lvl="0"/>
            <a:r>
              <a:rPr lang="en-US" smtClean="0"/>
              <a:t>Click to edit Master text styles</a:t>
            </a:r>
          </a:p>
        </p:txBody>
      </p:sp>
      <p:sp>
        <p:nvSpPr>
          <p:cNvPr id="8" name="Slide Number Placeholder 5"/>
          <p:cNvSpPr>
            <a:spLocks noGrp="1"/>
          </p:cNvSpPr>
          <p:nvPr>
            <p:ph type="sldNum" sz="quarter" idx="16"/>
          </p:nvPr>
        </p:nvSpPr>
        <p:spPr>
          <a:xfrm>
            <a:off x="152400" y="6427788"/>
            <a:ext cx="457200" cy="277812"/>
          </a:xfrm>
          <a:prstGeom prst="rect">
            <a:avLst/>
          </a:prstGeom>
        </p:spPr>
        <p:txBody>
          <a:bodyPr/>
          <a:lstStyle>
            <a:lvl1pPr>
              <a:defRPr sz="1400" b="0">
                <a:solidFill>
                  <a:srgbClr val="A44687"/>
                </a:solidFill>
              </a:defRPr>
            </a:lvl1pPr>
          </a:lstStyle>
          <a:p>
            <a:pPr>
              <a:defRPr/>
            </a:pPr>
            <a:fld id="{CB7196B0-557F-4C70-996E-ED1D22F4F803}" type="slidenum">
              <a:rPr lang="en-US"/>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E1EB8E0D-F8E9-4B17-9F67-174F81443516}" type="slidenum">
              <a:rPr lang="en-US"/>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30"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32" name="Picture 13" descr="picture.jpg"/>
          <p:cNvPicPr>
            <a:picLocks noChangeAspect="1"/>
          </p:cNvPicPr>
          <p:nvPr/>
        </p:nvPicPr>
        <p:blipFill>
          <a:blip r:embed="rId10"/>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Lst>
  <p:timing>
    <p:tnLst>
      <p:par>
        <p:cTn id="1" dur="indefinite" restart="never" nodeType="tmRoot"/>
      </p:par>
    </p:tnLst>
  </p:timing>
  <p:hf hdr="0" ftr="0" dt="0"/>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java.sun.com/jsp/jstl/cor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springframework.org/schema/mvc/spring-mvc-3.0.xsd"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
        <p:nvSpPr>
          <p:cNvPr id="6" name="Rectangle 5"/>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chemeClr val="tx1"/>
                </a:solidFill>
                <a:latin typeface="Myriad Pro" pitchFamily="34" charset="0"/>
                <a:cs typeface="Arial" pitchFamily="34" charset="0"/>
              </a:rPr>
              <a:t>Spring 3 MVC</a:t>
            </a:r>
          </a:p>
        </p:txBody>
      </p:sp>
      <p:sp>
        <p:nvSpPr>
          <p:cNvPr id="7" name="Rectangle 6"/>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b="0" dirty="0">
                <a:solidFill>
                  <a:schemeClr val="bg1"/>
                </a:solidFill>
                <a:latin typeface="Cambria" pitchFamily="18" charset="0"/>
                <a:ea typeface="+mj-ea"/>
                <a:cs typeface="+mj-cs"/>
              </a:rPr>
              <a:t>Controller</a:t>
            </a:r>
          </a:p>
        </p:txBody>
      </p:sp>
      <p:sp>
        <p:nvSpPr>
          <p:cNvPr id="8" name="Rectangle 7"/>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fontAlgn="auto">
              <a:spcBef>
                <a:spcPts val="0"/>
              </a:spcBef>
              <a:spcAft>
                <a:spcPts val="0"/>
              </a:spcAft>
              <a:buFont typeface="Arial" pitchFamily="34" charset="0"/>
              <a:buNone/>
              <a:defRPr/>
            </a:pPr>
            <a:r>
              <a:rPr lang="en-US" sz="1400" dirty="0">
                <a:solidFill>
                  <a:srgbClr val="692D56"/>
                </a:solidFill>
                <a:latin typeface="Arial Narrow" pitchFamily="34" charset="0"/>
                <a:cs typeface="Arial" pitchFamily="34" charset="0"/>
              </a:rPr>
              <a:t>LEVEL – PRACTITIONER</a:t>
            </a:r>
            <a:endParaRPr lang="en-GB" sz="1400" dirty="0">
              <a:solidFill>
                <a:srgbClr val="692D56"/>
              </a:solidFill>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Spring 3 MVC Configuration (Contd.)</a:t>
            </a:r>
          </a:p>
        </p:txBody>
      </p:sp>
      <p:sp>
        <p:nvSpPr>
          <p:cNvPr id="18435" name="Content Placeholder 2"/>
          <p:cNvSpPr>
            <a:spLocks noGrp="1"/>
          </p:cNvSpPr>
          <p:nvPr>
            <p:ph idx="1"/>
          </p:nvPr>
        </p:nvSpPr>
        <p:spPr/>
        <p:txBody>
          <a:bodyPr/>
          <a:lstStyle/>
          <a:p>
            <a:pPr eaLnBrk="1" hangingPunct="1">
              <a:buFont typeface="Arial" pitchFamily="34" charset="0"/>
              <a:buChar char="•"/>
            </a:pPr>
            <a:r>
              <a:rPr sz="2000" smtClean="0"/>
              <a:t>Let us walk through the key aspects of this configuration:</a:t>
            </a:r>
          </a:p>
          <a:p>
            <a:pPr lvl="1" eaLnBrk="1" hangingPunct="1">
              <a:buFont typeface="Calibri" pitchFamily="34" charset="0"/>
              <a:buChar char="̶"/>
            </a:pPr>
            <a:r>
              <a:rPr sz="1800" smtClean="0"/>
              <a:t>This configuration details needs to be added in &lt;servlet-name&gt;-servlet.xml file.</a:t>
            </a:r>
          </a:p>
          <a:p>
            <a:pPr lvl="1" eaLnBrk="1" hangingPunct="1">
              <a:buFont typeface="Calibri" pitchFamily="34" charset="0"/>
              <a:buChar char="̶"/>
            </a:pPr>
            <a:endParaRPr sz="1800" smtClean="0"/>
          </a:p>
          <a:p>
            <a:pPr lvl="1" eaLnBrk="1" hangingPunct="1">
              <a:buFont typeface="Calibri" pitchFamily="34" charset="0"/>
              <a:buChar char="̶"/>
            </a:pPr>
            <a:r>
              <a:rPr sz="1800" smtClean="0"/>
              <a:t>This is added to example-servlet.xml.</a:t>
            </a:r>
          </a:p>
          <a:p>
            <a:pPr lvl="1" eaLnBrk="1" hangingPunct="1">
              <a:buFont typeface="Calibri" pitchFamily="34" charset="0"/>
              <a:buChar char="̶"/>
            </a:pPr>
            <a:endParaRPr sz="1800" smtClean="0"/>
          </a:p>
          <a:p>
            <a:pPr lvl="1" eaLnBrk="1" hangingPunct="1">
              <a:buFont typeface="Calibri" pitchFamily="34" charset="0"/>
              <a:buChar char="̶"/>
            </a:pPr>
            <a:r>
              <a:rPr sz="1800" smtClean="0"/>
              <a:t>A few different Spring XML namespaces are used: </a:t>
            </a:r>
            <a:r>
              <a:rPr sz="1800" i="1" smtClean="0"/>
              <a:t>context</a:t>
            </a:r>
            <a:r>
              <a:rPr sz="1800" smtClean="0"/>
              <a:t>, </a:t>
            </a:r>
            <a:r>
              <a:rPr sz="1800" i="1" smtClean="0"/>
              <a:t>mvc</a:t>
            </a:r>
            <a:r>
              <a:rPr sz="1800" smtClean="0"/>
              <a:t>, and the default </a:t>
            </a:r>
            <a:r>
              <a:rPr sz="1800" i="1" smtClean="0"/>
              <a:t>beans.</a:t>
            </a:r>
          </a:p>
          <a:p>
            <a:pPr lvl="1" eaLnBrk="1" hangingPunct="1">
              <a:buFont typeface="Calibri" pitchFamily="34" charset="0"/>
              <a:buChar char="̶"/>
            </a:pPr>
            <a:endParaRPr sz="1800" i="1" smtClean="0"/>
          </a:p>
          <a:p>
            <a:pPr lvl="1" eaLnBrk="1" hangingPunct="1">
              <a:buFont typeface="Calibri" pitchFamily="34" charset="0"/>
              <a:buChar char="̶"/>
            </a:pPr>
            <a:r>
              <a:rPr sz="1800" smtClean="0"/>
              <a:t>The &lt;context:component-scan&gt; declaration ensures the Spring container does component scanning, so that any code annotated with @Component subtypes such as @Controller is automatically discovered. You'll note that for efficiency, we limit (to com.cts.spring.controllers  in this case) what part of the package space Spring should scan in the class path.</a:t>
            </a:r>
          </a:p>
          <a:p>
            <a:pPr eaLnBrk="1" hangingPunct="1">
              <a:buFont typeface="Wingdings" pitchFamily="2" charset="2"/>
              <a:buChar char="Ø"/>
            </a:pPr>
            <a:endParaRPr sz="1800" smtClean="0"/>
          </a:p>
        </p:txBody>
      </p:sp>
      <p:sp>
        <p:nvSpPr>
          <p:cNvPr id="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FAA1B5A9-B379-4E8F-9400-39EE1015D0BB}" type="slidenum">
              <a:rPr lang="en-US">
                <a:latin typeface="+mn-lt"/>
              </a:rPr>
              <a:pPr algn="l">
                <a:defRPr/>
              </a:pPr>
              <a:t>10</a:t>
            </a:fld>
            <a:endParaRPr lang="en-US"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 </a:t>
            </a:r>
          </a:p>
        </p:txBody>
      </p:sp>
      <p:sp>
        <p:nvSpPr>
          <p:cNvPr id="19459" name="Content Placeholder 2"/>
          <p:cNvSpPr>
            <a:spLocks noGrp="1"/>
          </p:cNvSpPr>
          <p:nvPr>
            <p:ph idx="1"/>
          </p:nvPr>
        </p:nvSpPr>
        <p:spPr/>
        <p:txBody>
          <a:bodyPr/>
          <a:lstStyle/>
          <a:p>
            <a:pPr eaLnBrk="1" hangingPunct="1">
              <a:buFont typeface="Arial" pitchFamily="34" charset="0"/>
              <a:buChar char="•"/>
            </a:pPr>
            <a:r>
              <a:rPr sz="2000" smtClean="0"/>
              <a:t>Mapping requests with @RequestMapping:</a:t>
            </a:r>
          </a:p>
          <a:p>
            <a:pPr lvl="1" eaLnBrk="1" hangingPunct="1">
              <a:buFont typeface="Calibri" pitchFamily="34" charset="0"/>
              <a:buChar char="̶"/>
            </a:pPr>
            <a:r>
              <a:rPr sz="1800" smtClean="0"/>
              <a:t>Annotation for mapping web requests onto specific handler classes and/or handler methods.</a:t>
            </a:r>
          </a:p>
          <a:p>
            <a:pPr lvl="1" eaLnBrk="1" hangingPunct="1">
              <a:buFont typeface="Calibri" pitchFamily="34" charset="0"/>
              <a:buChar char="̶"/>
            </a:pPr>
            <a:endParaRPr sz="1800" smtClean="0"/>
          </a:p>
          <a:p>
            <a:pPr lvl="1" eaLnBrk="1" hangingPunct="1">
              <a:buFont typeface="Calibri" pitchFamily="34" charset="0"/>
              <a:buChar char="̶"/>
            </a:pPr>
            <a:r>
              <a:rPr sz="1800" smtClean="0"/>
              <a:t>@RequestMapping will only be processed if a corresponding Handler Mapping (for type level annotations) and/or Handler Adapter (for method level annotations) is present in the dispatcher.</a:t>
            </a:r>
          </a:p>
          <a:p>
            <a:pPr lvl="1" eaLnBrk="1" hangingPunct="1">
              <a:buFont typeface="Calibri" pitchFamily="34" charset="0"/>
              <a:buChar char="̶"/>
            </a:pPr>
            <a:endParaRPr sz="1800" smtClean="0"/>
          </a:p>
          <a:p>
            <a:pPr lvl="1" eaLnBrk="1" hangingPunct="1">
              <a:buFont typeface="Calibri" pitchFamily="34" charset="0"/>
              <a:buChar char="̶"/>
            </a:pPr>
            <a:r>
              <a:rPr sz="1800" smtClean="0"/>
              <a:t>Before annotation based approach, the conventional way of mapping request to controller was like below. We have to write code snippet in mvc configurartion xml file. </a:t>
            </a:r>
          </a:p>
          <a:p>
            <a:pPr lvl="1" eaLnBrk="1" hangingPunct="1">
              <a:buFont typeface="Calibri" pitchFamily="34" charset="0"/>
              <a:buChar char="̶"/>
            </a:pPr>
            <a:endParaRPr sz="1800" smtClean="0"/>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03D8C1F1-F527-4960-B881-BD2B28A72E01}" type="slidenum">
              <a:rPr lang="en-US">
                <a:latin typeface="+mn-lt"/>
              </a:rPr>
              <a:pPr algn="l">
                <a:defRPr/>
              </a:pPr>
              <a:t>11</a:t>
            </a:fld>
            <a:endParaRPr lang="en-US"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z="2800" smtClean="0">
                <a:solidFill>
                  <a:srgbClr val="FFFFFF"/>
                </a:solidFill>
              </a:rPr>
              <a:t>Request Mapping XML-Based Approach</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01E4E251-6604-4147-A462-1EE95399D987}" type="slidenum">
              <a:rPr lang="en-US">
                <a:latin typeface="+mn-lt"/>
              </a:rPr>
              <a:pPr algn="l">
                <a:defRPr/>
              </a:pPr>
              <a:t>12</a:t>
            </a:fld>
            <a:endParaRPr lang="en-US" dirty="0">
              <a:latin typeface="+mn-lt"/>
            </a:endParaRPr>
          </a:p>
        </p:txBody>
      </p:sp>
      <p:sp>
        <p:nvSpPr>
          <p:cNvPr id="20484" name="Content Placeholder 6"/>
          <p:cNvSpPr>
            <a:spLocks noGrp="1"/>
          </p:cNvSpPr>
          <p:nvPr>
            <p:ph idx="1"/>
          </p:nvPr>
        </p:nvSpPr>
        <p:spPr>
          <a:xfrm>
            <a:off x="228600" y="1676400"/>
            <a:ext cx="8686800" cy="4946650"/>
          </a:xfrm>
        </p:spPr>
        <p:txBody>
          <a:bodyPr/>
          <a:lstStyle/>
          <a:p>
            <a:pPr>
              <a:buFont typeface="Arial" pitchFamily="34" charset="0"/>
              <a:buChar char="•"/>
            </a:pPr>
            <a:r>
              <a:rPr sz="2000" smtClean="0"/>
              <a:t>Defining a Request mapping</a:t>
            </a:r>
          </a:p>
        </p:txBody>
      </p:sp>
      <p:graphicFrame>
        <p:nvGraphicFramePr>
          <p:cNvPr id="9" name="Content Placeholder 9"/>
          <p:cNvGraphicFramePr>
            <a:graphicFrameLocks/>
          </p:cNvGraphicFramePr>
          <p:nvPr/>
        </p:nvGraphicFramePr>
        <p:xfrm>
          <a:off x="228600" y="2066925"/>
          <a:ext cx="8686800" cy="4023360"/>
        </p:xfrm>
        <a:graphic>
          <a:graphicData uri="http://schemas.openxmlformats.org/drawingml/2006/table">
            <a:tbl>
              <a:tblPr firstRow="1" bandRow="1">
                <a:tableStyleId>{5C22544A-7EE6-4342-B048-85BDC9FD1C3A}</a:tableStyleId>
              </a:tblPr>
              <a:tblGrid>
                <a:gridCol w="8686800"/>
              </a:tblGrid>
              <a:tr h="3606427">
                <a:tc>
                  <a:txBody>
                    <a:bodyPr/>
                    <a:lstStyle/>
                    <a:p>
                      <a:r>
                        <a:rPr lang="en-US" sz="1400" dirty="0" smtClean="0"/>
                        <a:t>&lt;bean id=“</a:t>
                      </a:r>
                      <a:r>
                        <a:rPr lang="en-US" sz="1400" dirty="0" err="1" smtClean="0"/>
                        <a:t>userController</a:t>
                      </a:r>
                      <a:r>
                        <a:rPr lang="en-US" sz="1400" dirty="0" smtClean="0"/>
                        <a:t>" class="</a:t>
                      </a:r>
                      <a:r>
                        <a:rPr lang="en-US" sz="1400" dirty="0" err="1" smtClean="0"/>
                        <a:t>com.cts.tejas.controller.UserController</a:t>
                      </a:r>
                      <a:r>
                        <a:rPr lang="en-US" sz="1400" dirty="0" smtClean="0"/>
                        <a:t>" &gt;</a:t>
                      </a:r>
                    </a:p>
                    <a:p>
                      <a:r>
                        <a:rPr lang="en-US" sz="1400" dirty="0" smtClean="0"/>
                        <a:t>	&lt;property name="</a:t>
                      </a:r>
                      <a:r>
                        <a:rPr lang="en-US" sz="1400" dirty="0" err="1" smtClean="0"/>
                        <a:t>commandName</a:t>
                      </a:r>
                      <a:r>
                        <a:rPr lang="en-US" sz="1400" dirty="0" smtClean="0"/>
                        <a:t>" value="user" /&gt;</a:t>
                      </a:r>
                    </a:p>
                    <a:p>
                      <a:r>
                        <a:rPr lang="en-US" sz="1400" dirty="0" smtClean="0"/>
                        <a:t>	&lt;property     name="</a:t>
                      </a:r>
                      <a:r>
                        <a:rPr lang="en-US" sz="1400" dirty="0" err="1" smtClean="0"/>
                        <a:t>commandClass"value</a:t>
                      </a:r>
                      <a:r>
                        <a:rPr lang="en-US" sz="1400" dirty="0" smtClean="0"/>
                        <a:t>="</a:t>
                      </a:r>
                      <a:r>
                        <a:rPr lang="en-US" sz="1400" dirty="0" err="1" smtClean="0"/>
                        <a:t>com.cts.model.user.User</a:t>
                      </a:r>
                      <a:r>
                        <a:rPr lang="en-US" sz="1400" dirty="0" smtClean="0"/>
                        <a:t>" /&gt;</a:t>
                      </a:r>
                    </a:p>
                    <a:p>
                      <a:r>
                        <a:rPr lang="en-US" sz="1400" dirty="0" smtClean="0"/>
                        <a:t>  	&lt;property name="</a:t>
                      </a:r>
                      <a:r>
                        <a:rPr lang="en-US" sz="1400" dirty="0" err="1" smtClean="0"/>
                        <a:t>formView</a:t>
                      </a:r>
                      <a:r>
                        <a:rPr lang="en-US" sz="1400" dirty="0" smtClean="0"/>
                        <a:t>"   value="</a:t>
                      </a:r>
                      <a:r>
                        <a:rPr lang="en-US" sz="1400" dirty="0" err="1" smtClean="0"/>
                        <a:t>simpleUrlMapping</a:t>
                      </a:r>
                      <a:r>
                        <a:rPr lang="en-US" sz="1400" dirty="0" smtClean="0"/>
                        <a:t>" /&gt;</a:t>
                      </a:r>
                    </a:p>
                    <a:p>
                      <a:r>
                        <a:rPr lang="en-US" sz="1400" dirty="0" smtClean="0"/>
                        <a:t>  	&lt;property name="</a:t>
                      </a:r>
                      <a:r>
                        <a:rPr lang="en-US" sz="1400" dirty="0" err="1" smtClean="0"/>
                        <a:t>userService</a:t>
                      </a:r>
                      <a:r>
                        <a:rPr lang="en-US" sz="1400" dirty="0" smtClean="0"/>
                        <a:t>" ref="</a:t>
                      </a:r>
                      <a:r>
                        <a:rPr lang="en-US" sz="1400" dirty="0" err="1" smtClean="0"/>
                        <a:t>userService</a:t>
                      </a:r>
                      <a:r>
                        <a:rPr lang="en-US" sz="1400" dirty="0" smtClean="0"/>
                        <a:t>" /&gt;</a:t>
                      </a:r>
                    </a:p>
                    <a:p>
                      <a:r>
                        <a:rPr lang="en-US" sz="1400" dirty="0" smtClean="0"/>
                        <a:t>&lt;/bean&gt;</a:t>
                      </a:r>
                    </a:p>
                    <a:p>
                      <a:endParaRPr lang="en-US" sz="1400" dirty="0" smtClean="0"/>
                    </a:p>
                    <a:p>
                      <a:r>
                        <a:rPr lang="en-US" sz="1400" dirty="0" smtClean="0"/>
                        <a:t>&lt;bean id="</a:t>
                      </a:r>
                      <a:r>
                        <a:rPr lang="en-US" sz="1400" dirty="0" err="1" smtClean="0"/>
                        <a:t>simpleUrlMapping</a:t>
                      </a:r>
                      <a:r>
                        <a:rPr lang="en-US" sz="1400" dirty="0" smtClean="0"/>
                        <a:t>" class="</a:t>
                      </a:r>
                      <a:r>
                        <a:rPr lang="en-US" sz="1400" dirty="0" err="1" smtClean="0"/>
                        <a:t>org.springframework.web.servlet.handler.SimpleUrlHandlerMapping</a:t>
                      </a:r>
                      <a:r>
                        <a:rPr lang="en-US" sz="1400" dirty="0" smtClean="0"/>
                        <a:t>"&gt;</a:t>
                      </a:r>
                    </a:p>
                    <a:p>
                      <a:r>
                        <a:rPr lang="en-US" sz="1400" baseline="0" dirty="0" smtClean="0"/>
                        <a:t>    </a:t>
                      </a:r>
                      <a:r>
                        <a:rPr lang="en-US" sz="1400" dirty="0" smtClean="0"/>
                        <a:t>&lt;property name="mappings"&gt;</a:t>
                      </a:r>
                    </a:p>
                    <a:p>
                      <a:r>
                        <a:rPr lang="en-US" sz="1400" baseline="0" dirty="0" smtClean="0"/>
                        <a:t>         </a:t>
                      </a:r>
                      <a:r>
                        <a:rPr lang="en-US" sz="1400" dirty="0" smtClean="0"/>
                        <a:t>&lt;props&gt;</a:t>
                      </a:r>
                    </a:p>
                    <a:p>
                      <a:r>
                        <a:rPr lang="en-US" sz="1400" dirty="0" smtClean="0"/>
                        <a:t>	&lt;prop  key="/</a:t>
                      </a:r>
                      <a:r>
                        <a:rPr lang="en-US" sz="1400" dirty="0" err="1" smtClean="0"/>
                        <a:t>userController.do</a:t>
                      </a:r>
                      <a:r>
                        <a:rPr lang="en-US" sz="1400" dirty="0" smtClean="0"/>
                        <a:t>"&gt;</a:t>
                      </a:r>
                      <a:r>
                        <a:rPr lang="en-US" sz="1400" dirty="0" err="1" smtClean="0"/>
                        <a:t>userController</a:t>
                      </a:r>
                      <a:r>
                        <a:rPr lang="en-US" sz="1400" dirty="0" smtClean="0"/>
                        <a:t>&lt;/prop&gt;</a:t>
                      </a:r>
                    </a:p>
                    <a:p>
                      <a:r>
                        <a:rPr lang="en-US" sz="1400" baseline="0" dirty="0" smtClean="0"/>
                        <a:t>          </a:t>
                      </a:r>
                      <a:r>
                        <a:rPr lang="en-US" sz="1400" dirty="0" smtClean="0"/>
                        <a:t>&lt;/props&gt;</a:t>
                      </a:r>
                    </a:p>
                    <a:p>
                      <a:r>
                        <a:rPr lang="en-US" sz="1400" dirty="0" smtClean="0"/>
                        <a:t>     &lt;/property&gt;</a:t>
                      </a:r>
                    </a:p>
                    <a:p>
                      <a:r>
                        <a:rPr lang="en-US" sz="1400" dirty="0" smtClean="0"/>
                        <a:t>      &lt;property name="order" value="0"&gt;&lt;/property&gt; </a:t>
                      </a:r>
                    </a:p>
                    <a:p>
                      <a:r>
                        <a:rPr lang="en-US" sz="1400" dirty="0" smtClean="0"/>
                        <a:t>&lt;/bean&gt;</a:t>
                      </a:r>
                    </a:p>
                    <a:p>
                      <a:endParaRPr lang="en-US" sz="1400" dirty="0" smtClean="0"/>
                    </a:p>
                    <a:p>
                      <a:endParaRPr lang="en-US" sz="1400" dirty="0" smtClean="0"/>
                    </a:p>
                  </a:txBody>
                  <a:tcPr marL="117125" marR="117125"/>
                </a:tc>
              </a:tr>
              <a:tr h="0">
                <a:tc>
                  <a:txBody>
                    <a:bodyPr/>
                    <a:lstStyle/>
                    <a:p>
                      <a:endParaRPr lang="en-US" sz="1400" dirty="0" smtClean="0"/>
                    </a:p>
                  </a:txBody>
                  <a:tcPr marL="117125" marR="1171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 Options</a:t>
            </a:r>
          </a:p>
        </p:txBody>
      </p:sp>
      <p:sp>
        <p:nvSpPr>
          <p:cNvPr id="21507" name="Content Placeholder 2"/>
          <p:cNvSpPr>
            <a:spLocks noGrp="1"/>
          </p:cNvSpPr>
          <p:nvPr>
            <p:ph idx="1"/>
          </p:nvPr>
        </p:nvSpPr>
        <p:spPr/>
        <p:txBody>
          <a:bodyPr/>
          <a:lstStyle/>
          <a:p>
            <a:pPr eaLnBrk="1" hangingPunct="1">
              <a:buFont typeface="Arial" pitchFamily="34" charset="0"/>
              <a:buChar char="•"/>
            </a:pPr>
            <a:r>
              <a:rPr sz="2000" smtClean="0"/>
              <a:t>@RequestMapping with different options: </a:t>
            </a:r>
          </a:p>
          <a:p>
            <a:pPr lvl="1" eaLnBrk="1" hangingPunct="1">
              <a:buFont typeface="Calibri" pitchFamily="34" charset="0"/>
              <a:buChar char="̶"/>
            </a:pPr>
            <a:r>
              <a:rPr sz="1800" b="1" i="1" smtClean="0"/>
              <a:t> </a:t>
            </a:r>
            <a:r>
              <a:rPr sz="1800" i="1" smtClean="0"/>
              <a:t>By path:</a:t>
            </a:r>
          </a:p>
          <a:p>
            <a:pPr lvl="1" eaLnBrk="1" hangingPunct="1">
              <a:buFont typeface="Arial" pitchFamily="34" charset="0"/>
              <a:buNone/>
            </a:pPr>
            <a:r>
              <a:rPr sz="1800" b="1" i="1" smtClean="0"/>
              <a:t>         </a:t>
            </a:r>
            <a:r>
              <a:rPr sz="1800" smtClean="0"/>
              <a:t>@RequestMapping(“path”)</a:t>
            </a:r>
          </a:p>
          <a:p>
            <a:pPr lvl="1" eaLnBrk="1" hangingPunct="1">
              <a:buFont typeface="Calibri" pitchFamily="34" charset="0"/>
              <a:buChar char="̶"/>
            </a:pPr>
            <a:endParaRPr sz="1800" smtClean="0"/>
          </a:p>
          <a:p>
            <a:pPr lvl="1" eaLnBrk="1" hangingPunct="1">
              <a:buFont typeface="Calibri" pitchFamily="34" charset="0"/>
              <a:buChar char="̶"/>
            </a:pPr>
            <a:r>
              <a:rPr sz="1800" smtClean="0"/>
              <a:t> </a:t>
            </a:r>
            <a:r>
              <a:rPr sz="1800" i="1" smtClean="0"/>
              <a:t>By HTTP method:</a:t>
            </a:r>
          </a:p>
          <a:p>
            <a:pPr lvl="1" eaLnBrk="1" hangingPunct="1">
              <a:buFont typeface="Arial" pitchFamily="34" charset="0"/>
              <a:buNone/>
            </a:pPr>
            <a:r>
              <a:rPr sz="1800" smtClean="0"/>
              <a:t>       @RequestMapping(“path”, method=RequestMethod .GET)</a:t>
            </a:r>
          </a:p>
          <a:p>
            <a:pPr lvl="2" eaLnBrk="1" hangingPunct="1"/>
            <a:r>
              <a:rPr sz="1400" smtClean="0"/>
              <a:t>  </a:t>
            </a:r>
            <a:r>
              <a:rPr sz="1600" smtClean="0"/>
              <a:t>POST, PUT, DELETE, OPTIONS, and TRACE are also supported</a:t>
            </a:r>
          </a:p>
          <a:p>
            <a:pPr lvl="1" eaLnBrk="1" hangingPunct="1">
              <a:buFont typeface="Calibri" pitchFamily="34" charset="0"/>
              <a:buChar char="̶"/>
            </a:pPr>
            <a:endParaRPr sz="1800" smtClean="0"/>
          </a:p>
          <a:p>
            <a:pPr lvl="1" eaLnBrk="1" hangingPunct="1">
              <a:buFont typeface="Calibri" pitchFamily="34" charset="0"/>
              <a:buChar char="̶"/>
            </a:pPr>
            <a:r>
              <a:rPr sz="1800" smtClean="0"/>
              <a:t> </a:t>
            </a:r>
            <a:r>
              <a:rPr sz="1800" i="1" smtClean="0"/>
              <a:t>By presence of query parameter:</a:t>
            </a:r>
          </a:p>
          <a:p>
            <a:pPr lvl="1" eaLnBrk="1" hangingPunct="1">
              <a:buFont typeface="Arial" pitchFamily="34" charset="0"/>
              <a:buNone/>
            </a:pPr>
            <a:r>
              <a:rPr sz="1800" smtClean="0"/>
              <a:t>	   @RequestMapping(“path”, method=RequestMethod.GET, params=”foo”)</a:t>
            </a:r>
          </a:p>
          <a:p>
            <a:pPr lvl="2" eaLnBrk="1" hangingPunct="1"/>
            <a:r>
              <a:rPr sz="1600" smtClean="0"/>
              <a:t>Negation also supported: params={ “foo”, “!bar” })</a:t>
            </a:r>
          </a:p>
          <a:p>
            <a:pPr lvl="1" eaLnBrk="1" hangingPunct="1">
              <a:buFont typeface="Calibri" pitchFamily="34" charset="0"/>
              <a:buChar char="̶"/>
            </a:pPr>
            <a:endParaRPr sz="1800" smtClean="0"/>
          </a:p>
          <a:p>
            <a:pPr lvl="1" eaLnBrk="1" hangingPunct="1">
              <a:buFont typeface="Calibri" pitchFamily="34" charset="0"/>
              <a:buChar char="̶"/>
            </a:pPr>
            <a:r>
              <a:rPr sz="1800" b="1" i="1" smtClean="0"/>
              <a:t> </a:t>
            </a:r>
            <a:r>
              <a:rPr sz="1800" i="1" smtClean="0"/>
              <a:t>By presence of request header:</a:t>
            </a:r>
          </a:p>
          <a:p>
            <a:pPr lvl="1" eaLnBrk="1" hangingPunct="1">
              <a:buFont typeface="Arial" pitchFamily="34" charset="0"/>
              <a:buNone/>
            </a:pPr>
            <a:r>
              <a:rPr sz="1800" smtClean="0"/>
              <a:t>	   @RequestMapping(“path”, header=”content-type=text/*”)</a:t>
            </a:r>
          </a:p>
          <a:p>
            <a:pPr eaLnBrk="1" hangingPunct="1">
              <a:buFont typeface="Wingdings" pitchFamily="2" charset="2"/>
              <a:buNone/>
            </a:pPr>
            <a:endParaRPr smtClean="0"/>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C63749E5-9E22-4794-AF5B-2C9AC8A3D7D5}" type="slidenum">
              <a:rPr lang="en-US">
                <a:latin typeface="+mn-lt"/>
              </a:rPr>
              <a:pPr algn="l">
                <a:defRPr/>
              </a:pPr>
              <a:t>13</a:t>
            </a:fld>
            <a:endParaRPr lang="en-US"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 Revisited</a:t>
            </a:r>
          </a:p>
        </p:txBody>
      </p:sp>
      <p:sp>
        <p:nvSpPr>
          <p:cNvPr id="22531" name="Content Placeholder 2"/>
          <p:cNvSpPr>
            <a:spLocks noGrp="1"/>
          </p:cNvSpPr>
          <p:nvPr>
            <p:ph idx="1"/>
          </p:nvPr>
        </p:nvSpPr>
        <p:spPr/>
        <p:txBody>
          <a:bodyPr/>
          <a:lstStyle/>
          <a:p>
            <a:pPr eaLnBrk="1" hangingPunct="1">
              <a:buFont typeface="Arial" pitchFamily="34" charset="0"/>
              <a:buChar char="•"/>
            </a:pPr>
            <a:r>
              <a:rPr sz="2000" smtClean="0"/>
              <a:t>Simplest possible @Controller revisited:</a:t>
            </a:r>
          </a:p>
          <a:p>
            <a:pPr eaLnBrk="1" hangingPunct="1">
              <a:buFont typeface="Wingdings" pitchFamily="2" charset="2"/>
              <a:buNone/>
            </a:pPr>
            <a:endParaRPr smtClean="0"/>
          </a:p>
          <a:p>
            <a:pPr eaLnBrk="1" hangingPunct="1">
              <a:buFont typeface="Wingdings" pitchFamily="2" charset="2"/>
              <a:buNone/>
            </a:pPr>
            <a:endParaRPr smtClean="0"/>
          </a:p>
          <a:p>
            <a:pPr eaLnBrk="1" hangingPunct="1">
              <a:buFont typeface="Wingdings" pitchFamily="2" charset="2"/>
              <a:buNone/>
            </a:pPr>
            <a:endParaRPr smtClean="0"/>
          </a:p>
          <a:p>
            <a:pPr eaLnBrk="1" hangingPunct="1">
              <a:buFont typeface="Wingdings" pitchFamily="2" charset="2"/>
              <a:buNone/>
            </a:pPr>
            <a:endParaRPr smtClean="0"/>
          </a:p>
          <a:p>
            <a:pPr eaLnBrk="1" hangingPunct="1">
              <a:buFont typeface="Wingdings" pitchFamily="2" charset="2"/>
              <a:buNone/>
            </a:pPr>
            <a:endParaRPr smtClean="0"/>
          </a:p>
          <a:p>
            <a:pPr eaLnBrk="1" hangingPunct="1">
              <a:buFont typeface="Wingdings" pitchFamily="2" charset="2"/>
              <a:buNone/>
            </a:pPr>
            <a:endParaRPr smtClean="0"/>
          </a:p>
          <a:p>
            <a:pPr eaLnBrk="1" hangingPunct="1">
              <a:buFont typeface="Wingdings" pitchFamily="2" charset="2"/>
              <a:buNone/>
            </a:pPr>
            <a:endParaRPr smtClean="0"/>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524000" y="2286000"/>
          <a:ext cx="6096000" cy="2514600"/>
        </p:xfrm>
        <a:graphic>
          <a:graphicData uri="http://schemas.openxmlformats.org/drawingml/2006/table">
            <a:tbl>
              <a:tblPr firstRow="1" bandRow="1">
                <a:tableStyleId>{5C22544A-7EE6-4342-B048-85BDC9FD1C3A}</a:tableStyleId>
              </a:tblPr>
              <a:tblGrid>
                <a:gridCol w="6096000"/>
              </a:tblGrid>
              <a:tr h="2514600">
                <a:tc>
                  <a:txBody>
                    <a:bodyPr/>
                    <a:lstStyle/>
                    <a:p>
                      <a:r>
                        <a:rPr lang="en-US" sz="1600" b="1" kern="1200" baseline="0" dirty="0" smtClean="0">
                          <a:solidFill>
                            <a:schemeClr val="lt1"/>
                          </a:solidFill>
                          <a:latin typeface="+mn-lt"/>
                          <a:ea typeface="+mn-ea"/>
                          <a:cs typeface="+mn-cs"/>
                        </a:rPr>
                        <a:t>@Controller</a:t>
                      </a:r>
                    </a:p>
                    <a:p>
                      <a:r>
                        <a:rPr lang="en-US" sz="1600" b="1" kern="1200" baseline="0" dirty="0" smtClean="0">
                          <a:solidFill>
                            <a:schemeClr val="lt1"/>
                          </a:solidFill>
                          <a:latin typeface="+mn-lt"/>
                          <a:ea typeface="+mn-ea"/>
                          <a:cs typeface="+mn-cs"/>
                        </a:rPr>
                        <a:t>public class HomeController {</a:t>
                      </a:r>
                    </a:p>
                    <a:p>
                      <a:r>
                        <a:rPr lang="en-US" sz="1600" b="1" kern="1200" baseline="0" dirty="0" smtClean="0">
                          <a:solidFill>
                            <a:schemeClr val="lt1"/>
                          </a:solidFill>
                          <a:latin typeface="+mn-lt"/>
                          <a:ea typeface="+mn-ea"/>
                          <a:cs typeface="+mn-cs"/>
                        </a:rPr>
                        <a:t>@RequestMapping(“/”, method=</a:t>
                      </a:r>
                      <a:r>
                        <a:rPr lang="en-US" sz="1600" b="1" kern="1200" baseline="0" dirty="0" err="1" smtClean="0">
                          <a:solidFill>
                            <a:schemeClr val="lt1"/>
                          </a:solidFill>
                          <a:latin typeface="+mn-lt"/>
                          <a:ea typeface="+mn-ea"/>
                          <a:cs typeface="+mn-cs"/>
                        </a:rPr>
                        <a:t>RequestMethod.GET</a:t>
                      </a:r>
                      <a:r>
                        <a:rPr lang="en-US" sz="1600" b="1" kern="1200" baseline="0" dirty="0" smtClean="0">
                          <a:solidFill>
                            <a:schemeClr val="lt1"/>
                          </a:solidFill>
                          <a:latin typeface="+mn-lt"/>
                          <a:ea typeface="+mn-ea"/>
                          <a:cs typeface="+mn-cs"/>
                        </a:rPr>
                        <a:t>,</a:t>
                      </a:r>
                    </a:p>
                    <a:p>
                      <a:r>
                        <a:rPr lang="en-US" sz="1600" b="1" kern="1200" baseline="0" dirty="0" smtClean="0">
                          <a:solidFill>
                            <a:schemeClr val="lt1"/>
                          </a:solidFill>
                          <a:latin typeface="+mn-lt"/>
                          <a:ea typeface="+mn-ea"/>
                          <a:cs typeface="+mn-cs"/>
                        </a:rPr>
                        <a:t>headers=”Accept=text/plain”)</a:t>
                      </a:r>
                    </a:p>
                    <a:p>
                      <a:r>
                        <a:rPr lang="en-US" sz="1600" b="1" kern="1200" baseline="0" dirty="0" smtClean="0">
                          <a:solidFill>
                            <a:schemeClr val="lt1"/>
                          </a:solidFill>
                          <a:latin typeface="+mn-lt"/>
                          <a:ea typeface="+mn-ea"/>
                          <a:cs typeface="+mn-cs"/>
                        </a:rPr>
                        <a:t>Public  String home() {</a:t>
                      </a:r>
                    </a:p>
                    <a:p>
                      <a:r>
                        <a:rPr lang="en-US" sz="1600" b="1" kern="1200" baseline="0" dirty="0" smtClean="0">
                          <a:solidFill>
                            <a:schemeClr val="lt1"/>
                          </a:solidFill>
                          <a:latin typeface="+mn-lt"/>
                          <a:ea typeface="+mn-ea"/>
                          <a:cs typeface="+mn-cs"/>
                        </a:rPr>
                        <a:t>return “hello world”;</a:t>
                      </a:r>
                    </a:p>
                    <a:p>
                      <a:r>
                        <a:rPr lang="en-US" sz="1600" b="1" kern="1200" baseline="0" dirty="0" smtClean="0">
                          <a:solidFill>
                            <a:schemeClr val="lt1"/>
                          </a:solidFill>
                          <a:latin typeface="+mn-lt"/>
                          <a:ea typeface="+mn-ea"/>
                          <a:cs typeface="+mn-cs"/>
                        </a:rPr>
                        <a:t>}</a:t>
                      </a:r>
                    </a:p>
                    <a:p>
                      <a:r>
                        <a:rPr lang="en-US" sz="1600" b="1" kern="1200" baseline="0" dirty="0" smtClean="0">
                          <a:solidFill>
                            <a:schemeClr val="lt1"/>
                          </a:solidFill>
                          <a:latin typeface="+mn-lt"/>
                          <a:ea typeface="+mn-ea"/>
                          <a:cs typeface="+mn-cs"/>
                        </a:rPr>
                        <a:t>}</a:t>
                      </a:r>
                      <a:endParaRPr lang="en-US" sz="1600" dirty="0"/>
                    </a:p>
                  </a:txBody>
                  <a:tcPr/>
                </a:tc>
              </a:tr>
            </a:tbl>
          </a:graphicData>
        </a:graphic>
      </p:graphicFrame>
      <p:sp>
        <p:nvSpPr>
          <p:cNvPr id="9"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3D642B84-7D6E-4043-9D2A-0BC739DD5DC8}" type="slidenum">
              <a:rPr lang="en-US">
                <a:latin typeface="+mn-lt"/>
              </a:rPr>
              <a:pPr algn="l">
                <a:defRPr/>
              </a:pPr>
              <a:t>14</a:t>
            </a:fld>
            <a:endParaRPr lang="en-US"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 At Class Level</a:t>
            </a:r>
          </a:p>
        </p:txBody>
      </p:sp>
      <p:sp>
        <p:nvSpPr>
          <p:cNvPr id="23555" name="Content Placeholder 2"/>
          <p:cNvSpPr>
            <a:spLocks noGrp="1"/>
          </p:cNvSpPr>
          <p:nvPr>
            <p:ph idx="1"/>
          </p:nvPr>
        </p:nvSpPr>
        <p:spPr/>
        <p:txBody>
          <a:bodyPr/>
          <a:lstStyle/>
          <a:p>
            <a:pPr eaLnBrk="1" hangingPunct="1">
              <a:buFont typeface="Arial" pitchFamily="34" charset="0"/>
              <a:buChar char="•"/>
            </a:pPr>
            <a:r>
              <a:rPr sz="2000" smtClean="0"/>
              <a:t>Request mapping at the class level:</a:t>
            </a:r>
          </a:p>
          <a:p>
            <a:pPr lvl="1" eaLnBrk="1" hangingPunct="1">
              <a:buFont typeface="Calibri" pitchFamily="34" charset="0"/>
              <a:buChar char="̶"/>
            </a:pPr>
            <a:r>
              <a:rPr sz="1800" smtClean="0"/>
              <a:t>Concise way to map all requests </a:t>
            </a:r>
            <a:r>
              <a:rPr sz="1800" i="1" smtClean="0"/>
              <a:t>within a path to a @Controller</a:t>
            </a:r>
            <a:endParaRPr sz="1800" smtClean="0"/>
          </a:p>
        </p:txBody>
      </p:sp>
      <p:graphicFrame>
        <p:nvGraphicFramePr>
          <p:cNvPr id="5" name="Table 4"/>
          <p:cNvGraphicFramePr>
            <a:graphicFrameLocks noGrp="1"/>
          </p:cNvGraphicFramePr>
          <p:nvPr/>
        </p:nvGraphicFramePr>
        <p:xfrm>
          <a:off x="990600" y="2590800"/>
          <a:ext cx="6705600" cy="3352800"/>
        </p:xfrm>
        <a:graphic>
          <a:graphicData uri="http://schemas.openxmlformats.org/drawingml/2006/table">
            <a:tbl>
              <a:tblPr firstRow="1" bandRow="1">
                <a:tableStyleId>{5C22544A-7EE6-4342-B048-85BDC9FD1C3A}</a:tableStyleId>
              </a:tblPr>
              <a:tblGrid>
                <a:gridCol w="6705600"/>
              </a:tblGrid>
              <a:tr h="3352800">
                <a:tc>
                  <a:txBody>
                    <a:bodyPr/>
                    <a:lstStyle/>
                    <a:p>
                      <a:r>
                        <a:rPr lang="en-US" sz="1600" b="1" kern="1200" baseline="0" dirty="0" smtClean="0">
                          <a:solidFill>
                            <a:schemeClr val="lt1"/>
                          </a:solidFill>
                          <a:latin typeface="+mn-lt"/>
                          <a:ea typeface="+mn-ea"/>
                          <a:cs typeface="+mn-cs"/>
                        </a:rPr>
                        <a:t>@Controller</a:t>
                      </a:r>
                    </a:p>
                    <a:p>
                      <a:r>
                        <a:rPr lang="en-US" sz="1600" b="1" kern="1200" baseline="0" dirty="0" smtClean="0">
                          <a:solidFill>
                            <a:schemeClr val="lt1"/>
                          </a:solidFill>
                          <a:latin typeface="+mn-lt"/>
                          <a:ea typeface="+mn-ea"/>
                          <a:cs typeface="+mn-cs"/>
                        </a:rPr>
                        <a:t>@RequestMapping(“/accounts/*)”</a:t>
                      </a:r>
                    </a:p>
                    <a:p>
                      <a:r>
                        <a:rPr lang="en-US" sz="1600" b="1" kern="1200" baseline="0" dirty="0" smtClean="0">
                          <a:solidFill>
                            <a:schemeClr val="lt1"/>
                          </a:solidFill>
                          <a:latin typeface="+mn-lt"/>
                          <a:ea typeface="+mn-ea"/>
                          <a:cs typeface="+mn-cs"/>
                        </a:rPr>
                        <a:t>public class </a:t>
                      </a:r>
                      <a:r>
                        <a:rPr lang="en-US" sz="1600" b="1" kern="1200" baseline="0" dirty="0" err="1" smtClean="0">
                          <a:solidFill>
                            <a:schemeClr val="lt1"/>
                          </a:solidFill>
                          <a:latin typeface="+mn-lt"/>
                          <a:ea typeface="+mn-ea"/>
                          <a:cs typeface="+mn-cs"/>
                        </a:rPr>
                        <a:t>AccountsController</a:t>
                      </a:r>
                      <a:r>
                        <a:rPr lang="en-US" sz="1600" b="1" kern="1200" baseline="0" dirty="0" smtClean="0">
                          <a:solidFill>
                            <a:schemeClr val="lt1"/>
                          </a:solidFill>
                          <a:latin typeface="+mn-lt"/>
                          <a:ea typeface="+mn-ea"/>
                          <a:cs typeface="+mn-cs"/>
                        </a:rPr>
                        <a:t> {</a:t>
                      </a:r>
                    </a:p>
                    <a:p>
                      <a:endParaRPr lang="en-US" sz="1600" b="1" kern="1200" baseline="0" dirty="0" smtClean="0">
                        <a:solidFill>
                          <a:schemeClr val="lt1"/>
                        </a:solidFill>
                        <a:latin typeface="+mn-lt"/>
                        <a:ea typeface="+mn-ea"/>
                        <a:cs typeface="+mn-cs"/>
                      </a:endParaRPr>
                    </a:p>
                    <a:p>
                      <a:r>
                        <a:rPr lang="en-US" sz="1600" b="1" kern="1200" baseline="0" dirty="0" smtClean="0">
                          <a:solidFill>
                            <a:schemeClr val="lt1"/>
                          </a:solidFill>
                          <a:latin typeface="+mn-lt"/>
                          <a:ea typeface="+mn-ea"/>
                          <a:cs typeface="+mn-cs"/>
                        </a:rPr>
                        <a:t>             @RequestMapping(“active”)</a:t>
                      </a:r>
                    </a:p>
                    <a:p>
                      <a:r>
                        <a:rPr lang="en-US" sz="1600" b="1" kern="1200" baseline="0" dirty="0" smtClean="0">
                          <a:solidFill>
                            <a:schemeClr val="lt1"/>
                          </a:solidFill>
                          <a:latin typeface="+mn-lt"/>
                          <a:ea typeface="+mn-ea"/>
                          <a:cs typeface="+mn-cs"/>
                        </a:rPr>
                        <a:t>              public String active() { + }</a:t>
                      </a:r>
                    </a:p>
                    <a:p>
                      <a:endParaRPr lang="en-US" sz="1600" b="1" kern="1200" baseline="0" dirty="0" smtClean="0">
                        <a:solidFill>
                          <a:schemeClr val="lt1"/>
                        </a:solidFill>
                        <a:latin typeface="+mn-lt"/>
                        <a:ea typeface="+mn-ea"/>
                        <a:cs typeface="+mn-cs"/>
                      </a:endParaRPr>
                    </a:p>
                    <a:p>
                      <a:r>
                        <a:rPr lang="en-US" sz="1600" b="1" kern="1200" baseline="0" dirty="0" smtClean="0">
                          <a:solidFill>
                            <a:schemeClr val="lt1"/>
                          </a:solidFill>
                          <a:latin typeface="+mn-lt"/>
                          <a:ea typeface="+mn-ea"/>
                          <a:cs typeface="+mn-cs"/>
                        </a:rPr>
                        <a:t>             @RequestMapping(“inactive”)</a:t>
                      </a:r>
                    </a:p>
                    <a:p>
                      <a:r>
                        <a:rPr lang="en-US" sz="1600" b="1" kern="1200" baseline="0" dirty="0" smtClean="0">
                          <a:solidFill>
                            <a:schemeClr val="lt1"/>
                          </a:solidFill>
                          <a:latin typeface="+mn-lt"/>
                          <a:ea typeface="+mn-ea"/>
                          <a:cs typeface="+mn-cs"/>
                        </a:rPr>
                        <a:t>             public String inactive() { + }</a:t>
                      </a:r>
                    </a:p>
                    <a:p>
                      <a:r>
                        <a:rPr lang="en-US" sz="1600" b="1" kern="1200" baseline="0" dirty="0" smtClean="0">
                          <a:solidFill>
                            <a:schemeClr val="lt1"/>
                          </a:solidFill>
                          <a:latin typeface="+mn-lt"/>
                          <a:ea typeface="+mn-ea"/>
                          <a:cs typeface="+mn-cs"/>
                        </a:rPr>
                        <a:t>}</a:t>
                      </a:r>
                      <a:endParaRPr lang="en-US" sz="16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743117AC-47CE-4CBD-BECE-7F34BF898BE6}" type="slidenum">
              <a:rPr lang="en-US">
                <a:latin typeface="+mn-lt"/>
              </a:rPr>
              <a:pPr algn="l">
                <a:defRPr/>
              </a:pPr>
              <a:t>15</a:t>
            </a:fld>
            <a:endParaRPr lang="en-US"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Mapping Request</a:t>
            </a:r>
          </a:p>
        </p:txBody>
      </p:sp>
      <p:sp>
        <p:nvSpPr>
          <p:cNvPr id="24579" name="Content Placeholder 2"/>
          <p:cNvSpPr>
            <a:spLocks noGrp="1"/>
          </p:cNvSpPr>
          <p:nvPr>
            <p:ph idx="1"/>
          </p:nvPr>
        </p:nvSpPr>
        <p:spPr/>
        <p:txBody>
          <a:bodyPr/>
          <a:lstStyle/>
          <a:p>
            <a:pPr eaLnBrk="1" hangingPunct="1">
              <a:buFont typeface="Arial" pitchFamily="34" charset="0"/>
              <a:buChar char="•"/>
            </a:pPr>
            <a:r>
              <a:rPr sz="2000" smtClean="0"/>
              <a:t>The same rules expressed with method-level mapping only:</a:t>
            </a:r>
          </a:p>
        </p:txBody>
      </p:sp>
      <p:graphicFrame>
        <p:nvGraphicFramePr>
          <p:cNvPr id="5" name="Table 4"/>
          <p:cNvGraphicFramePr>
            <a:graphicFrameLocks noGrp="1"/>
          </p:cNvGraphicFramePr>
          <p:nvPr/>
        </p:nvGraphicFramePr>
        <p:xfrm>
          <a:off x="914400" y="2362200"/>
          <a:ext cx="6705600" cy="3048000"/>
        </p:xfrm>
        <a:graphic>
          <a:graphicData uri="http://schemas.openxmlformats.org/drawingml/2006/table">
            <a:tbl>
              <a:tblPr firstRow="1" bandRow="1">
                <a:tableStyleId>{5C22544A-7EE6-4342-B048-85BDC9FD1C3A}</a:tableStyleId>
              </a:tblPr>
              <a:tblGrid>
                <a:gridCol w="6705600"/>
              </a:tblGrid>
              <a:tr h="3048000">
                <a:tc>
                  <a:txBody>
                    <a:bodyPr/>
                    <a:lstStyle/>
                    <a:p>
                      <a:r>
                        <a:rPr lang="en-US" sz="1600" b="1" kern="1200" baseline="0" dirty="0" smtClean="0">
                          <a:solidFill>
                            <a:schemeClr val="lt1"/>
                          </a:solidFill>
                          <a:latin typeface="+mn-lt"/>
                          <a:ea typeface="+mn-ea"/>
                          <a:cs typeface="+mn-cs"/>
                        </a:rPr>
                        <a:t>@Controller</a:t>
                      </a:r>
                    </a:p>
                    <a:p>
                      <a:r>
                        <a:rPr lang="en-US" sz="1600" b="1" kern="1200" baseline="0" dirty="0" smtClean="0">
                          <a:solidFill>
                            <a:schemeClr val="lt1"/>
                          </a:solidFill>
                          <a:latin typeface="+mn-lt"/>
                          <a:ea typeface="+mn-ea"/>
                          <a:cs typeface="+mn-cs"/>
                        </a:rPr>
                        <a:t>public class </a:t>
                      </a:r>
                      <a:r>
                        <a:rPr lang="en-US" sz="1600" b="1" kern="1200" baseline="0" dirty="0" err="1" smtClean="0">
                          <a:solidFill>
                            <a:schemeClr val="lt1"/>
                          </a:solidFill>
                          <a:latin typeface="+mn-lt"/>
                          <a:ea typeface="+mn-ea"/>
                          <a:cs typeface="+mn-cs"/>
                        </a:rPr>
                        <a:t>AccountsController</a:t>
                      </a:r>
                      <a:r>
                        <a:rPr lang="en-US" sz="1600" b="1" kern="1200" baseline="0" dirty="0" smtClean="0">
                          <a:solidFill>
                            <a:schemeClr val="lt1"/>
                          </a:solidFill>
                          <a:latin typeface="+mn-lt"/>
                          <a:ea typeface="+mn-ea"/>
                          <a:cs typeface="+mn-cs"/>
                        </a:rPr>
                        <a:t> {</a:t>
                      </a:r>
                    </a:p>
                    <a:p>
                      <a:endParaRPr lang="en-US" sz="1600" b="1" kern="1200" baseline="0" dirty="0" smtClean="0">
                        <a:solidFill>
                          <a:schemeClr val="lt1"/>
                        </a:solidFill>
                        <a:latin typeface="+mn-lt"/>
                        <a:ea typeface="+mn-ea"/>
                        <a:cs typeface="+mn-cs"/>
                      </a:endParaRPr>
                    </a:p>
                    <a:p>
                      <a:r>
                        <a:rPr lang="en-US" sz="1600" b="1" kern="1200" baseline="0" dirty="0" smtClean="0">
                          <a:solidFill>
                            <a:schemeClr val="lt1"/>
                          </a:solidFill>
                          <a:latin typeface="+mn-lt"/>
                          <a:ea typeface="+mn-ea"/>
                          <a:cs typeface="+mn-cs"/>
                        </a:rPr>
                        <a:t>             @RequestMapping(“/accounts/active”)</a:t>
                      </a:r>
                    </a:p>
                    <a:p>
                      <a:r>
                        <a:rPr lang="en-US" sz="1600" b="1" kern="1200" baseline="0" dirty="0" smtClean="0">
                          <a:solidFill>
                            <a:schemeClr val="lt1"/>
                          </a:solidFill>
                          <a:latin typeface="+mn-lt"/>
                          <a:ea typeface="+mn-ea"/>
                          <a:cs typeface="+mn-cs"/>
                        </a:rPr>
                        <a:t>              public String active() { + }</a:t>
                      </a:r>
                    </a:p>
                    <a:p>
                      <a:endParaRPr lang="en-US" sz="1600" b="1" kern="1200" baseline="0" dirty="0" smtClean="0">
                        <a:solidFill>
                          <a:schemeClr val="lt1"/>
                        </a:solidFill>
                        <a:latin typeface="+mn-lt"/>
                        <a:ea typeface="+mn-ea"/>
                        <a:cs typeface="+mn-cs"/>
                      </a:endParaRPr>
                    </a:p>
                    <a:p>
                      <a:r>
                        <a:rPr lang="en-US" sz="1600" b="1" kern="1200" baseline="0" dirty="0" smtClean="0">
                          <a:solidFill>
                            <a:schemeClr val="lt1"/>
                          </a:solidFill>
                          <a:latin typeface="+mn-lt"/>
                          <a:ea typeface="+mn-ea"/>
                          <a:cs typeface="+mn-cs"/>
                        </a:rPr>
                        <a:t>             @RequestMapping(“/accounts/inactive”)</a:t>
                      </a:r>
                    </a:p>
                    <a:p>
                      <a:r>
                        <a:rPr lang="en-US" sz="1600" b="1" kern="1200" baseline="0" dirty="0" smtClean="0">
                          <a:solidFill>
                            <a:schemeClr val="lt1"/>
                          </a:solidFill>
                          <a:latin typeface="+mn-lt"/>
                          <a:ea typeface="+mn-ea"/>
                          <a:cs typeface="+mn-cs"/>
                        </a:rPr>
                        <a:t>             public String inactive() { + }</a:t>
                      </a:r>
                    </a:p>
                    <a:p>
                      <a:r>
                        <a:rPr lang="en-US" sz="1600" b="1" kern="1200" baseline="0" dirty="0" smtClean="0">
                          <a:solidFill>
                            <a:schemeClr val="lt1"/>
                          </a:solidFill>
                          <a:latin typeface="+mn-lt"/>
                          <a:ea typeface="+mn-ea"/>
                          <a:cs typeface="+mn-cs"/>
                        </a:rPr>
                        <a:t>}</a:t>
                      </a:r>
                      <a:endParaRPr lang="en-US" sz="16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6BF61D56-F845-428A-B460-8B73F94C288B}" type="slidenum">
              <a:rPr lang="en-US">
                <a:latin typeface="+mn-lt"/>
              </a:rPr>
              <a:pPr algn="l">
                <a:defRPr/>
              </a:pPr>
              <a:t>16</a:t>
            </a:fld>
            <a:endParaRPr lang="en-US"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Hands-on Exercise</a:t>
            </a:r>
          </a:p>
        </p:txBody>
      </p:sp>
      <p:sp>
        <p:nvSpPr>
          <p:cNvPr id="25603" name="Rectangle 3"/>
          <p:cNvSpPr>
            <a:spLocks noGrp="1" noChangeArrowheads="1"/>
          </p:cNvSpPr>
          <p:nvPr>
            <p:ph idx="1"/>
          </p:nvPr>
        </p:nvSpPr>
        <p:spPr>
          <a:xfrm>
            <a:off x="228600" y="1609725"/>
            <a:ext cx="8575675" cy="4943475"/>
          </a:xfrm>
        </p:spPr>
        <p:txBody>
          <a:bodyPr/>
          <a:lstStyle/>
          <a:p>
            <a:pPr eaLnBrk="1" hangingPunct="1">
              <a:buFont typeface="Arial" pitchFamily="34" charset="0"/>
              <a:buChar char="•"/>
            </a:pPr>
            <a:r>
              <a:rPr sz="2000" smtClean="0"/>
              <a:t>Refer to Guided Exercise 1 in Hands-on document.</a:t>
            </a:r>
          </a:p>
        </p:txBody>
      </p:sp>
      <p:pic>
        <p:nvPicPr>
          <p:cNvPr id="25604"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AB75EC1B-CF85-4F81-AAD4-33808AD198A3}" type="slidenum">
              <a:rPr lang="en-US">
                <a:latin typeface="+mn-lt"/>
              </a:rPr>
              <a:pPr algn="l">
                <a:defRPr/>
              </a:pPr>
              <a:t>17</a:t>
            </a:fld>
            <a:endParaRPr lang="en-US"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Obtaining Request Data</a:t>
            </a:r>
            <a:r>
              <a:rPr lang="en-US" b="1" smtClean="0">
                <a:solidFill>
                  <a:srgbClr val="FFFFFF"/>
                </a:solidFill>
              </a:rPr>
              <a:t> </a:t>
            </a:r>
            <a:r>
              <a:rPr lang="en-US" smtClean="0">
                <a:solidFill>
                  <a:srgbClr val="FFFFFF"/>
                </a:solidFill>
              </a:rPr>
              <a:t>:@RequestParam</a:t>
            </a:r>
          </a:p>
        </p:txBody>
      </p:sp>
      <p:sp>
        <p:nvSpPr>
          <p:cNvPr id="26627" name="Content Placeholder 2"/>
          <p:cNvSpPr>
            <a:spLocks noGrp="1"/>
          </p:cNvSpPr>
          <p:nvPr>
            <p:ph idx="1"/>
          </p:nvPr>
        </p:nvSpPr>
        <p:spPr/>
        <p:txBody>
          <a:bodyPr/>
          <a:lstStyle/>
          <a:p>
            <a:pPr eaLnBrk="1" hangingPunct="1">
              <a:buFont typeface="Arial" pitchFamily="34" charset="0"/>
              <a:buChar char="•"/>
            </a:pPr>
            <a:r>
              <a:rPr sz="2000" smtClean="0"/>
              <a:t>Binding request parameters to method parameters with @RequestParam</a:t>
            </a:r>
          </a:p>
          <a:p>
            <a:pPr lvl="1" eaLnBrk="1" hangingPunct="1">
              <a:buFont typeface="Calibri" pitchFamily="34" charset="0"/>
              <a:buChar char="̶"/>
            </a:pPr>
            <a:r>
              <a:rPr sz="1800" smtClean="0"/>
              <a:t>Use the @RequestParam annotation to bind request parameters to a method parameter in your controller.</a:t>
            </a:r>
            <a:endParaRPr sz="1800" b="1" smtClean="0"/>
          </a:p>
        </p:txBody>
      </p:sp>
      <p:graphicFrame>
        <p:nvGraphicFramePr>
          <p:cNvPr id="5" name="Table 4"/>
          <p:cNvGraphicFramePr>
            <a:graphicFrameLocks noGrp="1"/>
          </p:cNvGraphicFramePr>
          <p:nvPr/>
        </p:nvGraphicFramePr>
        <p:xfrm>
          <a:off x="1524000" y="2743200"/>
          <a:ext cx="6096000" cy="3505200"/>
        </p:xfrm>
        <a:graphic>
          <a:graphicData uri="http://schemas.openxmlformats.org/drawingml/2006/table">
            <a:tbl>
              <a:tblPr firstRow="1" bandRow="1">
                <a:tableStyleId>{5C22544A-7EE6-4342-B048-85BDC9FD1C3A}</a:tableStyleId>
              </a:tblPr>
              <a:tblGrid>
                <a:gridCol w="6096000"/>
              </a:tblGrid>
              <a:tr h="3505200">
                <a:tc>
                  <a:txBody>
                    <a:bodyPr/>
                    <a:lstStyle/>
                    <a:p>
                      <a:r>
                        <a:rPr lang="en-US" sz="1600" dirty="0" smtClean="0"/>
                        <a:t>@</a:t>
                      </a:r>
                      <a:r>
                        <a:rPr lang="en-US" sz="1400" dirty="0" smtClean="0"/>
                        <a:t>Controller </a:t>
                      </a:r>
                    </a:p>
                    <a:p>
                      <a:r>
                        <a:rPr lang="en-US" sz="1400" dirty="0" smtClean="0"/>
                        <a:t>@RequestMapping("/pets") </a:t>
                      </a:r>
                    </a:p>
                    <a:p>
                      <a:endParaRPr lang="en-US" sz="1400" dirty="0" smtClean="0"/>
                    </a:p>
                    <a:p>
                      <a:r>
                        <a:rPr lang="en-US" sz="1400" dirty="0" smtClean="0"/>
                        <a:t>public class EditPetFormController {</a:t>
                      </a:r>
                    </a:p>
                    <a:p>
                      <a:endParaRPr lang="en-US" sz="1400" dirty="0" smtClean="0"/>
                    </a:p>
                    <a:p>
                      <a:r>
                        <a:rPr lang="en-US" sz="1400" dirty="0" smtClean="0"/>
                        <a:t>@Autowired</a:t>
                      </a:r>
                    </a:p>
                    <a:p>
                      <a:r>
                        <a:rPr lang="en-US" sz="1400" dirty="0" smtClean="0"/>
                        <a:t>Private </a:t>
                      </a:r>
                      <a:r>
                        <a:rPr lang="en-US" sz="1400" dirty="0" err="1" smtClean="0"/>
                        <a:t>IPetService</a:t>
                      </a:r>
                      <a:r>
                        <a:rPr lang="en-US" sz="1400" dirty="0" smtClean="0"/>
                        <a:t> service;</a:t>
                      </a:r>
                    </a:p>
                    <a:p>
                      <a:endParaRPr lang="en-US" sz="1400" dirty="0" smtClean="0"/>
                    </a:p>
                    <a:p>
                      <a:r>
                        <a:rPr lang="en-US" sz="1400" dirty="0" smtClean="0"/>
                        <a:t>@RequestMapping(method = RequestMethod.GET) </a:t>
                      </a:r>
                    </a:p>
                    <a:p>
                      <a:r>
                        <a:rPr lang="en-US" sz="1400" dirty="0" smtClean="0"/>
                        <a:t>public String setupForm(@RequestParam("petId") int petId, ModelMap model) </a:t>
                      </a:r>
                    </a:p>
                    <a:p>
                      <a:r>
                        <a:rPr lang="en-US" sz="1400" dirty="0" smtClean="0"/>
                        <a:t>{</a:t>
                      </a:r>
                    </a:p>
                    <a:p>
                      <a:r>
                        <a:rPr lang="en-US" sz="1400" dirty="0" smtClean="0"/>
                        <a:t>       Pet </a:t>
                      </a:r>
                      <a:r>
                        <a:rPr lang="en-US" sz="1400" dirty="0" err="1" smtClean="0"/>
                        <a:t>pet</a:t>
                      </a:r>
                      <a:r>
                        <a:rPr lang="en-US" sz="1400" dirty="0" smtClean="0"/>
                        <a:t> = </a:t>
                      </a:r>
                      <a:r>
                        <a:rPr lang="en-US" sz="1400" dirty="0" err="1" smtClean="0"/>
                        <a:t>service.loadPet</a:t>
                      </a:r>
                      <a:r>
                        <a:rPr lang="en-US" sz="1400" dirty="0" smtClean="0"/>
                        <a:t>(</a:t>
                      </a:r>
                      <a:r>
                        <a:rPr lang="en-US" sz="1400" dirty="0" err="1" smtClean="0"/>
                        <a:t>petId</a:t>
                      </a:r>
                      <a:r>
                        <a:rPr lang="en-US" sz="1400" dirty="0" smtClean="0"/>
                        <a:t>); </a:t>
                      </a:r>
                    </a:p>
                    <a:p>
                      <a:r>
                        <a:rPr lang="en-US" sz="1400" dirty="0" smtClean="0"/>
                        <a:t>       model.addAttribute("pet", pet);</a:t>
                      </a:r>
                    </a:p>
                    <a:p>
                      <a:r>
                        <a:rPr lang="en-US" sz="1400" dirty="0" smtClean="0"/>
                        <a:t>       return "</a:t>
                      </a:r>
                      <a:r>
                        <a:rPr lang="en-US" sz="1400" dirty="0" err="1" smtClean="0"/>
                        <a:t>petForm</a:t>
                      </a:r>
                      <a:r>
                        <a:rPr lang="en-US" sz="1400" dirty="0" smtClean="0"/>
                        <a:t>"; </a:t>
                      </a:r>
                    </a:p>
                    <a:p>
                      <a:r>
                        <a:rPr lang="en-US" sz="1400" dirty="0" smtClean="0"/>
                        <a:t>} </a:t>
                      </a:r>
                      <a:endParaRPr lang="en-US" sz="1400" dirty="0"/>
                    </a:p>
                  </a:txBody>
                  <a:tcPr/>
                </a:tc>
              </a:tr>
            </a:tbl>
          </a:graphicData>
        </a:graphic>
      </p:graphicFrame>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1EBA854A-AEE7-453F-92E4-FDE2ECB83EFF}" type="slidenum">
              <a:rPr lang="en-US">
                <a:latin typeface="+mn-lt"/>
              </a:rPr>
              <a:pPr algn="l">
                <a:defRPr/>
              </a:pPr>
              <a:t>18</a:t>
            </a:fld>
            <a:endParaRPr lang="en-US"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Obtaining Request Data:</a:t>
            </a:r>
            <a:r>
              <a:rPr lang="en-US" b="1" smtClean="0">
                <a:solidFill>
                  <a:srgbClr val="FFFFFF"/>
                </a:solidFill>
              </a:rPr>
              <a:t> </a:t>
            </a:r>
            <a:r>
              <a:rPr lang="en-US" smtClean="0">
                <a:solidFill>
                  <a:srgbClr val="FFFFFF"/>
                </a:solidFill>
              </a:rPr>
              <a:t>@RequestBody</a:t>
            </a:r>
            <a:r>
              <a:rPr lang="en-US" b="1" smtClean="0">
                <a:solidFill>
                  <a:srgbClr val="FFFFFF"/>
                </a:solidFill>
              </a:rPr>
              <a:t> </a:t>
            </a:r>
            <a:endParaRPr lang="en-US" smtClean="0">
              <a:solidFill>
                <a:srgbClr val="FFFFFF"/>
              </a:solidFill>
            </a:endParaRPr>
          </a:p>
        </p:txBody>
      </p:sp>
      <p:sp>
        <p:nvSpPr>
          <p:cNvPr id="27651" name="Content Placeholder 2"/>
          <p:cNvSpPr>
            <a:spLocks noGrp="1"/>
          </p:cNvSpPr>
          <p:nvPr>
            <p:ph idx="1"/>
          </p:nvPr>
        </p:nvSpPr>
        <p:spPr/>
        <p:txBody>
          <a:bodyPr/>
          <a:lstStyle/>
          <a:p>
            <a:pPr eaLnBrk="1" hangingPunct="1">
              <a:buFont typeface="Arial" pitchFamily="34" charset="0"/>
              <a:buChar char="•"/>
            </a:pPr>
            <a:r>
              <a:rPr sz="2000" smtClean="0"/>
              <a:t>Mapping the request body with the @RequestBody annotation:</a:t>
            </a:r>
          </a:p>
          <a:p>
            <a:pPr lvl="1" eaLnBrk="1" hangingPunct="1">
              <a:buFont typeface="Calibri" pitchFamily="34" charset="0"/>
              <a:buChar char="̶"/>
            </a:pPr>
            <a:r>
              <a:rPr sz="1800" smtClean="0"/>
              <a:t>The @RequestBody method parameter annotation indicates that a method parameter should be bound to the value of the HTTP request body.</a:t>
            </a:r>
            <a:endParaRPr sz="1800" b="1" smtClean="0"/>
          </a:p>
          <a:p>
            <a:pPr lvl="2" eaLnBrk="1" hangingPunct="1"/>
            <a:r>
              <a:rPr sz="1600" smtClean="0"/>
              <a:t>For example:</a:t>
            </a:r>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lvl="1" eaLnBrk="1" hangingPunct="1">
              <a:buFont typeface="Calibri" pitchFamily="34" charset="0"/>
              <a:buChar char="̶"/>
            </a:pPr>
            <a:r>
              <a:rPr sz="1800" smtClean="0"/>
              <a:t>HttpMessageConverter is responsible for converting from the HTTP request message to an object and converting from an object to the HTTP response body.</a:t>
            </a:r>
          </a:p>
          <a:p>
            <a:pPr eaLnBrk="1" hangingPunct="1">
              <a:buFont typeface="Wingdings" pitchFamily="2" charset="2"/>
              <a:buNone/>
            </a:pPr>
            <a:endParaRPr sz="1800" smtClean="0"/>
          </a:p>
          <a:p>
            <a:pPr eaLnBrk="1" hangingPunct="1">
              <a:buFont typeface="Wingdings" pitchFamily="2" charset="2"/>
              <a:buNone/>
            </a:pPr>
            <a:endParaRPr sz="1800" smtClean="0"/>
          </a:p>
        </p:txBody>
      </p:sp>
      <p:graphicFrame>
        <p:nvGraphicFramePr>
          <p:cNvPr id="5" name="Table 4"/>
          <p:cNvGraphicFramePr>
            <a:graphicFrameLocks noGrp="1"/>
          </p:cNvGraphicFramePr>
          <p:nvPr/>
        </p:nvGraphicFramePr>
        <p:xfrm>
          <a:off x="1524000" y="3130550"/>
          <a:ext cx="6096000" cy="2041525"/>
        </p:xfrm>
        <a:graphic>
          <a:graphicData uri="http://schemas.openxmlformats.org/drawingml/2006/table">
            <a:tbl>
              <a:tblPr firstRow="1" bandRow="1">
                <a:tableStyleId>{5C22544A-7EE6-4342-B048-85BDC9FD1C3A}</a:tableStyleId>
              </a:tblPr>
              <a:tblGrid>
                <a:gridCol w="6096000"/>
              </a:tblGrid>
              <a:tr h="1752600">
                <a:tc>
                  <a:txBody>
                    <a:bodyPr/>
                    <a:lstStyle/>
                    <a:p>
                      <a:r>
                        <a:rPr lang="en-US" sz="1600" dirty="0" smtClean="0"/>
                        <a:t>@RequestMapping(value = "/something", method = </a:t>
                      </a:r>
                      <a:r>
                        <a:rPr lang="en-US" sz="1600" dirty="0" err="1" smtClean="0"/>
                        <a:t>RequestMethod.PUT</a:t>
                      </a:r>
                      <a:r>
                        <a:rPr lang="en-US" sz="1600" dirty="0" smtClean="0"/>
                        <a:t>) </a:t>
                      </a:r>
                    </a:p>
                    <a:p>
                      <a:endParaRPr lang="en-US" sz="1600" dirty="0" smtClean="0"/>
                    </a:p>
                    <a:p>
                      <a:r>
                        <a:rPr lang="en-US" sz="1600" dirty="0" smtClean="0"/>
                        <a:t>public void handle(@RequestBody String body, Writer </a:t>
                      </a:r>
                      <a:r>
                        <a:rPr lang="en-US" sz="1600" dirty="0" err="1" smtClean="0"/>
                        <a:t>writer</a:t>
                      </a:r>
                      <a:r>
                        <a:rPr lang="en-US" sz="1600" dirty="0" smtClean="0"/>
                        <a:t>) throws </a:t>
                      </a:r>
                      <a:r>
                        <a:rPr lang="en-US" sz="1600" dirty="0" err="1" smtClean="0"/>
                        <a:t>IOException</a:t>
                      </a:r>
                      <a:r>
                        <a:rPr lang="en-US" sz="1600" dirty="0" smtClean="0"/>
                        <a:t> </a:t>
                      </a:r>
                    </a:p>
                    <a:p>
                      <a:r>
                        <a:rPr lang="en-US" sz="1600" dirty="0" smtClean="0"/>
                        <a:t>{</a:t>
                      </a:r>
                    </a:p>
                    <a:p>
                      <a:r>
                        <a:rPr lang="en-US" sz="1600" dirty="0" smtClean="0"/>
                        <a:t> </a:t>
                      </a:r>
                      <a:r>
                        <a:rPr lang="en-US" sz="1600" dirty="0" err="1" smtClean="0"/>
                        <a:t>writer.write</a:t>
                      </a:r>
                      <a:r>
                        <a:rPr lang="en-US" sz="1600" dirty="0" smtClean="0"/>
                        <a:t>(body); </a:t>
                      </a:r>
                    </a:p>
                    <a:p>
                      <a:r>
                        <a:rPr lang="en-US" sz="1600" dirty="0" smtClean="0"/>
                        <a:t>}</a:t>
                      </a:r>
                      <a:endParaRPr lang="en-US" sz="16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7DAFF502-8CF1-45B9-B6CF-6C26C5D66A02}" type="slidenum">
              <a:rPr lang="en-US">
                <a:latin typeface="+mn-lt"/>
              </a:rPr>
              <a:pPr algn="l">
                <a:defRPr/>
              </a:pPr>
              <a:t>19</a:t>
            </a:fld>
            <a:endParaRPr lang="en-US"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Placeholder 6"/>
          <p:cNvSpPr>
            <a:spLocks noGrp="1"/>
          </p:cNvSpPr>
          <p:nvPr>
            <p:ph type="body" sz="quarter" idx="13"/>
          </p:nvPr>
        </p:nvSpPr>
        <p:spPr/>
        <p:txBody>
          <a:bodyPr/>
          <a:lstStyle/>
          <a:p>
            <a:pPr eaLnBrk="1" hangingPunct="1"/>
            <a:r>
              <a:rPr smtClean="0"/>
              <a:t>Pritha Lahiri</a:t>
            </a:r>
          </a:p>
        </p:txBody>
      </p:sp>
      <p:sp>
        <p:nvSpPr>
          <p:cNvPr id="10243" name="Text Placeholder 7"/>
          <p:cNvSpPr>
            <a:spLocks noGrp="1"/>
          </p:cNvSpPr>
          <p:nvPr>
            <p:ph type="body" sz="quarter" idx="14"/>
          </p:nvPr>
        </p:nvSpPr>
        <p:spPr/>
        <p:txBody>
          <a:bodyPr/>
          <a:lstStyle/>
          <a:p>
            <a:pPr eaLnBrk="1" hangingPunct="1"/>
            <a:r>
              <a:rPr smtClean="0"/>
              <a:t>5+ years of experience in Java/j2EE</a:t>
            </a:r>
          </a:p>
        </p:txBody>
      </p:sp>
      <p:sp>
        <p:nvSpPr>
          <p:cNvPr id="10244" name="Text Placeholder 8"/>
          <p:cNvSpPr>
            <a:spLocks noGrp="1"/>
          </p:cNvSpPr>
          <p:nvPr>
            <p:ph type="body" sz="quarter" idx="15"/>
          </p:nvPr>
        </p:nvSpPr>
        <p:spPr/>
        <p:txBody>
          <a:bodyPr/>
          <a:lstStyle/>
          <a:p>
            <a:pPr eaLnBrk="1" hangingPunct="1"/>
            <a:r>
              <a:rPr smtClean="0"/>
              <a:t>1.0, 8</a:t>
            </a:r>
            <a:r>
              <a:rPr baseline="30000" smtClean="0"/>
              <a:t>th</a:t>
            </a:r>
            <a:r>
              <a:rPr smtClean="0"/>
              <a:t> December 2011</a:t>
            </a:r>
          </a:p>
        </p:txBody>
      </p:sp>
      <p:sp>
        <p:nvSpPr>
          <p:cNvPr id="4098" name="Slide Number Placeholder 3"/>
          <p:cNvSpPr>
            <a:spLocks noGrp="1"/>
          </p:cNvSpPr>
          <p:nvPr>
            <p:ph type="sldNum" sz="quarter" idx="16"/>
          </p:nvPr>
        </p:nvSpPr>
        <p:spPr/>
        <p:txBody>
          <a:bodyPr/>
          <a:lstStyle/>
          <a:p>
            <a:pPr algn="l">
              <a:defRPr/>
            </a:pPr>
            <a:fld id="{8A4BA710-9F35-4195-8A70-45734E957976}" type="slidenum">
              <a:rPr lang="en-US">
                <a:latin typeface="+mn-lt"/>
              </a:rPr>
              <a:pPr algn="l">
                <a:defRPr/>
              </a:pPr>
              <a:t>2</a:t>
            </a:fld>
            <a:endParaRPr lang="en-US"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Obtaining Request Data:@PathVariable</a:t>
            </a:r>
          </a:p>
        </p:txBody>
      </p:sp>
      <p:sp>
        <p:nvSpPr>
          <p:cNvPr id="28675" name="Content Placeholder 2"/>
          <p:cNvSpPr>
            <a:spLocks noGrp="1"/>
          </p:cNvSpPr>
          <p:nvPr>
            <p:ph idx="1"/>
          </p:nvPr>
        </p:nvSpPr>
        <p:spPr/>
        <p:txBody>
          <a:bodyPr/>
          <a:lstStyle/>
          <a:p>
            <a:pPr eaLnBrk="1" hangingPunct="1">
              <a:buFont typeface="Arial" pitchFamily="34" charset="0"/>
              <a:buChar char="•"/>
            </a:pPr>
            <a:r>
              <a:rPr sz="2000" smtClean="0"/>
              <a:t>A path element value:</a:t>
            </a:r>
          </a:p>
          <a:p>
            <a:pPr lvl="1" eaLnBrk="1" hangingPunct="1">
              <a:buFont typeface="Calibri" pitchFamily="34" charset="0"/>
              <a:buChar char="̶"/>
            </a:pPr>
            <a:r>
              <a:rPr sz="1800" smtClean="0"/>
              <a:t>@PathVariable method parameter annotation to indicate that a method parameter should be bound to the value of a URI template variable.</a:t>
            </a:r>
          </a:p>
          <a:p>
            <a:pPr lvl="2" eaLnBrk="1" hangingPunct="1"/>
            <a:r>
              <a:rPr sz="1600" smtClean="0"/>
              <a:t>The usage of a single @PathVariable in a controller method:</a:t>
            </a:r>
          </a:p>
          <a:p>
            <a:pPr eaLnBrk="1" hangingPunct="1">
              <a:buFont typeface="Wingdings" pitchFamily="2" charset="2"/>
              <a:buChar char="Ø"/>
            </a:pPr>
            <a:endParaRPr sz="1800" smtClean="0"/>
          </a:p>
          <a:p>
            <a:pPr eaLnBrk="1" hangingPunct="1">
              <a:buFont typeface="Wingdings" pitchFamily="2" charset="2"/>
              <a:buChar char="Ø"/>
            </a:pPr>
            <a:endParaRPr sz="1800" smtClean="0"/>
          </a:p>
          <a:p>
            <a:pPr eaLnBrk="1" hangingPunct="1">
              <a:buFont typeface="Wingdings" pitchFamily="2" charset="2"/>
              <a:buChar char="Ø"/>
            </a:pPr>
            <a:endParaRPr sz="1800" smtClean="0"/>
          </a:p>
          <a:p>
            <a:pPr eaLnBrk="1" hangingPunct="1">
              <a:buFont typeface="Wingdings" pitchFamily="2" charset="2"/>
              <a:buChar char="Ø"/>
            </a:pPr>
            <a:endParaRPr sz="1800" smtClean="0"/>
          </a:p>
          <a:p>
            <a:pPr eaLnBrk="1" hangingPunct="1">
              <a:buFont typeface="Wingdings" pitchFamily="2" charset="2"/>
              <a:buChar char="Ø"/>
            </a:pPr>
            <a:endParaRPr sz="1800" smtClean="0"/>
          </a:p>
          <a:p>
            <a:pPr eaLnBrk="1" hangingPunct="1">
              <a:buFont typeface="Wingdings" pitchFamily="2" charset="2"/>
              <a:buChar char="Ø"/>
            </a:pPr>
            <a:endParaRPr sz="1800" smtClean="0"/>
          </a:p>
          <a:p>
            <a:pPr eaLnBrk="1" hangingPunct="1">
              <a:buFont typeface="Wingdings" pitchFamily="2" charset="2"/>
              <a:buChar char="Ø"/>
            </a:pPr>
            <a:endParaRPr sz="1800" smtClean="0"/>
          </a:p>
          <a:p>
            <a:pPr lvl="1" eaLnBrk="1" hangingPunct="1">
              <a:buFont typeface="Calibri" pitchFamily="34" charset="0"/>
              <a:buChar char="̶"/>
            </a:pPr>
            <a:r>
              <a:rPr sz="1800" smtClean="0"/>
              <a:t>The URI Template "/users/{userId}" specifies the variable name userId. When the controller handles this request, the value of userId is set to the value in the request URI. For example, when a request comes in for /users/fred, the value fred is bound to the method parameter String userId.</a:t>
            </a:r>
          </a:p>
          <a:p>
            <a:pPr eaLnBrk="1" hangingPunct="1">
              <a:buFont typeface="Wingdings" pitchFamily="2" charset="2"/>
              <a:buChar char="Ø"/>
            </a:pPr>
            <a:endParaRPr sz="1800" smtClean="0"/>
          </a:p>
        </p:txBody>
      </p:sp>
      <p:graphicFrame>
        <p:nvGraphicFramePr>
          <p:cNvPr id="6" name="Table 5"/>
          <p:cNvGraphicFramePr>
            <a:graphicFrameLocks noGrp="1"/>
          </p:cNvGraphicFramePr>
          <p:nvPr/>
        </p:nvGraphicFramePr>
        <p:xfrm>
          <a:off x="1524000" y="2982913"/>
          <a:ext cx="6096000" cy="2057400"/>
        </p:xfrm>
        <a:graphic>
          <a:graphicData uri="http://schemas.openxmlformats.org/drawingml/2006/table">
            <a:tbl>
              <a:tblPr firstRow="1" bandRow="1">
                <a:tableStyleId>{5C22544A-7EE6-4342-B048-85BDC9FD1C3A}</a:tableStyleId>
              </a:tblPr>
              <a:tblGrid>
                <a:gridCol w="6096000"/>
              </a:tblGrid>
              <a:tr h="2057400">
                <a:tc>
                  <a:txBody>
                    <a:bodyPr/>
                    <a:lstStyle/>
                    <a:p>
                      <a:r>
                        <a:rPr lang="en-US" sz="1400" b="1" dirty="0" smtClean="0"/>
                        <a:t>@RequestMapping(value="/users/{userId}", method=RequestMethod.GET) </a:t>
                      </a:r>
                    </a:p>
                    <a:p>
                      <a:r>
                        <a:rPr lang="en-US" sz="1400" b="1" dirty="0" smtClean="0"/>
                        <a:t>public String findUser(@PathVariable String userId, Model model) </a:t>
                      </a:r>
                    </a:p>
                    <a:p>
                      <a:r>
                        <a:rPr lang="en-US" sz="1400" b="1" dirty="0" smtClean="0"/>
                        <a:t>{ </a:t>
                      </a:r>
                    </a:p>
                    <a:p>
                      <a:r>
                        <a:rPr lang="en-US" sz="1400" b="1" dirty="0" smtClean="0"/>
                        <a:t>          Owner owner = ownerService.findOwner(userId);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           model.addAttribute("owner", owner); return         "</a:t>
                      </a:r>
                      <a:r>
                        <a:rPr lang="en-US" sz="1400" b="1" dirty="0" err="1" smtClean="0"/>
                        <a:t>displayUser</a:t>
                      </a:r>
                      <a:r>
                        <a:rPr lang="en-US" sz="1400" b="1" dirty="0" smtClean="0"/>
                        <a:t>"; </a:t>
                      </a:r>
                    </a:p>
                    <a:p>
                      <a:r>
                        <a:rPr lang="en-US" sz="1400" b="1" dirty="0" smtClean="0"/>
                        <a:t>    </a:t>
                      </a:r>
                    </a:p>
                    <a:p>
                      <a:r>
                        <a:rPr lang="en-US" sz="1400" b="1" dirty="0" smtClean="0"/>
                        <a:t>} </a:t>
                      </a:r>
                      <a:endParaRPr lang="en-US" sz="1400" b="1" dirty="0"/>
                    </a:p>
                  </a:txBody>
                  <a:tcPr/>
                </a:tc>
              </a:tr>
            </a:tbl>
          </a:graphicData>
        </a:graphic>
      </p:graphicFrame>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4D7FC7D7-F237-4669-8393-2FF8D353992D}" type="slidenum">
              <a:rPr lang="en-US">
                <a:latin typeface="+mn-lt"/>
              </a:rPr>
              <a:pPr algn="l">
                <a:defRPr/>
              </a:pPr>
              <a:t>20</a:t>
            </a:fld>
            <a:endParaRPr lang="en-US"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Obtaining Request Data:@CookieValue</a:t>
            </a:r>
          </a:p>
        </p:txBody>
      </p:sp>
      <p:sp>
        <p:nvSpPr>
          <p:cNvPr id="29699" name="Content Placeholder 2"/>
          <p:cNvSpPr>
            <a:spLocks noGrp="1"/>
          </p:cNvSpPr>
          <p:nvPr>
            <p:ph idx="1"/>
          </p:nvPr>
        </p:nvSpPr>
        <p:spPr/>
        <p:txBody>
          <a:bodyPr/>
          <a:lstStyle/>
          <a:p>
            <a:pPr eaLnBrk="1" hangingPunct="1">
              <a:buFont typeface="Arial" pitchFamily="34" charset="0"/>
              <a:buChar char="•"/>
            </a:pPr>
            <a:r>
              <a:rPr sz="2000" smtClean="0"/>
              <a:t>Mapping cookie values with the @CookieValue annotation:</a:t>
            </a:r>
          </a:p>
          <a:p>
            <a:pPr lvl="1" eaLnBrk="1" hangingPunct="1">
              <a:buFont typeface="Calibri" pitchFamily="34" charset="0"/>
              <a:buChar char="̶"/>
            </a:pPr>
            <a:r>
              <a:rPr sz="1800" smtClean="0"/>
              <a:t>The @CookieValue annotation allows a method parameter to be bound to the value of an HTTP cookie.</a:t>
            </a:r>
          </a:p>
          <a:p>
            <a:pPr lvl="2" eaLnBrk="1" hangingPunct="1"/>
            <a:r>
              <a:rPr sz="1600" smtClean="0"/>
              <a:t>Let us consider that the following cookie has been received with an http request:</a:t>
            </a:r>
          </a:p>
          <a:p>
            <a:pPr eaLnBrk="1" hangingPunct="1">
              <a:buFont typeface="Wingdings" pitchFamily="2" charset="2"/>
              <a:buNone/>
            </a:pPr>
            <a:endParaRPr sz="1800" smtClean="0"/>
          </a:p>
          <a:p>
            <a:pPr eaLnBrk="1" hangingPunct="1">
              <a:buFont typeface="Wingdings" pitchFamily="2" charset="2"/>
              <a:buNone/>
            </a:pPr>
            <a:endParaRPr sz="1800" smtClean="0"/>
          </a:p>
          <a:p>
            <a:pPr lvl="1" eaLnBrk="1" hangingPunct="1">
              <a:buFont typeface="Calibri" pitchFamily="34" charset="0"/>
              <a:buChar char="̶"/>
            </a:pPr>
            <a:r>
              <a:rPr sz="1800" smtClean="0"/>
              <a:t>The following code sample demonstrates how to get the value of the JSESSIONID cookie:</a:t>
            </a:r>
          </a:p>
          <a:p>
            <a:pPr eaLnBrk="1" hangingPunct="1">
              <a:buFont typeface="Wingdings" pitchFamily="2" charset="2"/>
              <a:buNone/>
            </a:pPr>
            <a:endParaRPr sz="1800" smtClean="0"/>
          </a:p>
          <a:p>
            <a:pPr eaLnBrk="1" hangingPunct="1">
              <a:buFont typeface="Wingdings" pitchFamily="2" charset="2"/>
              <a:buNone/>
            </a:pPr>
            <a:endParaRPr sz="1800" b="1" smtClean="0"/>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828800" y="3048000"/>
          <a:ext cx="6096000" cy="304800"/>
        </p:xfrm>
        <a:graphic>
          <a:graphicData uri="http://schemas.openxmlformats.org/drawingml/2006/table">
            <a:tbl>
              <a:tblPr firstRow="1" bandRow="1">
                <a:tableStyleId>{5C22544A-7EE6-4342-B048-85BDC9FD1C3A}</a:tableStyleId>
              </a:tblPr>
              <a:tblGrid>
                <a:gridCol w="6096000"/>
              </a:tblGrid>
              <a:tr h="137160">
                <a:tc>
                  <a:txBody>
                    <a:bodyPr/>
                    <a:lstStyle/>
                    <a:p>
                      <a:r>
                        <a:rPr lang="en-US" sz="1400" dirty="0" smtClean="0"/>
                        <a:t>JSESSIONID=415A4AC178C59DACE0B2C9CA727CDD84</a:t>
                      </a:r>
                      <a:endParaRPr lang="en-US" sz="1400" dirty="0"/>
                    </a:p>
                  </a:txBody>
                  <a:tcPr/>
                </a:tc>
              </a:tr>
            </a:tbl>
          </a:graphicData>
        </a:graphic>
      </p:graphicFrame>
      <p:graphicFrame>
        <p:nvGraphicFramePr>
          <p:cNvPr id="6" name="Table 5"/>
          <p:cNvGraphicFramePr>
            <a:graphicFrameLocks noGrp="1"/>
          </p:cNvGraphicFramePr>
          <p:nvPr/>
        </p:nvGraphicFramePr>
        <p:xfrm>
          <a:off x="1524000" y="4327525"/>
          <a:ext cx="6096000" cy="1219200"/>
        </p:xfrm>
        <a:graphic>
          <a:graphicData uri="http://schemas.openxmlformats.org/drawingml/2006/table">
            <a:tbl>
              <a:tblPr firstRow="1" bandRow="1">
                <a:tableStyleId>{5C22544A-7EE6-4342-B048-85BDC9FD1C3A}</a:tableStyleId>
              </a:tblPr>
              <a:tblGrid>
                <a:gridCol w="6096000"/>
              </a:tblGrid>
              <a:tr h="1219200">
                <a:tc>
                  <a:txBody>
                    <a:bodyPr/>
                    <a:lstStyle/>
                    <a:p>
                      <a:r>
                        <a:rPr lang="en-US" sz="1400" dirty="0" smtClean="0"/>
                        <a:t>@RequestMapping("/</a:t>
                      </a:r>
                      <a:r>
                        <a:rPr lang="en-US" sz="1400" dirty="0" err="1" smtClean="0"/>
                        <a:t>displayHeaderInfo.do</a:t>
                      </a:r>
                      <a:r>
                        <a:rPr lang="en-US" sz="1400" dirty="0" smtClean="0"/>
                        <a:t>") </a:t>
                      </a:r>
                    </a:p>
                    <a:p>
                      <a:r>
                        <a:rPr lang="en-US" sz="1400" dirty="0" smtClean="0"/>
                        <a:t>public void displayHeaderInfo(@CookieValue("JSESSIONID") String cookie) { </a:t>
                      </a:r>
                    </a:p>
                    <a:p>
                      <a:r>
                        <a:rPr lang="en-US" sz="1400" dirty="0" smtClean="0"/>
                        <a:t>//Implementation goes here </a:t>
                      </a:r>
                    </a:p>
                    <a:p>
                      <a:r>
                        <a:rPr lang="en-US" sz="1400" dirty="0" smtClean="0"/>
                        <a:t>}</a:t>
                      </a:r>
                      <a:endParaRPr lang="en-US" sz="1400" dirty="0"/>
                    </a:p>
                  </a:txBody>
                  <a:tcPr/>
                </a:tc>
              </a:tr>
            </a:tbl>
          </a:graphicData>
        </a:graphic>
      </p:graphicFrame>
      <p:sp>
        <p:nvSpPr>
          <p:cNvPr id="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71E31178-1A87-42CB-8CB3-AB7AE593C5F2}" type="slidenum">
              <a:rPr lang="en-US">
                <a:latin typeface="+mn-lt"/>
              </a:rPr>
              <a:pPr algn="l">
                <a:defRPr/>
              </a:pPr>
              <a:t>21</a:t>
            </a:fld>
            <a:endParaRPr lang="en-US"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eaLnBrk="1" hangingPunct="1">
              <a:buFont typeface="Arial" pitchFamily="34" charset="0"/>
              <a:buChar char="•"/>
            </a:pPr>
            <a:r>
              <a:rPr sz="2000" smtClean="0"/>
              <a:t>Mapping request header attributes with the @RequestHeader annotation:</a:t>
            </a:r>
          </a:p>
          <a:p>
            <a:pPr lvl="1" eaLnBrk="1" hangingPunct="1">
              <a:buFont typeface="Calibri" pitchFamily="34" charset="0"/>
              <a:buChar char="̶"/>
            </a:pPr>
            <a:r>
              <a:rPr sz="1800" smtClean="0"/>
              <a:t>The @RequestHeader annotation allows a method parameter to be bound to a request header.</a:t>
            </a:r>
          </a:p>
          <a:p>
            <a:pPr eaLnBrk="1" hangingPunct="1">
              <a:buFont typeface="Wingdings" pitchFamily="2" charset="2"/>
              <a:buChar char="Ø"/>
            </a:pPr>
            <a:endParaRPr sz="2000" b="1" smtClean="0"/>
          </a:p>
          <a:p>
            <a:pPr eaLnBrk="1" hangingPunct="1">
              <a:buFont typeface="Wingdings" pitchFamily="2" charset="2"/>
              <a:buChar char="Ø"/>
            </a:pPr>
            <a:endParaRPr sz="2000" b="1" smtClean="0"/>
          </a:p>
          <a:p>
            <a:pPr eaLnBrk="1" hangingPunct="1">
              <a:buFont typeface="Wingdings" pitchFamily="2" charset="2"/>
              <a:buChar char="Ø"/>
            </a:pPr>
            <a:endParaRPr sz="2000" b="1" smtClean="0"/>
          </a:p>
          <a:p>
            <a:pPr eaLnBrk="1" hangingPunct="1">
              <a:buFont typeface="Wingdings" pitchFamily="2" charset="2"/>
              <a:buChar char="Ø"/>
            </a:pPr>
            <a:endParaRPr sz="2000" b="1" smtClean="0"/>
          </a:p>
          <a:p>
            <a:pPr eaLnBrk="1" hangingPunct="1">
              <a:buFont typeface="Wingdings" pitchFamily="2" charset="2"/>
              <a:buChar char="Ø"/>
            </a:pPr>
            <a:endParaRPr sz="2000" b="1" smtClean="0"/>
          </a:p>
          <a:p>
            <a:pPr eaLnBrk="1" hangingPunct="1">
              <a:buFont typeface="Wingdings" pitchFamily="2" charset="2"/>
              <a:buChar char="Ø"/>
            </a:pPr>
            <a:endParaRPr sz="2000" b="1" smtClean="0"/>
          </a:p>
          <a:p>
            <a:pPr eaLnBrk="1" hangingPunct="1">
              <a:buFont typeface="Wingdings" pitchFamily="2" charset="2"/>
              <a:buNone/>
            </a:pPr>
            <a:endParaRPr smtClean="0"/>
          </a:p>
        </p:txBody>
      </p:sp>
      <p:graphicFrame>
        <p:nvGraphicFramePr>
          <p:cNvPr id="7" name="Table 6"/>
          <p:cNvGraphicFramePr>
            <a:graphicFrameLocks noGrp="1"/>
          </p:cNvGraphicFramePr>
          <p:nvPr/>
        </p:nvGraphicFramePr>
        <p:xfrm>
          <a:off x="1600200" y="2819400"/>
          <a:ext cx="6096000" cy="1600200"/>
        </p:xfrm>
        <a:graphic>
          <a:graphicData uri="http://schemas.openxmlformats.org/drawingml/2006/table">
            <a:tbl>
              <a:tblPr firstRow="1" bandRow="1">
                <a:tableStyleId>{5C22544A-7EE6-4342-B048-85BDC9FD1C3A}</a:tableStyleId>
              </a:tblPr>
              <a:tblGrid>
                <a:gridCol w="6096000"/>
              </a:tblGrid>
              <a:tr h="1600200">
                <a:tc>
                  <a:txBody>
                    <a:bodyPr/>
                    <a:lstStyle/>
                    <a:p>
                      <a:r>
                        <a:rPr lang="en-US" sz="1600" dirty="0" smtClean="0"/>
                        <a:t>Host                            localhost:8080 </a:t>
                      </a:r>
                    </a:p>
                    <a:p>
                      <a:r>
                        <a:rPr lang="en-US" sz="1600" dirty="0" smtClean="0"/>
                        <a:t>Accept</a:t>
                      </a:r>
                      <a:r>
                        <a:rPr lang="en-US" sz="1600" baseline="0" dirty="0" smtClean="0"/>
                        <a:t>   </a:t>
                      </a:r>
                      <a:r>
                        <a:rPr lang="en-US" sz="1600" dirty="0" smtClean="0"/>
                        <a:t>text/</a:t>
                      </a:r>
                      <a:r>
                        <a:rPr lang="en-US" sz="1600" dirty="0" err="1" smtClean="0"/>
                        <a:t>html,application</a:t>
                      </a:r>
                      <a:r>
                        <a:rPr lang="en-US" sz="1600" dirty="0" smtClean="0"/>
                        <a:t>/</a:t>
                      </a:r>
                      <a:r>
                        <a:rPr lang="en-US" sz="1600" dirty="0" err="1" smtClean="0"/>
                        <a:t>xhtml+xml,application</a:t>
                      </a:r>
                      <a:r>
                        <a:rPr lang="en-US" sz="1600" dirty="0" smtClean="0"/>
                        <a:t>/</a:t>
                      </a:r>
                      <a:r>
                        <a:rPr lang="en-US" sz="1600" dirty="0" err="1" smtClean="0"/>
                        <a:t>xml;q</a:t>
                      </a:r>
                      <a:r>
                        <a:rPr lang="en-US" sz="1600" dirty="0" smtClean="0"/>
                        <a:t>=0.9 Accept-Language          </a:t>
                      </a:r>
                      <a:r>
                        <a:rPr lang="en-US" sz="1600" dirty="0" err="1" smtClean="0"/>
                        <a:t>fr,en-gb;q</a:t>
                      </a:r>
                      <a:r>
                        <a:rPr lang="en-US" sz="1600" dirty="0" smtClean="0"/>
                        <a:t>=0.7,en;q=0.3 </a:t>
                      </a:r>
                    </a:p>
                    <a:p>
                      <a:r>
                        <a:rPr lang="en-US" sz="1600" dirty="0" smtClean="0"/>
                        <a:t>Accept-Encoding    </a:t>
                      </a:r>
                      <a:r>
                        <a:rPr lang="en-US" sz="1600" dirty="0" err="1" smtClean="0"/>
                        <a:t>gzip,deflate</a:t>
                      </a:r>
                      <a:r>
                        <a:rPr lang="en-US" sz="1600" dirty="0" smtClean="0"/>
                        <a:t> </a:t>
                      </a:r>
                    </a:p>
                    <a:p>
                      <a:r>
                        <a:rPr lang="en-US" sz="1600" dirty="0" smtClean="0"/>
                        <a:t>Accept-</a:t>
                      </a:r>
                      <a:r>
                        <a:rPr lang="en-US" sz="1600" dirty="0" err="1" smtClean="0"/>
                        <a:t>Charset</a:t>
                      </a:r>
                      <a:r>
                        <a:rPr lang="en-US" sz="1600" dirty="0" smtClean="0"/>
                        <a:t>       ISO-8859-1,utf-8;q=0.7,*;q=0.7 </a:t>
                      </a:r>
                    </a:p>
                    <a:p>
                      <a:r>
                        <a:rPr lang="en-US" sz="1600" dirty="0" smtClean="0"/>
                        <a:t>Keep-Alive                300 </a:t>
                      </a:r>
                      <a:endParaRPr lang="en-US" sz="1600" dirty="0"/>
                    </a:p>
                  </a:txBody>
                  <a:tcPr/>
                </a:tc>
              </a:tr>
            </a:tbl>
          </a:graphicData>
        </a:graphic>
      </p:graphicFrame>
      <p:sp>
        <p:nvSpPr>
          <p:cNvPr id="30729"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Obtaining Request Data:@RequestHeader</a:t>
            </a:r>
          </a:p>
        </p:txBody>
      </p:sp>
      <p:sp>
        <p:nvSpPr>
          <p:cNvPr id="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79F993C9-9DDC-42CC-8CA3-EE733A4BB3A1}" type="slidenum">
              <a:rPr lang="en-US">
                <a:latin typeface="+mn-lt"/>
              </a:rPr>
              <a:pPr algn="l">
                <a:defRPr/>
              </a:pPr>
              <a:t>22</a:t>
            </a:fld>
            <a:endParaRPr lang="en-US"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eaLnBrk="1" hangingPunct="1">
              <a:buFont typeface="Arial" pitchFamily="34" charset="0"/>
              <a:buChar char="•"/>
            </a:pPr>
            <a:r>
              <a:rPr sz="2000" smtClean="0"/>
              <a:t> The following code sample demonstrates how to get the value of the Accept Encoding and Keep-Alive headers in controller method:</a:t>
            </a:r>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524000" y="2590800"/>
          <a:ext cx="6096000" cy="2209800"/>
        </p:xfrm>
        <a:graphic>
          <a:graphicData uri="http://schemas.openxmlformats.org/drawingml/2006/table">
            <a:tbl>
              <a:tblPr firstRow="1" bandRow="1">
                <a:tableStyleId>{5C22544A-7EE6-4342-B048-85BDC9FD1C3A}</a:tableStyleId>
              </a:tblPr>
              <a:tblGrid>
                <a:gridCol w="6096000"/>
              </a:tblGrid>
              <a:tr h="2209800">
                <a:tc>
                  <a:txBody>
                    <a:bodyPr/>
                    <a:lstStyle/>
                    <a:p>
                      <a:r>
                        <a:rPr lang="en-US" sz="1600" dirty="0" smtClean="0"/>
                        <a:t>@RequestMapping("/</a:t>
                      </a:r>
                      <a:r>
                        <a:rPr lang="en-US" sz="1600" dirty="0" err="1" smtClean="0"/>
                        <a:t>displayHeaderInfo.do</a:t>
                      </a:r>
                      <a:r>
                        <a:rPr lang="en-US" sz="1600" dirty="0" smtClean="0"/>
                        <a:t>") </a:t>
                      </a:r>
                    </a:p>
                    <a:p>
                      <a:endParaRPr lang="en-US" sz="1600" dirty="0" smtClean="0"/>
                    </a:p>
                    <a:p>
                      <a:r>
                        <a:rPr lang="en-US" sz="1600" dirty="0" smtClean="0"/>
                        <a:t>public void   displayHeaderInfo(@RequestHeader("Accept-Encoding") String encoding, @RequestHeader("Keep-Alive") long </a:t>
                      </a:r>
                      <a:r>
                        <a:rPr lang="en-US" sz="1600" dirty="0" err="1" smtClean="0"/>
                        <a:t>keepAlive</a:t>
                      </a:r>
                      <a:r>
                        <a:rPr lang="en-US" sz="1600" dirty="0" smtClean="0"/>
                        <a:t>) { </a:t>
                      </a:r>
                    </a:p>
                    <a:p>
                      <a:endParaRPr lang="en-US" sz="1600" dirty="0" smtClean="0"/>
                    </a:p>
                    <a:p>
                      <a:r>
                        <a:rPr lang="en-US" sz="1600" dirty="0" smtClean="0"/>
                        <a:t>//Implementation goes here</a:t>
                      </a:r>
                    </a:p>
                    <a:p>
                      <a:r>
                        <a:rPr lang="en-US" sz="1600" dirty="0" smtClean="0"/>
                        <a:t>}</a:t>
                      </a:r>
                      <a:endParaRPr lang="en-US" sz="1600" dirty="0"/>
                    </a:p>
                  </a:txBody>
                  <a:tcPr/>
                </a:tc>
              </a:tr>
            </a:tbl>
          </a:graphicData>
        </a:graphic>
      </p:graphicFrame>
      <p:sp>
        <p:nvSpPr>
          <p:cNvPr id="31753"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Obtaining Request Data:@RequestHeader</a:t>
            </a:r>
          </a:p>
        </p:txBody>
      </p:sp>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21160BC1-CA86-4098-AB8D-53F7833A8EFC}" type="slidenum">
              <a:rPr lang="en-US">
                <a:latin typeface="+mn-lt"/>
              </a:rPr>
              <a:pPr algn="l">
                <a:defRPr/>
              </a:pPr>
              <a:t>23</a:t>
            </a:fld>
            <a:endParaRPr lang="en-US"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Generating Responses:@ResponseBody</a:t>
            </a:r>
          </a:p>
        </p:txBody>
      </p:sp>
      <p:sp>
        <p:nvSpPr>
          <p:cNvPr id="32771" name="Content Placeholder 2"/>
          <p:cNvSpPr>
            <a:spLocks noGrp="1"/>
          </p:cNvSpPr>
          <p:nvPr>
            <p:ph idx="1"/>
          </p:nvPr>
        </p:nvSpPr>
        <p:spPr/>
        <p:txBody>
          <a:bodyPr/>
          <a:lstStyle/>
          <a:p>
            <a:pPr eaLnBrk="1" hangingPunct="1">
              <a:buFont typeface="Arial" pitchFamily="34" charset="0"/>
              <a:buChar char="•"/>
            </a:pPr>
            <a:r>
              <a:rPr sz="2000" smtClean="0"/>
              <a:t> Mapping the response body with the @ResponseBody annotation:</a:t>
            </a:r>
          </a:p>
          <a:p>
            <a:pPr lvl="1" eaLnBrk="1" hangingPunct="1">
              <a:buFont typeface="Calibri" pitchFamily="34" charset="0"/>
              <a:buChar char="̶"/>
            </a:pPr>
            <a:r>
              <a:rPr sz="1800" smtClean="0"/>
              <a:t>The @ResponseBody annotation is similar to @RequestBody. This annotation can be put on a method and indicates that the return type should be written straight to the HTTP response body (and not placed in a Model, or interpreted as a view name). </a:t>
            </a:r>
          </a:p>
          <a:p>
            <a:pPr lvl="2" eaLnBrk="1" hangingPunct="1"/>
            <a:r>
              <a:rPr sz="1600" smtClean="0"/>
              <a:t>For example:</a:t>
            </a:r>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eaLnBrk="1" hangingPunct="1">
              <a:buFont typeface="Wingdings" pitchFamily="2" charset="2"/>
              <a:buNone/>
            </a:pPr>
            <a:endParaRPr sz="1800" smtClean="0"/>
          </a:p>
          <a:p>
            <a:pPr lvl="2" eaLnBrk="1" hangingPunct="1"/>
            <a:r>
              <a:rPr sz="1600" smtClean="0"/>
              <a:t>The above example will result in the text Hello World being written to the HTTP response stream.</a:t>
            </a:r>
          </a:p>
          <a:p>
            <a:pPr eaLnBrk="1" hangingPunct="1">
              <a:buFont typeface="Wingdings" pitchFamily="2" charset="2"/>
              <a:buNone/>
            </a:pPr>
            <a:endParaRPr sz="1800" smtClean="0"/>
          </a:p>
        </p:txBody>
      </p:sp>
      <p:graphicFrame>
        <p:nvGraphicFramePr>
          <p:cNvPr id="5" name="Table 4"/>
          <p:cNvGraphicFramePr>
            <a:graphicFrameLocks noGrp="1"/>
          </p:cNvGraphicFramePr>
          <p:nvPr/>
        </p:nvGraphicFramePr>
        <p:xfrm>
          <a:off x="1600200" y="3581400"/>
          <a:ext cx="6096000" cy="1554163"/>
        </p:xfrm>
        <a:graphic>
          <a:graphicData uri="http://schemas.openxmlformats.org/drawingml/2006/table">
            <a:tbl>
              <a:tblPr firstRow="1" bandRow="1">
                <a:tableStyleId>{5C22544A-7EE6-4342-B048-85BDC9FD1C3A}</a:tableStyleId>
              </a:tblPr>
              <a:tblGrid>
                <a:gridCol w="6096000"/>
              </a:tblGrid>
              <a:tr h="1447800">
                <a:tc>
                  <a:txBody>
                    <a:bodyPr/>
                    <a:lstStyle/>
                    <a:p>
                      <a:r>
                        <a:rPr lang="en-US" sz="1600" dirty="0" smtClean="0"/>
                        <a:t>@RequestMapping(value = "/something", method = </a:t>
                      </a:r>
                      <a:r>
                        <a:rPr lang="en-US" sz="1600" dirty="0" err="1" smtClean="0"/>
                        <a:t>RequestMethod.PUT</a:t>
                      </a:r>
                      <a:r>
                        <a:rPr lang="en-US" sz="1600" dirty="0" smtClean="0"/>
                        <a:t>) </a:t>
                      </a:r>
                    </a:p>
                    <a:p>
                      <a:r>
                        <a:rPr lang="en-US" sz="1600" dirty="0" smtClean="0"/>
                        <a:t>@ResponseBody </a:t>
                      </a:r>
                    </a:p>
                    <a:p>
                      <a:r>
                        <a:rPr lang="en-US" sz="1600" dirty="0" smtClean="0"/>
                        <a:t>public String </a:t>
                      </a:r>
                      <a:r>
                        <a:rPr lang="en-US" sz="1600" dirty="0" err="1" smtClean="0"/>
                        <a:t>helloWorld</a:t>
                      </a:r>
                      <a:r>
                        <a:rPr lang="en-US" sz="1600" dirty="0" smtClean="0"/>
                        <a:t>() { </a:t>
                      </a:r>
                    </a:p>
                    <a:p>
                      <a:r>
                        <a:rPr lang="en-US" sz="1600" dirty="0" smtClean="0"/>
                        <a:t>return "Hello World"; </a:t>
                      </a:r>
                    </a:p>
                    <a:p>
                      <a:r>
                        <a:rPr lang="en-US" sz="1600" dirty="0" smtClean="0"/>
                        <a:t>}</a:t>
                      </a:r>
                      <a:endParaRPr lang="en-US" sz="16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DFB79E9D-1BF5-4118-8B13-B12F8B1F6538}" type="slidenum">
              <a:rPr lang="en-US">
                <a:latin typeface="+mn-lt"/>
              </a:rPr>
              <a:pPr algn="l">
                <a:defRPr/>
              </a:pPr>
              <a:t>24</a:t>
            </a:fld>
            <a:endParaRPr lang="en-US" dirty="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Getting Form Data :</a:t>
            </a:r>
            <a:r>
              <a:rPr lang="en-US" b="1" smtClean="0">
                <a:solidFill>
                  <a:srgbClr val="FFFFFF"/>
                </a:solidFill>
              </a:rPr>
              <a:t> </a:t>
            </a:r>
            <a:r>
              <a:rPr lang="en-US" smtClean="0">
                <a:solidFill>
                  <a:srgbClr val="FFFFFF"/>
                </a:solidFill>
              </a:rPr>
              <a:t>@ModelAttribute</a:t>
            </a:r>
          </a:p>
        </p:txBody>
      </p:sp>
      <p:sp>
        <p:nvSpPr>
          <p:cNvPr id="33795" name="Content Placeholder 2"/>
          <p:cNvSpPr>
            <a:spLocks noGrp="1"/>
          </p:cNvSpPr>
          <p:nvPr>
            <p:ph idx="1"/>
          </p:nvPr>
        </p:nvSpPr>
        <p:spPr/>
        <p:txBody>
          <a:bodyPr/>
          <a:lstStyle/>
          <a:p>
            <a:pPr eaLnBrk="1" hangingPunct="1">
              <a:buFont typeface="Arial" pitchFamily="34" charset="0"/>
              <a:buChar char="•"/>
            </a:pPr>
            <a:r>
              <a:rPr sz="2000" smtClean="0"/>
              <a:t>Providing a link to data from the model with @ModelAttribute:</a:t>
            </a:r>
          </a:p>
          <a:p>
            <a:pPr lvl="1" eaLnBrk="1" hangingPunct="1">
              <a:buFont typeface="Calibri" pitchFamily="34" charset="0"/>
              <a:buChar char="̶"/>
            </a:pPr>
            <a:r>
              <a:rPr sz="1800" smtClean="0"/>
              <a:t>When place @ModelAttribute on a method parameter, @ModelAttribute maps a model attribute to the specific, annotated method parameter (see the processSubmit() method below). This is how the controller gets a reference to the object holding the data entered in the form.</a:t>
            </a:r>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600200" y="3352800"/>
          <a:ext cx="6096000" cy="2865438"/>
        </p:xfrm>
        <a:graphic>
          <a:graphicData uri="http://schemas.openxmlformats.org/drawingml/2006/table">
            <a:tbl>
              <a:tblPr firstRow="1" bandRow="1">
                <a:tableStyleId>{5C22544A-7EE6-4342-B048-85BDC9FD1C3A}</a:tableStyleId>
              </a:tblPr>
              <a:tblGrid>
                <a:gridCol w="6096000"/>
              </a:tblGrid>
              <a:tr h="2819400">
                <a:tc>
                  <a:txBody>
                    <a:bodyPr/>
                    <a:lstStyle/>
                    <a:p>
                      <a:r>
                        <a:rPr lang="en-US" sz="1400" dirty="0" smtClean="0"/>
                        <a:t>@RequestMapping(method = RequestMethod.POST) </a:t>
                      </a:r>
                    </a:p>
                    <a:p>
                      <a:r>
                        <a:rPr lang="en-US" sz="1400" dirty="0" smtClean="0"/>
                        <a:t>public String </a:t>
                      </a:r>
                      <a:r>
                        <a:rPr lang="en-US" sz="1400" dirty="0" err="1" smtClean="0"/>
                        <a:t>processSubmit</a:t>
                      </a:r>
                      <a:r>
                        <a:rPr lang="en-US" sz="1400" dirty="0" smtClean="0"/>
                        <a:t>( @</a:t>
                      </a:r>
                      <a:r>
                        <a:rPr lang="en-US" sz="1400" dirty="0" err="1" smtClean="0"/>
                        <a:t>ModelAttribute</a:t>
                      </a:r>
                      <a:r>
                        <a:rPr lang="en-US" sz="1400" dirty="0" smtClean="0"/>
                        <a:t>(“user") User </a:t>
                      </a:r>
                      <a:r>
                        <a:rPr lang="en-US" sz="1400" dirty="0" err="1" smtClean="0"/>
                        <a:t>user</a:t>
                      </a:r>
                      <a:r>
                        <a:rPr lang="en-US" sz="1400" dirty="0" smtClean="0"/>
                        <a:t>, </a:t>
                      </a:r>
                      <a:r>
                        <a:rPr lang="en-US" sz="1400" dirty="0" err="1" smtClean="0"/>
                        <a:t>BindingResult</a:t>
                      </a:r>
                      <a:r>
                        <a:rPr lang="en-US" sz="1400" dirty="0" smtClean="0"/>
                        <a:t> result) </a:t>
                      </a:r>
                    </a:p>
                    <a:p>
                      <a:r>
                        <a:rPr lang="en-US" sz="1400" dirty="0" smtClean="0"/>
                        <a:t>{</a:t>
                      </a:r>
                    </a:p>
                    <a:p>
                      <a:r>
                        <a:rPr lang="en-US" sz="1400" dirty="0" smtClean="0"/>
                        <a:t> new </a:t>
                      </a:r>
                      <a:r>
                        <a:rPr lang="en-US" sz="1400" dirty="0" err="1" smtClean="0"/>
                        <a:t>UserValidator</a:t>
                      </a:r>
                      <a:r>
                        <a:rPr lang="en-US" sz="1400" dirty="0" smtClean="0"/>
                        <a:t>().validate(user, result); </a:t>
                      </a:r>
                    </a:p>
                    <a:p>
                      <a:r>
                        <a:rPr lang="en-US" sz="1400" dirty="0" smtClean="0"/>
                        <a:t>if (</a:t>
                      </a:r>
                      <a:r>
                        <a:rPr lang="en-US" sz="1400" dirty="0" err="1" smtClean="0"/>
                        <a:t>result.hasErrors</a:t>
                      </a:r>
                      <a:r>
                        <a:rPr lang="en-US" sz="1400" dirty="0" smtClean="0"/>
                        <a:t>())</a:t>
                      </a:r>
                    </a:p>
                    <a:p>
                      <a:r>
                        <a:rPr lang="en-US" sz="1400" dirty="0" smtClean="0"/>
                        <a:t> {</a:t>
                      </a:r>
                    </a:p>
                    <a:p>
                      <a:r>
                        <a:rPr lang="en-US" sz="1400" dirty="0" smtClean="0"/>
                        <a:t> return “</a:t>
                      </a:r>
                      <a:r>
                        <a:rPr lang="en-US" sz="1400" dirty="0" err="1" smtClean="0"/>
                        <a:t>UserForm</a:t>
                      </a:r>
                      <a:r>
                        <a:rPr lang="en-US" sz="1400" dirty="0" smtClean="0"/>
                        <a:t>"; </a:t>
                      </a:r>
                    </a:p>
                    <a:p>
                      <a:r>
                        <a:rPr lang="en-US" sz="1400" dirty="0" smtClean="0"/>
                        <a:t>} else </a:t>
                      </a:r>
                    </a:p>
                    <a:p>
                      <a:r>
                        <a:rPr lang="en-US" sz="1400" dirty="0" smtClean="0"/>
                        <a:t>{ </a:t>
                      </a:r>
                      <a:r>
                        <a:rPr lang="en-US" sz="1400" dirty="0" err="1" smtClean="0"/>
                        <a:t>userService.storeUser</a:t>
                      </a:r>
                      <a:r>
                        <a:rPr lang="en-US" sz="1400" dirty="0" smtClean="0"/>
                        <a:t>(user); </a:t>
                      </a:r>
                    </a:p>
                    <a:p>
                      <a:r>
                        <a:rPr lang="en-US" sz="1400" dirty="0" smtClean="0"/>
                        <a:t>return "</a:t>
                      </a:r>
                      <a:r>
                        <a:rPr lang="en-US" sz="1400" dirty="0" err="1" smtClean="0"/>
                        <a:t>redirect:profile.do</a:t>
                      </a:r>
                      <a:r>
                        <a:rPr lang="en-US" sz="1400" dirty="0" smtClean="0"/>
                        <a:t>? Id=" + user..</a:t>
                      </a:r>
                      <a:r>
                        <a:rPr lang="en-US" sz="1400" dirty="0" err="1" smtClean="0"/>
                        <a:t>getId</a:t>
                      </a:r>
                      <a:r>
                        <a:rPr lang="en-US" sz="1400" dirty="0" smtClean="0"/>
                        <a:t>(); </a:t>
                      </a:r>
                    </a:p>
                    <a:p>
                      <a:r>
                        <a:rPr lang="en-US" sz="1400" dirty="0" smtClean="0"/>
                        <a:t>}</a:t>
                      </a:r>
                    </a:p>
                    <a:p>
                      <a:r>
                        <a:rPr lang="en-US" sz="1400" dirty="0" smtClean="0"/>
                        <a:t> </a:t>
                      </a:r>
                      <a:endParaRPr lang="en-US" sz="14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2127A5B6-61E4-4483-A4E5-5CE7A2823043}" type="slidenum">
              <a:rPr lang="en-US">
                <a:latin typeface="+mn-lt"/>
              </a:rPr>
              <a:pPr algn="l">
                <a:defRPr/>
              </a:pPr>
              <a:t>25</a:t>
            </a:fld>
            <a:endParaRPr lang="en-US"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Storing Data in a Session</a:t>
            </a:r>
          </a:p>
        </p:txBody>
      </p:sp>
      <p:sp>
        <p:nvSpPr>
          <p:cNvPr id="34819" name="Content Placeholder 2"/>
          <p:cNvSpPr>
            <a:spLocks noGrp="1"/>
          </p:cNvSpPr>
          <p:nvPr>
            <p:ph idx="1"/>
          </p:nvPr>
        </p:nvSpPr>
        <p:spPr/>
        <p:txBody>
          <a:bodyPr/>
          <a:lstStyle/>
          <a:p>
            <a:pPr eaLnBrk="1" hangingPunct="1">
              <a:buFont typeface="Arial" pitchFamily="34" charset="0"/>
              <a:buChar char="•"/>
            </a:pPr>
            <a:r>
              <a:rPr sz="2000" smtClean="0"/>
              <a:t>Specifying attributes to store in a session with @SessionAttributes</a:t>
            </a:r>
          </a:p>
          <a:p>
            <a:pPr lvl="1" eaLnBrk="1" hangingPunct="1">
              <a:buFont typeface="Calibri" pitchFamily="34" charset="0"/>
              <a:buChar char="̶"/>
            </a:pPr>
            <a:r>
              <a:rPr sz="1800" smtClean="0"/>
              <a:t>The type-level @SessionAttributes annotation declares session attributes used by a specific handler.</a:t>
            </a:r>
          </a:p>
          <a:p>
            <a:pPr lvl="2" eaLnBrk="1" hangingPunct="1"/>
            <a:r>
              <a:rPr sz="1600" smtClean="0"/>
              <a:t>The following code snippet shows the usage of this annotation:</a:t>
            </a:r>
            <a:endParaRPr sz="1800" smtClean="0"/>
          </a:p>
          <a:p>
            <a:pPr eaLnBrk="1" hangingPunct="1">
              <a:buFont typeface="Wingdings" pitchFamily="2" charset="2"/>
              <a:buNone/>
            </a:pPr>
            <a:endParaRPr sz="1800" smtClean="0"/>
          </a:p>
        </p:txBody>
      </p:sp>
      <p:graphicFrame>
        <p:nvGraphicFramePr>
          <p:cNvPr id="5" name="Table 4"/>
          <p:cNvGraphicFramePr>
            <a:graphicFrameLocks noGrp="1"/>
          </p:cNvGraphicFramePr>
          <p:nvPr/>
        </p:nvGraphicFramePr>
        <p:xfrm>
          <a:off x="1295400" y="3246438"/>
          <a:ext cx="6096000" cy="1554162"/>
        </p:xfrm>
        <a:graphic>
          <a:graphicData uri="http://schemas.openxmlformats.org/drawingml/2006/table">
            <a:tbl>
              <a:tblPr firstRow="1" bandRow="1">
                <a:tableStyleId>{5C22544A-7EE6-4342-B048-85BDC9FD1C3A}</a:tableStyleId>
              </a:tblPr>
              <a:tblGrid>
                <a:gridCol w="6096000"/>
              </a:tblGrid>
              <a:tr h="1447800">
                <a:tc>
                  <a:txBody>
                    <a:bodyPr/>
                    <a:lstStyle/>
                    <a:p>
                      <a:r>
                        <a:rPr lang="en-US" sz="1600" b="1" kern="1200" baseline="0" dirty="0" smtClean="0">
                          <a:solidFill>
                            <a:schemeClr val="lt1"/>
                          </a:solidFill>
                          <a:latin typeface="+mn-lt"/>
                          <a:ea typeface="+mn-ea"/>
                          <a:cs typeface="+mn-cs"/>
                        </a:rPr>
                        <a:t>@Controller</a:t>
                      </a:r>
                    </a:p>
                    <a:p>
                      <a:r>
                        <a:rPr lang="en-US" sz="1600" b="1" kern="1200" baseline="0" dirty="0" smtClean="0">
                          <a:solidFill>
                            <a:schemeClr val="lt1"/>
                          </a:solidFill>
                          <a:latin typeface="+mn-lt"/>
                          <a:ea typeface="+mn-ea"/>
                          <a:cs typeface="+mn-cs"/>
                        </a:rPr>
                        <a:t>@RequestMapping("/</a:t>
                      </a:r>
                      <a:r>
                        <a:rPr lang="en-US" sz="1600" b="1" kern="1200" baseline="0" dirty="0" err="1" smtClean="0">
                          <a:solidFill>
                            <a:schemeClr val="lt1"/>
                          </a:solidFill>
                          <a:latin typeface="+mn-lt"/>
                          <a:ea typeface="+mn-ea"/>
                          <a:cs typeface="+mn-cs"/>
                        </a:rPr>
                        <a:t>editUser.do</a:t>
                      </a:r>
                      <a:r>
                        <a:rPr lang="en-US" sz="1600" b="1" kern="1200" baseline="0" dirty="0" smtClean="0">
                          <a:solidFill>
                            <a:schemeClr val="lt1"/>
                          </a:solidFill>
                          <a:latin typeface="+mn-lt"/>
                          <a:ea typeface="+mn-ea"/>
                          <a:cs typeface="+mn-cs"/>
                        </a:rPr>
                        <a:t>")</a:t>
                      </a:r>
                    </a:p>
                    <a:p>
                      <a:r>
                        <a:rPr lang="en-US" sz="1600" b="1" kern="1200" baseline="0" dirty="0" smtClean="0">
                          <a:solidFill>
                            <a:schemeClr val="lt1"/>
                          </a:solidFill>
                          <a:latin typeface="+mn-lt"/>
                          <a:ea typeface="+mn-ea"/>
                          <a:cs typeface="+mn-cs"/>
                        </a:rPr>
                        <a:t>@</a:t>
                      </a:r>
                      <a:r>
                        <a:rPr lang="en-US" sz="1600" b="1" kern="1200" baseline="0" dirty="0" err="1" smtClean="0">
                          <a:solidFill>
                            <a:schemeClr val="lt1"/>
                          </a:solidFill>
                          <a:latin typeface="+mn-lt"/>
                          <a:ea typeface="+mn-ea"/>
                          <a:cs typeface="+mn-cs"/>
                        </a:rPr>
                        <a:t>SessionAttributes</a:t>
                      </a:r>
                      <a:r>
                        <a:rPr lang="en-US" sz="1600" b="1" kern="1200" baseline="0" dirty="0" smtClean="0">
                          <a:solidFill>
                            <a:schemeClr val="lt1"/>
                          </a:solidFill>
                          <a:latin typeface="+mn-lt"/>
                          <a:ea typeface="+mn-ea"/>
                          <a:cs typeface="+mn-cs"/>
                        </a:rPr>
                        <a:t>(“user")</a:t>
                      </a:r>
                    </a:p>
                    <a:p>
                      <a:r>
                        <a:rPr lang="en-US" sz="1600" b="1" kern="1200" baseline="0" dirty="0" smtClean="0">
                          <a:solidFill>
                            <a:schemeClr val="lt1"/>
                          </a:solidFill>
                          <a:latin typeface="+mn-lt"/>
                          <a:ea typeface="+mn-ea"/>
                          <a:cs typeface="+mn-cs"/>
                        </a:rPr>
                        <a:t>public class </a:t>
                      </a:r>
                      <a:r>
                        <a:rPr lang="en-US" sz="1600" b="1" kern="1200" baseline="0" dirty="0" err="1" smtClean="0">
                          <a:solidFill>
                            <a:schemeClr val="lt1"/>
                          </a:solidFill>
                          <a:latin typeface="+mn-lt"/>
                          <a:ea typeface="+mn-ea"/>
                          <a:cs typeface="+mn-cs"/>
                        </a:rPr>
                        <a:t>EditForm</a:t>
                      </a:r>
                      <a:r>
                        <a:rPr lang="en-US" sz="1600" b="1" kern="1200" baseline="0" dirty="0" smtClean="0">
                          <a:solidFill>
                            <a:schemeClr val="lt1"/>
                          </a:solidFill>
                          <a:latin typeface="+mn-lt"/>
                          <a:ea typeface="+mn-ea"/>
                          <a:cs typeface="+mn-cs"/>
                        </a:rPr>
                        <a:t> {</a:t>
                      </a:r>
                    </a:p>
                    <a:p>
                      <a:r>
                        <a:rPr lang="en-US" sz="1600" b="1" i="1" kern="1200" baseline="0" dirty="0" smtClean="0">
                          <a:solidFill>
                            <a:schemeClr val="lt1"/>
                          </a:solidFill>
                          <a:latin typeface="+mn-lt"/>
                          <a:ea typeface="+mn-ea"/>
                          <a:cs typeface="+mn-cs"/>
                        </a:rPr>
                        <a:t>// ...</a:t>
                      </a:r>
                    </a:p>
                    <a:p>
                      <a:r>
                        <a:rPr lang="en-US" sz="1600" b="1" kern="1200" baseline="0" dirty="0" smtClean="0">
                          <a:solidFill>
                            <a:schemeClr val="lt1"/>
                          </a:solidFill>
                          <a:latin typeface="+mn-lt"/>
                          <a:ea typeface="+mn-ea"/>
                          <a:cs typeface="+mn-cs"/>
                        </a:rPr>
                        <a:t>}</a:t>
                      </a:r>
                      <a:endParaRPr lang="en-US" sz="16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D4CBB71E-B0B5-452D-84F6-E7BCDF078A14}" type="slidenum">
              <a:rPr lang="en-US">
                <a:latin typeface="+mn-lt"/>
              </a:rPr>
              <a:pPr algn="l">
                <a:defRPr/>
              </a:pPr>
              <a:t>26</a:t>
            </a:fld>
            <a:endParaRPr lang="en-US"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Welcome Break</a:t>
            </a:r>
          </a:p>
        </p:txBody>
      </p:sp>
      <p:pic>
        <p:nvPicPr>
          <p:cNvPr id="35843" name="Picture 20"/>
          <p:cNvPicPr>
            <a:picLocks noChangeAspect="1" noChangeArrowheads="1"/>
          </p:cNvPicPr>
          <p:nvPr/>
        </p:nvPicPr>
        <p:blipFill>
          <a:blip r:embed="rId2"/>
          <a:srcRect/>
          <a:stretch>
            <a:fillRect/>
          </a:stretch>
        </p:blipFill>
        <p:spPr bwMode="auto">
          <a:xfrm>
            <a:off x="4191000" y="2743200"/>
            <a:ext cx="963613" cy="1066800"/>
          </a:xfrm>
          <a:prstGeom prst="rect">
            <a:avLst/>
          </a:prstGeom>
          <a:noFill/>
          <a:ln w="9525" algn="ctr">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3C98F433-37CA-4CB1-9860-423A098F468F}" type="slidenum">
              <a:rPr lang="en-US">
                <a:latin typeface="+mn-lt"/>
              </a:rPr>
              <a:pPr algn="l">
                <a:defRPr/>
              </a:pPr>
              <a:t>27</a:t>
            </a:fld>
            <a:endParaRPr lang="en-US"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Hands-on Exercise</a:t>
            </a:r>
          </a:p>
        </p:txBody>
      </p:sp>
      <p:sp>
        <p:nvSpPr>
          <p:cNvPr id="36867" name="Rectangle 3"/>
          <p:cNvSpPr>
            <a:spLocks noGrp="1" noChangeArrowheads="1"/>
          </p:cNvSpPr>
          <p:nvPr>
            <p:ph idx="1"/>
          </p:nvPr>
        </p:nvSpPr>
        <p:spPr/>
        <p:txBody>
          <a:bodyPr/>
          <a:lstStyle/>
          <a:p>
            <a:pPr eaLnBrk="1" hangingPunct="1">
              <a:buFont typeface="Arial" pitchFamily="34" charset="0"/>
              <a:buChar char="•"/>
            </a:pPr>
            <a:r>
              <a:rPr sz="2000" smtClean="0"/>
              <a:t>Refer to Guided Exercise 2 in hands-on document.</a:t>
            </a:r>
          </a:p>
          <a:p>
            <a:pPr eaLnBrk="1" hangingPunct="1">
              <a:buFont typeface="Wingdings" pitchFamily="2" charset="2"/>
              <a:buNone/>
            </a:pPr>
            <a:endParaRPr smtClean="0"/>
          </a:p>
        </p:txBody>
      </p:sp>
      <p:pic>
        <p:nvPicPr>
          <p:cNvPr id="36868"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127E5965-B90C-4FDC-B263-A0BCA1D3EF8A}" type="slidenum">
              <a:rPr lang="en-US">
                <a:latin typeface="+mn-lt"/>
              </a:rPr>
              <a:pPr algn="l">
                <a:defRPr/>
              </a:pPr>
              <a:t>28</a:t>
            </a:fld>
            <a:endParaRPr lang="en-US"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Unit Testing of Controller</a:t>
            </a:r>
          </a:p>
        </p:txBody>
      </p:sp>
      <p:sp>
        <p:nvSpPr>
          <p:cNvPr id="37891" name="Content Placeholder 2"/>
          <p:cNvSpPr>
            <a:spLocks noGrp="1"/>
          </p:cNvSpPr>
          <p:nvPr>
            <p:ph idx="1"/>
          </p:nvPr>
        </p:nvSpPr>
        <p:spPr/>
        <p:txBody>
          <a:bodyPr/>
          <a:lstStyle/>
          <a:p>
            <a:pPr eaLnBrk="1" hangingPunct="1">
              <a:buFont typeface="Arial" pitchFamily="34" charset="0"/>
              <a:buChar char="•"/>
            </a:pPr>
            <a:r>
              <a:rPr sz="2000" smtClean="0"/>
              <a:t>Unit Testing Spring MVC Controllers:</a:t>
            </a:r>
          </a:p>
          <a:p>
            <a:pPr lvl="1" eaLnBrk="1" hangingPunct="1">
              <a:buFont typeface="Calibri" pitchFamily="34" charset="0"/>
              <a:buChar char="̶"/>
            </a:pPr>
            <a:r>
              <a:rPr sz="1800" smtClean="0"/>
              <a:t>The main challenge of unit testing Spring MVC controllers, as well as web controllers in other web application frameworks, is simulating HTTP request objects and response objects in a unit testing environment. </a:t>
            </a:r>
          </a:p>
          <a:p>
            <a:pPr lvl="1" eaLnBrk="1" hangingPunct="1">
              <a:buFont typeface="Calibri" pitchFamily="34" charset="0"/>
              <a:buChar char="̶"/>
            </a:pPr>
            <a:endParaRPr sz="1800" smtClean="0"/>
          </a:p>
          <a:p>
            <a:pPr lvl="1" eaLnBrk="1" hangingPunct="1">
              <a:buFont typeface="Calibri" pitchFamily="34" charset="0"/>
              <a:buChar char="̶"/>
            </a:pPr>
            <a:r>
              <a:rPr sz="1800" smtClean="0"/>
              <a:t> Spring supports web controller testing by providing a set of mock objects for the Servlet API (including MockHttpServletRequest, MockHttpServletResponse, and MockHttpSession).</a:t>
            </a:r>
          </a:p>
          <a:p>
            <a:pPr lvl="1" eaLnBrk="1" hangingPunct="1">
              <a:buFont typeface="Calibri" pitchFamily="34" charset="0"/>
              <a:buChar char="̶"/>
            </a:pPr>
            <a:endParaRPr sz="1800" smtClean="0"/>
          </a:p>
          <a:p>
            <a:pPr lvl="1" eaLnBrk="1" hangingPunct="1">
              <a:buFont typeface="Calibri" pitchFamily="34" charset="0"/>
              <a:buChar char="̶"/>
            </a:pPr>
            <a:r>
              <a:rPr sz="1800" smtClean="0"/>
              <a:t>Spring provides convenient support for JUnit 3, JUnit 4, and TestNG5.</a:t>
            </a:r>
          </a:p>
        </p:txBody>
      </p:sp>
      <p:pic>
        <p:nvPicPr>
          <p:cNvPr id="37892" name="Picture 4" descr="Junit.jpg"/>
          <p:cNvPicPr>
            <a:picLocks noChangeAspect="1"/>
          </p:cNvPicPr>
          <p:nvPr/>
        </p:nvPicPr>
        <p:blipFill>
          <a:blip r:embed="rId3"/>
          <a:srcRect/>
          <a:stretch>
            <a:fillRect/>
          </a:stretch>
        </p:blipFill>
        <p:spPr bwMode="auto">
          <a:xfrm>
            <a:off x="1930400" y="5346700"/>
            <a:ext cx="1428750" cy="952500"/>
          </a:xfrm>
          <a:prstGeom prst="rect">
            <a:avLst/>
          </a:prstGeom>
          <a:noFill/>
          <a:ln w="9525">
            <a:noFill/>
            <a:miter lim="800000"/>
            <a:headEnd/>
            <a:tailEnd/>
          </a:ln>
        </p:spPr>
      </p:pic>
      <p:pic>
        <p:nvPicPr>
          <p:cNvPr id="37893" name="Picture 5" descr="testng.jpg"/>
          <p:cNvPicPr>
            <a:picLocks noChangeAspect="1"/>
          </p:cNvPicPr>
          <p:nvPr/>
        </p:nvPicPr>
        <p:blipFill>
          <a:blip r:embed="rId4"/>
          <a:srcRect/>
          <a:stretch>
            <a:fillRect/>
          </a:stretch>
        </p:blipFill>
        <p:spPr bwMode="auto">
          <a:xfrm>
            <a:off x="4826000" y="5378450"/>
            <a:ext cx="1428750" cy="9525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6694652C-921C-46A3-A298-952302594BAB}" type="slidenum">
              <a:rPr lang="en-US">
                <a:latin typeface="+mn-lt"/>
              </a:rPr>
              <a:pPr algn="l">
                <a:defRPr/>
              </a:pPr>
              <a:t>29</a:t>
            </a:fld>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Icons Used</a:t>
            </a:r>
          </a:p>
        </p:txBody>
      </p:sp>
      <p:pic>
        <p:nvPicPr>
          <p:cNvPr id="11267"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Contacts</a:t>
            </a:r>
          </a:p>
        </p:txBody>
      </p:sp>
      <p:pic>
        <p:nvPicPr>
          <p:cNvPr id="11270"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Demonstration</a:t>
            </a:r>
          </a:p>
        </p:txBody>
      </p:sp>
      <p:pic>
        <p:nvPicPr>
          <p:cNvPr id="11273"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Coding Standards</a:t>
            </a:r>
          </a:p>
        </p:txBody>
      </p:sp>
      <p:pic>
        <p:nvPicPr>
          <p:cNvPr id="11276"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8420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Tools</a:t>
            </a:r>
          </a:p>
        </p:txBody>
      </p:sp>
      <p:pic>
        <p:nvPicPr>
          <p:cNvPr id="11279"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A Welcome Break</a:t>
            </a:r>
          </a:p>
        </p:txBody>
      </p:sp>
      <p:pic>
        <p:nvPicPr>
          <p:cNvPr id="11281"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11282"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11283"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11284"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
        <p:nvSpPr>
          <p:cNvPr id="22" name="Slide Number Placeholder 3"/>
          <p:cNvSpPr>
            <a:spLocks noGrp="1"/>
          </p:cNvSpPr>
          <p:nvPr>
            <p:ph type="sldNum" sz="quarter" idx="10"/>
          </p:nvPr>
        </p:nvSpPr>
        <p:spPr/>
        <p:txBody>
          <a:bodyPr/>
          <a:lstStyle/>
          <a:p>
            <a:pPr algn="l">
              <a:defRPr/>
            </a:pPr>
            <a:fld id="{2E83262C-2F79-44A1-BC55-E8FFC41EA34D}" type="slidenum">
              <a:rPr lang="en-US">
                <a:latin typeface="+mn-lt"/>
              </a:rPr>
              <a:pPr algn="l">
                <a:defRPr/>
              </a:pPr>
              <a:t>3</a:t>
            </a:fld>
            <a:endParaRPr lang="en-US"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Unit Testing of Controller (Contd.)</a:t>
            </a:r>
          </a:p>
        </p:txBody>
      </p:sp>
      <p:sp>
        <p:nvSpPr>
          <p:cNvPr id="38915" name="Content Placeholder 2"/>
          <p:cNvSpPr>
            <a:spLocks noGrp="1"/>
          </p:cNvSpPr>
          <p:nvPr>
            <p:ph idx="1"/>
          </p:nvPr>
        </p:nvSpPr>
        <p:spPr/>
        <p:txBody>
          <a:bodyPr/>
          <a:lstStyle/>
          <a:p>
            <a:pPr eaLnBrk="1" hangingPunct="1">
              <a:buFont typeface="Arial" pitchFamily="34" charset="0"/>
              <a:buChar char="•"/>
            </a:pPr>
            <a:r>
              <a:rPr sz="2000" smtClean="0"/>
              <a:t>Let us create a controller: </a:t>
            </a:r>
          </a:p>
          <a:p>
            <a:pPr eaLnBrk="1" hangingPunct="1">
              <a:buFont typeface="Arial" pitchFamily="34" charset="0"/>
              <a:buChar char="•"/>
            </a:pPr>
            <a:endParaRPr smtClean="0"/>
          </a:p>
        </p:txBody>
      </p:sp>
      <p:graphicFrame>
        <p:nvGraphicFramePr>
          <p:cNvPr id="5" name="Table 4"/>
          <p:cNvGraphicFramePr>
            <a:graphicFrameLocks noGrp="1"/>
          </p:cNvGraphicFramePr>
          <p:nvPr/>
        </p:nvGraphicFramePr>
        <p:xfrm>
          <a:off x="1600200" y="2239963"/>
          <a:ext cx="6096000" cy="3932237"/>
        </p:xfrm>
        <a:graphic>
          <a:graphicData uri="http://schemas.openxmlformats.org/drawingml/2006/table">
            <a:tbl>
              <a:tblPr firstRow="1" bandRow="1">
                <a:tableStyleId>{5C22544A-7EE6-4342-B048-85BDC9FD1C3A}</a:tableStyleId>
              </a:tblPr>
              <a:tblGrid>
                <a:gridCol w="6096000"/>
              </a:tblGrid>
              <a:tr h="370840">
                <a:tc>
                  <a:txBody>
                    <a:bodyPr/>
                    <a:lstStyle/>
                    <a:p>
                      <a:r>
                        <a:rPr lang="en-US" sz="1400" b="1" kern="1200" baseline="0" dirty="0" smtClean="0">
                          <a:solidFill>
                            <a:schemeClr val="lt1"/>
                          </a:solidFill>
                          <a:latin typeface="+mn-lt"/>
                          <a:ea typeface="+mn-ea"/>
                          <a:cs typeface="+mn-cs"/>
                        </a:rPr>
                        <a:t>@Controller</a:t>
                      </a:r>
                    </a:p>
                    <a:p>
                      <a:r>
                        <a:rPr lang="en-US" sz="1400" b="1" kern="1200" baseline="0" dirty="0" smtClean="0">
                          <a:solidFill>
                            <a:schemeClr val="lt1"/>
                          </a:solidFill>
                          <a:latin typeface="+mn-lt"/>
                          <a:ea typeface="+mn-ea"/>
                          <a:cs typeface="+mn-cs"/>
                        </a:rPr>
                        <a:t>public class DepositController {</a:t>
                      </a:r>
                    </a:p>
                    <a:p>
                      <a:endParaRPr lang="en-US" sz="1400" b="1" kern="1200" baseline="0" dirty="0" smtClean="0">
                        <a:solidFill>
                          <a:schemeClr val="lt1"/>
                        </a:solidFill>
                        <a:latin typeface="+mn-lt"/>
                        <a:ea typeface="+mn-ea"/>
                        <a:cs typeface="+mn-cs"/>
                      </a:endParaRPr>
                    </a:p>
                    <a:p>
                      <a:r>
                        <a:rPr lang="en-US" sz="1400" b="1" kern="1200" baseline="0" dirty="0" smtClean="0">
                          <a:solidFill>
                            <a:schemeClr val="lt1"/>
                          </a:solidFill>
                          <a:latin typeface="+mn-lt"/>
                          <a:ea typeface="+mn-ea"/>
                          <a:cs typeface="+mn-cs"/>
                        </a:rPr>
                        <a:t>@Autowired</a:t>
                      </a:r>
                    </a:p>
                    <a:p>
                      <a:r>
                        <a:rPr lang="en-US" sz="1400" b="1" kern="1200" baseline="0" dirty="0" smtClean="0">
                          <a:solidFill>
                            <a:schemeClr val="lt1"/>
                          </a:solidFill>
                          <a:latin typeface="+mn-lt"/>
                          <a:ea typeface="+mn-ea"/>
                          <a:cs typeface="+mn-cs"/>
                        </a:rPr>
                        <a:t>private AccountService accountService;</a:t>
                      </a:r>
                    </a:p>
                    <a:p>
                      <a:endParaRPr lang="en-US" sz="1400" b="1" kern="1200" baseline="0" dirty="0" smtClean="0">
                        <a:solidFill>
                          <a:schemeClr val="lt1"/>
                        </a:solidFill>
                        <a:latin typeface="+mn-lt"/>
                        <a:ea typeface="+mn-ea"/>
                        <a:cs typeface="+mn-cs"/>
                      </a:endParaRPr>
                    </a:p>
                    <a:p>
                      <a:r>
                        <a:rPr lang="en-US" sz="1400" b="1" kern="1200" baseline="0" dirty="0" smtClean="0">
                          <a:solidFill>
                            <a:schemeClr val="lt1"/>
                          </a:solidFill>
                          <a:latin typeface="+mn-lt"/>
                          <a:ea typeface="+mn-ea"/>
                          <a:cs typeface="+mn-cs"/>
                        </a:rPr>
                        <a:t>@RequestMapping("/deposit.do")</a:t>
                      </a:r>
                    </a:p>
                    <a:p>
                      <a:r>
                        <a:rPr lang="en-US" sz="1400" b="1" kern="1200" baseline="0" dirty="0" smtClean="0">
                          <a:solidFill>
                            <a:schemeClr val="lt1"/>
                          </a:solidFill>
                          <a:latin typeface="+mn-lt"/>
                          <a:ea typeface="+mn-ea"/>
                          <a:cs typeface="+mn-cs"/>
                        </a:rPr>
                        <a:t>Public String deposit(</a:t>
                      </a:r>
                    </a:p>
                    <a:p>
                      <a:r>
                        <a:rPr lang="en-US" sz="1400" b="1" kern="1200" baseline="0" dirty="0" smtClean="0">
                          <a:solidFill>
                            <a:schemeClr val="lt1"/>
                          </a:solidFill>
                          <a:latin typeface="+mn-lt"/>
                          <a:ea typeface="+mn-ea"/>
                          <a:cs typeface="+mn-cs"/>
                        </a:rPr>
                        <a:t>@RequestParam("accountNo") String accountNo,</a:t>
                      </a:r>
                    </a:p>
                    <a:p>
                      <a:r>
                        <a:rPr lang="en-US" sz="1400" b="1" kern="1200" baseline="0" dirty="0" smtClean="0">
                          <a:solidFill>
                            <a:schemeClr val="lt1"/>
                          </a:solidFill>
                          <a:latin typeface="+mn-lt"/>
                          <a:ea typeface="+mn-ea"/>
                          <a:cs typeface="+mn-cs"/>
                        </a:rPr>
                        <a:t>@RequestParam("amount") double amount,</a:t>
                      </a:r>
                    </a:p>
                    <a:p>
                      <a:r>
                        <a:rPr lang="en-US" sz="1400" b="1" kern="1200" baseline="0" dirty="0" smtClean="0">
                          <a:solidFill>
                            <a:schemeClr val="lt1"/>
                          </a:solidFill>
                          <a:latin typeface="+mn-lt"/>
                          <a:ea typeface="+mn-ea"/>
                          <a:cs typeface="+mn-cs"/>
                        </a:rPr>
                        <a:t>ModelMap model, HttpServletRequest </a:t>
                      </a:r>
                      <a:r>
                        <a:rPr lang="en-US" sz="1400" b="1" kern="1200" baseline="0" dirty="0" err="1" smtClean="0">
                          <a:solidFill>
                            <a:schemeClr val="lt1"/>
                          </a:solidFill>
                          <a:latin typeface="+mn-lt"/>
                          <a:ea typeface="+mn-ea"/>
                          <a:cs typeface="+mn-cs"/>
                        </a:rPr>
                        <a:t>req</a:t>
                      </a:r>
                      <a:r>
                        <a:rPr lang="en-US" sz="1400" b="1" kern="1200" baseline="0" dirty="0" smtClean="0">
                          <a:solidFill>
                            <a:schemeClr val="lt1"/>
                          </a:solidFill>
                          <a:latin typeface="+mn-lt"/>
                          <a:ea typeface="+mn-ea"/>
                          <a:cs typeface="+mn-cs"/>
                        </a:rPr>
                        <a:t>, HttpServletResponse res) </a:t>
                      </a:r>
                    </a:p>
                    <a:p>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accountService.deposit(accountNo, amount);</a:t>
                      </a:r>
                    </a:p>
                    <a:p>
                      <a:r>
                        <a:rPr lang="en-US" sz="1400" b="1" kern="1200" baseline="0" dirty="0" smtClean="0">
                          <a:solidFill>
                            <a:schemeClr val="lt1"/>
                          </a:solidFill>
                          <a:latin typeface="+mn-lt"/>
                          <a:ea typeface="+mn-ea"/>
                          <a:cs typeface="+mn-cs"/>
                        </a:rPr>
                        <a:t>model.addAttribute("accountNo", accountNo);</a:t>
                      </a:r>
                    </a:p>
                    <a:p>
                      <a:r>
                        <a:rPr lang="en-US" sz="1400" b="1" kern="1200" baseline="0" dirty="0" smtClean="0">
                          <a:solidFill>
                            <a:schemeClr val="lt1"/>
                          </a:solidFill>
                          <a:latin typeface="+mn-lt"/>
                          <a:ea typeface="+mn-ea"/>
                          <a:cs typeface="+mn-cs"/>
                        </a:rPr>
                        <a:t>model.addAttribute("balance", </a:t>
                      </a:r>
                      <a:r>
                        <a:rPr lang="en-US" sz="1400" b="1" kern="1200" baseline="0" dirty="0" err="1" smtClean="0">
                          <a:solidFill>
                            <a:schemeClr val="lt1"/>
                          </a:solidFill>
                          <a:latin typeface="+mn-lt"/>
                          <a:ea typeface="+mn-ea"/>
                          <a:cs typeface="+mn-cs"/>
                        </a:rPr>
                        <a:t>accountService.getBalance</a:t>
                      </a:r>
                      <a:r>
                        <a:rPr lang="en-US" sz="1400" b="1" kern="1200" baseline="0" dirty="0" smtClean="0">
                          <a:solidFill>
                            <a:schemeClr val="lt1"/>
                          </a:solidFill>
                          <a:latin typeface="+mn-lt"/>
                          <a:ea typeface="+mn-ea"/>
                          <a:cs typeface="+mn-cs"/>
                        </a:rPr>
                        <a:t>(</a:t>
                      </a:r>
                      <a:r>
                        <a:rPr lang="en-US" sz="1400" b="1" kern="1200" baseline="0" dirty="0" err="1" smtClean="0">
                          <a:solidFill>
                            <a:schemeClr val="lt1"/>
                          </a:solidFill>
                          <a:latin typeface="+mn-lt"/>
                          <a:ea typeface="+mn-ea"/>
                          <a:cs typeface="+mn-cs"/>
                        </a:rPr>
                        <a:t>accountNo</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return "success";</a:t>
                      </a:r>
                    </a:p>
                    <a:p>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a:t>
                      </a:r>
                      <a:endParaRPr lang="en-US" sz="14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A0A1B5F8-24AA-4738-866E-6CFB3C0E1430}" type="slidenum">
              <a:rPr lang="en-US">
                <a:latin typeface="+mn-lt"/>
              </a:rPr>
              <a:pPr algn="l">
                <a:defRPr/>
              </a:pPr>
              <a:t>30</a:t>
            </a:fld>
            <a:endParaRPr lang="en-US" dirty="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Unit Testing of Controller (Contd.)</a:t>
            </a:r>
          </a:p>
        </p:txBody>
      </p:sp>
      <p:sp>
        <p:nvSpPr>
          <p:cNvPr id="39939" name="Content Placeholder 2"/>
          <p:cNvSpPr>
            <a:spLocks noGrp="1"/>
          </p:cNvSpPr>
          <p:nvPr>
            <p:ph idx="1"/>
          </p:nvPr>
        </p:nvSpPr>
        <p:spPr/>
        <p:txBody>
          <a:bodyPr/>
          <a:lstStyle/>
          <a:p>
            <a:pPr eaLnBrk="1" hangingPunct="1">
              <a:buFont typeface="Arial" pitchFamily="34" charset="0"/>
              <a:buChar char="•"/>
            </a:pPr>
            <a:r>
              <a:rPr sz="2000" smtClean="0"/>
              <a:t>Test class for controller using Junit 4:</a:t>
            </a:r>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524000" y="2209800"/>
          <a:ext cx="6096000" cy="3962400"/>
        </p:xfrm>
        <a:graphic>
          <a:graphicData uri="http://schemas.openxmlformats.org/drawingml/2006/table">
            <a:tbl>
              <a:tblPr firstRow="1" bandRow="1">
                <a:tableStyleId>{5C22544A-7EE6-4342-B048-85BDC9FD1C3A}</a:tableStyleId>
              </a:tblPr>
              <a:tblGrid>
                <a:gridCol w="6096000"/>
              </a:tblGrid>
              <a:tr h="3962400">
                <a:tc>
                  <a:txBody>
                    <a:bodyPr/>
                    <a:lstStyle/>
                    <a:p>
                      <a:r>
                        <a:rPr lang="en-US" sz="1400" dirty="0" smtClean="0"/>
                        <a:t>public class </a:t>
                      </a:r>
                      <a:r>
                        <a:rPr lang="en-US" sz="1400" dirty="0" err="1" smtClean="0"/>
                        <a:t>DepositControllerTest</a:t>
                      </a:r>
                      <a:endParaRPr lang="en-US" sz="1400" dirty="0" smtClean="0"/>
                    </a:p>
                    <a:p>
                      <a:r>
                        <a:rPr lang="en-US" sz="1400" dirty="0" smtClean="0"/>
                        <a:t>{</a:t>
                      </a:r>
                    </a:p>
                    <a:p>
                      <a:r>
                        <a:rPr lang="en-US" sz="1400" b="1" kern="1200" baseline="0" dirty="0" smtClean="0">
                          <a:solidFill>
                            <a:schemeClr val="lt1"/>
                          </a:solidFill>
                          <a:latin typeface="+mn-lt"/>
                          <a:ea typeface="+mn-ea"/>
                          <a:cs typeface="+mn-cs"/>
                        </a:rPr>
                        <a:t>   private static final String TEST_ACCOUNT_NO = "1234";</a:t>
                      </a:r>
                    </a:p>
                    <a:p>
                      <a:r>
                        <a:rPr lang="en-US" sz="1400" b="1" kern="1200" baseline="0" dirty="0" smtClean="0">
                          <a:solidFill>
                            <a:schemeClr val="lt1"/>
                          </a:solidFill>
                          <a:latin typeface="+mn-lt"/>
                          <a:ea typeface="+mn-ea"/>
                          <a:cs typeface="+mn-cs"/>
                        </a:rPr>
                        <a:t>   private static final double TEST_AMOUNT = 50;</a:t>
                      </a:r>
                      <a:endParaRPr lang="en-US" sz="1400" dirty="0" smtClean="0"/>
                    </a:p>
                    <a:p>
                      <a:r>
                        <a:rPr lang="en-US" sz="1400" dirty="0" smtClean="0"/>
                        <a:t>    private MockHttpServletRequest request; </a:t>
                      </a:r>
                    </a:p>
                    <a:p>
                      <a:r>
                        <a:rPr lang="en-US" sz="1400" dirty="0" smtClean="0"/>
                        <a:t>    private MockHttpServletResponse response; </a:t>
                      </a:r>
                    </a:p>
                    <a:p>
                      <a:r>
                        <a:rPr lang="en-US" sz="1400" dirty="0" smtClean="0"/>
                        <a:t>    </a:t>
                      </a:r>
                      <a:r>
                        <a:rPr lang="en-US" sz="1400" b="1" kern="1200" baseline="0" dirty="0" smtClean="0">
                          <a:solidFill>
                            <a:schemeClr val="lt1"/>
                          </a:solidFill>
                          <a:latin typeface="+mn-lt"/>
                          <a:ea typeface="+mn-ea"/>
                          <a:cs typeface="+mn-cs"/>
                        </a:rPr>
                        <a:t>private DepositController </a:t>
                      </a:r>
                      <a:r>
                        <a:rPr lang="en-US" sz="1400" b="1" kern="1200" baseline="0" dirty="0" err="1" smtClean="0">
                          <a:solidFill>
                            <a:schemeClr val="lt1"/>
                          </a:solidFill>
                          <a:latin typeface="+mn-lt"/>
                          <a:ea typeface="+mn-ea"/>
                          <a:cs typeface="+mn-cs"/>
                        </a:rPr>
                        <a:t>depositController</a:t>
                      </a:r>
                      <a:r>
                        <a:rPr lang="en-US" sz="1400" b="1" kern="1200" baseline="0" dirty="0" smtClean="0">
                          <a:solidFill>
                            <a:schemeClr val="lt1"/>
                          </a:solidFill>
                          <a:latin typeface="+mn-lt"/>
                          <a:ea typeface="+mn-ea"/>
                          <a:cs typeface="+mn-cs"/>
                        </a:rPr>
                        <a:t>;</a:t>
                      </a:r>
                      <a:endParaRPr lang="en-US" sz="1400" dirty="0" smtClean="0"/>
                    </a:p>
                    <a:p>
                      <a:r>
                        <a:rPr lang="en-US" sz="1400" b="1" kern="1200" baseline="0" dirty="0" smtClean="0">
                          <a:solidFill>
                            <a:schemeClr val="lt1"/>
                          </a:solidFill>
                          <a:latin typeface="+mn-lt"/>
                          <a:ea typeface="+mn-ea"/>
                          <a:cs typeface="+mn-cs"/>
                        </a:rPr>
                        <a:t>    private MockControl </a:t>
                      </a:r>
                      <a:r>
                        <a:rPr lang="en-US" sz="1400" b="1" kern="1200" baseline="0" dirty="0" err="1" smtClean="0">
                          <a:solidFill>
                            <a:schemeClr val="lt1"/>
                          </a:solidFill>
                          <a:latin typeface="+mn-lt"/>
                          <a:ea typeface="+mn-ea"/>
                          <a:cs typeface="+mn-cs"/>
                        </a:rPr>
                        <a:t>mockControl</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    private AccountService accountService;</a:t>
                      </a:r>
                      <a:endParaRPr lang="en-US" sz="1400" dirty="0" smtClean="0"/>
                    </a:p>
                    <a:p>
                      <a:r>
                        <a:rPr lang="en-US" sz="1400" dirty="0" smtClean="0"/>
                        <a:t>@Before </a:t>
                      </a:r>
                    </a:p>
                    <a:p>
                      <a:r>
                        <a:rPr lang="en-US" sz="1400" dirty="0" smtClean="0"/>
                        <a:t>    public void </a:t>
                      </a:r>
                      <a:r>
                        <a:rPr lang="en-US" sz="1400" dirty="0" err="1" smtClean="0"/>
                        <a:t>setUp</a:t>
                      </a:r>
                      <a:r>
                        <a:rPr lang="en-US" sz="1400" dirty="0" smtClean="0"/>
                        <a:t>() throws Exception { </a:t>
                      </a:r>
                    </a:p>
                    <a:p>
                      <a:r>
                        <a:rPr lang="en-US" sz="1400" dirty="0" smtClean="0"/>
                        <a:t>        </a:t>
                      </a:r>
                      <a:r>
                        <a:rPr lang="en-US" sz="1400" dirty="0" err="1" smtClean="0"/>
                        <a:t>this.request</a:t>
                      </a:r>
                      <a:r>
                        <a:rPr lang="en-US" sz="1400" dirty="0" smtClean="0"/>
                        <a:t> = new MockHttpServletRequest(); </a:t>
                      </a:r>
                    </a:p>
                    <a:p>
                      <a:r>
                        <a:rPr lang="en-US" sz="1400" dirty="0" smtClean="0"/>
                        <a:t>        </a:t>
                      </a:r>
                      <a:r>
                        <a:rPr lang="en-US" sz="1400" dirty="0" err="1" smtClean="0"/>
                        <a:t>this.response</a:t>
                      </a:r>
                      <a:r>
                        <a:rPr lang="en-US" sz="1400" dirty="0" smtClean="0"/>
                        <a:t> = new MockHttpServletResponse(); </a:t>
                      </a:r>
                    </a:p>
                    <a:p>
                      <a:r>
                        <a:rPr lang="en-US" sz="1400" dirty="0" smtClean="0"/>
                        <a:t>       </a:t>
                      </a:r>
                      <a:r>
                        <a:rPr lang="en-US" sz="1400" b="1" kern="1200" baseline="0" dirty="0" smtClean="0">
                          <a:solidFill>
                            <a:schemeClr val="lt1"/>
                          </a:solidFill>
                          <a:latin typeface="+mn-lt"/>
                          <a:ea typeface="+mn-ea"/>
                          <a:cs typeface="+mn-cs"/>
                        </a:rPr>
                        <a:t>mockControl = </a:t>
                      </a:r>
                      <a:r>
                        <a:rPr lang="en-US" sz="1400" b="1" kern="1200" baseline="0" dirty="0" err="1" smtClean="0">
                          <a:solidFill>
                            <a:schemeClr val="lt1"/>
                          </a:solidFill>
                          <a:latin typeface="+mn-lt"/>
                          <a:ea typeface="+mn-ea"/>
                          <a:cs typeface="+mn-cs"/>
                        </a:rPr>
                        <a:t>MockControl.createControl</a:t>
                      </a:r>
                      <a:r>
                        <a:rPr lang="en-US" sz="1400" b="1" kern="1200" baseline="0" dirty="0" smtClean="0">
                          <a:solidFill>
                            <a:schemeClr val="lt1"/>
                          </a:solidFill>
                          <a:latin typeface="+mn-lt"/>
                          <a:ea typeface="+mn-ea"/>
                          <a:cs typeface="+mn-cs"/>
                        </a:rPr>
                        <a:t>(</a:t>
                      </a:r>
                      <a:r>
                        <a:rPr lang="en-US" sz="1400" b="1" kern="1200" baseline="0" dirty="0" err="1" smtClean="0">
                          <a:solidFill>
                            <a:schemeClr val="lt1"/>
                          </a:solidFill>
                          <a:latin typeface="+mn-lt"/>
                          <a:ea typeface="+mn-ea"/>
                          <a:cs typeface="+mn-cs"/>
                        </a:rPr>
                        <a:t>AccountService.class</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       accountService = (AccountService) </a:t>
                      </a:r>
                      <a:r>
                        <a:rPr lang="en-US" sz="1400" b="1" kern="1200" baseline="0" dirty="0" err="1" smtClean="0">
                          <a:solidFill>
                            <a:schemeClr val="lt1"/>
                          </a:solidFill>
                          <a:latin typeface="+mn-lt"/>
                          <a:ea typeface="+mn-ea"/>
                          <a:cs typeface="+mn-cs"/>
                        </a:rPr>
                        <a:t>mockControl.getMock</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      depositController = new DepositController(accountService);</a:t>
                      </a:r>
                      <a:endParaRPr lang="en-US" sz="1400" dirty="0" smtClean="0"/>
                    </a:p>
                    <a:p>
                      <a:r>
                        <a:rPr lang="en-US" sz="1400" dirty="0" smtClean="0"/>
                        <a:t>    } </a:t>
                      </a:r>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D07451E7-82C8-453D-8939-733B59133690}" type="slidenum">
              <a:rPr lang="en-US">
                <a:latin typeface="+mn-lt"/>
              </a:rPr>
              <a:pPr algn="l">
                <a:defRPr/>
              </a:pPr>
              <a:t>31</a:t>
            </a:fld>
            <a:endParaRPr lang="en-US"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Unit Testing of Controller (Contd.)</a:t>
            </a:r>
          </a:p>
        </p:txBody>
      </p:sp>
      <p:sp>
        <p:nvSpPr>
          <p:cNvPr id="40963" name="Content Placeholder 2"/>
          <p:cNvSpPr>
            <a:spLocks noGrp="1"/>
          </p:cNvSpPr>
          <p:nvPr>
            <p:ph idx="1"/>
          </p:nvPr>
        </p:nvSpPr>
        <p:spPr/>
        <p:txBody>
          <a:bodyPr/>
          <a:lstStyle/>
          <a:p>
            <a:pPr eaLnBrk="1" hangingPunct="1">
              <a:buFont typeface="Arial" pitchFamily="34" charset="0"/>
              <a:buChar char="•"/>
            </a:pPr>
            <a:r>
              <a:rPr sz="2000" smtClean="0"/>
              <a:t>Test class continued:</a:t>
            </a:r>
          </a:p>
          <a:p>
            <a:pPr eaLnBrk="1" hangingPunct="1">
              <a:buFont typeface="Arial" pitchFamily="34" charset="0"/>
              <a:buChar char="•"/>
            </a:pPr>
            <a:endParaRPr smtClean="0"/>
          </a:p>
        </p:txBody>
      </p:sp>
      <p:graphicFrame>
        <p:nvGraphicFramePr>
          <p:cNvPr id="5" name="Table 4"/>
          <p:cNvGraphicFramePr>
            <a:graphicFrameLocks noGrp="1"/>
          </p:cNvGraphicFramePr>
          <p:nvPr/>
        </p:nvGraphicFramePr>
        <p:xfrm>
          <a:off x="1524000" y="2209800"/>
          <a:ext cx="6096000" cy="3128963"/>
        </p:xfrm>
        <a:graphic>
          <a:graphicData uri="http://schemas.openxmlformats.org/drawingml/2006/table">
            <a:tbl>
              <a:tblPr firstRow="1" bandRow="1">
                <a:tableStyleId>{5C22544A-7EE6-4342-B048-85BDC9FD1C3A}</a:tableStyleId>
              </a:tblPr>
              <a:tblGrid>
                <a:gridCol w="6096000"/>
              </a:tblGrid>
              <a:tr h="3129280">
                <a:tc>
                  <a:txBody>
                    <a:bodyPr/>
                    <a:lstStyle/>
                    <a:p>
                      <a:r>
                        <a:rPr lang="en-US" sz="1400" dirty="0" smtClean="0"/>
                        <a:t> @Test</a:t>
                      </a:r>
                    </a:p>
                    <a:p>
                      <a:r>
                        <a:rPr lang="en-US" sz="1400" dirty="0" smtClean="0"/>
                        <a:t>public void testController(){</a:t>
                      </a:r>
                    </a:p>
                    <a:p>
                      <a:r>
                        <a:rPr lang="en-US" sz="1400" dirty="0" smtClean="0"/>
                        <a:t>            </a:t>
                      </a:r>
                      <a:r>
                        <a:rPr lang="en-US" sz="1400" baseline="0" dirty="0" smtClean="0"/>
                        <a:t> </a:t>
                      </a:r>
                      <a:r>
                        <a:rPr lang="en-US" sz="1400" dirty="0" smtClean="0"/>
                        <a:t> request.setRequestURI("/</a:t>
                      </a:r>
                      <a:r>
                        <a:rPr lang="en-US" sz="1400" b="1" kern="1200" baseline="0" dirty="0" smtClean="0">
                          <a:solidFill>
                            <a:schemeClr val="lt1"/>
                          </a:solidFill>
                          <a:latin typeface="+mn-lt"/>
                          <a:ea typeface="+mn-ea"/>
                          <a:cs typeface="+mn-cs"/>
                        </a:rPr>
                        <a:t>deposit.do</a:t>
                      </a:r>
                      <a:r>
                        <a:rPr lang="en-US" sz="1400" dirty="0" smtClean="0"/>
                        <a:t>"); </a:t>
                      </a:r>
                    </a:p>
                    <a:p>
                      <a:r>
                        <a:rPr lang="en-US" sz="1400" dirty="0" smtClean="0"/>
                        <a:t>             String viewName= handlerAdapter.handle(request, response, controller);</a:t>
                      </a:r>
                    </a:p>
                    <a:p>
                      <a:r>
                        <a:rPr lang="en-US" sz="1400" b="1" kern="1200" baseline="0" dirty="0" smtClean="0">
                          <a:solidFill>
                            <a:schemeClr val="lt1"/>
                          </a:solidFill>
                          <a:latin typeface="+mn-lt"/>
                          <a:ea typeface="+mn-ea"/>
                          <a:cs typeface="+mn-cs"/>
                        </a:rPr>
                        <a:t>             ModelMap model = new ModelMap();</a:t>
                      </a:r>
                    </a:p>
                    <a:p>
                      <a:r>
                        <a:rPr lang="en-US" sz="1400" b="1" kern="1200" baseline="0" dirty="0" smtClean="0">
                          <a:solidFill>
                            <a:schemeClr val="lt1"/>
                          </a:solidFill>
                          <a:latin typeface="+mn-lt"/>
                          <a:ea typeface="+mn-ea"/>
                          <a:cs typeface="+mn-cs"/>
                        </a:rPr>
                        <a:t>             String viewName =</a:t>
                      </a:r>
                    </a:p>
                    <a:p>
                      <a:r>
                        <a:rPr lang="en-US" sz="1400" b="1" kern="1200" baseline="0" dirty="0" smtClean="0">
                          <a:solidFill>
                            <a:schemeClr val="lt1"/>
                          </a:solidFill>
                          <a:latin typeface="+mn-lt"/>
                          <a:ea typeface="+mn-ea"/>
                          <a:cs typeface="+mn-cs"/>
                        </a:rPr>
                        <a:t>             depositController.deposit(TEST_ACCOUNT_NO, TEST_AMOUNT,   </a:t>
                      </a:r>
                      <a:r>
                        <a:rPr lang="en-US" sz="1400" b="1" kern="1200" baseline="0" dirty="0" err="1" smtClean="0">
                          <a:solidFill>
                            <a:schemeClr val="lt1"/>
                          </a:solidFill>
                          <a:latin typeface="+mn-lt"/>
                          <a:ea typeface="+mn-ea"/>
                          <a:cs typeface="+mn-cs"/>
                        </a:rPr>
                        <a:t>model,request,response</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             mockControl.verify();</a:t>
                      </a:r>
                    </a:p>
                    <a:p>
                      <a:r>
                        <a:rPr lang="en-US" sz="1400" b="1" kern="1200" baseline="0" dirty="0" smtClean="0">
                          <a:solidFill>
                            <a:schemeClr val="lt1"/>
                          </a:solidFill>
                          <a:latin typeface="+mn-lt"/>
                          <a:ea typeface="+mn-ea"/>
                          <a:cs typeface="+mn-cs"/>
                        </a:rPr>
                        <a:t>             assertEquals(viewName, "success");</a:t>
                      </a:r>
                    </a:p>
                    <a:p>
                      <a:r>
                        <a:rPr lang="en-US" sz="1400" b="1" kern="1200" baseline="0" dirty="0" smtClean="0">
                          <a:solidFill>
                            <a:schemeClr val="lt1"/>
                          </a:solidFill>
                          <a:latin typeface="+mn-lt"/>
                          <a:ea typeface="+mn-ea"/>
                          <a:cs typeface="+mn-cs"/>
                        </a:rPr>
                        <a:t>             assertEquals(</a:t>
                      </a:r>
                      <a:r>
                        <a:rPr lang="en-US" sz="1400" b="1" kern="1200" baseline="0" dirty="0" err="1" smtClean="0">
                          <a:solidFill>
                            <a:schemeClr val="lt1"/>
                          </a:solidFill>
                          <a:latin typeface="+mn-lt"/>
                          <a:ea typeface="+mn-ea"/>
                          <a:cs typeface="+mn-cs"/>
                        </a:rPr>
                        <a:t>model.get</a:t>
                      </a:r>
                      <a:r>
                        <a:rPr lang="en-US" sz="1400" b="1" kern="1200" baseline="0" dirty="0" smtClean="0">
                          <a:solidFill>
                            <a:schemeClr val="lt1"/>
                          </a:solidFill>
                          <a:latin typeface="+mn-lt"/>
                          <a:ea typeface="+mn-ea"/>
                          <a:cs typeface="+mn-cs"/>
                        </a:rPr>
                        <a:t>("accountNo"), TEST_ACCOUNT_NO);</a:t>
                      </a:r>
                    </a:p>
                    <a:p>
                      <a:r>
                        <a:rPr lang="en-US" sz="1400" b="1" kern="1200" baseline="0" dirty="0" smtClean="0">
                          <a:solidFill>
                            <a:schemeClr val="lt1"/>
                          </a:solidFill>
                          <a:latin typeface="+mn-lt"/>
                          <a:ea typeface="+mn-ea"/>
                          <a:cs typeface="+mn-cs"/>
                        </a:rPr>
                        <a:t>             assertEquals(</a:t>
                      </a:r>
                      <a:r>
                        <a:rPr lang="en-US" sz="1400" b="1" kern="1200" baseline="0" dirty="0" err="1" smtClean="0">
                          <a:solidFill>
                            <a:schemeClr val="lt1"/>
                          </a:solidFill>
                          <a:latin typeface="+mn-lt"/>
                          <a:ea typeface="+mn-ea"/>
                          <a:cs typeface="+mn-cs"/>
                        </a:rPr>
                        <a:t>model.get</a:t>
                      </a:r>
                      <a:r>
                        <a:rPr lang="en-US" sz="1400" b="1" kern="1200" baseline="0" dirty="0" smtClean="0">
                          <a:solidFill>
                            <a:schemeClr val="lt1"/>
                          </a:solidFill>
                          <a:latin typeface="+mn-lt"/>
                          <a:ea typeface="+mn-ea"/>
                          <a:cs typeface="+mn-cs"/>
                        </a:rPr>
                        <a:t>("balance"), 150.0);</a:t>
                      </a:r>
                    </a:p>
                    <a:p>
                      <a:r>
                        <a:rPr lang="en-US" sz="1200" b="1" kern="1200" baseline="0" dirty="0" smtClean="0">
                          <a:solidFill>
                            <a:schemeClr val="lt1"/>
                          </a:solidFill>
                          <a:latin typeface="+mn-lt"/>
                          <a:ea typeface="+mn-ea"/>
                          <a:cs typeface="+mn-cs"/>
                        </a:rPr>
                        <a:t>}</a:t>
                      </a:r>
                      <a:endParaRPr lang="en-US" sz="12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87B946E6-3366-438E-A095-40449653EC8C}" type="slidenum">
              <a:rPr lang="en-US">
                <a:latin typeface="+mn-lt"/>
              </a:rPr>
              <a:pPr algn="l">
                <a:defRPr/>
              </a:pPr>
              <a:t>32</a:t>
            </a:fld>
            <a:endParaRPr lang="en-US"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Questions</a:t>
            </a:r>
          </a:p>
        </p:txBody>
      </p:sp>
      <p:pic>
        <p:nvPicPr>
          <p:cNvPr id="41987"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B54E6DC3-7243-4B9F-90AC-28400BACE3FD}" type="slidenum">
              <a:rPr lang="en-US">
                <a:latin typeface="+mn-lt"/>
              </a:rPr>
              <a:pPr algn="l">
                <a:defRPr/>
              </a:pPr>
              <a:t>33</a:t>
            </a:fld>
            <a:endParaRPr lang="en-US" dirty="0">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pPr eaLnBrk="1" hangingPunct="1"/>
            <a:r>
              <a:rPr sz="2000" smtClean="0"/>
              <a:t>Name the annotation that allows a method parameter to be bound to the value of an HTTP cookie</a:t>
            </a:r>
          </a:p>
          <a:p>
            <a:pPr lvl="1" eaLnBrk="1" hangingPunct="1">
              <a:buFont typeface="Arial" pitchFamily="34" charset="0"/>
              <a:buNone/>
            </a:pPr>
            <a:r>
              <a:rPr sz="1800" smtClean="0"/>
              <a:t> </a:t>
            </a:r>
            <a:r>
              <a:rPr sz="2000" smtClean="0"/>
              <a:t>	a)  @CookieValue </a:t>
            </a:r>
          </a:p>
          <a:p>
            <a:pPr lvl="1" eaLnBrk="1" hangingPunct="1">
              <a:buFont typeface="Arial" pitchFamily="34" charset="0"/>
              <a:buNone/>
            </a:pPr>
            <a:r>
              <a:rPr sz="2000" smtClean="0"/>
              <a:t>   	b)  @CookiesValue </a:t>
            </a:r>
          </a:p>
          <a:p>
            <a:pPr lvl="1" eaLnBrk="1" hangingPunct="1">
              <a:buFont typeface="Arial" pitchFamily="34" charset="0"/>
              <a:buNone/>
            </a:pPr>
            <a:r>
              <a:rPr sz="2000" smtClean="0"/>
              <a:t>     c)  @Cookies </a:t>
            </a:r>
          </a:p>
          <a:p>
            <a:pPr lvl="1" eaLnBrk="1" hangingPunct="1">
              <a:buFont typeface="Arial" pitchFamily="34" charset="0"/>
              <a:buNone/>
            </a:pPr>
            <a:r>
              <a:rPr sz="2000" smtClean="0"/>
              <a:t>     d) @CookieBind </a:t>
            </a:r>
          </a:p>
        </p:txBody>
      </p:sp>
      <p:sp>
        <p:nvSpPr>
          <p:cNvPr id="4301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43012"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BA736300-F455-4CD5-A3DF-307D3EB38029}" type="slidenum">
              <a:rPr lang="en-US">
                <a:latin typeface="+mn-lt"/>
              </a:rPr>
              <a:pPr algn="l">
                <a:defRPr/>
              </a:pPr>
              <a:t>34</a:t>
            </a:fld>
            <a:endParaRPr lang="en-US"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hangingPunct="1"/>
            <a:r>
              <a:rPr sz="2000" smtClean="0"/>
              <a:t>State whether the given statement is true or false: Spring 3 MVC needs special beans to act like a backing bean for the input forms. </a:t>
            </a:r>
          </a:p>
          <a:p>
            <a:pPr marL="800100" lvl="1" indent="-342900" eaLnBrk="1" hangingPunct="1">
              <a:buFont typeface="Calibri" pitchFamily="34" charset="0"/>
              <a:buAutoNum type="alphaLcPeriod"/>
            </a:pPr>
            <a:r>
              <a:rPr sz="1800" smtClean="0"/>
              <a:t>True</a:t>
            </a:r>
          </a:p>
          <a:p>
            <a:pPr marL="800100" lvl="1" indent="-342900" eaLnBrk="1" hangingPunct="1">
              <a:buFont typeface="Calibri" pitchFamily="34" charset="0"/>
              <a:buAutoNum type="alphaLcPeriod"/>
            </a:pPr>
            <a:r>
              <a:rPr sz="1800" smtClean="0"/>
              <a:t>False</a:t>
            </a:r>
          </a:p>
        </p:txBody>
      </p:sp>
      <p:sp>
        <p:nvSpPr>
          <p:cNvPr id="4403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44036"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8BA739BE-B8B8-4FBA-8427-8BD9C05FF5D6}" type="slidenum">
              <a:rPr lang="en-US">
                <a:latin typeface="+mn-lt"/>
              </a:rPr>
              <a:pPr algn="l">
                <a:defRPr/>
              </a:pPr>
              <a:t>35</a:t>
            </a:fld>
            <a:endParaRPr lang="en-US"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45059" name="Content Placeholder 2"/>
          <p:cNvSpPr>
            <a:spLocks noGrp="1"/>
          </p:cNvSpPr>
          <p:nvPr>
            <p:ph idx="1"/>
          </p:nvPr>
        </p:nvSpPr>
        <p:spPr>
          <a:xfrm>
            <a:off x="228600" y="1533525"/>
            <a:ext cx="6324600" cy="4943475"/>
          </a:xfrm>
        </p:spPr>
        <p:txBody>
          <a:bodyPr/>
          <a:lstStyle/>
          <a:p>
            <a:pPr eaLnBrk="1" hangingPunct="1">
              <a:buFont typeface="Arial" pitchFamily="34" charset="0"/>
              <a:buChar char="•"/>
            </a:pPr>
            <a:r>
              <a:rPr sz="2000" smtClean="0"/>
              <a:t>Let us take a quick look at the key points covere d in this chapter.</a:t>
            </a:r>
          </a:p>
          <a:p>
            <a:pPr lvl="1" eaLnBrk="1" hangingPunct="1">
              <a:buFont typeface="Calibri" pitchFamily="34" charset="0"/>
              <a:buChar char="̶"/>
            </a:pPr>
            <a:r>
              <a:rPr sz="1800" smtClean="0"/>
              <a:t>Controllers interpret user input and transform it into a model that is represented to the user by the view.</a:t>
            </a:r>
          </a:p>
          <a:p>
            <a:pPr lvl="1" eaLnBrk="1" hangingPunct="1">
              <a:buFont typeface="Calibri" pitchFamily="34" charset="0"/>
              <a:buChar char="̶"/>
            </a:pPr>
            <a:r>
              <a:rPr sz="1800" smtClean="0"/>
              <a:t>@RequestMapping: annotation for mapping web requests onto specific handler classes and/or handler methods.</a:t>
            </a:r>
          </a:p>
          <a:p>
            <a:pPr lvl="1" eaLnBrk="1" hangingPunct="1">
              <a:buFont typeface="Calibri" pitchFamily="34" charset="0"/>
              <a:buChar char="̶"/>
            </a:pPr>
            <a:r>
              <a:rPr sz="1800" smtClean="0"/>
              <a:t>@RequestParam: annotation to bind request parameters to a method parameter in your controller.</a:t>
            </a:r>
          </a:p>
          <a:p>
            <a:pPr lvl="1" eaLnBrk="1" hangingPunct="1">
              <a:buFont typeface="Calibri" pitchFamily="34" charset="0"/>
              <a:buChar char="̶"/>
            </a:pPr>
            <a:r>
              <a:rPr sz="1800" smtClean="0"/>
              <a:t>@RequestBody: method parameter annotation indicates that a method parameter should be bound to the value of the HTTP request body.</a:t>
            </a:r>
          </a:p>
          <a:p>
            <a:pPr lvl="1" eaLnBrk="1" hangingPunct="1">
              <a:buFont typeface="Calibri" pitchFamily="34" charset="0"/>
              <a:buChar char="̶"/>
            </a:pPr>
            <a:r>
              <a:rPr sz="1800" smtClean="0"/>
              <a:t>@PathVariable: method parameter annotation to indicate that a method parameter should be bound to the value of a URI template variable.</a:t>
            </a:r>
          </a:p>
          <a:p>
            <a:pPr eaLnBrk="1" hangingPunct="1">
              <a:buFont typeface="Wingdings" pitchFamily="2" charset="2"/>
              <a:buChar char="Ø"/>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i="1" smtClean="0"/>
          </a:p>
        </p:txBody>
      </p:sp>
      <p:pic>
        <p:nvPicPr>
          <p:cNvPr id="45060"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AAAA4376-54E3-45B8-83F6-C28036A76958}" type="slidenum">
              <a:rPr lang="en-US">
                <a:latin typeface="+mn-lt"/>
              </a:rPr>
              <a:pPr algn="l">
                <a:defRPr/>
              </a:pPr>
              <a:t>36</a:t>
            </a:fld>
            <a:endParaRPr lang="en-US" dirty="0">
              <a:latin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 (Contd.)</a:t>
            </a:r>
          </a:p>
        </p:txBody>
      </p:sp>
      <p:sp>
        <p:nvSpPr>
          <p:cNvPr id="46083" name="Content Placeholder 2"/>
          <p:cNvSpPr>
            <a:spLocks noGrp="1"/>
          </p:cNvSpPr>
          <p:nvPr>
            <p:ph idx="1"/>
          </p:nvPr>
        </p:nvSpPr>
        <p:spPr>
          <a:xfrm>
            <a:off x="228600" y="1533525"/>
            <a:ext cx="5486400" cy="4943475"/>
          </a:xfrm>
        </p:spPr>
        <p:txBody>
          <a:bodyPr/>
          <a:lstStyle/>
          <a:p>
            <a:pPr lvl="1" eaLnBrk="1" hangingPunct="1">
              <a:buFont typeface="Calibri" pitchFamily="34" charset="0"/>
              <a:buChar char="̶"/>
            </a:pPr>
            <a:r>
              <a:rPr sz="2000" smtClean="0"/>
              <a:t> </a:t>
            </a:r>
            <a:r>
              <a:rPr sz="1800" smtClean="0"/>
              <a:t>@CookieValue: annotation allows a method parameter to be bound to the value of an HTTP cookie.</a:t>
            </a:r>
          </a:p>
          <a:p>
            <a:pPr lvl="1" eaLnBrk="1" hangingPunct="1">
              <a:buFont typeface="Calibri" pitchFamily="34" charset="0"/>
              <a:buChar char="̶"/>
            </a:pPr>
            <a:r>
              <a:rPr sz="1800" smtClean="0"/>
              <a:t>@RequestHeader: annotation allows a method parameter to be bound to a request header.</a:t>
            </a:r>
          </a:p>
          <a:p>
            <a:pPr lvl="1" eaLnBrk="1" hangingPunct="1">
              <a:buFont typeface="Calibri" pitchFamily="34" charset="0"/>
              <a:buChar char="̶"/>
            </a:pPr>
            <a:r>
              <a:rPr sz="1800" smtClean="0"/>
              <a:t>@ModelAttribute: maps a model attribute to the specific, annotated method parameter.</a:t>
            </a:r>
          </a:p>
          <a:p>
            <a:pPr lvl="1" eaLnBrk="1" hangingPunct="1">
              <a:buFont typeface="Calibri" pitchFamily="34" charset="0"/>
              <a:buChar char="̶"/>
            </a:pPr>
            <a:r>
              <a:rPr sz="1800" smtClean="0"/>
              <a:t>@SessionAttributes: annotation declares session attributes used by a specific handler.</a:t>
            </a:r>
          </a:p>
          <a:p>
            <a:pPr eaLnBrk="1" hangingPunct="1">
              <a:buFont typeface="Wingdings" pitchFamily="2" charset="2"/>
              <a:buChar char="Ø"/>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smtClean="0"/>
          </a:p>
          <a:p>
            <a:pPr eaLnBrk="1" hangingPunct="1">
              <a:buFont typeface="Wingdings" pitchFamily="2" charset="2"/>
              <a:buChar char="Ø"/>
            </a:pPr>
            <a:endParaRPr sz="2000" i="1" smtClean="0"/>
          </a:p>
        </p:txBody>
      </p:sp>
      <p:pic>
        <p:nvPicPr>
          <p:cNvPr id="46084"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4E46AEA3-27BB-4AA0-A7C7-1BD841737808}" type="slidenum">
              <a:rPr lang="en-US">
                <a:latin typeface="+mn-lt"/>
              </a:rPr>
              <a:pPr algn="l">
                <a:defRPr/>
              </a:pPr>
              <a:t>37</a:t>
            </a:fld>
            <a:endParaRPr lang="en-US" dirty="0">
              <a:latin typeface="+mn-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248400" cy="4946650"/>
          </a:xfrm>
        </p:spPr>
        <p:txBody>
          <a:bodyPr/>
          <a:lstStyle/>
          <a:p>
            <a:pPr eaLnBrk="1" hangingPunct="1"/>
            <a:r>
              <a:rPr sz="2000" smtClean="0"/>
              <a:t> “Spring Recipes : A problem - solution approach” by Gary Mak, Josh Long, and Daniel Rubio</a:t>
            </a:r>
          </a:p>
          <a:p>
            <a:pPr eaLnBrk="1" hangingPunct="1"/>
            <a:r>
              <a:rPr sz="2000" smtClean="0">
                <a:hlinkClick r:id="rId2"/>
              </a:rPr>
              <a:t>www.springframework.org</a:t>
            </a:r>
            <a:endParaRPr sz="2000" smtClean="0"/>
          </a:p>
          <a:p>
            <a:pPr eaLnBrk="1" hangingPunct="1">
              <a:buFont typeface="Arial" pitchFamily="34" charset="0"/>
              <a:buNone/>
            </a:pPr>
            <a:endParaRPr smtClean="0"/>
          </a:p>
        </p:txBody>
      </p:sp>
      <p:sp>
        <p:nvSpPr>
          <p:cNvPr id="4710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sp>
        <p:nvSpPr>
          <p:cNvPr id="48132"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875EE185-D700-4A32-B7CD-38234AD6BD56}" type="slidenum">
              <a:rPr lang="en-US">
                <a:latin typeface="+mn-lt"/>
              </a:rPr>
              <a:pPr algn="l">
                <a:defRPr/>
              </a:pPr>
              <a:t>38</a:t>
            </a:fld>
            <a:endParaRPr lang="en-US" dirty="0">
              <a:latin typeface="+mn-lt"/>
            </a:endParaRPr>
          </a:p>
        </p:txBody>
      </p:sp>
      <p:pic>
        <p:nvPicPr>
          <p:cNvPr id="47109"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47110"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7111" name="Picture 7" descr="look.jpg"/>
          <p:cNvPicPr>
            <a:picLocks noChangeAspect="1"/>
          </p:cNvPicPr>
          <p:nvPr/>
        </p:nvPicPr>
        <p:blipFill>
          <a:blip r:embed="rId4"/>
          <a:srcRect/>
          <a:stretch>
            <a:fillRect/>
          </a:stretch>
        </p:blipFill>
        <p:spPr bwMode="auto">
          <a:xfrm>
            <a:off x="6781800" y="1676400"/>
            <a:ext cx="2152650" cy="212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0" dirty="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0" dirty="0">
                <a:solidFill>
                  <a:schemeClr val="bg1"/>
                </a:solidFill>
                <a:latin typeface="Cambria" pitchFamily="18" charset="0"/>
                <a:ea typeface="+mj-ea"/>
                <a:cs typeface="+mj-cs"/>
              </a:rPr>
              <a:t>Controller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Controller: Overview</a:t>
            </a:r>
          </a:p>
        </p:txBody>
      </p:sp>
      <p:sp>
        <p:nvSpPr>
          <p:cNvPr id="12291" name="Rectangle 3"/>
          <p:cNvSpPr>
            <a:spLocks noGrp="1" noChangeArrowheads="1"/>
          </p:cNvSpPr>
          <p:nvPr>
            <p:ph idx="1"/>
          </p:nvPr>
        </p:nvSpPr>
        <p:spPr/>
        <p:txBody>
          <a:bodyPr/>
          <a:lstStyle/>
          <a:p>
            <a:pPr eaLnBrk="1" hangingPunct="1">
              <a:buFont typeface="Arial" pitchFamily="34" charset="0"/>
              <a:buChar char="•"/>
            </a:pPr>
            <a:r>
              <a:rPr sz="2000" smtClean="0"/>
              <a:t>Introduction:</a:t>
            </a:r>
          </a:p>
          <a:p>
            <a:pPr lvl="1" eaLnBrk="1" hangingPunct="1">
              <a:buFont typeface="Calibri" pitchFamily="34" charset="0"/>
              <a:buChar char="̶"/>
            </a:pPr>
            <a:r>
              <a:rPr sz="1800" smtClean="0"/>
              <a:t>The notion of a controller is part of the MVC design pattern ,more specifically it is the </a:t>
            </a:r>
            <a:r>
              <a:rPr sz="1800" i="1" smtClean="0"/>
              <a:t>'C'</a:t>
            </a:r>
            <a:r>
              <a:rPr sz="1800" smtClean="0"/>
              <a:t> in MVC.</a:t>
            </a:r>
          </a:p>
          <a:p>
            <a:pPr lvl="1" eaLnBrk="1" hangingPunct="1">
              <a:buFont typeface="Calibri" pitchFamily="34" charset="0"/>
              <a:buChar char="̶"/>
            </a:pPr>
            <a:r>
              <a:rPr sz="1800" smtClean="0"/>
              <a:t>Controllers provide access to the application behavior that you typically define through a service interface. </a:t>
            </a:r>
          </a:p>
          <a:p>
            <a:pPr lvl="1" eaLnBrk="1" hangingPunct="1">
              <a:buFont typeface="Calibri" pitchFamily="34" charset="0"/>
              <a:buChar char="̶"/>
            </a:pPr>
            <a:r>
              <a:rPr sz="1800" smtClean="0"/>
              <a:t>Controllers interpret user input and transform it into a model that is represented to the user by the view. </a:t>
            </a:r>
          </a:p>
          <a:p>
            <a:pPr lvl="1" eaLnBrk="1" hangingPunct="1">
              <a:buFont typeface="Calibri" pitchFamily="34" charset="0"/>
              <a:buChar char="̶"/>
            </a:pPr>
            <a:r>
              <a:rPr sz="1800" smtClean="0"/>
              <a:t>Spring 3.0 MVC used an annotation-based programming model for MVC controllers that uses annotations such as @RequestMapping, @RequestParam, @ModelAttribute, and so on. </a:t>
            </a:r>
          </a:p>
          <a:p>
            <a:pPr lvl="1" eaLnBrk="1" hangingPunct="1">
              <a:buFont typeface="Calibri" pitchFamily="34" charset="0"/>
              <a:buChar char="̶"/>
            </a:pPr>
            <a:r>
              <a:rPr sz="1800" smtClean="0"/>
              <a:t>Controllers implemented in this style do not have to extend specific base classes or implement specific interfaces. </a:t>
            </a:r>
          </a:p>
          <a:p>
            <a:pPr lvl="1" eaLnBrk="1" hangingPunct="1">
              <a:buFont typeface="Wingdings" pitchFamily="2" charset="2"/>
              <a:buChar char="Ø"/>
            </a:pPr>
            <a:endParaRPr sz="2000" smtClean="0"/>
          </a:p>
          <a:p>
            <a:pPr lvl="1" eaLnBrk="1" hangingPunct="1">
              <a:buFont typeface="Wingdings 2" pitchFamily="18" charset="2"/>
              <a:buNone/>
            </a:pPr>
            <a:endParaRPr sz="2000" smtClean="0"/>
          </a:p>
        </p:txBody>
      </p:sp>
      <p:sp>
        <p:nvSpPr>
          <p:cNvPr id="5" name="Slide Number Placeholder 3"/>
          <p:cNvSpPr>
            <a:spLocks noGrp="1"/>
          </p:cNvSpPr>
          <p:nvPr>
            <p:ph type="sldNum" sz="quarter" idx="10"/>
          </p:nvPr>
        </p:nvSpPr>
        <p:spPr/>
        <p:txBody>
          <a:bodyPr/>
          <a:lstStyle/>
          <a:p>
            <a:pPr algn="l">
              <a:defRPr/>
            </a:pPr>
            <a:fld id="{6C6638A9-D864-4BB6-9196-F1515D8794D6}" type="slidenum">
              <a:rPr lang="en-US">
                <a:latin typeface="+mn-lt"/>
              </a:rPr>
              <a:pPr algn="l">
                <a:defRPr/>
              </a:pPr>
              <a:t>4</a:t>
            </a:fld>
            <a:endParaRPr lang="en-US"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13315" name="Rectangle 3"/>
          <p:cNvSpPr>
            <a:spLocks noGrp="1" noChangeArrowheads="1"/>
          </p:cNvSpPr>
          <p:nvPr>
            <p:ph idx="1"/>
          </p:nvPr>
        </p:nvSpPr>
        <p:spPr>
          <a:xfrm>
            <a:off x="228600" y="1609725"/>
            <a:ext cx="8534400" cy="4946650"/>
          </a:xfrm>
        </p:spPr>
        <p:txBody>
          <a:bodyPr/>
          <a:lstStyle/>
          <a:p>
            <a:pPr eaLnBrk="1" hangingPunct="1">
              <a:buFont typeface="Arial" pitchFamily="34" charset="0"/>
              <a:buChar char="•"/>
            </a:pPr>
            <a:r>
              <a:rPr sz="2000" smtClean="0"/>
              <a:t>After completing this chapter you will be able to:</a:t>
            </a:r>
          </a:p>
          <a:p>
            <a:pPr lvl="1" eaLnBrk="1" hangingPunct="1">
              <a:buFont typeface="Calibri" pitchFamily="34" charset="0"/>
              <a:buChar char="̶"/>
            </a:pPr>
            <a:r>
              <a:rPr sz="1800" smtClean="0"/>
              <a:t>Define a controller with @Controller</a:t>
            </a:r>
          </a:p>
          <a:p>
            <a:pPr lvl="1" eaLnBrk="1" hangingPunct="1">
              <a:buFont typeface="Calibri" pitchFamily="34" charset="0"/>
              <a:buChar char="̶"/>
            </a:pPr>
            <a:endParaRPr sz="1800" smtClean="0"/>
          </a:p>
          <a:p>
            <a:pPr lvl="1" eaLnBrk="1" hangingPunct="1">
              <a:buFont typeface="Calibri" pitchFamily="34" charset="0"/>
              <a:buChar char="̶"/>
            </a:pPr>
            <a:r>
              <a:rPr sz="1800" smtClean="0"/>
              <a:t>Use annotations such as @RequestMapping, @RequestParam, @ModelAttribute , @RequestBody etc.</a:t>
            </a:r>
          </a:p>
          <a:p>
            <a:pPr lvl="1" eaLnBrk="1" hangingPunct="1">
              <a:buFont typeface="Calibri" pitchFamily="34" charset="0"/>
              <a:buChar char="̶"/>
            </a:pPr>
            <a:endParaRPr sz="1800" smtClean="0"/>
          </a:p>
          <a:p>
            <a:pPr lvl="1" eaLnBrk="1" hangingPunct="1">
              <a:buFont typeface="Calibri" pitchFamily="34" charset="0"/>
              <a:buChar char="̶"/>
            </a:pPr>
            <a:r>
              <a:rPr sz="1800" smtClean="0"/>
              <a:t>Mock Testing Spring MVC controller</a:t>
            </a:r>
          </a:p>
          <a:p>
            <a:pPr lvl="1" eaLnBrk="1" hangingPunct="1">
              <a:buFont typeface="Wingdings 2" pitchFamily="18" charset="2"/>
              <a:buNone/>
            </a:pPr>
            <a:endParaRPr smtClean="0"/>
          </a:p>
          <a:p>
            <a:pPr lvl="1" eaLnBrk="1" hangingPunct="1">
              <a:buFont typeface="Wingdings 2" pitchFamily="18" charset="2"/>
              <a:buNone/>
            </a:pPr>
            <a:endParaRPr smtClean="0"/>
          </a:p>
        </p:txBody>
      </p:sp>
      <p:pic>
        <p:nvPicPr>
          <p:cNvPr id="13316" name="Picture 4" descr="objective.JPG"/>
          <p:cNvPicPr>
            <a:picLocks noChangeAspect="1"/>
          </p:cNvPicPr>
          <p:nvPr/>
        </p:nvPicPr>
        <p:blipFill>
          <a:blip r:embed="rId3"/>
          <a:srcRect/>
          <a:stretch>
            <a:fillRect/>
          </a:stretch>
        </p:blipFill>
        <p:spPr bwMode="auto">
          <a:xfrm>
            <a:off x="2895600" y="4267200"/>
            <a:ext cx="2800350" cy="2190750"/>
          </a:xfrm>
          <a:prstGeom prst="rect">
            <a:avLst/>
          </a:prstGeom>
          <a:noFill/>
          <a:ln w="9525">
            <a:noFill/>
            <a:miter lim="800000"/>
            <a:headEnd/>
            <a:tailEnd/>
          </a:ln>
        </p:spPr>
      </p:pic>
      <p:sp>
        <p:nvSpPr>
          <p:cNvPr id="6" name="Slide Number Placeholder 3"/>
          <p:cNvSpPr>
            <a:spLocks noGrp="1"/>
          </p:cNvSpPr>
          <p:nvPr>
            <p:ph type="sldNum" sz="quarter" idx="10"/>
          </p:nvPr>
        </p:nvSpPr>
        <p:spPr/>
        <p:txBody>
          <a:bodyPr/>
          <a:lstStyle/>
          <a:p>
            <a:pPr algn="l">
              <a:defRPr/>
            </a:pPr>
            <a:fld id="{B5C39D87-1703-4FF8-B782-7BE1964262C1}" type="slidenum">
              <a:rPr lang="en-US">
                <a:latin typeface="+mn-lt"/>
              </a:rPr>
              <a:pPr algn="l">
                <a:defRPr/>
              </a:pPr>
              <a:t>5</a:t>
            </a:fld>
            <a:endParaRPr lang="en-US"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Do You Know</a:t>
            </a:r>
          </a:p>
        </p:txBody>
      </p:sp>
      <p:sp>
        <p:nvSpPr>
          <p:cNvPr id="14339" name="Content Placeholder 2"/>
          <p:cNvSpPr>
            <a:spLocks noGrp="1"/>
          </p:cNvSpPr>
          <p:nvPr>
            <p:ph idx="1"/>
          </p:nvPr>
        </p:nvSpPr>
        <p:spPr/>
        <p:txBody>
          <a:bodyPr/>
          <a:lstStyle/>
          <a:p>
            <a:pPr eaLnBrk="1" hangingPunct="1">
              <a:buFont typeface="Arial" pitchFamily="34" charset="0"/>
              <a:buChar char="•"/>
            </a:pPr>
            <a:r>
              <a:rPr sz="2000" smtClean="0"/>
              <a:t>Defining a simple controller with @Controller</a:t>
            </a:r>
          </a:p>
          <a:p>
            <a:pPr eaLnBrk="1" hangingPunct="1">
              <a:buFont typeface="Wingdings" pitchFamily="2" charset="2"/>
              <a:buNone/>
            </a:pPr>
            <a:endParaRPr b="1" smtClean="0"/>
          </a:p>
          <a:p>
            <a:pPr eaLnBrk="1" hangingPunct="1">
              <a:buFont typeface="Wingdings" pitchFamily="2" charset="2"/>
              <a:buNone/>
            </a:pPr>
            <a:endParaRPr b="1" smtClean="0"/>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1295400" y="2362200"/>
          <a:ext cx="6477000" cy="3505200"/>
        </p:xfrm>
        <a:graphic>
          <a:graphicData uri="http://schemas.openxmlformats.org/drawingml/2006/table">
            <a:tbl>
              <a:tblPr firstRow="1" bandRow="1">
                <a:tableStyleId>{5C22544A-7EE6-4342-B048-85BDC9FD1C3A}</a:tableStyleId>
              </a:tblPr>
              <a:tblGrid>
                <a:gridCol w="6477000"/>
              </a:tblGrid>
              <a:tr h="3505200">
                <a:tc>
                  <a:txBody>
                    <a:bodyPr/>
                    <a:lstStyle/>
                    <a:p>
                      <a:r>
                        <a:rPr lang="en-US" sz="1600" dirty="0" smtClean="0"/>
                        <a:t>Package com.cts.spring.controllers;</a:t>
                      </a:r>
                    </a:p>
                    <a:p>
                      <a:r>
                        <a:rPr lang="en-US" sz="1600" dirty="0" smtClean="0"/>
                        <a:t>import org.springframework.stereotype.Controller;</a:t>
                      </a:r>
                    </a:p>
                    <a:p>
                      <a:r>
                        <a:rPr lang="en-US" sz="1600" dirty="0" smtClean="0"/>
                        <a:t>import org.springframework.web.bind.annotation.RequestMapping;</a:t>
                      </a:r>
                    </a:p>
                    <a:p>
                      <a:endParaRPr lang="en-US" sz="1600" dirty="0" smtClean="0"/>
                    </a:p>
                    <a:p>
                      <a:r>
                        <a:rPr lang="en-US" sz="1600" dirty="0" smtClean="0"/>
                        <a:t>@Controller</a:t>
                      </a:r>
                    </a:p>
                    <a:p>
                      <a:r>
                        <a:rPr lang="en-US" sz="1600" dirty="0" smtClean="0"/>
                        <a:t>public class HomeController {</a:t>
                      </a:r>
                    </a:p>
                    <a:p>
                      <a:endParaRPr lang="en-US" sz="1600" dirty="0" smtClean="0"/>
                    </a:p>
                    <a:p>
                      <a:r>
                        <a:rPr lang="en-US" sz="1600" dirty="0" smtClean="0"/>
                        <a:t>@RequestMapping(value = "/home.do")</a:t>
                      </a:r>
                    </a:p>
                    <a:p>
                      <a:r>
                        <a:rPr lang="en-US" sz="1600" dirty="0" smtClean="0"/>
                        <a:t>public String getHome() {</a:t>
                      </a:r>
                    </a:p>
                    <a:p>
                      <a:r>
                        <a:rPr lang="en-US" sz="1600" dirty="0" smtClean="0"/>
                        <a:t>System.out.print(“Calling getHome method of HomeController”);</a:t>
                      </a:r>
                    </a:p>
                    <a:p>
                      <a:r>
                        <a:rPr lang="en-US" sz="1600" dirty="0" smtClean="0"/>
                        <a:t>return "WEB-INF/views/home.jsp";</a:t>
                      </a:r>
                    </a:p>
                    <a:p>
                      <a:endParaRPr lang="en-US" sz="1600" dirty="0" smtClean="0"/>
                    </a:p>
                    <a:p>
                      <a:r>
                        <a:rPr lang="en-US" sz="1600" dirty="0" smtClean="0"/>
                        <a:t>}</a:t>
                      </a:r>
                    </a:p>
                    <a:p>
                      <a:r>
                        <a:rPr lang="en-US" sz="1600" dirty="0" smtClean="0"/>
                        <a:t>}</a:t>
                      </a:r>
                      <a:endParaRPr lang="en-US" sz="1600" dirty="0"/>
                    </a:p>
                  </a:txBody>
                  <a:tcPr/>
                </a:tc>
              </a:tr>
            </a:tbl>
          </a:graphicData>
        </a:graphic>
      </p:graphicFrame>
      <p:sp>
        <p:nvSpPr>
          <p:cNvPr id="6" name="Slide Number Placeholder 3"/>
          <p:cNvSpPr>
            <a:spLocks noGrp="1"/>
          </p:cNvSpPr>
          <p:nvPr>
            <p:ph type="sldNum" sz="quarter" idx="10"/>
          </p:nvPr>
        </p:nvSpPr>
        <p:spPr/>
        <p:txBody>
          <a:bodyPr/>
          <a:lstStyle/>
          <a:p>
            <a:pPr algn="l">
              <a:defRPr/>
            </a:pPr>
            <a:fld id="{A1517663-4815-4F23-9EC2-2038D5075584}" type="slidenum">
              <a:rPr lang="en-US">
                <a:latin typeface="+mn-lt"/>
              </a:rPr>
              <a:pPr algn="l">
                <a:defRPr/>
              </a:pPr>
              <a:t>6</a:t>
            </a:fld>
            <a:endParaRPr 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Controller</a:t>
            </a:r>
          </a:p>
        </p:txBody>
      </p:sp>
      <p:sp>
        <p:nvSpPr>
          <p:cNvPr id="15363" name="Content Placeholder 2"/>
          <p:cNvSpPr>
            <a:spLocks noGrp="1"/>
          </p:cNvSpPr>
          <p:nvPr>
            <p:ph idx="1"/>
          </p:nvPr>
        </p:nvSpPr>
        <p:spPr/>
        <p:txBody>
          <a:bodyPr/>
          <a:lstStyle/>
          <a:p>
            <a:pPr eaLnBrk="1" hangingPunct="1">
              <a:buFont typeface="Arial" pitchFamily="34" charset="0"/>
              <a:buChar char="•"/>
            </a:pPr>
            <a:r>
              <a:rPr sz="2000" smtClean="0"/>
              <a:t>Let us do a  walk through the key aspects of this class:</a:t>
            </a:r>
          </a:p>
          <a:p>
            <a:pPr lvl="1" eaLnBrk="1" hangingPunct="1">
              <a:buFont typeface="Calibri" pitchFamily="34" charset="0"/>
              <a:buChar char="̶"/>
            </a:pPr>
            <a:r>
              <a:rPr sz="1800" smtClean="0"/>
              <a:t>The class has been annotated with the @Controller annotation, indicating that this is a Spring MVC Controller capable of handling web requests. </a:t>
            </a:r>
          </a:p>
          <a:p>
            <a:pPr lvl="1" eaLnBrk="1" hangingPunct="1">
              <a:buFont typeface="Calibri" pitchFamily="34" charset="0"/>
              <a:buChar char="̶"/>
            </a:pPr>
            <a:r>
              <a:rPr sz="1800" smtClean="0"/>
              <a:t>The class will automatically be detected by the Spring container as part of the </a:t>
            </a:r>
            <a:r>
              <a:rPr sz="1800" i="1" smtClean="0"/>
              <a:t>container's component scanning process</a:t>
            </a:r>
            <a:r>
              <a:rPr sz="1800" smtClean="0"/>
              <a:t>, creating a bean definition and allowing instances to be dependency injected like any other Spring-managed component.</a:t>
            </a:r>
          </a:p>
          <a:p>
            <a:pPr lvl="1" eaLnBrk="1" hangingPunct="1">
              <a:buFont typeface="Calibri" pitchFamily="34" charset="0"/>
              <a:buChar char="̶"/>
            </a:pPr>
            <a:r>
              <a:rPr sz="1800" smtClean="0"/>
              <a:t>The getHome method has been annotated with a @RequestMapping annotation, specifying that this method should handle web requests to the path </a:t>
            </a:r>
            <a:r>
              <a:rPr sz="1800" i="1" smtClean="0"/>
              <a:t>"/home.do", </a:t>
            </a:r>
            <a:r>
              <a:rPr sz="1800" smtClean="0"/>
              <a:t>that is,</a:t>
            </a:r>
            <a:r>
              <a:rPr sz="1800" i="1" smtClean="0"/>
              <a:t> </a:t>
            </a:r>
            <a:r>
              <a:rPr sz="1800" smtClean="0"/>
              <a:t>the </a:t>
            </a:r>
            <a:r>
              <a:rPr sz="1800" i="1" smtClean="0"/>
              <a:t>home</a:t>
            </a:r>
            <a:r>
              <a:rPr sz="1800" smtClean="0"/>
              <a:t> path for the application.</a:t>
            </a:r>
          </a:p>
          <a:p>
            <a:pPr lvl="1" eaLnBrk="1" hangingPunct="1">
              <a:buFont typeface="Calibri" pitchFamily="34" charset="0"/>
              <a:buChar char="̶"/>
            </a:pPr>
            <a:r>
              <a:rPr sz="1800" smtClean="0"/>
              <a:t>The getHome method simply logs a message to system out, and then returns WEB-INF/views/home.jsp, indicating the view which should handle the response, in this case, a JSP page. (If hardcoding the entire view path including WEB-INF prefix, and the fact that it's a JSP, seems wrong to you, you are right. We will deal with this later. )</a:t>
            </a:r>
          </a:p>
          <a:p>
            <a:pPr eaLnBrk="1" hangingPunct="1">
              <a:buFont typeface="Wingdings" pitchFamily="2" charset="2"/>
              <a:buChar char="Ø"/>
            </a:pPr>
            <a:endParaRPr sz="1800" smtClean="0"/>
          </a:p>
          <a:p>
            <a:pPr eaLnBrk="1" hangingPunct="1">
              <a:buFont typeface="Wingdings" pitchFamily="2" charset="2"/>
              <a:buChar char="Ø"/>
            </a:pPr>
            <a:endParaRPr smtClean="0"/>
          </a:p>
        </p:txBody>
      </p:sp>
      <p:sp>
        <p:nvSpPr>
          <p:cNvPr id="6" name="Slide Number Placeholder 3"/>
          <p:cNvSpPr>
            <a:spLocks noGrp="1"/>
          </p:cNvSpPr>
          <p:nvPr>
            <p:ph type="sldNum" sz="quarter" idx="10"/>
          </p:nvPr>
        </p:nvSpPr>
        <p:spPr/>
        <p:txBody>
          <a:bodyPr/>
          <a:lstStyle/>
          <a:p>
            <a:pPr algn="l">
              <a:defRPr/>
            </a:pPr>
            <a:fld id="{B6E12EF4-0343-4427-B93A-3757CDBDF4EA}" type="slidenum">
              <a:rPr lang="en-US">
                <a:latin typeface="+mn-lt"/>
              </a:rPr>
              <a:pPr algn="l">
                <a:defRPr/>
              </a:pPr>
              <a:t>7</a:t>
            </a:fld>
            <a:endParaRPr 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a:t>
            </a:r>
          </a:p>
        </p:txBody>
      </p:sp>
      <p:sp>
        <p:nvSpPr>
          <p:cNvPr id="16387" name="Content Placeholder 2"/>
          <p:cNvSpPr>
            <a:spLocks noGrp="1"/>
          </p:cNvSpPr>
          <p:nvPr>
            <p:ph idx="1"/>
          </p:nvPr>
        </p:nvSpPr>
        <p:spPr/>
        <p:txBody>
          <a:bodyPr/>
          <a:lstStyle/>
          <a:p>
            <a:pPr eaLnBrk="1" hangingPunct="1">
              <a:buFont typeface="Arial" pitchFamily="34" charset="0"/>
              <a:buChar char="•"/>
            </a:pPr>
            <a:r>
              <a:rPr sz="2000" smtClean="0"/>
              <a:t>Now, a view needs to be created. This JSP page will simply print a greeting.</a:t>
            </a:r>
          </a:p>
        </p:txBody>
      </p:sp>
      <p:graphicFrame>
        <p:nvGraphicFramePr>
          <p:cNvPr id="5" name="Table 4"/>
          <p:cNvGraphicFramePr>
            <a:graphicFrameLocks noGrp="1"/>
          </p:cNvGraphicFramePr>
          <p:nvPr/>
        </p:nvGraphicFramePr>
        <p:xfrm>
          <a:off x="1524000" y="2438400"/>
          <a:ext cx="5562600" cy="3261360"/>
        </p:xfrm>
        <a:graphic>
          <a:graphicData uri="http://schemas.openxmlformats.org/drawingml/2006/table">
            <a:tbl>
              <a:tblPr firstRow="1" bandRow="1">
                <a:tableStyleId>{5C22544A-7EE6-4342-B048-85BDC9FD1C3A}</a:tableStyleId>
              </a:tblPr>
              <a:tblGrid>
                <a:gridCol w="5562600"/>
              </a:tblGrid>
              <a:tr h="2743200">
                <a:tc>
                  <a:txBody>
                    <a:bodyPr/>
                    <a:lstStyle/>
                    <a:p>
                      <a:r>
                        <a:rPr lang="it-IT" sz="1600" dirty="0" smtClean="0"/>
                        <a:t>&lt;%@ taglib uri="</a:t>
                      </a:r>
                      <a:r>
                        <a:rPr lang="it-IT" sz="1600" dirty="0" smtClean="0">
                          <a:hlinkClick r:id="rId3"/>
                        </a:rPr>
                        <a:t>http://java.sun.com/jsp/jstl/core</a:t>
                      </a:r>
                      <a:r>
                        <a:rPr lang="it-IT" sz="1600" dirty="0" smtClean="0"/>
                        <a:t>" prefix="c" %&gt;</a:t>
                      </a:r>
                    </a:p>
                    <a:p>
                      <a:r>
                        <a:rPr lang="en-US" sz="1600" dirty="0" smtClean="0"/>
                        <a:t>&lt;html&gt;</a:t>
                      </a:r>
                    </a:p>
                    <a:p>
                      <a:r>
                        <a:rPr lang="en-US" sz="1600" dirty="0" smtClean="0"/>
                        <a:t>  &lt;head&gt;</a:t>
                      </a:r>
                    </a:p>
                    <a:p>
                      <a:r>
                        <a:rPr lang="en-US" sz="1600" dirty="0" smtClean="0"/>
                        <a:t>      &lt;title&gt;Home&lt;/title&gt;</a:t>
                      </a:r>
                    </a:p>
                    <a:p>
                      <a:r>
                        <a:rPr lang="en-US" sz="1600" dirty="0" smtClean="0"/>
                        <a:t>  &lt;/head&gt;</a:t>
                      </a:r>
                    </a:p>
                    <a:p>
                      <a:r>
                        <a:rPr lang="en-US" sz="1600" dirty="0" smtClean="0"/>
                        <a:t>  &lt;body&gt;</a:t>
                      </a:r>
                    </a:p>
                    <a:p>
                      <a:r>
                        <a:rPr lang="en-US" sz="1600" dirty="0" smtClean="0"/>
                        <a:t>                &lt;h1&gt;Hello world!&lt;/h1&gt;</a:t>
                      </a:r>
                    </a:p>
                    <a:p>
                      <a:r>
                        <a:rPr lang="en-US" sz="1600" dirty="0" smtClean="0"/>
                        <a:t>  &lt;/body&gt;</a:t>
                      </a:r>
                    </a:p>
                    <a:p>
                      <a:r>
                        <a:rPr lang="en-US" sz="1600" dirty="0" smtClean="0"/>
                        <a:t>&lt;/html&gt;</a:t>
                      </a:r>
                      <a:endParaRPr lang="it-IT" sz="1600" dirty="0" smtClean="0"/>
                    </a:p>
                    <a:p>
                      <a:endParaRPr lang="it-IT" sz="1600" dirty="0" smtClean="0"/>
                    </a:p>
                    <a:p>
                      <a:endParaRPr lang="it-IT" sz="1600" dirty="0" smtClean="0"/>
                    </a:p>
                    <a:p>
                      <a:endParaRPr lang="it-IT" sz="1600" dirty="0"/>
                    </a:p>
                  </a:txBody>
                  <a:tcPr anchor="ct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23737754-215C-448C-B73A-13647A4362EF}" type="slidenum">
              <a:rPr lang="en-US">
                <a:latin typeface="+mn-lt"/>
              </a:rPr>
              <a:pPr algn="l">
                <a:defRPr/>
              </a:pPr>
              <a:t>8</a:t>
            </a:fld>
            <a:endParaRPr lang="en-US"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Spring 3 MVC Configuration</a:t>
            </a:r>
          </a:p>
        </p:txBody>
      </p:sp>
      <p:sp>
        <p:nvSpPr>
          <p:cNvPr id="17411" name="Content Placeholder 2"/>
          <p:cNvSpPr>
            <a:spLocks noGrp="1"/>
          </p:cNvSpPr>
          <p:nvPr>
            <p:ph idx="1"/>
          </p:nvPr>
        </p:nvSpPr>
        <p:spPr/>
        <p:txBody>
          <a:bodyPr/>
          <a:lstStyle/>
          <a:p>
            <a:pPr eaLnBrk="1" hangingPunct="1">
              <a:buFont typeface="Arial" pitchFamily="34" charset="0"/>
              <a:buChar char="•"/>
            </a:pPr>
            <a:r>
              <a:rPr sz="2000" smtClean="0"/>
              <a:t>Spring 3 introduces a mvc XML configuration namespace that simplifies the setup of Spring MVC inside web application.</a:t>
            </a:r>
          </a:p>
          <a:p>
            <a:pPr eaLnBrk="1" hangingPunct="1">
              <a:buFont typeface="Wingdings" pitchFamily="2" charset="2"/>
              <a:buNone/>
            </a:pPr>
            <a:endParaRPr smtClean="0"/>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609600" y="2362200"/>
          <a:ext cx="7772400" cy="3657600"/>
        </p:xfrm>
        <a:graphic>
          <a:graphicData uri="http://schemas.openxmlformats.org/drawingml/2006/table">
            <a:tbl>
              <a:tblPr firstRow="1" bandRow="1">
                <a:tableStyleId>{5C22544A-7EE6-4342-B048-85BDC9FD1C3A}</a:tableStyleId>
              </a:tblPr>
              <a:tblGrid>
                <a:gridCol w="7772400"/>
              </a:tblGrid>
              <a:tr h="3657600">
                <a:tc>
                  <a:txBody>
                    <a:bodyPr/>
                    <a:lstStyle/>
                    <a:p>
                      <a:r>
                        <a:rPr lang="en-US" sz="1400" b="1" kern="1200" dirty="0" smtClean="0">
                          <a:solidFill>
                            <a:schemeClr val="lt1"/>
                          </a:solidFill>
                          <a:latin typeface="+mn-lt"/>
                          <a:ea typeface="+mn-ea"/>
                          <a:cs typeface="+mn-cs"/>
                        </a:rPr>
                        <a:t>&lt;beans xmlns="http://www.springframework.org/schema/beans"</a:t>
                      </a:r>
                    </a:p>
                    <a:p>
                      <a:r>
                        <a:rPr lang="en-US" sz="1400" b="1" kern="1200" dirty="0" smtClean="0">
                          <a:solidFill>
                            <a:schemeClr val="lt1"/>
                          </a:solidFill>
                          <a:latin typeface="+mn-lt"/>
                          <a:ea typeface="+mn-ea"/>
                          <a:cs typeface="+mn-cs"/>
                        </a:rPr>
                        <a:t>	xmlns:xsi="http://www.w3.org/2001/XMLSchema-instance"</a:t>
                      </a:r>
                    </a:p>
                    <a:p>
                      <a:r>
                        <a:rPr lang="en-US" sz="1400" b="1" kern="1200" dirty="0" smtClean="0">
                          <a:solidFill>
                            <a:schemeClr val="lt1"/>
                          </a:solidFill>
                          <a:latin typeface="+mn-lt"/>
                          <a:ea typeface="+mn-ea"/>
                          <a:cs typeface="+mn-cs"/>
                        </a:rPr>
                        <a:t>	xmlns:mvc="http://www.springframework.org/schema/mvc"</a:t>
                      </a:r>
                    </a:p>
                    <a:p>
                      <a:r>
                        <a:rPr lang="en-US" sz="1400" b="1" kern="1200" dirty="0" smtClean="0">
                          <a:solidFill>
                            <a:schemeClr val="lt1"/>
                          </a:solidFill>
                          <a:latin typeface="+mn-lt"/>
                          <a:ea typeface="+mn-ea"/>
                          <a:cs typeface="+mn-cs"/>
                        </a:rPr>
                        <a:t>	xmlns:p="http://www.springframework.org/schema/p"</a:t>
                      </a:r>
                    </a:p>
                    <a:p>
                      <a:r>
                        <a:rPr lang="en-US" sz="1400" b="1" kern="1200" dirty="0" smtClean="0">
                          <a:solidFill>
                            <a:schemeClr val="lt1"/>
                          </a:solidFill>
                          <a:latin typeface="+mn-lt"/>
                          <a:ea typeface="+mn-ea"/>
                          <a:cs typeface="+mn-cs"/>
                        </a:rPr>
                        <a:t>	xmlns:context="http://www.springframework.org/schema/context"</a:t>
                      </a:r>
                    </a:p>
                    <a:p>
                      <a:r>
                        <a:rPr lang="en-US" sz="1400" b="1" kern="1200" dirty="0" smtClean="0">
                          <a:solidFill>
                            <a:schemeClr val="lt1"/>
                          </a:solidFill>
                          <a:latin typeface="+mn-lt"/>
                          <a:ea typeface="+mn-ea"/>
                          <a:cs typeface="+mn-cs"/>
                        </a:rPr>
                        <a:t>	xsi:schemaLocation="http://www.springframework.org/schema/beans</a:t>
                      </a:r>
                    </a:p>
                    <a:p>
                      <a:r>
                        <a:rPr lang="en-US" sz="1400" b="1" kern="1200" dirty="0" smtClean="0">
                          <a:solidFill>
                            <a:schemeClr val="lt1"/>
                          </a:solidFill>
                          <a:latin typeface="+mn-lt"/>
                          <a:ea typeface="+mn-ea"/>
                          <a:cs typeface="+mn-cs"/>
                        </a:rPr>
                        <a:t>	http://www.springframework.org/schema/beans/spring-beans-3.0.xsd</a:t>
                      </a:r>
                    </a:p>
                    <a:p>
                      <a:r>
                        <a:rPr lang="en-US" sz="1400" b="1" kern="1200" dirty="0" smtClean="0">
                          <a:solidFill>
                            <a:schemeClr val="lt1"/>
                          </a:solidFill>
                          <a:latin typeface="+mn-lt"/>
                          <a:ea typeface="+mn-ea"/>
                          <a:cs typeface="+mn-cs"/>
                        </a:rPr>
                        <a:t>	http://www.springframework.org/schema/context</a:t>
                      </a:r>
                    </a:p>
                    <a:p>
                      <a:r>
                        <a:rPr lang="en-US" sz="1400" b="1" kern="1200" dirty="0" smtClean="0">
                          <a:solidFill>
                            <a:schemeClr val="lt1"/>
                          </a:solidFill>
                          <a:latin typeface="+mn-lt"/>
                          <a:ea typeface="+mn-ea"/>
                          <a:cs typeface="+mn-cs"/>
                        </a:rPr>
                        <a:t>	http://www.springframework.org/schema/context/spring-context-3.0.xsd</a:t>
                      </a:r>
                    </a:p>
                    <a:p>
                      <a:r>
                        <a:rPr lang="en-US" sz="1400" b="1" kern="1200" dirty="0" smtClean="0">
                          <a:solidFill>
                            <a:schemeClr val="lt1"/>
                          </a:solidFill>
                          <a:latin typeface="+mn-lt"/>
                          <a:ea typeface="+mn-ea"/>
                          <a:cs typeface="+mn-cs"/>
                        </a:rPr>
                        <a:t>	http://www.springframework.org/schema/mvc </a:t>
                      </a:r>
                    </a:p>
                    <a:p>
                      <a:r>
                        <a:rPr lang="en-US" sz="1400" b="1" kern="1200" dirty="0" smtClean="0">
                          <a:solidFill>
                            <a:schemeClr val="lt1"/>
                          </a:solidFill>
                          <a:latin typeface="+mn-lt"/>
                          <a:ea typeface="+mn-ea"/>
                          <a:cs typeface="+mn-cs"/>
                        </a:rPr>
                        <a:t>	</a:t>
                      </a:r>
                      <a:r>
                        <a:rPr lang="en-US" sz="1400" b="1" u="sng" kern="1200" dirty="0" smtClean="0">
                          <a:solidFill>
                            <a:schemeClr val="lt1"/>
                          </a:solidFill>
                          <a:latin typeface="+mn-lt"/>
                          <a:ea typeface="+mn-ea"/>
                          <a:cs typeface="+mn-cs"/>
                          <a:hlinkClick r:id="rId3"/>
                        </a:rPr>
                        <a:t>http://www.springframework.org/schema/mvc/spring-mvc-3.0.xsd</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                      &lt;context:component-scan base-package="com.cts.spring.controllers"/&gt;</a:t>
                      </a:r>
                    </a:p>
                    <a:p>
                      <a:r>
                        <a:rPr lang="en-US" sz="1400" b="1" kern="1200" dirty="0" smtClean="0">
                          <a:solidFill>
                            <a:schemeClr val="lt1"/>
                          </a:solidFill>
                          <a:latin typeface="+mn-lt"/>
                          <a:ea typeface="+mn-ea"/>
                          <a:cs typeface="+mn-cs"/>
                        </a:rPr>
                        <a:t>	&lt;mvc:annotation-driven /&gt;</a:t>
                      </a:r>
                    </a:p>
                    <a:p>
                      <a:r>
                        <a:rPr lang="en-US" sz="1400" b="1" kern="1200" dirty="0" smtClean="0">
                          <a:solidFill>
                            <a:schemeClr val="lt1"/>
                          </a:solidFill>
                          <a:latin typeface="+mn-lt"/>
                          <a:ea typeface="+mn-ea"/>
                          <a:cs typeface="+mn-cs"/>
                        </a:rPr>
                        <a:t>&lt;/beans&gt; </a:t>
                      </a:r>
                    </a:p>
                    <a:p>
                      <a:endParaRPr lang="en-US" sz="1400" dirty="0" smtClean="0"/>
                    </a:p>
                    <a:p>
                      <a:r>
                        <a:rPr lang="en-US" sz="1400" dirty="0" smtClean="0"/>
                        <a:t>                                                                                                                                                                                                                                                                                                                                                                                                                                               </a:t>
                      </a:r>
                      <a:endParaRPr lang="en-US" sz="1400" dirty="0"/>
                    </a:p>
                  </a:txBody>
                  <a:tcPr/>
                </a:tc>
              </a:tr>
            </a:tbl>
          </a:graphicData>
        </a:graphic>
      </p:graphicFrame>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A0CA6E78-FA13-424E-9A0C-22883DC3DEB1}" type="slidenum">
              <a:rPr lang="en-US">
                <a:latin typeface="+mn-lt"/>
              </a:rPr>
              <a:pPr algn="l">
                <a:defRPr/>
              </a:pPr>
              <a:t>9</a:t>
            </a:fld>
            <a:endParaRPr lang="en-US" dirty="0">
              <a:latin typeface="+mn-lt"/>
            </a:endParaRPr>
          </a:p>
        </p:txBody>
      </p:sp>
    </p:spTree>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B19F4E7C7474FB1BA8D1F1322D63D" ma:contentTypeVersion="0" ma:contentTypeDescription="Create a new document." ma:contentTypeScope="" ma:versionID="7ac69171c1f8886e49dfc13201fa29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4F2B602-575F-4E07-A2B4-B0C4F59BCDDC}"/>
</file>

<file path=customXml/itemProps2.xml><?xml version="1.0" encoding="utf-8"?>
<ds:datastoreItem xmlns:ds="http://schemas.openxmlformats.org/officeDocument/2006/customXml" ds:itemID="{334CE4A5-70E8-4D7F-AA1E-92B5B395C3D8}"/>
</file>

<file path=customXml/itemProps3.xml><?xml version="1.0" encoding="utf-8"?>
<ds:datastoreItem xmlns:ds="http://schemas.openxmlformats.org/officeDocument/2006/customXml" ds:itemID="{6D2042C2-A9C3-41C8-A778-0CB8ECA6EC09}"/>
</file>

<file path=customXml/itemProps4.xml><?xml version="1.0" encoding="utf-8"?>
<ds:datastoreItem xmlns:ds="http://schemas.openxmlformats.org/officeDocument/2006/customXml" ds:itemID="{C8F79675-C2BA-4D34-AF1E-E0816561FB53}"/>
</file>

<file path=docProps/app.xml><?xml version="1.0" encoding="utf-8"?>
<Properties xmlns="http://schemas.openxmlformats.org/officeDocument/2006/extended-properties" xmlns:vt="http://schemas.openxmlformats.org/officeDocument/2006/docPropsVTypes">
  <Template>Content_Development_RIO_Template_Practitioner</Template>
  <TotalTime>7966</TotalTime>
  <Words>2449</Words>
  <Application>Microsoft Office PowerPoint</Application>
  <PresentationFormat>On-screen Show (4:3)</PresentationFormat>
  <Paragraphs>468</Paragraphs>
  <Slides>39</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Verdana</vt:lpstr>
      <vt:lpstr>Calibri</vt:lpstr>
      <vt:lpstr>Myriad Pro</vt:lpstr>
      <vt:lpstr>Wingdings</vt:lpstr>
      <vt:lpstr>Cambria</vt:lpstr>
      <vt:lpstr>Arial Narrow</vt:lpstr>
      <vt:lpstr>Wingdings 2</vt:lpstr>
      <vt:lpstr>Theme_3</vt:lpstr>
      <vt:lpstr>Slide 1</vt:lpstr>
      <vt:lpstr>Slide 2</vt:lpstr>
      <vt:lpstr>Icons Used</vt:lpstr>
      <vt:lpstr>Controller: Overview</vt:lpstr>
      <vt:lpstr>Objectives</vt:lpstr>
      <vt:lpstr>Do You Know</vt:lpstr>
      <vt:lpstr>Controller</vt:lpstr>
      <vt:lpstr>View</vt:lpstr>
      <vt:lpstr>Spring 3 MVC Configuration</vt:lpstr>
      <vt:lpstr>Spring 3 MVC Configuration (Contd.)</vt:lpstr>
      <vt:lpstr>Mapping Request </vt:lpstr>
      <vt:lpstr>Request Mapping XML-Based Approach</vt:lpstr>
      <vt:lpstr>Mapping Request: Options</vt:lpstr>
      <vt:lpstr>Mapping Request: Revisited</vt:lpstr>
      <vt:lpstr>Mapping Request: At Class Level</vt:lpstr>
      <vt:lpstr>Mapping Request</vt:lpstr>
      <vt:lpstr>Hands-on Exercise</vt:lpstr>
      <vt:lpstr>Obtaining Request Data :@RequestParam</vt:lpstr>
      <vt:lpstr>Obtaining Request Data: @RequestBody </vt:lpstr>
      <vt:lpstr>Obtaining Request Data:@PathVariable</vt:lpstr>
      <vt:lpstr>Obtaining Request Data:@CookieValue</vt:lpstr>
      <vt:lpstr>Obtaining Request Data:@RequestHeader</vt:lpstr>
      <vt:lpstr>Obtaining Request Data:@RequestHeader</vt:lpstr>
      <vt:lpstr>Generating Responses:@ResponseBody</vt:lpstr>
      <vt:lpstr>Getting Form Data : @ModelAttribute</vt:lpstr>
      <vt:lpstr>Storing Data in a Session</vt:lpstr>
      <vt:lpstr>Welcome Break</vt:lpstr>
      <vt:lpstr>Hands-on Exercise</vt:lpstr>
      <vt:lpstr>Unit Testing of Controller</vt:lpstr>
      <vt:lpstr>Unit Testing of Controller (Contd.)</vt:lpstr>
      <vt:lpstr>Unit Testing of Controller (Contd.)</vt:lpstr>
      <vt:lpstr>Unit Testing of Controller (Contd.)</vt:lpstr>
      <vt:lpstr>Questions</vt:lpstr>
      <vt:lpstr>Test Your Understanding</vt:lpstr>
      <vt:lpstr>Test Your Understanding</vt:lpstr>
      <vt:lpstr>Summary</vt:lpstr>
      <vt:lpstr>Summary (Contd.)</vt:lpstr>
      <vt:lpstr>Source</vt:lpstr>
      <vt:lpstr>Slide 39</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306411</cp:lastModifiedBy>
  <cp:revision>222</cp:revision>
  <dcterms:created xsi:type="dcterms:W3CDTF">2006-08-07T10:58:16Z</dcterms:created>
  <dcterms:modified xsi:type="dcterms:W3CDTF">2012-01-17T05:25:19Z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
    <vt:lpwstr>Form</vt:lpwstr>
  </property>
  <property fmtid="{D5CDD505-2E9C-101B-9397-08002B2CF9AE}" pid="7" name="ContentTypeId">
    <vt:lpwstr>0x010100D8BB19F4E7C7474FB1BA8D1F1322D63D</vt:lpwstr>
  </property>
</Properties>
</file>