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5"/>
  </p:sldMasterIdLst>
  <p:notesMasterIdLst>
    <p:notesMasterId r:id="rId37"/>
  </p:notesMasterIdLst>
  <p:sldIdLst>
    <p:sldId id="258" r:id="rId6"/>
    <p:sldId id="267" r:id="rId7"/>
    <p:sldId id="307" r:id="rId8"/>
    <p:sldId id="367" r:id="rId9"/>
    <p:sldId id="366" r:id="rId10"/>
    <p:sldId id="374" r:id="rId11"/>
    <p:sldId id="270" r:id="rId12"/>
    <p:sldId id="355" r:id="rId13"/>
    <p:sldId id="308" r:id="rId14"/>
    <p:sldId id="312" r:id="rId15"/>
    <p:sldId id="356" r:id="rId16"/>
    <p:sldId id="357" r:id="rId17"/>
    <p:sldId id="313" r:id="rId18"/>
    <p:sldId id="358" r:id="rId19"/>
    <p:sldId id="359" r:id="rId20"/>
    <p:sldId id="375" r:id="rId21"/>
    <p:sldId id="376" r:id="rId22"/>
    <p:sldId id="377" r:id="rId23"/>
    <p:sldId id="378" r:id="rId24"/>
    <p:sldId id="369" r:id="rId25"/>
    <p:sldId id="360" r:id="rId26"/>
    <p:sldId id="361" r:id="rId27"/>
    <p:sldId id="362" r:id="rId28"/>
    <p:sldId id="363" r:id="rId29"/>
    <p:sldId id="331" r:id="rId30"/>
    <p:sldId id="370" r:id="rId31"/>
    <p:sldId id="371" r:id="rId32"/>
    <p:sldId id="340" r:id="rId33"/>
    <p:sldId id="365" r:id="rId34"/>
    <p:sldId id="372" r:id="rId35"/>
    <p:sldId id="373" r:id="rId36"/>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50000" saltData="TtsNF/f91ymdmMK9NuPsSg" hashData="RLfNMilp+xFDQr45WdG1H00fVl0"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2D9F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309" autoAdjust="0"/>
    <p:restoredTop sz="94660" autoAdjust="0"/>
  </p:normalViewPr>
  <p:slideViewPr>
    <p:cSldViewPr>
      <p:cViewPr varScale="1">
        <p:scale>
          <a:sx n="69" d="100"/>
          <a:sy n="69" d="100"/>
        </p:scale>
        <p:origin x="-17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defRPr>
            </a:lvl1pPr>
          </a:lstStyle>
          <a:p>
            <a:pPr>
              <a:defRPr/>
            </a:pPr>
            <a:endParaRPr lang="en-US"/>
          </a:p>
        </p:txBody>
      </p:sp>
      <p:sp>
        <p:nvSpPr>
          <p:cNvPr id="41988" name="Rectangle 4"/>
          <p:cNvSpPr>
            <a:spLocks noRo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defRPr>
            </a:lvl1pPr>
          </a:lstStyle>
          <a:p>
            <a:pPr>
              <a:defRPr/>
            </a:pPr>
            <a:fld id="{9D049AF3-20EA-43B5-ADE6-C1CFD22BC8A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pitchFamily="34" charset="0"/>
            </a:endParaRPr>
          </a:p>
        </p:txBody>
      </p:sp>
      <p:sp>
        <p:nvSpPr>
          <p:cNvPr id="43012" name="Slide Number Placeholder 3"/>
          <p:cNvSpPr>
            <a:spLocks noGrp="1"/>
          </p:cNvSpPr>
          <p:nvPr>
            <p:ph type="sldNum" sz="quarter" idx="5"/>
          </p:nvPr>
        </p:nvSpPr>
        <p:spPr>
          <a:noFill/>
        </p:spPr>
        <p:txBody>
          <a:bodyPr/>
          <a:lstStyle/>
          <a:p>
            <a:fld id="{D4A10064-A297-475A-B6C0-1E4C591C5A97}"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1530E483-F000-4A03-911E-062660D47D38}"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20C82063-5B00-4842-B9E0-233F321F2368}"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5F89B5C9-2655-4B51-94E4-6E18373EB0FB}"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0ED5EEAE-1EA6-46BD-8A0F-E2CD2330B2F8}" type="slidenum">
              <a:rPr lang="en-US" smtClean="0">
                <a:latin typeface="Arial" pitchFamily="34" charset="0"/>
              </a:rPr>
              <a:pPr/>
              <a:t>19</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74BFD697-8F13-4D55-A1B9-1CBC76B8D96B}" type="slidenum">
              <a:rPr lang="en-US" smtClean="0">
                <a:latin typeface="Arial" pitchFamily="34" charset="0"/>
              </a:rPr>
              <a:pPr/>
              <a:t>21</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03452D54-9389-4071-A2DC-A9D38512654D}"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E92878C1-A2CD-4DCC-874F-06857EFBCF6A}" type="slidenum">
              <a:rPr lang="en-US" smtClean="0">
                <a:latin typeface="Arial" pitchFamily="34" charset="0"/>
              </a:rPr>
              <a:pPr/>
              <a:t>23</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975CAF7A-BDE5-40F0-87AA-67D6B0889BEB}" type="slidenum">
              <a:rPr lang="en-US" smtClean="0">
                <a:latin typeface="Arial" pitchFamily="34" charset="0"/>
              </a:rPr>
              <a:pPr/>
              <a:t>24</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98E18A51-3325-47FD-9996-E975D0415F6C}" type="slidenum">
              <a:rPr lang="en-US" smtClean="0">
                <a:latin typeface="Arial" pitchFamily="34" charset="0"/>
              </a:rPr>
              <a:pPr/>
              <a:t>25</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b="1" smtClean="0">
                <a:latin typeface="Arial" pitchFamily="34" charset="0"/>
              </a:rPr>
              <a:t>Correct Answer</a:t>
            </a:r>
            <a:r>
              <a:rPr lang="en-US" smtClean="0">
                <a:latin typeface="Arial" pitchFamily="34" charset="0"/>
              </a:rPr>
              <a:t>: true</a:t>
            </a:r>
          </a:p>
        </p:txBody>
      </p:sp>
      <p:sp>
        <p:nvSpPr>
          <p:cNvPr id="61444" name="Slide Number Placeholder 3"/>
          <p:cNvSpPr>
            <a:spLocks noGrp="1"/>
          </p:cNvSpPr>
          <p:nvPr>
            <p:ph type="sldNum" sz="quarter" idx="5"/>
          </p:nvPr>
        </p:nvSpPr>
        <p:spPr>
          <a:noFill/>
        </p:spPr>
        <p:txBody>
          <a:bodyPr/>
          <a:lstStyle/>
          <a:p>
            <a:fld id="{8002D7D2-D6F4-45C9-B4D1-065C49068C09}" type="slidenum">
              <a:rPr lang="en-US" smtClean="0">
                <a:latin typeface="Arial" pitchFamily="34" charset="0"/>
              </a:rPr>
              <a:pPr/>
              <a:t>27</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71B3E907-E2FD-4EE6-B2A0-8DECDA173A6E}"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US" smtClean="0">
                <a:latin typeface="Arial" pitchFamily="34" charset="0"/>
              </a:rPr>
              <a:t>Ans: defaultErrorView</a:t>
            </a:r>
          </a:p>
        </p:txBody>
      </p:sp>
      <p:sp>
        <p:nvSpPr>
          <p:cNvPr id="62468" name="Slide Number Placeholder 3"/>
          <p:cNvSpPr>
            <a:spLocks noGrp="1"/>
          </p:cNvSpPr>
          <p:nvPr>
            <p:ph type="sldNum" sz="quarter" idx="5"/>
          </p:nvPr>
        </p:nvSpPr>
        <p:spPr>
          <a:noFill/>
        </p:spPr>
        <p:txBody>
          <a:bodyPr/>
          <a:lstStyle/>
          <a:p>
            <a:fld id="{5BAB34B1-DEDC-4848-9223-E52D62B152B4}"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9E2AD5BC-BB4B-4098-935B-632CF9DB756C}"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B253A06C-01B6-4BE6-AFC2-64B8E726F420}"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C36A52E1-E6F3-4D37-966A-EEDEAF8BD49A}"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09A02A0D-4E7D-44AB-AB34-5B11E06F5479}"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423730DE-01CE-4F22-BF63-950D0C49CFCE}"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pitchFamily="34" charset="0"/>
            </a:endParaRPr>
          </a:p>
        </p:txBody>
      </p:sp>
      <p:sp>
        <p:nvSpPr>
          <p:cNvPr id="49156" name="Slide Number Placeholder 3"/>
          <p:cNvSpPr>
            <a:spLocks noGrp="1"/>
          </p:cNvSpPr>
          <p:nvPr>
            <p:ph type="sldNum" sz="quarter" idx="5"/>
          </p:nvPr>
        </p:nvSpPr>
        <p:spPr>
          <a:noFill/>
        </p:spPr>
        <p:txBody>
          <a:bodyPr/>
          <a:lstStyle/>
          <a:p>
            <a:fld id="{DF2FDF9C-5B14-46B3-B0D4-B7ADEE63EFE5}"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A5DFE331-6F89-48BA-929B-D35132DCF6B2}"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5F94BC09-9190-4E2A-A27B-689CB6EDB7EC}"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3"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BD99C599-7E58-491B-AB70-4737BCC2385B}" type="slidenum">
              <a:rPr lang="en-US"/>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800" dirty="0">
              <a:latin typeface="Myriad Pro" pitchFamily="34" charset="0"/>
            </a:endParaRPr>
          </a:p>
        </p:txBody>
      </p:sp>
      <p:pic>
        <p:nvPicPr>
          <p:cNvPr id="4" name="Picture 8" descr="present-1_03.jpg"/>
          <p:cNvPicPr>
            <a:picLocks noChangeAspect="1"/>
          </p:cNvPicPr>
          <p:nvPr/>
        </p:nvPicPr>
        <p:blipFill>
          <a:blip r:embed="rId3"/>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DA75B836-A895-4D3D-B017-1C32C44E17B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7AA6652A-D8D0-4D80-882D-F6BD856C87B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bout_the_Author">
    <p:spTree>
      <p:nvGrpSpPr>
        <p:cNvPr id="1" name=""/>
        <p:cNvGrpSpPr/>
        <p:nvPr/>
      </p:nvGrpSpPr>
      <p:grpSpPr>
        <a:xfrm>
          <a:off x="0" y="0"/>
          <a:ext cx="0" cy="0"/>
          <a:chOff x="0" y="0"/>
          <a:chExt cx="0" cy="0"/>
        </a:xfrm>
      </p:grpSpPr>
      <p:sp>
        <p:nvSpPr>
          <p:cNvPr id="5" name="Rectangle 4"/>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About the Author</a:t>
            </a:r>
          </a:p>
        </p:txBody>
      </p:sp>
      <p:graphicFrame>
        <p:nvGraphicFramePr>
          <p:cNvPr id="6" name="Group 81"/>
          <p:cNvGraphicFramePr>
            <a:graphicFrameLocks noGrp="1"/>
          </p:cNvGraphicFramePr>
          <p:nvPr/>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1252240" y="4648200"/>
            <a:ext cx="6440481" cy="646331"/>
          </a:xfrm>
          <a:prstGeom prst="rect">
            <a:avLst/>
          </a:prstGeom>
        </p:spPr>
        <p:txBody>
          <a:bodyPr wrap="none">
            <a:spAutoFit/>
          </a:bodyPr>
          <a:lstStyle/>
          <a:p>
            <a:pPr>
              <a:defRPr/>
            </a:pPr>
            <a:r>
              <a:rPr lang="en-US" sz="3600"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p:nvPr>
        </p:nvSpPr>
        <p:spPr>
          <a:xfrm>
            <a:off x="2209800" y="2286000"/>
            <a:ext cx="6477000" cy="609600"/>
          </a:xfrm>
        </p:spPr>
        <p:txBody>
          <a:bodyPr/>
          <a:lstStyle>
            <a:lvl1pPr>
              <a:buNone/>
              <a:defRPr sz="1600" baseline="0"/>
            </a:lvl1pPr>
          </a:lstStyle>
          <a:p>
            <a:pPr lvl="0"/>
            <a:r>
              <a:rPr lang="en-US" smtClean="0"/>
              <a:t>Click to edit Master text styles</a:t>
            </a:r>
          </a:p>
        </p:txBody>
      </p:sp>
      <p:sp>
        <p:nvSpPr>
          <p:cNvPr id="13" name="Text Placeholder 12"/>
          <p:cNvSpPr>
            <a:spLocks noGrp="1"/>
          </p:cNvSpPr>
          <p:nvPr>
            <p:ph type="body" sz="quarter" idx="14"/>
          </p:nvPr>
        </p:nvSpPr>
        <p:spPr>
          <a:xfrm>
            <a:off x="2209800" y="2895600"/>
            <a:ext cx="6477000" cy="609600"/>
          </a:xfrm>
        </p:spPr>
        <p:txBody>
          <a:bodyPr/>
          <a:lstStyle>
            <a:lvl1pPr>
              <a:buNone/>
              <a:defRPr sz="1600"/>
            </a:lvl1pPr>
          </a:lstStyle>
          <a:p>
            <a:pPr lvl="0"/>
            <a:r>
              <a:rPr lang="en-US" smtClean="0"/>
              <a:t>Click to edit Master text styles</a:t>
            </a:r>
          </a:p>
        </p:txBody>
      </p:sp>
      <p:sp>
        <p:nvSpPr>
          <p:cNvPr id="15" name="Text Placeholder 14"/>
          <p:cNvSpPr>
            <a:spLocks noGrp="1"/>
          </p:cNvSpPr>
          <p:nvPr>
            <p:ph type="body" sz="quarter" idx="15"/>
          </p:nvPr>
        </p:nvSpPr>
        <p:spPr>
          <a:xfrm>
            <a:off x="2209800" y="3505200"/>
            <a:ext cx="6477000" cy="609600"/>
          </a:xfrm>
        </p:spPr>
        <p:txBody>
          <a:bodyPr/>
          <a:lstStyle>
            <a:lvl1pPr>
              <a:buNone/>
              <a:defRPr sz="1600"/>
            </a:lvl1pPr>
          </a:lstStyle>
          <a:p>
            <a:pPr lvl="0"/>
            <a:r>
              <a:rPr lang="en-US" smtClean="0"/>
              <a:t>Click to edit Master text styles</a:t>
            </a: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BCA647C2-3713-4F8D-B397-DBA90AB47AAC}" type="slidenum">
              <a:rPr lang="en-US"/>
              <a:pPr>
                <a:defRPr/>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30"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32" name="Picture 13" descr="picture.jpg"/>
          <p:cNvPicPr>
            <a:picLocks noChangeAspect="1"/>
          </p:cNvPicPr>
          <p:nvPr/>
        </p:nvPicPr>
        <p:blipFill>
          <a:blip r:embed="rId11"/>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Lst>
  <p:timing>
    <p:tnLst>
      <p:par>
        <p:cTn id="1" dur="indefinite" restart="never" nodeType="tmRoot"/>
      </p:par>
    </p:tnLst>
  </p:timing>
  <p:hf hdr="0" ftr="0" dt="0"/>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atic.springsource.org/spring/docs/1.2.9/api/org/springframework/validation/ValidationUtils.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java.sun.com/j2se/1.5.0/docs/api/java/lang/Object.html" TargetMode="External"/><Relationship Id="rId5" Type="http://schemas.openxmlformats.org/officeDocument/2006/relationships/hyperlink" Target="http://java.sun.com/j2se/1.5.0/docs/api/java/lang/String.html" TargetMode="External"/><Relationship Id="rId4" Type="http://schemas.openxmlformats.org/officeDocument/2006/relationships/hyperlink" Target="http://static.springsource.org/spring/docs/1.2.9/api/org/springframework/validation/Error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atic.springsource.org/spring/docs/1.2.9/api/org/springframework/validation/ValidationUtils.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java.sun.com/j2se/1.5.0/docs/api/java/lang/String.html" TargetMode="External"/><Relationship Id="rId4" Type="http://schemas.openxmlformats.org/officeDocument/2006/relationships/hyperlink" Target="http://static.springsource.org/spring/docs/1.2.9/api/org/springframework/validation/Error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atic.springsource.org/spring/docs/1.2.9/api/org/springframework/validation/Errors.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chemeClr val="tx1"/>
                </a:solidFill>
                <a:latin typeface="Myriad Pro" pitchFamily="34" charset="0"/>
                <a:cs typeface="Arial" pitchFamily="34" charset="0"/>
              </a:rPr>
              <a:t>Spring 3 MVC</a:t>
            </a:r>
          </a:p>
        </p:txBody>
      </p:sp>
      <p:sp>
        <p:nvSpPr>
          <p:cNvPr id="7" name="Rectangle 6"/>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b="0" dirty="0">
                <a:solidFill>
                  <a:schemeClr val="bg1"/>
                </a:solidFill>
                <a:latin typeface="Cambria" pitchFamily="18" charset="0"/>
                <a:ea typeface="+mj-ea"/>
                <a:cs typeface="+mj-cs"/>
              </a:rPr>
              <a:t>Validator and Exception Handling</a:t>
            </a:r>
          </a:p>
        </p:txBody>
      </p:sp>
      <p:sp>
        <p:nvSpPr>
          <p:cNvPr id="8" name="Rectangle 7"/>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fontAlgn="auto">
              <a:spcBef>
                <a:spcPts val="0"/>
              </a:spcBef>
              <a:spcAft>
                <a:spcPts val="0"/>
              </a:spcAft>
              <a:buFont typeface="Arial" pitchFamily="34" charset="0"/>
              <a:buNone/>
              <a:defRPr/>
            </a:pPr>
            <a:r>
              <a:rPr lang="en-US" sz="1400" dirty="0">
                <a:solidFill>
                  <a:srgbClr val="692D56"/>
                </a:solidFill>
                <a:latin typeface="Arial Narrow" pitchFamily="34" charset="0"/>
                <a:cs typeface="Arial" pitchFamily="34" charset="0"/>
              </a:rPr>
              <a:t>LEVEL – PRACTITIONER</a:t>
            </a:r>
            <a:endParaRPr lang="en-GB" sz="1400" dirty="0">
              <a:solidFill>
                <a:srgbClr val="692D56"/>
              </a:solidFill>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ValidationUtils Methods</a:t>
            </a:r>
          </a:p>
        </p:txBody>
      </p:sp>
      <p:sp>
        <p:nvSpPr>
          <p:cNvPr id="19459" name="Content Placeholder 2"/>
          <p:cNvSpPr>
            <a:spLocks noGrp="1"/>
          </p:cNvSpPr>
          <p:nvPr>
            <p:ph idx="1"/>
          </p:nvPr>
        </p:nvSpPr>
        <p:spPr/>
        <p:txBody>
          <a:bodyPr/>
          <a:lstStyle/>
          <a:p>
            <a:pPr marL="342900" lvl="1" indent="-342900" eaLnBrk="1" hangingPunct="1">
              <a:buFont typeface="Arial" pitchFamily="34" charset="0"/>
              <a:buChar char="•"/>
              <a:defRPr/>
            </a:pPr>
            <a:r>
              <a:rPr sz="2000" smtClean="0"/>
              <a:t>ValidationUtils class Methods:</a:t>
            </a:r>
          </a:p>
          <a:p>
            <a:pPr lvl="1" eaLnBrk="1" hangingPunct="1">
              <a:defRPr/>
            </a:pPr>
            <a:r>
              <a:rPr sz="1600" b="1" u="sng" smtClean="0">
                <a:hlinkClick r:id="rId3"/>
              </a:rPr>
              <a:t>rejectIfEmpty</a:t>
            </a:r>
            <a:r>
              <a:rPr sz="1600" b="1" smtClean="0"/>
              <a:t>(</a:t>
            </a:r>
            <a:r>
              <a:rPr sz="1600" b="1" u="sng" smtClean="0">
                <a:hlinkClick r:id="rId4" tooltip="interface in org.springframework.validation"/>
              </a:rPr>
              <a:t>Errors</a:t>
            </a:r>
            <a:r>
              <a:rPr sz="1600" b="1" smtClean="0"/>
              <a:t> errors, </a:t>
            </a:r>
            <a:r>
              <a:rPr sz="1600" b="1" u="sng" smtClean="0">
                <a:hlinkClick r:id="rId5" tooltip="class or interface in java.lang"/>
              </a:rPr>
              <a:t>String</a:t>
            </a:r>
            <a:r>
              <a:rPr sz="1600" b="1" smtClean="0"/>
              <a:t> field, </a:t>
            </a:r>
            <a:r>
              <a:rPr sz="1600" b="1" u="sng" smtClean="0">
                <a:hlinkClick r:id="rId5" tooltip="class or interface in java.lang"/>
              </a:rPr>
              <a:t>String</a:t>
            </a:r>
            <a:r>
              <a:rPr sz="1600" b="1" smtClean="0"/>
              <a:t> errorCode)</a:t>
            </a:r>
            <a:r>
              <a:rPr sz="1600" smtClean="0"/>
              <a:t>: Reject the given field with the given error code and message if the value is empty</a:t>
            </a:r>
            <a:r>
              <a:rPr smtClean="0"/>
              <a:t>.</a:t>
            </a:r>
          </a:p>
          <a:p>
            <a:pPr lvl="1" eaLnBrk="1" hangingPunct="1">
              <a:buFont typeface="Arial" pitchFamily="34" charset="0"/>
              <a:buNone/>
              <a:defRPr/>
            </a:pPr>
            <a:endParaRPr smtClean="0"/>
          </a:p>
          <a:p>
            <a:pPr lvl="1" eaLnBrk="1" hangingPunct="1">
              <a:defRPr/>
            </a:pPr>
            <a:r>
              <a:rPr sz="1600" b="1" u="sng" smtClean="0">
                <a:hlinkClick r:id="rId3"/>
              </a:rPr>
              <a:t>rejectIfEmpty</a:t>
            </a:r>
            <a:r>
              <a:rPr sz="1600" b="1" u="sng" smtClean="0">
                <a:hlinkClick r:id="rId3"/>
              </a:rPr>
              <a:t>(</a:t>
            </a:r>
            <a:r>
              <a:rPr sz="1600" b="1" u="sng" smtClean="0">
                <a:hlinkClick r:id="rId4" tooltip="interface in org.springframework.validation"/>
              </a:rPr>
              <a:t>Errors</a:t>
            </a:r>
            <a:r>
              <a:rPr sz="1600" b="1" u="sng" smtClean="0">
                <a:hlinkClick r:id="rId3"/>
              </a:rPr>
              <a:t> errors, </a:t>
            </a:r>
            <a:r>
              <a:rPr sz="1600" b="1" u="sng" smtClean="0">
                <a:hlinkClick r:id="rId5" tooltip="class or interface in java.lang"/>
              </a:rPr>
              <a:t>String</a:t>
            </a:r>
            <a:r>
              <a:rPr sz="1600" b="1" u="sng" smtClean="0">
                <a:hlinkClick r:id="rId3"/>
              </a:rPr>
              <a:t> field, </a:t>
            </a:r>
            <a:r>
              <a:rPr sz="1600" b="1" u="sng" smtClean="0">
                <a:hlinkClick r:id="rId5" tooltip="class or interface in java.lang"/>
              </a:rPr>
              <a:t>String</a:t>
            </a:r>
            <a:r>
              <a:rPr sz="1600" b="1" u="sng" smtClean="0">
                <a:hlinkClick r:id="rId3"/>
              </a:rPr>
              <a:t> errorCode, </a:t>
            </a:r>
            <a:r>
              <a:rPr sz="1600" b="1" u="sng" smtClean="0">
                <a:hlinkClick r:id="rId6" tooltip="class or interface in java.lang"/>
              </a:rPr>
              <a:t>Object</a:t>
            </a:r>
            <a:r>
              <a:rPr sz="1600" b="1" u="sng" smtClean="0">
                <a:hlinkClick r:id="rId3"/>
              </a:rPr>
              <a:t>[] errorArgs, </a:t>
            </a:r>
            <a:r>
              <a:rPr sz="1600" b="1" u="sng" smtClean="0">
                <a:hlinkClick r:id="rId5" tooltip="class or interface in java.lang"/>
              </a:rPr>
              <a:t>String</a:t>
            </a:r>
            <a:r>
              <a:rPr sz="1600" b="1" u="sng" smtClean="0">
                <a:hlinkClick r:id="rId3"/>
              </a:rPr>
              <a:t> defaultMessage)</a:t>
            </a:r>
            <a:r>
              <a:rPr sz="1600" b="1" u="sng" smtClean="0"/>
              <a:t>:</a:t>
            </a:r>
            <a:r>
              <a:rPr sz="1600" b="1" smtClean="0"/>
              <a:t> </a:t>
            </a:r>
            <a:r>
              <a:rPr sz="1600" smtClean="0"/>
              <a:t>Reject the given field with the given error code, error arguments and message if the value is empty.</a:t>
            </a:r>
          </a:p>
          <a:p>
            <a:pPr lvl="1" eaLnBrk="1" hangingPunct="1">
              <a:defRPr/>
            </a:pPr>
            <a:endParaRPr sz="1600" smtClean="0"/>
          </a:p>
          <a:p>
            <a:pPr lvl="1" eaLnBrk="1" hangingPunct="1">
              <a:defRPr/>
            </a:pPr>
            <a:r>
              <a:rPr sz="1600" b="1" u="sng" smtClean="0">
                <a:hlinkClick r:id="rId3"/>
              </a:rPr>
              <a:t>rejectIfEmpty</a:t>
            </a:r>
            <a:r>
              <a:rPr sz="1600" b="1" u="sng" smtClean="0">
                <a:hlinkClick r:id="rId5" tooltip="class or interface in java.lang"/>
              </a:rPr>
              <a:t>(</a:t>
            </a:r>
            <a:r>
              <a:rPr sz="1600" b="1" u="sng" smtClean="0">
                <a:hlinkClick r:id="rId4" tooltip="interface in org.springframework.validation"/>
              </a:rPr>
              <a:t>Errors</a:t>
            </a:r>
            <a:r>
              <a:rPr sz="1600" b="1" u="sng" smtClean="0">
                <a:hlinkClick r:id="rId5" tooltip="class or interface in java.lang"/>
              </a:rPr>
              <a:t> errors, String field, String errorCode, String defaultMessage):</a:t>
            </a:r>
            <a:r>
              <a:rPr sz="1600" smtClean="0"/>
              <a:t> Reject the given field with the given error code and message if the value is empty.</a:t>
            </a:r>
          </a:p>
          <a:p>
            <a:pPr lvl="1" eaLnBrk="1" hangingPunct="1">
              <a:defRPr/>
            </a:pPr>
            <a:endParaRPr sz="1600" smtClean="0"/>
          </a:p>
          <a:p>
            <a:pPr lvl="1" eaLnBrk="1" hangingPunct="1">
              <a:defRPr/>
            </a:pPr>
            <a:r>
              <a:rPr sz="1600" b="1" u="sng" err="1" smtClean="0">
                <a:hlinkClick r:id="rId3"/>
              </a:rPr>
              <a:t>rejectIfEmptyOrWhitespace</a:t>
            </a:r>
            <a:r>
              <a:rPr sz="1600" smtClean="0"/>
              <a:t>(</a:t>
            </a:r>
            <a:r>
              <a:rPr sz="1600" u="sng" smtClean="0">
                <a:hlinkClick r:id="rId4" tooltip="interface in org.springframework.validation"/>
              </a:rPr>
              <a:t>Errors</a:t>
            </a:r>
            <a:r>
              <a:rPr sz="1600" smtClean="0"/>
              <a:t> </a:t>
            </a:r>
            <a:r>
              <a:rPr sz="1600" err="1" smtClean="0"/>
              <a:t>errors</a:t>
            </a:r>
            <a:r>
              <a:rPr sz="1600" smtClean="0"/>
              <a:t>, </a:t>
            </a:r>
            <a:r>
              <a:rPr sz="1600" u="sng" smtClean="0">
                <a:hlinkClick r:id="rId5" tooltip="class or interface in java.lang"/>
              </a:rPr>
              <a:t>String</a:t>
            </a:r>
            <a:r>
              <a:rPr sz="1600" smtClean="0"/>
              <a:t> field, </a:t>
            </a:r>
            <a:r>
              <a:rPr sz="1600" u="sng" smtClean="0">
                <a:hlinkClick r:id="rId5" tooltip="class or interface in java.lang"/>
              </a:rPr>
              <a:t>String</a:t>
            </a:r>
            <a:r>
              <a:rPr sz="1600" smtClean="0"/>
              <a:t> </a:t>
            </a:r>
            <a:r>
              <a:rPr sz="1600" err="1" smtClean="0"/>
              <a:t>errorCode</a:t>
            </a:r>
            <a:r>
              <a:rPr sz="1600" smtClean="0"/>
              <a:t>):  Reject the given field with the given error code and message if the value is empty or just contains whitespace.</a:t>
            </a:r>
          </a:p>
          <a:p>
            <a:pPr lvl="1" eaLnBrk="1" hangingPunct="1">
              <a:defRPr/>
            </a:pPr>
            <a:endParaRPr sz="1600" smtClean="0"/>
          </a:p>
        </p:txBody>
      </p:sp>
      <p:sp>
        <p:nvSpPr>
          <p:cNvPr id="6" name="Slide Number Placeholder 3"/>
          <p:cNvSpPr>
            <a:spLocks noGrp="1"/>
          </p:cNvSpPr>
          <p:nvPr>
            <p:ph type="sldNum" sz="quarter" idx="10"/>
          </p:nvPr>
        </p:nvSpPr>
        <p:spPr/>
        <p:txBody>
          <a:bodyPr/>
          <a:lstStyle/>
          <a:p>
            <a:pPr algn="l">
              <a:defRPr/>
            </a:pPr>
            <a:fld id="{44B18E58-59CF-4EC0-BC77-42F9490D5239}" type="slidenum">
              <a:rPr lang="en-US" smtClean="0">
                <a:latin typeface="+mn-lt"/>
              </a:rPr>
              <a:pPr algn="l">
                <a:defRPr/>
              </a:pPr>
              <a:t>10</a:t>
            </a:fld>
            <a:endParaRPr lang="en-US"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ValidationUtils Methods (Contd.)</a:t>
            </a:r>
          </a:p>
        </p:txBody>
      </p:sp>
      <p:sp>
        <p:nvSpPr>
          <p:cNvPr id="20483" name="Content Placeholder 2"/>
          <p:cNvSpPr>
            <a:spLocks noGrp="1"/>
          </p:cNvSpPr>
          <p:nvPr>
            <p:ph idx="1"/>
          </p:nvPr>
        </p:nvSpPr>
        <p:spPr/>
        <p:txBody>
          <a:bodyPr/>
          <a:lstStyle/>
          <a:p>
            <a:pPr lvl="1" eaLnBrk="1" hangingPunct="1"/>
            <a:r>
              <a:rPr sz="1600" b="1" u="sng" smtClean="0">
                <a:hlinkClick r:id="rId3"/>
              </a:rPr>
              <a:t>rejectIfEmptyOrWhitespace</a:t>
            </a:r>
            <a:r>
              <a:rPr sz="1600" smtClean="0"/>
              <a:t>(</a:t>
            </a:r>
            <a:r>
              <a:rPr sz="1600" u="sng" smtClean="0">
                <a:hlinkClick r:id="rId4" tooltip="interface in org.springframework.validation"/>
              </a:rPr>
              <a:t>Errors</a:t>
            </a:r>
            <a:r>
              <a:rPr sz="1600" smtClean="0"/>
              <a:t> errors, </a:t>
            </a:r>
            <a:r>
              <a:rPr sz="1600" u="sng" smtClean="0">
                <a:hlinkClick r:id="rId5" tooltip="class or interface in java.lang"/>
              </a:rPr>
              <a:t>String</a:t>
            </a:r>
            <a:r>
              <a:rPr sz="1600" smtClean="0"/>
              <a:t> field, </a:t>
            </a:r>
            <a:r>
              <a:rPr sz="1600" u="sng" smtClean="0">
                <a:hlinkClick r:id="rId5" tooltip="class or interface in java.lang"/>
              </a:rPr>
              <a:t>String</a:t>
            </a:r>
            <a:r>
              <a:rPr sz="1600" smtClean="0"/>
              <a:t> errorCode):  Reject the given field with the given error code, error arguments and message if the value is empty or just contains whitespace.</a:t>
            </a:r>
          </a:p>
          <a:p>
            <a:pPr lvl="1" eaLnBrk="1" hangingPunct="1"/>
            <a:endParaRPr sz="1600" smtClean="0"/>
          </a:p>
          <a:p>
            <a:pPr lvl="1" eaLnBrk="1" hangingPunct="1"/>
            <a:r>
              <a:rPr sz="1600" b="1" u="sng" smtClean="0">
                <a:hlinkClick r:id="rId3"/>
              </a:rPr>
              <a:t>rejectIfEmptyOrWhitespace</a:t>
            </a:r>
            <a:r>
              <a:rPr sz="1600" b="1" u="sng" smtClean="0"/>
              <a:t> (</a:t>
            </a:r>
            <a:r>
              <a:rPr sz="1600" u="sng" smtClean="0">
                <a:hlinkClick r:id="rId4" tooltip="interface in org.springframework.validation"/>
              </a:rPr>
              <a:t>Errors</a:t>
            </a:r>
            <a:r>
              <a:rPr sz="1600" smtClean="0"/>
              <a:t> errors, </a:t>
            </a:r>
            <a:r>
              <a:rPr sz="1600" u="sng" smtClean="0">
                <a:hlinkClick r:id="rId5" tooltip="class or interface in java.lang"/>
              </a:rPr>
              <a:t>String</a:t>
            </a:r>
            <a:r>
              <a:rPr sz="1600" smtClean="0"/>
              <a:t> field, </a:t>
            </a:r>
            <a:r>
              <a:rPr sz="1600" u="sng" smtClean="0">
                <a:hlinkClick r:id="rId5" tooltip="class or interface in java.lang"/>
              </a:rPr>
              <a:t>String</a:t>
            </a:r>
            <a:r>
              <a:rPr sz="1600" smtClean="0"/>
              <a:t> errorCode, </a:t>
            </a:r>
            <a:r>
              <a:rPr sz="1600" u="sng" smtClean="0">
                <a:hlinkClick r:id="rId5" tooltip="class or interface in java.lang"/>
              </a:rPr>
              <a:t>Object</a:t>
            </a:r>
            <a:r>
              <a:rPr sz="1600" u="sng" smtClean="0"/>
              <a:t>[]</a:t>
            </a:r>
            <a:r>
              <a:rPr sz="1600" smtClean="0"/>
              <a:t> errorArgs, </a:t>
            </a:r>
            <a:r>
              <a:rPr sz="1600" u="sng" smtClean="0">
                <a:hlinkClick r:id="rId5" tooltip="class or interface in java.lang"/>
              </a:rPr>
              <a:t>String</a:t>
            </a:r>
            <a:r>
              <a:rPr sz="1600" smtClean="0"/>
              <a:t> defaultMessage): Reject the given field with the given error code, error arguments and message if the value is empty or just contains whitespace. </a:t>
            </a:r>
          </a:p>
          <a:p>
            <a:pPr lvl="1" eaLnBrk="1" hangingPunct="1">
              <a:buFont typeface="Arial" pitchFamily="34" charset="0"/>
              <a:buNone/>
            </a:pPr>
            <a:endParaRPr sz="1600" smtClean="0"/>
          </a:p>
          <a:p>
            <a:pPr lvl="1" eaLnBrk="1" hangingPunct="1"/>
            <a:r>
              <a:rPr sz="1600" b="1" u="sng" smtClean="0">
                <a:hlinkClick r:id="rId3"/>
              </a:rPr>
              <a:t>rejectIfEmptyOrWhitespace</a:t>
            </a:r>
            <a:r>
              <a:rPr sz="1600" b="1" u="sng" smtClean="0"/>
              <a:t> </a:t>
            </a:r>
            <a:r>
              <a:rPr sz="1600" smtClean="0"/>
              <a:t>(</a:t>
            </a:r>
            <a:r>
              <a:rPr sz="1600" u="sng" smtClean="0">
                <a:hlinkClick r:id="rId4" tooltip="interface in org.springframework.validation"/>
              </a:rPr>
              <a:t>Errors</a:t>
            </a:r>
            <a:r>
              <a:rPr sz="1600" smtClean="0"/>
              <a:t> errors, </a:t>
            </a:r>
            <a:r>
              <a:rPr sz="1600" u="sng" smtClean="0">
                <a:hlinkClick r:id="rId5" tooltip="class or interface in java.lang"/>
              </a:rPr>
              <a:t>String</a:t>
            </a:r>
            <a:r>
              <a:rPr sz="1600" smtClean="0"/>
              <a:t> field, </a:t>
            </a:r>
            <a:r>
              <a:rPr sz="1600" u="sng" smtClean="0">
                <a:hlinkClick r:id="rId5" tooltip="class or interface in java.lang"/>
              </a:rPr>
              <a:t>String</a:t>
            </a:r>
            <a:r>
              <a:rPr sz="1600" smtClean="0"/>
              <a:t> errorCode, </a:t>
            </a:r>
            <a:r>
              <a:rPr sz="1600" u="sng" smtClean="0">
                <a:hlinkClick r:id="rId5" tooltip="class or interface in java.lang"/>
              </a:rPr>
              <a:t>String</a:t>
            </a:r>
            <a:r>
              <a:rPr sz="1600" u="sng" smtClean="0"/>
              <a:t> </a:t>
            </a:r>
            <a:r>
              <a:rPr sz="1600" smtClean="0"/>
              <a:t>defaultMessage): Reject the given field with the given error code and message if the value is empty or just contains whitespace.</a:t>
            </a:r>
            <a:endParaRPr sz="1600" b="1" u="sng" smtClean="0">
              <a:hlinkClick r:id="rId3"/>
            </a:endParaRPr>
          </a:p>
          <a:p>
            <a:pPr lvl="1" eaLnBrk="1" hangingPunct="1"/>
            <a:endParaRPr sz="1600" b="1" u="sng" smtClean="0">
              <a:hlinkClick r:id="rId3"/>
            </a:endParaRPr>
          </a:p>
        </p:txBody>
      </p:sp>
      <p:sp>
        <p:nvSpPr>
          <p:cNvPr id="6" name="Slide Number Placeholder 3"/>
          <p:cNvSpPr>
            <a:spLocks noGrp="1"/>
          </p:cNvSpPr>
          <p:nvPr>
            <p:ph type="sldNum" sz="quarter" idx="10"/>
          </p:nvPr>
        </p:nvSpPr>
        <p:spPr/>
        <p:txBody>
          <a:bodyPr/>
          <a:lstStyle/>
          <a:p>
            <a:pPr algn="l">
              <a:defRPr/>
            </a:pPr>
            <a:fld id="{A9E7D534-4198-4E93-AE3C-056FC364606B}" type="slidenum">
              <a:rPr lang="en-US" smtClean="0">
                <a:latin typeface="+mn-lt"/>
              </a:rPr>
              <a:pPr algn="l">
                <a:defRPr/>
              </a:pPr>
              <a:t>11</a:t>
            </a:fld>
            <a:endParaRPr lang="en-US"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Custom Validations</a:t>
            </a:r>
          </a:p>
        </p:txBody>
      </p:sp>
      <p:sp>
        <p:nvSpPr>
          <p:cNvPr id="21507" name="Content Placeholder 2"/>
          <p:cNvSpPr>
            <a:spLocks noGrp="1"/>
          </p:cNvSpPr>
          <p:nvPr>
            <p:ph idx="1"/>
          </p:nvPr>
        </p:nvSpPr>
        <p:spPr/>
        <p:txBody>
          <a:bodyPr/>
          <a:lstStyle/>
          <a:p>
            <a:pPr marL="342900" lvl="1" indent="-342900" eaLnBrk="1" hangingPunct="1">
              <a:buFont typeface="Arial" pitchFamily="34" charset="0"/>
              <a:buChar char="•"/>
            </a:pPr>
            <a:r>
              <a:rPr sz="2000" smtClean="0"/>
              <a:t>Custom Validations: These can be added in the Validator  and can be registered with the error object. </a:t>
            </a:r>
          </a:p>
          <a:p>
            <a:pPr marL="342900" lvl="1" indent="-342900" eaLnBrk="1" hangingPunct="1">
              <a:buFont typeface="Arial" pitchFamily="34" charset="0"/>
              <a:buChar char="•"/>
            </a:pPr>
            <a:endParaRPr sz="2000" smtClean="0"/>
          </a:p>
          <a:p>
            <a:pPr marL="342900" lvl="1" indent="-342900" eaLnBrk="1" hangingPunct="1">
              <a:buFont typeface="Arial" pitchFamily="34" charset="0"/>
              <a:buChar char="•"/>
            </a:pPr>
            <a:r>
              <a:rPr sz="1800" smtClean="0"/>
              <a:t>The </a:t>
            </a:r>
            <a:r>
              <a:rPr sz="1800" i="1" smtClean="0"/>
              <a:t>Error</a:t>
            </a:r>
            <a:r>
              <a:rPr sz="1800" smtClean="0"/>
              <a:t> object stores and exposes information about data-binding and validation errors for a specific object. </a:t>
            </a:r>
          </a:p>
          <a:p>
            <a:pPr marL="342900" lvl="1" indent="-342900" eaLnBrk="1" hangingPunct="1">
              <a:buFont typeface="Arial" pitchFamily="34" charset="0"/>
              <a:buChar char="•"/>
            </a:pPr>
            <a:endParaRPr sz="1800" smtClean="0"/>
          </a:p>
          <a:p>
            <a:pPr marL="342900" lvl="1" indent="-342900" eaLnBrk="1" hangingPunct="1">
              <a:buFont typeface="Arial" pitchFamily="34" charset="0"/>
              <a:buChar char="•"/>
            </a:pPr>
            <a:r>
              <a:rPr sz="1800" smtClean="0"/>
              <a:t>Field names can be properties of the target object (For example, </a:t>
            </a:r>
            <a:r>
              <a:rPr sz="1800" i="1" smtClean="0"/>
              <a:t>name,</a:t>
            </a:r>
            <a:r>
              <a:rPr sz="1800" smtClean="0"/>
              <a:t> when binding to a customer object), or nested fields in case of subobjects (For example, </a:t>
            </a:r>
            <a:r>
              <a:rPr sz="1800" i="1" smtClean="0"/>
              <a:t>asc.address</a:t>
            </a:r>
            <a:r>
              <a:rPr sz="1800" smtClean="0"/>
              <a:t>).</a:t>
            </a:r>
          </a:p>
          <a:p>
            <a:pPr marL="342900" lvl="1" indent="-342900" eaLnBrk="1" hangingPunct="1">
              <a:buFont typeface="Arial" pitchFamily="34" charset="0"/>
              <a:buChar char="•"/>
            </a:pPr>
            <a:endParaRPr sz="1800" smtClean="0"/>
          </a:p>
          <a:p>
            <a:pPr marL="342900" lvl="1" indent="-342900" eaLnBrk="1" hangingPunct="1">
              <a:buFont typeface="Arial" pitchFamily="34" charset="0"/>
              <a:buChar char="•"/>
            </a:pPr>
            <a:r>
              <a:rPr sz="1800" smtClean="0"/>
              <a:t>Supports subtree navigation via </a:t>
            </a:r>
            <a:r>
              <a:rPr sz="1800" b="1" smtClean="0">
                <a:hlinkClick r:id="rId3"/>
              </a:rPr>
              <a:t>setNestedPath(String)</a:t>
            </a:r>
            <a:r>
              <a:rPr sz="1800" smtClean="0"/>
              <a:t>: For example, an AddressValidator validates </a:t>
            </a:r>
            <a:r>
              <a:rPr sz="1800" i="1" smtClean="0"/>
              <a:t>address</a:t>
            </a:r>
            <a:r>
              <a:rPr sz="1800" smtClean="0"/>
              <a:t>, not being aware that this is a subobject of associate.</a:t>
            </a:r>
            <a:endParaRPr sz="1800" b="1" smtClean="0"/>
          </a:p>
          <a:p>
            <a:pPr eaLnBrk="1" hangingPunct="1">
              <a:buFont typeface="Wingdings" pitchFamily="2" charset="2"/>
              <a:buNone/>
            </a:pPr>
            <a:endParaRPr sz="1800" b="1" smtClean="0"/>
          </a:p>
          <a:p>
            <a:pPr eaLnBrk="1" hangingPunct="1">
              <a:buFont typeface="Wingdings" pitchFamily="2" charset="2"/>
              <a:buNone/>
            </a:pPr>
            <a:endParaRPr sz="1800" b="1" smtClean="0"/>
          </a:p>
        </p:txBody>
      </p:sp>
      <p:sp>
        <p:nvSpPr>
          <p:cNvPr id="6" name="Slide Number Placeholder 3"/>
          <p:cNvSpPr>
            <a:spLocks noGrp="1"/>
          </p:cNvSpPr>
          <p:nvPr>
            <p:ph type="sldNum" sz="quarter" idx="10"/>
          </p:nvPr>
        </p:nvSpPr>
        <p:spPr/>
        <p:txBody>
          <a:bodyPr/>
          <a:lstStyle/>
          <a:p>
            <a:pPr algn="l">
              <a:defRPr/>
            </a:pPr>
            <a:fld id="{2645C818-9DBE-4B09-AC0C-BCC674161B6E}" type="slidenum">
              <a:rPr lang="en-US" smtClean="0">
                <a:latin typeface="+mn-lt"/>
              </a:rPr>
              <a:pPr algn="l">
                <a:defRPr/>
              </a:pPr>
              <a:t>12</a:t>
            </a:fld>
            <a:endParaRPr lang="en-US"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Custom Validation – Example</a:t>
            </a:r>
          </a:p>
        </p:txBody>
      </p:sp>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smtClean="0"/>
              <a:t>Example: To verify the length of the associate id.</a:t>
            </a:r>
          </a:p>
          <a:p>
            <a:pPr marL="342900" lvl="1" indent="-342900" eaLnBrk="1" hangingPunct="1">
              <a:buFont typeface="Arial" pitchFamily="34" charset="0"/>
              <a:buChar char="•"/>
              <a:defRPr/>
            </a:pPr>
            <a:endParaRPr smtClean="0"/>
          </a:p>
          <a:p>
            <a:pPr indent="517525" eaLnBrk="1" hangingPunct="1">
              <a:buFont typeface="Wingdings" pitchFamily="2" charset="2"/>
              <a:buNone/>
              <a:defRPr/>
            </a:pPr>
            <a:r>
              <a:rPr sz="1600" b="1" dirty="0" smtClean="0"/>
              <a:t>public</a:t>
            </a:r>
            <a:r>
              <a:rPr sz="1600" dirty="0" smtClean="0"/>
              <a:t> </a:t>
            </a:r>
            <a:r>
              <a:rPr sz="1600" b="1" dirty="0" smtClean="0"/>
              <a:t>void</a:t>
            </a:r>
            <a:r>
              <a:rPr sz="1600" dirty="0" smtClean="0"/>
              <a:t> validate(Object target, Errors </a:t>
            </a:r>
            <a:r>
              <a:rPr sz="1600" dirty="0" err="1" smtClean="0"/>
              <a:t>errors</a:t>
            </a:r>
            <a:r>
              <a:rPr sz="1600" dirty="0" smtClean="0"/>
              <a:t>) {</a:t>
            </a:r>
          </a:p>
          <a:p>
            <a:pPr indent="517525" eaLnBrk="1" hangingPunct="1">
              <a:buFont typeface="Wingdings" pitchFamily="2" charset="2"/>
              <a:buNone/>
              <a:defRPr/>
            </a:pPr>
            <a:r>
              <a:rPr sz="1600" dirty="0" smtClean="0"/>
              <a:t>		Associate </a:t>
            </a:r>
            <a:r>
              <a:rPr sz="1600" dirty="0" err="1" smtClean="0"/>
              <a:t>associateDetails</a:t>
            </a:r>
            <a:r>
              <a:rPr sz="1600" dirty="0" smtClean="0"/>
              <a:t> = (Associate)target;</a:t>
            </a:r>
          </a:p>
          <a:p>
            <a:pPr indent="517525" eaLnBrk="1" hangingPunct="1">
              <a:buFont typeface="Wingdings" pitchFamily="2" charset="2"/>
              <a:buNone/>
              <a:defRPr/>
            </a:pPr>
            <a:r>
              <a:rPr sz="1600" dirty="0" smtClean="0"/>
              <a:t>		String </a:t>
            </a:r>
            <a:r>
              <a:rPr sz="1600" dirty="0" err="1" smtClean="0"/>
              <a:t>ascIdString</a:t>
            </a:r>
            <a:r>
              <a:rPr sz="1600" dirty="0" smtClean="0"/>
              <a:t> = </a:t>
            </a:r>
            <a:r>
              <a:rPr sz="1600" dirty="0" err="1" smtClean="0"/>
              <a:t>associateDetails.getAscId</a:t>
            </a:r>
            <a:r>
              <a:rPr sz="1600" dirty="0" smtClean="0"/>
              <a:t>().</a:t>
            </a:r>
            <a:r>
              <a:rPr sz="1600" dirty="0" err="1" smtClean="0"/>
              <a:t>toString</a:t>
            </a:r>
            <a:r>
              <a:rPr sz="1600" dirty="0" smtClean="0"/>
              <a:t>();</a:t>
            </a:r>
          </a:p>
          <a:p>
            <a:pPr indent="517525" eaLnBrk="1" hangingPunct="1">
              <a:buFont typeface="Wingdings" pitchFamily="2" charset="2"/>
              <a:buNone/>
              <a:defRPr/>
            </a:pPr>
            <a:r>
              <a:rPr sz="1600" dirty="0" smtClean="0"/>
              <a:t>		</a:t>
            </a:r>
            <a:r>
              <a:rPr sz="1600" b="1" dirty="0" smtClean="0"/>
              <a:t>if</a:t>
            </a:r>
            <a:r>
              <a:rPr sz="1600" dirty="0" smtClean="0"/>
              <a:t>(</a:t>
            </a:r>
            <a:r>
              <a:rPr sz="1600" dirty="0" err="1" smtClean="0"/>
              <a:t>ascIdString.length</a:t>
            </a:r>
            <a:r>
              <a:rPr sz="1600" dirty="0" smtClean="0"/>
              <a:t>()&lt;6)</a:t>
            </a:r>
          </a:p>
          <a:p>
            <a:pPr indent="517525" eaLnBrk="1" hangingPunct="1">
              <a:buFont typeface="Wingdings" pitchFamily="2" charset="2"/>
              <a:buNone/>
              <a:defRPr/>
            </a:pPr>
            <a:r>
              <a:rPr sz="1600" dirty="0" smtClean="0"/>
              <a:t>		{</a:t>
            </a:r>
          </a:p>
          <a:p>
            <a:pPr indent="517525" eaLnBrk="1" hangingPunct="1">
              <a:buFont typeface="Wingdings" pitchFamily="2" charset="2"/>
              <a:buNone/>
              <a:defRPr/>
            </a:pPr>
            <a:r>
              <a:rPr sz="1600" dirty="0" smtClean="0"/>
              <a:t>		</a:t>
            </a:r>
            <a:r>
              <a:rPr sz="1600" dirty="0" err="1" smtClean="0"/>
              <a:t>errors.rejectValue</a:t>
            </a:r>
            <a:r>
              <a:rPr sz="1600" dirty="0" smtClean="0"/>
              <a:t>("</a:t>
            </a:r>
            <a:r>
              <a:rPr sz="1600" dirty="0" err="1" smtClean="0"/>
              <a:t>ascId","asc.id.minimum.length</a:t>
            </a:r>
            <a:r>
              <a:rPr sz="1600" dirty="0" smtClean="0"/>
              <a:t>",</a:t>
            </a:r>
          </a:p>
          <a:p>
            <a:pPr indent="517525" eaLnBrk="1" hangingPunct="1">
              <a:buFont typeface="Wingdings" pitchFamily="2" charset="2"/>
              <a:buNone/>
              <a:defRPr/>
            </a:pPr>
            <a:r>
              <a:rPr sz="1600" dirty="0" smtClean="0"/>
              <a:t>		 "Associate ID should be  given with 6 digits");</a:t>
            </a:r>
          </a:p>
          <a:p>
            <a:pPr indent="517525" eaLnBrk="1" hangingPunct="1">
              <a:buFont typeface="Wingdings" pitchFamily="2" charset="2"/>
              <a:buNone/>
              <a:defRPr/>
            </a:pPr>
            <a:r>
              <a:rPr sz="1600" dirty="0" smtClean="0"/>
              <a:t>		}</a:t>
            </a:r>
          </a:p>
          <a:p>
            <a:pPr indent="517525" eaLnBrk="1" hangingPunct="1">
              <a:buFont typeface="Wingdings" pitchFamily="2" charset="2"/>
              <a:buNone/>
              <a:defRPr/>
            </a:pPr>
            <a:r>
              <a:rPr sz="1600" dirty="0" smtClean="0"/>
              <a:t>	}</a:t>
            </a:r>
          </a:p>
          <a:p>
            <a:pPr eaLnBrk="1" hangingPunct="1">
              <a:buFont typeface="Wingdings" pitchFamily="2" charset="2"/>
              <a:buNone/>
              <a:defRPr/>
            </a:pPr>
            <a:endParaRPr dirty="0" smtClean="0"/>
          </a:p>
          <a:p>
            <a:pPr eaLnBrk="1" hangingPunct="1">
              <a:buFont typeface="Wingdings" pitchFamily="2" charset="2"/>
              <a:buNone/>
              <a:defRPr/>
            </a:pPr>
            <a:endParaRPr dirty="0" smtClean="0"/>
          </a:p>
        </p:txBody>
      </p:sp>
      <p:sp>
        <p:nvSpPr>
          <p:cNvPr id="6" name="Slide Number Placeholder 3"/>
          <p:cNvSpPr>
            <a:spLocks noGrp="1"/>
          </p:cNvSpPr>
          <p:nvPr>
            <p:ph type="sldNum" sz="quarter" idx="10"/>
          </p:nvPr>
        </p:nvSpPr>
        <p:spPr/>
        <p:txBody>
          <a:bodyPr/>
          <a:lstStyle/>
          <a:p>
            <a:pPr algn="l">
              <a:defRPr/>
            </a:pPr>
            <a:fld id="{699E78BA-EC23-4F67-8276-DAC812B542C3}" type="slidenum">
              <a:rPr lang="en-US" smtClean="0">
                <a:latin typeface="+mn-lt"/>
              </a:rPr>
              <a:pPr algn="l">
                <a:defRPr/>
              </a:pPr>
              <a:t>13</a:t>
            </a:fld>
            <a:endParaRPr lang="en-US"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Validators</a:t>
            </a:r>
          </a:p>
        </p:txBody>
      </p:sp>
      <p:sp>
        <p:nvSpPr>
          <p:cNvPr id="23555" name="Content Placeholder 2"/>
          <p:cNvSpPr>
            <a:spLocks noGrp="1"/>
          </p:cNvSpPr>
          <p:nvPr>
            <p:ph idx="1"/>
          </p:nvPr>
        </p:nvSpPr>
        <p:spPr>
          <a:xfrm>
            <a:off x="228600" y="1609725"/>
            <a:ext cx="8686800" cy="4943475"/>
          </a:xfrm>
        </p:spPr>
        <p:txBody>
          <a:bodyPr/>
          <a:lstStyle/>
          <a:p>
            <a:pPr marL="342900" lvl="1" indent="-342900" eaLnBrk="1" hangingPunct="1">
              <a:buFont typeface="Arial" pitchFamily="34" charset="0"/>
              <a:buChar char="•"/>
              <a:defRPr/>
            </a:pPr>
            <a:r>
              <a:rPr sz="2000" smtClean="0"/>
              <a:t>How to call this </a:t>
            </a:r>
            <a:r>
              <a:rPr sz="2000" err="1" smtClean="0"/>
              <a:t>validator</a:t>
            </a:r>
            <a:r>
              <a:rPr sz="2000" smtClean="0"/>
              <a:t>:</a:t>
            </a:r>
            <a:endParaRPr smtClean="0"/>
          </a:p>
          <a:p>
            <a:pPr lvl="1" eaLnBrk="1" hangingPunct="1">
              <a:defRPr/>
            </a:pPr>
            <a:r>
              <a:rPr sz="1800" smtClean="0"/>
              <a:t>The </a:t>
            </a:r>
            <a:r>
              <a:rPr sz="1800" err="1" smtClean="0"/>
              <a:t>validator</a:t>
            </a:r>
            <a:r>
              <a:rPr sz="1800" smtClean="0"/>
              <a:t> will be registered with the Controller.</a:t>
            </a:r>
          </a:p>
          <a:p>
            <a:pPr lvl="1" eaLnBrk="1" hangingPunct="1">
              <a:defRPr/>
            </a:pPr>
            <a:endParaRPr sz="1800" smtClean="0"/>
          </a:p>
          <a:p>
            <a:pPr lvl="1" eaLnBrk="1" hangingPunct="1">
              <a:defRPr/>
            </a:pPr>
            <a:r>
              <a:rPr sz="1800" smtClean="0"/>
              <a:t>The validate method of the </a:t>
            </a:r>
            <a:r>
              <a:rPr sz="1800" err="1" smtClean="0"/>
              <a:t>validator</a:t>
            </a:r>
            <a:r>
              <a:rPr sz="1800" smtClean="0"/>
              <a:t> will be called from the controller.</a:t>
            </a:r>
          </a:p>
          <a:p>
            <a:pPr lvl="1" eaLnBrk="1" hangingPunct="1">
              <a:defRPr/>
            </a:pPr>
            <a:endParaRPr sz="1800" smtClean="0"/>
          </a:p>
          <a:p>
            <a:pPr lvl="1" eaLnBrk="1" hangingPunct="1">
              <a:defRPr/>
            </a:pPr>
            <a:r>
              <a:rPr sz="1800" smtClean="0"/>
              <a:t>The validation messages are registered with the error object if the validation fails.</a:t>
            </a:r>
          </a:p>
          <a:p>
            <a:pPr lvl="1" eaLnBrk="1" hangingPunct="1">
              <a:defRPr/>
            </a:pPr>
            <a:endParaRPr sz="1800" smtClean="0"/>
          </a:p>
          <a:p>
            <a:pPr lvl="1" eaLnBrk="1" hangingPunct="1">
              <a:defRPr/>
            </a:pPr>
            <a:r>
              <a:rPr sz="1800" smtClean="0"/>
              <a:t>The view rendering will be based on the return value from the </a:t>
            </a:r>
            <a:r>
              <a:rPr sz="1800" err="1" smtClean="0"/>
              <a:t>validator</a:t>
            </a:r>
            <a:r>
              <a:rPr sz="1800" smtClean="0"/>
              <a:t>. </a:t>
            </a:r>
          </a:p>
          <a:p>
            <a:pPr eaLnBrk="1" hangingPunct="1">
              <a:buFont typeface="Wingdings" pitchFamily="2" charset="2"/>
              <a:buNone/>
              <a:defRPr/>
            </a:pPr>
            <a:endParaRPr dirty="0" smtClean="0"/>
          </a:p>
          <a:p>
            <a:pPr eaLnBrk="1" hangingPunct="1">
              <a:buFont typeface="Wingdings" pitchFamily="2" charset="2"/>
              <a:buNone/>
              <a:defRPr/>
            </a:pPr>
            <a:endParaRPr dirty="0" smtClean="0"/>
          </a:p>
        </p:txBody>
      </p:sp>
      <p:sp>
        <p:nvSpPr>
          <p:cNvPr id="5" name="Slide Number Placeholder 3"/>
          <p:cNvSpPr>
            <a:spLocks noGrp="1"/>
          </p:cNvSpPr>
          <p:nvPr>
            <p:ph type="sldNum" sz="quarter" idx="10"/>
          </p:nvPr>
        </p:nvSpPr>
        <p:spPr/>
        <p:txBody>
          <a:bodyPr/>
          <a:lstStyle/>
          <a:p>
            <a:pPr algn="l">
              <a:defRPr/>
            </a:pPr>
            <a:fld id="{68CABD06-5110-4640-A967-170A629A0765}" type="slidenum">
              <a:rPr lang="en-US" smtClean="0">
                <a:latin typeface="+mn-lt"/>
              </a:rPr>
              <a:pPr algn="l">
                <a:defRPr/>
              </a:pPr>
              <a:t>14</a:t>
            </a:fld>
            <a:endParaRPr lang="en-US"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Validator – Example</a:t>
            </a:r>
          </a:p>
        </p:txBody>
      </p:sp>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smtClean="0"/>
              <a:t>Example:</a:t>
            </a:r>
          </a:p>
          <a:p>
            <a:pPr eaLnBrk="1" hangingPunct="1">
              <a:buFont typeface="Wingdings" pitchFamily="2" charset="2"/>
              <a:buNone/>
              <a:defRPr/>
            </a:pPr>
            <a:r>
              <a:rPr sz="1600" dirty="0" smtClean="0"/>
              <a:t>	</a:t>
            </a:r>
            <a:r>
              <a:rPr sz="1600" b="1" i="1" dirty="0" smtClean="0"/>
              <a:t>@</a:t>
            </a:r>
            <a:r>
              <a:rPr sz="1600" b="1" i="1" dirty="0" err="1" smtClean="0"/>
              <a:t>RequestMapping</a:t>
            </a:r>
            <a:r>
              <a:rPr sz="1600" b="1" i="1" dirty="0" smtClean="0"/>
              <a:t>("</a:t>
            </a:r>
            <a:r>
              <a:rPr sz="1600" b="1" i="1" dirty="0" err="1" smtClean="0"/>
              <a:t>addAssociate</a:t>
            </a:r>
            <a:r>
              <a:rPr sz="1600" b="1" i="1" dirty="0" smtClean="0"/>
              <a:t>")</a:t>
            </a:r>
          </a:p>
          <a:p>
            <a:pPr eaLnBrk="1" hangingPunct="1">
              <a:buFont typeface="Wingdings" pitchFamily="2" charset="2"/>
              <a:buNone/>
              <a:defRPr/>
            </a:pPr>
            <a:r>
              <a:rPr sz="1600" b="1" i="1" dirty="0" smtClean="0"/>
              <a:t>	public </a:t>
            </a:r>
            <a:r>
              <a:rPr sz="1600" b="1" i="1" dirty="0" err="1" smtClean="0"/>
              <a:t>ModelAndView</a:t>
            </a:r>
            <a:r>
              <a:rPr sz="1600" b="1" i="1" dirty="0" smtClean="0"/>
              <a:t> </a:t>
            </a:r>
            <a:r>
              <a:rPr sz="1600" b="1" i="1" dirty="0" err="1" smtClean="0"/>
              <a:t>addAssociate</a:t>
            </a:r>
            <a:r>
              <a:rPr sz="1600" b="1" i="1" dirty="0" smtClean="0"/>
              <a:t>(@</a:t>
            </a:r>
            <a:r>
              <a:rPr sz="1600" b="1" i="1" dirty="0" err="1" smtClean="0"/>
              <a:t>ModelAttribute</a:t>
            </a:r>
            <a:r>
              <a:rPr sz="1600" b="1" i="1" dirty="0" smtClean="0"/>
              <a:t>("associate") Associate </a:t>
            </a:r>
            <a:r>
              <a:rPr sz="1600" b="1" i="1" dirty="0" err="1" smtClean="0"/>
              <a:t>associate</a:t>
            </a:r>
            <a:r>
              <a:rPr sz="1600" b="1" i="1" dirty="0" smtClean="0"/>
              <a:t>,</a:t>
            </a:r>
          </a:p>
          <a:p>
            <a:pPr marL="738188" eaLnBrk="1" hangingPunct="1">
              <a:buFont typeface="Wingdings" pitchFamily="2" charset="2"/>
              <a:buNone/>
              <a:defRPr/>
            </a:pPr>
            <a:r>
              <a:rPr sz="1600" b="1" i="1" dirty="0" err="1" smtClean="0"/>
              <a:t>BindingResult</a:t>
            </a:r>
            <a:r>
              <a:rPr sz="1600" b="1" i="1" dirty="0" smtClean="0"/>
              <a:t> result) {</a:t>
            </a:r>
          </a:p>
          <a:p>
            <a:pPr marL="914400" indent="0" eaLnBrk="1" hangingPunct="1">
              <a:buFont typeface="Wingdings" pitchFamily="2" charset="2"/>
              <a:buNone/>
              <a:defRPr/>
            </a:pPr>
            <a:r>
              <a:rPr sz="1600" b="1" i="1" dirty="0" err="1" smtClean="0"/>
              <a:t>associateValidator.validate</a:t>
            </a:r>
            <a:r>
              <a:rPr sz="1600" b="1" i="1" dirty="0" smtClean="0"/>
              <a:t>(associate, result);</a:t>
            </a:r>
          </a:p>
          <a:p>
            <a:pPr marL="914400" indent="0" eaLnBrk="1" hangingPunct="1">
              <a:buFont typeface="Wingdings" pitchFamily="2" charset="2"/>
              <a:buNone/>
              <a:defRPr/>
            </a:pPr>
            <a:r>
              <a:rPr sz="1600" b="1" i="1" dirty="0" err="1" smtClean="0"/>
              <a:t>ModelAndView</a:t>
            </a:r>
            <a:r>
              <a:rPr sz="1600" b="1" i="1" dirty="0" smtClean="0"/>
              <a:t>  </a:t>
            </a:r>
            <a:r>
              <a:rPr sz="1600" b="1" i="1" dirty="0" err="1" smtClean="0"/>
              <a:t>modelAndView</a:t>
            </a:r>
            <a:r>
              <a:rPr sz="1600" b="1" i="1" dirty="0" smtClean="0"/>
              <a:t> = new </a:t>
            </a:r>
            <a:r>
              <a:rPr sz="1600" b="1" i="1" dirty="0" err="1" smtClean="0"/>
              <a:t>ModelAndView</a:t>
            </a:r>
            <a:r>
              <a:rPr sz="1600" b="1" i="1" dirty="0" smtClean="0"/>
              <a:t>("</a:t>
            </a:r>
            <a:r>
              <a:rPr sz="1600" b="1" i="1" dirty="0" err="1" smtClean="0"/>
              <a:t>addAssociateSubPageContents</a:t>
            </a:r>
            <a:r>
              <a:rPr sz="1600" b="1" i="1" dirty="0" smtClean="0"/>
              <a:t>");</a:t>
            </a:r>
          </a:p>
          <a:p>
            <a:pPr marL="914400" indent="0" eaLnBrk="1" hangingPunct="1">
              <a:buFont typeface="Wingdings" pitchFamily="2" charset="2"/>
              <a:buNone/>
              <a:defRPr/>
            </a:pPr>
            <a:r>
              <a:rPr sz="1600" b="1" i="1" dirty="0" err="1" smtClean="0"/>
              <a:t>modelAndView.addObject</a:t>
            </a:r>
            <a:r>
              <a:rPr sz="1600" b="1" i="1" dirty="0" smtClean="0"/>
              <a:t>("associate", associate);</a:t>
            </a:r>
          </a:p>
          <a:p>
            <a:pPr marL="914400" indent="0" eaLnBrk="1" hangingPunct="1">
              <a:buFont typeface="Wingdings" pitchFamily="2" charset="2"/>
              <a:buNone/>
              <a:defRPr/>
            </a:pPr>
            <a:r>
              <a:rPr sz="1600" b="1" i="1" dirty="0" smtClean="0"/>
              <a:t>if(</a:t>
            </a:r>
            <a:r>
              <a:rPr sz="1600" b="1" i="1" dirty="0" err="1" smtClean="0"/>
              <a:t>result.hasErrors</a:t>
            </a:r>
            <a:r>
              <a:rPr sz="1600" b="1" i="1" dirty="0" smtClean="0"/>
              <a:t>()){</a:t>
            </a:r>
          </a:p>
          <a:p>
            <a:pPr marL="914400" indent="0" eaLnBrk="1" hangingPunct="1">
              <a:buFont typeface="Wingdings" pitchFamily="2" charset="2"/>
              <a:buNone/>
              <a:defRPr/>
            </a:pPr>
            <a:r>
              <a:rPr sz="1600" b="1" i="1" dirty="0" smtClean="0"/>
              <a:t>return </a:t>
            </a:r>
            <a:r>
              <a:rPr sz="1600" b="1" i="1" dirty="0" err="1" smtClean="0"/>
              <a:t>modelAndView</a:t>
            </a:r>
            <a:r>
              <a:rPr sz="1600" b="1" i="1" dirty="0" smtClean="0"/>
              <a:t>;</a:t>
            </a:r>
          </a:p>
          <a:p>
            <a:pPr marL="738188" eaLnBrk="1" hangingPunct="1">
              <a:buFont typeface="Wingdings" pitchFamily="2" charset="2"/>
              <a:buNone/>
              <a:defRPr/>
            </a:pPr>
            <a:r>
              <a:rPr sz="1600" b="1" i="1" dirty="0" smtClean="0"/>
              <a:t>}</a:t>
            </a:r>
          </a:p>
          <a:p>
            <a:pPr marL="738188" eaLnBrk="1" hangingPunct="1">
              <a:buFont typeface="Wingdings" pitchFamily="2" charset="2"/>
              <a:buNone/>
              <a:defRPr/>
            </a:pPr>
            <a:r>
              <a:rPr sz="1600" b="1" i="1" dirty="0" err="1" smtClean="0"/>
              <a:t>associateService.addAssociate</a:t>
            </a:r>
            <a:r>
              <a:rPr sz="1600" b="1" i="1" dirty="0" smtClean="0"/>
              <a:t>(associate);</a:t>
            </a:r>
          </a:p>
          <a:p>
            <a:pPr marL="738188" eaLnBrk="1" hangingPunct="1">
              <a:buFont typeface="Wingdings" pitchFamily="2" charset="2"/>
              <a:buNone/>
              <a:defRPr/>
            </a:pPr>
            <a:r>
              <a:rPr sz="1600" b="1" i="1" dirty="0" smtClean="0"/>
              <a:t>return new </a:t>
            </a:r>
            <a:r>
              <a:rPr sz="1600" b="1" i="1" dirty="0" err="1" smtClean="0"/>
              <a:t>ModelAndView</a:t>
            </a:r>
            <a:r>
              <a:rPr sz="1600" b="1" i="1" dirty="0" smtClean="0"/>
              <a:t>("</a:t>
            </a:r>
            <a:r>
              <a:rPr sz="1600" b="1" i="1" dirty="0" err="1" smtClean="0"/>
              <a:t>successAddAsociate</a:t>
            </a:r>
            <a:r>
              <a:rPr sz="1600" b="1" i="1" dirty="0" smtClean="0"/>
              <a:t>");</a:t>
            </a:r>
          </a:p>
          <a:p>
            <a:pPr eaLnBrk="1" hangingPunct="1">
              <a:buFont typeface="Wingdings" pitchFamily="2" charset="2"/>
              <a:buNone/>
              <a:defRPr/>
            </a:pPr>
            <a:r>
              <a:rPr sz="1600" dirty="0" smtClean="0"/>
              <a:t>	}</a:t>
            </a:r>
          </a:p>
          <a:p>
            <a:pPr eaLnBrk="1" hangingPunct="1">
              <a:buFont typeface="Wingdings" pitchFamily="2" charset="2"/>
              <a:buNone/>
              <a:defRPr/>
            </a:pPr>
            <a:endParaRPr sz="1600" dirty="0" smtClean="0"/>
          </a:p>
        </p:txBody>
      </p:sp>
      <p:sp>
        <p:nvSpPr>
          <p:cNvPr id="5" name="Slide Number Placeholder 3"/>
          <p:cNvSpPr>
            <a:spLocks noGrp="1"/>
          </p:cNvSpPr>
          <p:nvPr>
            <p:ph type="sldNum" sz="quarter" idx="10"/>
          </p:nvPr>
        </p:nvSpPr>
        <p:spPr/>
        <p:txBody>
          <a:bodyPr/>
          <a:lstStyle/>
          <a:p>
            <a:pPr algn="l">
              <a:defRPr/>
            </a:pPr>
            <a:fld id="{2CF7C0A9-1F0B-4457-B099-DD0044CF241C}" type="slidenum">
              <a:rPr lang="en-US" smtClean="0">
                <a:latin typeface="+mn-lt"/>
              </a:rPr>
              <a:pPr algn="l">
                <a:defRPr/>
              </a:pPr>
              <a:t>15</a:t>
            </a:fld>
            <a:endParaRPr lang="en-US"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Validations with Annotations (JSR 303)</a:t>
            </a:r>
          </a:p>
        </p:txBody>
      </p:sp>
      <p:sp>
        <p:nvSpPr>
          <p:cNvPr id="25603" name="Content Placeholder 2"/>
          <p:cNvSpPr>
            <a:spLocks noGrp="1"/>
          </p:cNvSpPr>
          <p:nvPr>
            <p:ph idx="1"/>
          </p:nvPr>
        </p:nvSpPr>
        <p:spPr/>
        <p:txBody>
          <a:bodyPr/>
          <a:lstStyle/>
          <a:p>
            <a:pPr>
              <a:buFont typeface="Arial" pitchFamily="34" charset="0"/>
              <a:buChar char="•"/>
            </a:pPr>
            <a:r>
              <a:rPr sz="2000" smtClean="0"/>
              <a:t>Beginning with Spring 3, Spring MVC has the ability to automatically validate @Controller inputs.</a:t>
            </a:r>
          </a:p>
          <a:p>
            <a:pPr>
              <a:buFont typeface="Arial" pitchFamily="34" charset="0"/>
              <a:buChar char="•"/>
            </a:pPr>
            <a:endParaRPr sz="2000" smtClean="0"/>
          </a:p>
          <a:p>
            <a:pPr>
              <a:buFont typeface="Arial" pitchFamily="34" charset="0"/>
              <a:buChar char="•"/>
            </a:pPr>
            <a:r>
              <a:rPr sz="2000" smtClean="0"/>
              <a:t>JSR-303 or bean validation is a specification whose objective is to standardize the validation of Java beans through annotations.</a:t>
            </a:r>
          </a:p>
          <a:p>
            <a:pPr>
              <a:buFont typeface="Arial" pitchFamily="34" charset="0"/>
              <a:buChar char="•"/>
            </a:pPr>
            <a:endParaRPr sz="2000" smtClean="0"/>
          </a:p>
          <a:p>
            <a:pPr>
              <a:buFont typeface="Arial" pitchFamily="34" charset="0"/>
              <a:buChar char="•"/>
            </a:pPr>
            <a:r>
              <a:rPr sz="2000" smtClean="0"/>
              <a:t>This allows validation rules to be specified directly in the code they are intended to validate, instead of creating validation rules in separate classes.</a:t>
            </a:r>
          </a:p>
          <a:p>
            <a:pPr>
              <a:buFont typeface="Arial" pitchFamily="34" charset="0"/>
              <a:buChar char="•"/>
            </a:pPr>
            <a:endParaRPr sz="2000" smtClean="0"/>
          </a:p>
          <a:p>
            <a:pPr>
              <a:buFont typeface="Arial" pitchFamily="34" charset="0"/>
              <a:buChar char="•"/>
            </a:pPr>
            <a:r>
              <a:rPr sz="2000" smtClean="0"/>
              <a:t>To configure a JSR-303-backed Validator with Spring MVC, simply add a JSR-303 Provider, such as Hibernate Validator, to your classpath.</a:t>
            </a:r>
          </a:p>
          <a:p>
            <a:pPr>
              <a:buFont typeface="Arial" pitchFamily="34" charset="0"/>
              <a:buChar char="•"/>
            </a:pPr>
            <a:endParaRPr sz="2000" smtClean="0"/>
          </a:p>
          <a:p>
            <a:pPr>
              <a:buFont typeface="Arial" pitchFamily="34" charset="0"/>
              <a:buChar char="•"/>
            </a:pPr>
            <a:r>
              <a:rPr sz="2000" smtClean="0"/>
              <a:t>Spring MVC will detect it and automatically enable JSR-303 support across all Controllers.</a:t>
            </a:r>
          </a:p>
        </p:txBody>
      </p:sp>
      <p:sp>
        <p:nvSpPr>
          <p:cNvPr id="5" name="Slide Number Placeholder 3"/>
          <p:cNvSpPr>
            <a:spLocks noGrp="1"/>
          </p:cNvSpPr>
          <p:nvPr>
            <p:ph type="sldNum" sz="quarter" idx="10"/>
          </p:nvPr>
        </p:nvSpPr>
        <p:spPr/>
        <p:txBody>
          <a:bodyPr/>
          <a:lstStyle/>
          <a:p>
            <a:pPr algn="l">
              <a:defRPr/>
            </a:pPr>
            <a:fld id="{279B05F2-16A0-4EC7-B462-D475EE916A99}" type="slidenum">
              <a:rPr lang="en-US" smtClean="0">
                <a:latin typeface="+mn-lt"/>
              </a:rPr>
              <a:pPr algn="l">
                <a:defRPr/>
              </a:pPr>
              <a:t>16</a:t>
            </a:fld>
            <a:endParaRPr lang="en-US"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Validations with Annotations (JSR 303) (Contd.)</a:t>
            </a:r>
          </a:p>
        </p:txBody>
      </p:sp>
      <p:sp>
        <p:nvSpPr>
          <p:cNvPr id="26627" name="Content Placeholder 2"/>
          <p:cNvSpPr>
            <a:spLocks noGrp="1"/>
          </p:cNvSpPr>
          <p:nvPr>
            <p:ph idx="1"/>
          </p:nvPr>
        </p:nvSpPr>
        <p:spPr>
          <a:xfrm>
            <a:off x="228600" y="1609725"/>
            <a:ext cx="8686800" cy="4791075"/>
          </a:xfrm>
        </p:spPr>
        <p:txBody>
          <a:bodyPr/>
          <a:lstStyle/>
          <a:p>
            <a:pPr>
              <a:buFont typeface="Arial" pitchFamily="34" charset="0"/>
              <a:buChar char="•"/>
            </a:pPr>
            <a:r>
              <a:rPr sz="2000" smtClean="0"/>
              <a:t>The Spring MVC configuration required to enable JSR-303 support is shown below:</a:t>
            </a:r>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r>
              <a:rPr sz="2000" smtClean="0"/>
              <a:t>With this minimal configuration, anytime a @Valid @Controller input is encountered, it will be validated by the JSR-303 provider.</a:t>
            </a:r>
          </a:p>
        </p:txBody>
      </p:sp>
      <p:graphicFrame>
        <p:nvGraphicFramePr>
          <p:cNvPr id="6" name="Table 5"/>
          <p:cNvGraphicFramePr>
            <a:graphicFrameLocks noGrp="1"/>
          </p:cNvGraphicFramePr>
          <p:nvPr/>
        </p:nvGraphicFramePr>
        <p:xfrm>
          <a:off x="609600" y="2362200"/>
          <a:ext cx="7016750" cy="2651125"/>
        </p:xfrm>
        <a:graphic>
          <a:graphicData uri="http://schemas.openxmlformats.org/drawingml/2006/table">
            <a:tbl>
              <a:tblPr firstRow="1" bandRow="1">
                <a:tableStyleId>{5C22544A-7EE6-4342-B048-85BDC9FD1C3A}</a:tableStyleId>
              </a:tblPr>
              <a:tblGrid>
                <a:gridCol w="7016369"/>
              </a:tblGrid>
              <a:tr h="2438400">
                <a:tc>
                  <a:txBody>
                    <a:bodyPr/>
                    <a:lstStyle/>
                    <a:p>
                      <a:r>
                        <a:rPr lang="en-US" sz="1400" b="1" kern="1200" dirty="0" smtClean="0">
                          <a:solidFill>
                            <a:schemeClr val="lt1"/>
                          </a:solidFill>
                          <a:latin typeface="+mn-lt"/>
                          <a:ea typeface="+mn-ea"/>
                          <a:cs typeface="+mn-cs"/>
                        </a:rPr>
                        <a:t>&lt;beans </a:t>
                      </a:r>
                      <a:r>
                        <a:rPr lang="en-US" sz="1400" b="1" kern="1200" dirty="0" err="1" smtClean="0">
                          <a:solidFill>
                            <a:schemeClr val="lt1"/>
                          </a:solidFill>
                          <a:latin typeface="+mn-lt"/>
                          <a:ea typeface="+mn-ea"/>
                          <a:cs typeface="+mn-cs"/>
                        </a:rPr>
                        <a:t>xmlns</a:t>
                      </a:r>
                      <a:r>
                        <a:rPr lang="en-US" sz="1400" b="1" kern="1200" dirty="0" smtClean="0">
                          <a:solidFill>
                            <a:schemeClr val="lt1"/>
                          </a:solidFill>
                          <a:latin typeface="+mn-lt"/>
                          <a:ea typeface="+mn-ea"/>
                          <a:cs typeface="+mn-cs"/>
                        </a:rPr>
                        <a:t>="http://www.springframework.org/schema/beans"</a:t>
                      </a:r>
                    </a:p>
                    <a:p>
                      <a:r>
                        <a:rPr lang="en-US" sz="1400" b="1" kern="1200" dirty="0" err="1" smtClean="0">
                          <a:solidFill>
                            <a:schemeClr val="lt1"/>
                          </a:solidFill>
                          <a:latin typeface="+mn-lt"/>
                          <a:ea typeface="+mn-ea"/>
                          <a:cs typeface="+mn-cs"/>
                        </a:rPr>
                        <a:t>xmlns:mvc</a:t>
                      </a:r>
                      <a:r>
                        <a:rPr lang="en-US" sz="1400" b="1" kern="1200" dirty="0" smtClean="0">
                          <a:solidFill>
                            <a:schemeClr val="lt1"/>
                          </a:solidFill>
                          <a:latin typeface="+mn-lt"/>
                          <a:ea typeface="+mn-ea"/>
                          <a:cs typeface="+mn-cs"/>
                        </a:rPr>
                        <a:t>="http://www.springframework.org/schema/mvc"</a:t>
                      </a:r>
                    </a:p>
                    <a:p>
                      <a:r>
                        <a:rPr lang="en-US" sz="1400" b="1" kern="1200" dirty="0" err="1" smtClean="0">
                          <a:solidFill>
                            <a:schemeClr val="lt1"/>
                          </a:solidFill>
                          <a:latin typeface="+mn-lt"/>
                          <a:ea typeface="+mn-ea"/>
                          <a:cs typeface="+mn-cs"/>
                        </a:rPr>
                        <a:t>xmlns:xsi</a:t>
                      </a:r>
                      <a:r>
                        <a:rPr lang="en-US" sz="1400" b="1" kern="1200" dirty="0" smtClean="0">
                          <a:solidFill>
                            <a:schemeClr val="lt1"/>
                          </a:solidFill>
                          <a:latin typeface="+mn-lt"/>
                          <a:ea typeface="+mn-ea"/>
                          <a:cs typeface="+mn-cs"/>
                        </a:rPr>
                        <a:t>=http://www.w3.org/2001/XMLSchema-instance”</a:t>
                      </a:r>
                    </a:p>
                    <a:p>
                      <a:r>
                        <a:rPr lang="en-US" sz="1400" b="1" kern="1200" dirty="0" err="1" smtClean="0">
                          <a:solidFill>
                            <a:schemeClr val="lt1"/>
                          </a:solidFill>
                          <a:latin typeface="+mn-lt"/>
                          <a:ea typeface="+mn-ea"/>
                          <a:cs typeface="+mn-cs"/>
                        </a:rPr>
                        <a:t>xsi:schemaLocation</a:t>
                      </a:r>
                      <a:r>
                        <a:rPr lang="en-US" sz="1400" b="1" kern="1200" dirty="0" smtClean="0">
                          <a:solidFill>
                            <a:schemeClr val="lt1"/>
                          </a:solidFill>
                          <a:latin typeface="+mn-lt"/>
                          <a:ea typeface="+mn-ea"/>
                          <a:cs typeface="+mn-cs"/>
                        </a:rPr>
                        <a:t>=“http://www.springframework.org/schema/beans</a:t>
                      </a:r>
                    </a:p>
                    <a:p>
                      <a:r>
                        <a:rPr lang="en-US" sz="1400" b="1" kern="1200" dirty="0" smtClean="0">
                          <a:solidFill>
                            <a:schemeClr val="lt1"/>
                          </a:solidFill>
                          <a:latin typeface="+mn-lt"/>
                          <a:ea typeface="+mn-ea"/>
                          <a:cs typeface="+mn-cs"/>
                        </a:rPr>
                        <a:t>                                       http://www.springframework.org/schema/beans/spring-beans-3.0.xsd</a:t>
                      </a:r>
                    </a:p>
                    <a:p>
                      <a:r>
                        <a:rPr lang="en-US" sz="1400" b="1" kern="1200" dirty="0" smtClean="0">
                          <a:solidFill>
                            <a:schemeClr val="lt1"/>
                          </a:solidFill>
                          <a:latin typeface="+mn-lt"/>
                          <a:ea typeface="+mn-ea"/>
                          <a:cs typeface="+mn-cs"/>
                        </a:rPr>
                        <a:t>                                       http://www.springframework.org/schema/mvc</a:t>
                      </a:r>
                    </a:p>
                    <a:p>
                      <a:r>
                        <a:rPr lang="en-US" sz="1400" b="1" kern="1200" dirty="0" smtClean="0">
                          <a:solidFill>
                            <a:schemeClr val="lt1"/>
                          </a:solidFill>
                          <a:latin typeface="+mn-lt"/>
                          <a:ea typeface="+mn-ea"/>
                          <a:cs typeface="+mn-cs"/>
                        </a:rPr>
                        <a:t>                                       http://www.springframework.org/schema/mvc/spring-mvc-3.0.xsd”&gt;</a:t>
                      </a: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&lt;!-- JSR-303 support will be detected on </a:t>
                      </a:r>
                      <a:r>
                        <a:rPr lang="en-US" sz="1400" b="1" kern="1200" dirty="0" err="1" smtClean="0">
                          <a:solidFill>
                            <a:schemeClr val="lt1"/>
                          </a:solidFill>
                          <a:latin typeface="+mn-lt"/>
                          <a:ea typeface="+mn-ea"/>
                          <a:cs typeface="+mn-cs"/>
                        </a:rPr>
                        <a:t>classpath</a:t>
                      </a:r>
                      <a:r>
                        <a:rPr lang="en-US" sz="1400" b="1" kern="1200" dirty="0" smtClean="0">
                          <a:solidFill>
                            <a:schemeClr val="lt1"/>
                          </a:solidFill>
                          <a:latin typeface="+mn-lt"/>
                          <a:ea typeface="+mn-ea"/>
                          <a:cs typeface="+mn-cs"/>
                        </a:rPr>
                        <a:t> and enabled automatically --&gt;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mvc:annotation</a:t>
                      </a:r>
                      <a:r>
                        <a:rPr lang="en-US" sz="1400" b="1" kern="1200" dirty="0" smtClean="0">
                          <a:solidFill>
                            <a:schemeClr val="lt1"/>
                          </a:solidFill>
                          <a:latin typeface="+mn-lt"/>
                          <a:ea typeface="+mn-ea"/>
                          <a:cs typeface="+mn-cs"/>
                        </a:rPr>
                        <a:t>-driven/&gt;</a:t>
                      </a: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&lt;/beans&gt;</a:t>
                      </a:r>
                      <a:endParaRPr lang="en-US" sz="1400" b="1" kern="1200" dirty="0">
                        <a:solidFill>
                          <a:schemeClr val="lt1"/>
                        </a:solidFill>
                        <a:latin typeface="+mn-lt"/>
                        <a:ea typeface="+mn-ea"/>
                        <a:cs typeface="+mn-cs"/>
                      </a:endParaRPr>
                    </a:p>
                  </a:txBody>
                  <a:tcPr/>
                </a:tc>
              </a:tr>
            </a:tbl>
          </a:graphicData>
        </a:graphic>
      </p:graphicFrame>
      <p:sp>
        <p:nvSpPr>
          <p:cNvPr id="7" name="Slide Number Placeholder 3"/>
          <p:cNvSpPr>
            <a:spLocks noGrp="1"/>
          </p:cNvSpPr>
          <p:nvPr>
            <p:ph type="sldNum" sz="quarter" idx="10"/>
          </p:nvPr>
        </p:nvSpPr>
        <p:spPr/>
        <p:txBody>
          <a:bodyPr/>
          <a:lstStyle/>
          <a:p>
            <a:pPr algn="l">
              <a:defRPr/>
            </a:pPr>
            <a:fld id="{A6662603-8462-4710-BAF2-D15301959AA3}" type="slidenum">
              <a:rPr lang="en-US" smtClean="0">
                <a:latin typeface="+mn-lt"/>
              </a:rPr>
              <a:pPr algn="l">
                <a:defRPr/>
              </a:pPr>
              <a:t>17</a:t>
            </a:fld>
            <a:endParaRPr 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Validations with Annotations (JSR 303) (Contd.)</a:t>
            </a:r>
          </a:p>
        </p:txBody>
      </p:sp>
      <p:sp>
        <p:nvSpPr>
          <p:cNvPr id="27651" name="Content Placeholder 2"/>
          <p:cNvSpPr>
            <a:spLocks noGrp="1"/>
          </p:cNvSpPr>
          <p:nvPr>
            <p:ph idx="1"/>
          </p:nvPr>
        </p:nvSpPr>
        <p:spPr>
          <a:xfrm>
            <a:off x="228600" y="1609725"/>
            <a:ext cx="8686800" cy="4791075"/>
          </a:xfrm>
        </p:spPr>
        <p:txBody>
          <a:bodyPr/>
          <a:lstStyle/>
          <a:p>
            <a:pPr>
              <a:buFont typeface="Arial" pitchFamily="34" charset="0"/>
              <a:buChar char="•"/>
            </a:pPr>
            <a:r>
              <a:rPr sz="2000" smtClean="0"/>
              <a:t>The Associate class now have JSR 303 Annotations:</a:t>
            </a:r>
          </a:p>
        </p:txBody>
      </p:sp>
      <p:graphicFrame>
        <p:nvGraphicFramePr>
          <p:cNvPr id="6" name="Table 5"/>
          <p:cNvGraphicFramePr>
            <a:graphicFrameLocks noGrp="1"/>
          </p:cNvGraphicFramePr>
          <p:nvPr/>
        </p:nvGraphicFramePr>
        <p:xfrm>
          <a:off x="609600" y="2209800"/>
          <a:ext cx="7016750" cy="3292475"/>
        </p:xfrm>
        <a:graphic>
          <a:graphicData uri="http://schemas.openxmlformats.org/drawingml/2006/table">
            <a:tbl>
              <a:tblPr firstRow="1" bandRow="1">
                <a:tableStyleId>{5C22544A-7EE6-4342-B048-85BDC9FD1C3A}</a:tableStyleId>
              </a:tblPr>
              <a:tblGrid>
                <a:gridCol w="7016369"/>
              </a:tblGrid>
              <a:tr h="2895600">
                <a:tc>
                  <a:txBody>
                    <a:bodyPr/>
                    <a:lstStyle/>
                    <a:p>
                      <a:r>
                        <a:rPr lang="en-US" sz="1400" b="1" kern="1200" dirty="0" smtClean="0">
                          <a:solidFill>
                            <a:schemeClr val="lt1"/>
                          </a:solidFill>
                          <a:latin typeface="+mn-lt"/>
                          <a:ea typeface="+mn-ea"/>
                          <a:cs typeface="+mn-cs"/>
                        </a:rPr>
                        <a:t>import </a:t>
                      </a:r>
                      <a:r>
                        <a:rPr lang="en-US" sz="1400" b="1" kern="1200" dirty="0" err="1" smtClean="0">
                          <a:solidFill>
                            <a:schemeClr val="lt1"/>
                          </a:solidFill>
                          <a:latin typeface="+mn-lt"/>
                          <a:ea typeface="+mn-ea"/>
                          <a:cs typeface="+mn-cs"/>
                        </a:rPr>
                        <a:t>javax.validation.constraints.Size</a:t>
                      </a:r>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import </a:t>
                      </a:r>
                      <a:r>
                        <a:rPr lang="en-US" sz="1400" b="1" kern="1200" dirty="0" err="1" smtClean="0">
                          <a:solidFill>
                            <a:schemeClr val="lt1"/>
                          </a:solidFill>
                          <a:latin typeface="+mn-lt"/>
                          <a:ea typeface="+mn-ea"/>
                          <a:cs typeface="+mn-cs"/>
                        </a:rPr>
                        <a:t>org.hibernate.validator.constraints.NotEmpty</a:t>
                      </a:r>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public class  Associate{</a:t>
                      </a:r>
                    </a:p>
                    <a:p>
                      <a:r>
                        <a:rPr lang="fr-FR" sz="1400" b="1" kern="1200" dirty="0" smtClean="0">
                          <a:solidFill>
                            <a:schemeClr val="lt1"/>
                          </a:solidFill>
                          <a:latin typeface="+mn-lt"/>
                          <a:ea typeface="+mn-ea"/>
                          <a:cs typeface="+mn-cs"/>
                        </a:rPr>
                        <a:t>	   @</a:t>
                      </a:r>
                      <a:r>
                        <a:rPr lang="fr-FR" sz="1400" b="1" kern="1200" dirty="0" err="1" smtClean="0">
                          <a:solidFill>
                            <a:schemeClr val="lt1"/>
                          </a:solidFill>
                          <a:latin typeface="+mn-lt"/>
                          <a:ea typeface="+mn-ea"/>
                          <a:cs typeface="+mn-cs"/>
                        </a:rPr>
                        <a:t>NotEmpty</a:t>
                      </a:r>
                      <a:endParaRPr lang="fr-FR"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@Size(min = 1, max = 50)</a:t>
                      </a:r>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private String </a:t>
                      </a:r>
                      <a:r>
                        <a:rPr lang="en-US" sz="1400" i="1" dirty="0" err="1" smtClean="0"/>
                        <a:t>ascFstName</a:t>
                      </a:r>
                      <a:r>
                        <a:rPr lang="en-US" sz="1400" b="1" kern="1200" dirty="0" smtClean="0">
                          <a:solidFill>
                            <a:schemeClr val="lt1"/>
                          </a:solidFill>
                          <a:latin typeface="+mn-lt"/>
                          <a:ea typeface="+mn-ea"/>
                          <a:cs typeface="+mn-cs"/>
                        </a:rPr>
                        <a:t>;</a:t>
                      </a:r>
                    </a:p>
                    <a:p>
                      <a:endParaRPr lang="en-US"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a:t>
                      </a:r>
                      <a:r>
                        <a:rPr lang="fr-FR" sz="1400" b="1" kern="1200" dirty="0" err="1" smtClean="0">
                          <a:solidFill>
                            <a:schemeClr val="lt1"/>
                          </a:solidFill>
                          <a:latin typeface="+mn-lt"/>
                          <a:ea typeface="+mn-ea"/>
                          <a:cs typeface="+mn-cs"/>
                        </a:rPr>
                        <a:t>NotEmpty</a:t>
                      </a:r>
                      <a:endParaRPr lang="fr-FR"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@Size(min = 1, max = 50)</a:t>
                      </a:r>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private String </a:t>
                      </a:r>
                      <a:r>
                        <a:rPr lang="en-US" sz="1400" i="1" dirty="0" err="1" smtClean="0"/>
                        <a:t>ascLastName</a:t>
                      </a:r>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//getters</a:t>
                      </a:r>
                      <a:r>
                        <a:rPr lang="en-US" sz="1400" b="1" kern="1200" baseline="0" dirty="0" smtClean="0">
                          <a:solidFill>
                            <a:schemeClr val="lt1"/>
                          </a:solidFill>
                          <a:latin typeface="+mn-lt"/>
                          <a:ea typeface="+mn-ea"/>
                          <a:cs typeface="+mn-cs"/>
                        </a:rPr>
                        <a:t> and setters…</a:t>
                      </a:r>
                      <a:endParaRPr lang="en-US" sz="1400" b="1" kern="1200" dirty="0" smtClean="0">
                        <a:solidFill>
                          <a:schemeClr val="lt1"/>
                        </a:solidFill>
                        <a:latin typeface="+mn-lt"/>
                        <a:ea typeface="+mn-ea"/>
                        <a:cs typeface="+mn-cs"/>
                      </a:endParaRP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a:t>
                      </a:r>
                    </a:p>
                    <a:p>
                      <a:endParaRPr lang="en-US" sz="1400" b="1" kern="1200" dirty="0">
                        <a:solidFill>
                          <a:schemeClr val="lt1"/>
                        </a:solidFill>
                        <a:latin typeface="+mn-lt"/>
                        <a:ea typeface="+mn-ea"/>
                        <a:cs typeface="+mn-cs"/>
                      </a:endParaRPr>
                    </a:p>
                  </a:txBody>
                  <a:tcPr/>
                </a:tc>
              </a:tr>
            </a:tbl>
          </a:graphicData>
        </a:graphic>
      </p:graphicFrame>
      <p:sp>
        <p:nvSpPr>
          <p:cNvPr id="7" name="Slide Number Placeholder 3"/>
          <p:cNvSpPr>
            <a:spLocks noGrp="1"/>
          </p:cNvSpPr>
          <p:nvPr>
            <p:ph type="sldNum" sz="quarter" idx="10"/>
          </p:nvPr>
        </p:nvSpPr>
        <p:spPr/>
        <p:txBody>
          <a:bodyPr/>
          <a:lstStyle/>
          <a:p>
            <a:pPr algn="l">
              <a:defRPr/>
            </a:pPr>
            <a:fld id="{F9953F76-C83E-46BF-A699-E00AA63EDBE0}" type="slidenum">
              <a:rPr lang="en-US" smtClean="0">
                <a:latin typeface="+mn-lt"/>
              </a:rPr>
              <a:pPr algn="l">
                <a:defRPr/>
              </a:pPr>
              <a:t>18</a:t>
            </a:fld>
            <a:endParaRPr lang="en-US"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Validations with Annotations (JSR 303) (Contd.)</a:t>
            </a:r>
          </a:p>
        </p:txBody>
      </p:sp>
      <p:sp>
        <p:nvSpPr>
          <p:cNvPr id="28675" name="Content Placeholder 2"/>
          <p:cNvSpPr>
            <a:spLocks noGrp="1"/>
          </p:cNvSpPr>
          <p:nvPr>
            <p:ph idx="1"/>
          </p:nvPr>
        </p:nvSpPr>
        <p:spPr>
          <a:xfrm>
            <a:off x="304800" y="1524000"/>
            <a:ext cx="8686800" cy="4791075"/>
          </a:xfrm>
        </p:spPr>
        <p:txBody>
          <a:bodyPr/>
          <a:lstStyle/>
          <a:p>
            <a:pPr>
              <a:spcBef>
                <a:spcPct val="0"/>
              </a:spcBef>
              <a:buFont typeface="Arial" pitchFamily="34" charset="0"/>
              <a:buChar char="•"/>
            </a:pPr>
            <a:r>
              <a:rPr sz="2000" smtClean="0"/>
              <a:t>The AssociateController will be as follows:</a:t>
            </a:r>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Char char="•"/>
            </a:pPr>
            <a:endParaRPr sz="2000" smtClean="0"/>
          </a:p>
          <a:p>
            <a:pPr>
              <a:spcBef>
                <a:spcPct val="0"/>
              </a:spcBef>
              <a:buFont typeface="Arial" pitchFamily="34" charset="0"/>
              <a:buChar char="•"/>
            </a:pPr>
            <a:endParaRPr sz="2000" smtClean="0"/>
          </a:p>
          <a:p>
            <a:pPr>
              <a:spcBef>
                <a:spcPct val="0"/>
              </a:spcBef>
              <a:buFont typeface="Arial" pitchFamily="34" charset="0"/>
              <a:buChar char="•"/>
            </a:pPr>
            <a:endParaRPr sz="2000" smtClean="0"/>
          </a:p>
          <a:p>
            <a:pPr>
              <a:spcBef>
                <a:spcPct val="0"/>
              </a:spcBef>
              <a:buFont typeface="Arial" pitchFamily="34" charset="0"/>
              <a:buChar char="•"/>
            </a:pPr>
            <a:r>
              <a:rPr sz="2000" smtClean="0"/>
              <a:t>Any ConstraintViolations will automatically be exposed as errors in the BindingResult renderable by standard Spring MVC form tags.</a:t>
            </a:r>
          </a:p>
        </p:txBody>
      </p:sp>
      <p:graphicFrame>
        <p:nvGraphicFramePr>
          <p:cNvPr id="6" name="Table 5"/>
          <p:cNvGraphicFramePr>
            <a:graphicFrameLocks noGrp="1"/>
          </p:cNvGraphicFramePr>
          <p:nvPr/>
        </p:nvGraphicFramePr>
        <p:xfrm>
          <a:off x="685800" y="2179638"/>
          <a:ext cx="7848600" cy="3459162"/>
        </p:xfrm>
        <a:graphic>
          <a:graphicData uri="http://schemas.openxmlformats.org/drawingml/2006/table">
            <a:tbl>
              <a:tblPr firstRow="1" bandRow="1">
                <a:tableStyleId>{5C22544A-7EE6-4342-B048-85BDC9FD1C3A}</a:tableStyleId>
              </a:tblPr>
              <a:tblGrid>
                <a:gridCol w="7848601"/>
              </a:tblGrid>
              <a:tr h="3337560">
                <a:tc>
                  <a:txBody>
                    <a:bodyPr/>
                    <a:lstStyle/>
                    <a:p>
                      <a:r>
                        <a:rPr lang="en-US" sz="1300" b="1" kern="1200" baseline="0" dirty="0" smtClean="0">
                          <a:solidFill>
                            <a:schemeClr val="lt1"/>
                          </a:solidFill>
                          <a:latin typeface="+mn-lt"/>
                          <a:ea typeface="+mn-ea"/>
                          <a:cs typeface="+mn-cs"/>
                        </a:rPr>
                        <a:t>import </a:t>
                      </a:r>
                      <a:r>
                        <a:rPr lang="en-US" sz="1300" b="1" kern="1200" baseline="0" dirty="0" err="1" smtClean="0">
                          <a:solidFill>
                            <a:schemeClr val="lt1"/>
                          </a:solidFill>
                          <a:latin typeface="+mn-lt"/>
                          <a:ea typeface="+mn-ea"/>
                          <a:cs typeface="+mn-cs"/>
                        </a:rPr>
                        <a:t>javax.validation.Valid</a:t>
                      </a:r>
                      <a:r>
                        <a:rPr lang="en-US" sz="1300" b="1" kern="1200" baseline="0" dirty="0" smtClean="0">
                          <a:solidFill>
                            <a:schemeClr val="lt1"/>
                          </a:solidFill>
                          <a:latin typeface="+mn-lt"/>
                          <a:ea typeface="+mn-ea"/>
                          <a:cs typeface="+mn-cs"/>
                        </a:rPr>
                        <a:t>;</a:t>
                      </a:r>
                    </a:p>
                    <a:p>
                      <a:r>
                        <a:rPr lang="en-US" sz="1300" b="1" kern="1200" baseline="0" dirty="0" smtClean="0">
                          <a:solidFill>
                            <a:schemeClr val="lt1"/>
                          </a:solidFill>
                          <a:latin typeface="+mn-lt"/>
                          <a:ea typeface="+mn-ea"/>
                          <a:cs typeface="+mn-cs"/>
                        </a:rPr>
                        <a:t>…</a:t>
                      </a:r>
                    </a:p>
                    <a:p>
                      <a:r>
                        <a:rPr lang="en-US" sz="1300" b="1" kern="1200" baseline="0" dirty="0" smtClean="0">
                          <a:solidFill>
                            <a:schemeClr val="lt1"/>
                          </a:solidFill>
                          <a:latin typeface="+mn-lt"/>
                          <a:ea typeface="+mn-ea"/>
                          <a:cs typeface="+mn-cs"/>
                        </a:rPr>
                        <a:t>@Controller</a:t>
                      </a:r>
                    </a:p>
                    <a:p>
                      <a:r>
                        <a:rPr lang="en-US" sz="1300" b="1" kern="1200" baseline="0" dirty="0" smtClean="0">
                          <a:solidFill>
                            <a:schemeClr val="lt1"/>
                          </a:solidFill>
                          <a:latin typeface="+mn-lt"/>
                          <a:ea typeface="+mn-ea"/>
                          <a:cs typeface="+mn-cs"/>
                        </a:rPr>
                        <a:t>public class </a:t>
                      </a:r>
                      <a:r>
                        <a:rPr lang="en-US" sz="1300" b="1" kern="1200" baseline="0" dirty="0" err="1" smtClean="0">
                          <a:solidFill>
                            <a:schemeClr val="lt1"/>
                          </a:solidFill>
                          <a:latin typeface="+mn-lt"/>
                          <a:ea typeface="+mn-ea"/>
                          <a:cs typeface="+mn-cs"/>
                        </a:rPr>
                        <a:t>AssociateController</a:t>
                      </a:r>
                      <a:r>
                        <a:rPr lang="en-US" sz="1300" b="1" kern="1200" baseline="0" dirty="0" smtClean="0">
                          <a:solidFill>
                            <a:schemeClr val="lt1"/>
                          </a:solidFill>
                          <a:latin typeface="+mn-lt"/>
                          <a:ea typeface="+mn-ea"/>
                          <a:cs typeface="+mn-cs"/>
                        </a:rPr>
                        <a:t> {</a:t>
                      </a:r>
                    </a:p>
                    <a:p>
                      <a:endParaRPr lang="en-US" sz="1300" b="1" kern="1200" dirty="0" smtClean="0">
                        <a:solidFill>
                          <a:schemeClr val="lt1"/>
                        </a:solidFill>
                        <a:latin typeface="+mn-lt"/>
                        <a:ea typeface="+mn-ea"/>
                        <a:cs typeface="+mn-cs"/>
                      </a:endParaRPr>
                    </a:p>
                    <a:p>
                      <a:r>
                        <a:rPr lang="en-US" sz="1300" b="1" kern="1200" baseline="0" dirty="0" smtClean="0">
                          <a:solidFill>
                            <a:schemeClr val="lt1"/>
                          </a:solidFill>
                          <a:latin typeface="+mn-lt"/>
                          <a:ea typeface="+mn-ea"/>
                          <a:cs typeface="+mn-cs"/>
                        </a:rPr>
                        <a:t>@RequestMapping("</a:t>
                      </a:r>
                      <a:r>
                        <a:rPr lang="en-US" sz="1300" b="1" kern="1200" baseline="0" dirty="0" err="1" smtClean="0">
                          <a:solidFill>
                            <a:schemeClr val="lt1"/>
                          </a:solidFill>
                          <a:latin typeface="+mn-lt"/>
                          <a:ea typeface="+mn-ea"/>
                          <a:cs typeface="+mn-cs"/>
                        </a:rPr>
                        <a:t>addAssociate</a:t>
                      </a:r>
                      <a:r>
                        <a:rPr lang="en-US" sz="1300" b="1" kern="1200" baseline="0" dirty="0" smtClean="0">
                          <a:solidFill>
                            <a:schemeClr val="lt1"/>
                          </a:solidFill>
                          <a:latin typeface="+mn-lt"/>
                          <a:ea typeface="+mn-ea"/>
                          <a:cs typeface="+mn-cs"/>
                        </a:rPr>
                        <a:t>")</a:t>
                      </a:r>
                    </a:p>
                    <a:p>
                      <a:r>
                        <a:rPr lang="en-US" sz="1300" b="1" kern="1200" baseline="0" dirty="0" smtClean="0">
                          <a:solidFill>
                            <a:schemeClr val="lt1"/>
                          </a:solidFill>
                          <a:latin typeface="+mn-lt"/>
                          <a:ea typeface="+mn-ea"/>
                          <a:cs typeface="+mn-cs"/>
                        </a:rPr>
                        <a:t>public </a:t>
                      </a:r>
                      <a:r>
                        <a:rPr lang="en-US" sz="1300" b="1" kern="1200" baseline="0" dirty="0" err="1" smtClean="0">
                          <a:solidFill>
                            <a:schemeClr val="lt1"/>
                          </a:solidFill>
                          <a:latin typeface="+mn-lt"/>
                          <a:ea typeface="+mn-ea"/>
                          <a:cs typeface="+mn-cs"/>
                        </a:rPr>
                        <a:t>ModelAndView</a:t>
                      </a:r>
                      <a:r>
                        <a:rPr lang="en-US" sz="1300" b="1" kern="1200" baseline="0" dirty="0" smtClean="0">
                          <a:solidFill>
                            <a:schemeClr val="lt1"/>
                          </a:solidFill>
                          <a:latin typeface="+mn-lt"/>
                          <a:ea typeface="+mn-ea"/>
                          <a:cs typeface="+mn-cs"/>
                        </a:rPr>
                        <a:t> </a:t>
                      </a:r>
                      <a:r>
                        <a:rPr lang="en-US" sz="1300" b="1" kern="1200" baseline="0" dirty="0" err="1" smtClean="0">
                          <a:solidFill>
                            <a:schemeClr val="lt1"/>
                          </a:solidFill>
                          <a:latin typeface="+mn-lt"/>
                          <a:ea typeface="+mn-ea"/>
                          <a:cs typeface="+mn-cs"/>
                        </a:rPr>
                        <a:t>addAssociate</a:t>
                      </a:r>
                      <a:r>
                        <a:rPr lang="en-US" sz="1300" b="1" kern="1200" baseline="0" dirty="0" smtClean="0">
                          <a:solidFill>
                            <a:schemeClr val="lt1"/>
                          </a:solidFill>
                          <a:latin typeface="+mn-lt"/>
                          <a:ea typeface="+mn-ea"/>
                          <a:cs typeface="+mn-cs"/>
                        </a:rPr>
                        <a:t>(@Valid Associate </a:t>
                      </a:r>
                      <a:r>
                        <a:rPr lang="en-US" sz="1300" b="1" kern="1200" baseline="0" dirty="0" err="1" smtClean="0">
                          <a:solidFill>
                            <a:schemeClr val="lt1"/>
                          </a:solidFill>
                          <a:latin typeface="+mn-lt"/>
                          <a:ea typeface="+mn-ea"/>
                          <a:cs typeface="+mn-cs"/>
                        </a:rPr>
                        <a:t>associate</a:t>
                      </a:r>
                      <a:r>
                        <a:rPr lang="en-US" sz="1300" b="1" kern="1200" baseline="0" dirty="0" smtClean="0">
                          <a:solidFill>
                            <a:schemeClr val="lt1"/>
                          </a:solidFill>
                          <a:latin typeface="+mn-lt"/>
                          <a:ea typeface="+mn-ea"/>
                          <a:cs typeface="+mn-cs"/>
                        </a:rPr>
                        <a:t>, </a:t>
                      </a:r>
                      <a:r>
                        <a:rPr lang="en-US" sz="1300" b="1" kern="1200" baseline="0" dirty="0" err="1" smtClean="0">
                          <a:solidFill>
                            <a:schemeClr val="lt1"/>
                          </a:solidFill>
                          <a:latin typeface="+mn-lt"/>
                          <a:ea typeface="+mn-ea"/>
                          <a:cs typeface="+mn-cs"/>
                        </a:rPr>
                        <a:t>BindingResult</a:t>
                      </a:r>
                      <a:r>
                        <a:rPr lang="en-US" sz="1300" b="1" kern="1200" baseline="0" dirty="0" smtClean="0">
                          <a:solidFill>
                            <a:schemeClr val="lt1"/>
                          </a:solidFill>
                          <a:latin typeface="+mn-lt"/>
                          <a:ea typeface="+mn-ea"/>
                          <a:cs typeface="+mn-cs"/>
                        </a:rPr>
                        <a:t> result) {</a:t>
                      </a:r>
                    </a:p>
                    <a:p>
                      <a:r>
                        <a:rPr lang="en-US" sz="1300" b="1" kern="1200" baseline="0" dirty="0" smtClean="0">
                          <a:solidFill>
                            <a:schemeClr val="lt1"/>
                          </a:solidFill>
                          <a:latin typeface="+mn-lt"/>
                          <a:ea typeface="+mn-ea"/>
                          <a:cs typeface="+mn-cs"/>
                        </a:rPr>
                        <a:t>     </a:t>
                      </a:r>
                      <a:r>
                        <a:rPr lang="en-US" sz="1300" b="1" kern="1200" baseline="0" dirty="0" err="1" smtClean="0">
                          <a:solidFill>
                            <a:schemeClr val="lt1"/>
                          </a:solidFill>
                          <a:latin typeface="+mn-lt"/>
                          <a:ea typeface="+mn-ea"/>
                          <a:cs typeface="+mn-cs"/>
                        </a:rPr>
                        <a:t>ModelAndView</a:t>
                      </a:r>
                      <a:r>
                        <a:rPr lang="en-US" sz="1300" b="1" kern="1200" baseline="0" dirty="0" smtClean="0">
                          <a:solidFill>
                            <a:schemeClr val="lt1"/>
                          </a:solidFill>
                          <a:latin typeface="+mn-lt"/>
                          <a:ea typeface="+mn-ea"/>
                          <a:cs typeface="+mn-cs"/>
                        </a:rPr>
                        <a:t>  </a:t>
                      </a:r>
                      <a:r>
                        <a:rPr lang="en-US" sz="1300" b="1" kern="1200" baseline="0" dirty="0" err="1" smtClean="0">
                          <a:solidFill>
                            <a:schemeClr val="lt1"/>
                          </a:solidFill>
                          <a:latin typeface="+mn-lt"/>
                          <a:ea typeface="+mn-ea"/>
                          <a:cs typeface="+mn-cs"/>
                        </a:rPr>
                        <a:t>modelAndView</a:t>
                      </a:r>
                      <a:r>
                        <a:rPr lang="en-US" sz="1300" b="1" kern="1200" baseline="0" dirty="0" smtClean="0">
                          <a:solidFill>
                            <a:schemeClr val="lt1"/>
                          </a:solidFill>
                          <a:latin typeface="+mn-lt"/>
                          <a:ea typeface="+mn-ea"/>
                          <a:cs typeface="+mn-cs"/>
                        </a:rPr>
                        <a:t> = new </a:t>
                      </a:r>
                      <a:r>
                        <a:rPr lang="en-US" sz="1300" b="1" kern="1200" baseline="0" dirty="0" err="1" smtClean="0">
                          <a:solidFill>
                            <a:schemeClr val="lt1"/>
                          </a:solidFill>
                          <a:latin typeface="+mn-lt"/>
                          <a:ea typeface="+mn-ea"/>
                          <a:cs typeface="+mn-cs"/>
                        </a:rPr>
                        <a:t>ModelAndView</a:t>
                      </a:r>
                      <a:r>
                        <a:rPr lang="en-US" sz="1300" b="1" kern="1200" baseline="0" dirty="0" smtClean="0">
                          <a:solidFill>
                            <a:schemeClr val="lt1"/>
                          </a:solidFill>
                          <a:latin typeface="+mn-lt"/>
                          <a:ea typeface="+mn-ea"/>
                          <a:cs typeface="+mn-cs"/>
                        </a:rPr>
                        <a:t>("</a:t>
                      </a:r>
                      <a:r>
                        <a:rPr lang="en-US" sz="1300" b="1" kern="1200" baseline="0" dirty="0" err="1" smtClean="0">
                          <a:solidFill>
                            <a:schemeClr val="lt1"/>
                          </a:solidFill>
                          <a:latin typeface="+mn-lt"/>
                          <a:ea typeface="+mn-ea"/>
                          <a:cs typeface="+mn-cs"/>
                        </a:rPr>
                        <a:t>addAssociateSubPageContents</a:t>
                      </a:r>
                      <a:r>
                        <a:rPr lang="en-US" sz="1300" b="1" kern="1200" baseline="0" dirty="0" smtClean="0">
                          <a:solidFill>
                            <a:schemeClr val="lt1"/>
                          </a:solidFill>
                          <a:latin typeface="+mn-lt"/>
                          <a:ea typeface="+mn-ea"/>
                          <a:cs typeface="+mn-cs"/>
                        </a:rPr>
                        <a:t>");	</a:t>
                      </a:r>
                    </a:p>
                    <a:p>
                      <a:r>
                        <a:rPr lang="en-US" sz="1300" b="1" kern="1200" baseline="0" dirty="0" smtClean="0">
                          <a:solidFill>
                            <a:schemeClr val="lt1"/>
                          </a:solidFill>
                          <a:latin typeface="+mn-lt"/>
                          <a:ea typeface="+mn-ea"/>
                          <a:cs typeface="+mn-cs"/>
                        </a:rPr>
                        <a:t>     </a:t>
                      </a:r>
                      <a:r>
                        <a:rPr lang="en-US" sz="1300" b="1" kern="1200" baseline="0" dirty="0" err="1" smtClean="0">
                          <a:solidFill>
                            <a:schemeClr val="lt1"/>
                          </a:solidFill>
                          <a:latin typeface="+mn-lt"/>
                          <a:ea typeface="+mn-ea"/>
                          <a:cs typeface="+mn-cs"/>
                        </a:rPr>
                        <a:t>modelAndView.addObject</a:t>
                      </a:r>
                      <a:r>
                        <a:rPr lang="en-US" sz="1300" b="1" kern="1200" baseline="0" dirty="0" smtClean="0">
                          <a:solidFill>
                            <a:schemeClr val="lt1"/>
                          </a:solidFill>
                          <a:latin typeface="+mn-lt"/>
                          <a:ea typeface="+mn-ea"/>
                          <a:cs typeface="+mn-cs"/>
                        </a:rPr>
                        <a:t>("associate", associate);</a:t>
                      </a:r>
                    </a:p>
                    <a:p>
                      <a:r>
                        <a:rPr lang="en-US" sz="1300" b="1" kern="1200" baseline="0" dirty="0" smtClean="0">
                          <a:solidFill>
                            <a:schemeClr val="lt1"/>
                          </a:solidFill>
                          <a:latin typeface="+mn-lt"/>
                          <a:ea typeface="+mn-ea"/>
                          <a:cs typeface="+mn-cs"/>
                        </a:rPr>
                        <a:t>     If(</a:t>
                      </a:r>
                      <a:r>
                        <a:rPr lang="en-US" sz="1300" b="1" kern="1200" baseline="0" dirty="0" err="1" smtClean="0">
                          <a:solidFill>
                            <a:schemeClr val="lt1"/>
                          </a:solidFill>
                          <a:latin typeface="+mn-lt"/>
                          <a:ea typeface="+mn-ea"/>
                          <a:cs typeface="+mn-cs"/>
                        </a:rPr>
                        <a:t>result.hasErrors</a:t>
                      </a:r>
                      <a:r>
                        <a:rPr lang="en-US" sz="1300" b="1" kern="1200" baseline="0" dirty="0" smtClean="0">
                          <a:solidFill>
                            <a:schemeClr val="lt1"/>
                          </a:solidFill>
                          <a:latin typeface="+mn-lt"/>
                          <a:ea typeface="+mn-ea"/>
                          <a:cs typeface="+mn-cs"/>
                        </a:rPr>
                        <a:t>()){</a:t>
                      </a:r>
                    </a:p>
                    <a:p>
                      <a:r>
                        <a:rPr lang="en-US" sz="1300" b="1" kern="1200" baseline="0" dirty="0" smtClean="0">
                          <a:solidFill>
                            <a:schemeClr val="lt1"/>
                          </a:solidFill>
                          <a:latin typeface="+mn-lt"/>
                          <a:ea typeface="+mn-ea"/>
                          <a:cs typeface="+mn-cs"/>
                        </a:rPr>
                        <a:t>                  return </a:t>
                      </a:r>
                      <a:r>
                        <a:rPr lang="en-US" sz="1300" b="1" kern="1200" baseline="0" dirty="0" err="1" smtClean="0">
                          <a:solidFill>
                            <a:schemeClr val="lt1"/>
                          </a:solidFill>
                          <a:latin typeface="+mn-lt"/>
                          <a:ea typeface="+mn-ea"/>
                          <a:cs typeface="+mn-cs"/>
                        </a:rPr>
                        <a:t>modelAndView</a:t>
                      </a:r>
                      <a:r>
                        <a:rPr lang="en-US" sz="1300" b="1" kern="1200" baseline="0" dirty="0" smtClean="0">
                          <a:solidFill>
                            <a:schemeClr val="lt1"/>
                          </a:solidFill>
                          <a:latin typeface="+mn-lt"/>
                          <a:ea typeface="+mn-ea"/>
                          <a:cs typeface="+mn-cs"/>
                        </a:rPr>
                        <a:t>;</a:t>
                      </a:r>
                    </a:p>
                    <a:p>
                      <a:r>
                        <a:rPr lang="en-US" sz="1300" b="1" kern="1200" baseline="0" dirty="0" smtClean="0">
                          <a:solidFill>
                            <a:schemeClr val="lt1"/>
                          </a:solidFill>
                          <a:latin typeface="+mn-lt"/>
                          <a:ea typeface="+mn-ea"/>
                          <a:cs typeface="+mn-cs"/>
                        </a:rPr>
                        <a:t>     }</a:t>
                      </a:r>
                    </a:p>
                    <a:p>
                      <a:r>
                        <a:rPr lang="en-US" sz="1300" b="1" kern="1200" baseline="0" dirty="0" err="1" smtClean="0">
                          <a:solidFill>
                            <a:schemeClr val="lt1"/>
                          </a:solidFill>
                          <a:latin typeface="+mn-lt"/>
                          <a:ea typeface="+mn-ea"/>
                          <a:cs typeface="+mn-cs"/>
                        </a:rPr>
                        <a:t>associateService.addAssociate</a:t>
                      </a:r>
                      <a:r>
                        <a:rPr lang="en-US" sz="1300" b="1" kern="1200" baseline="0" dirty="0" smtClean="0">
                          <a:solidFill>
                            <a:schemeClr val="lt1"/>
                          </a:solidFill>
                          <a:latin typeface="+mn-lt"/>
                          <a:ea typeface="+mn-ea"/>
                          <a:cs typeface="+mn-cs"/>
                        </a:rPr>
                        <a:t>(associate);</a:t>
                      </a:r>
                    </a:p>
                    <a:p>
                      <a:r>
                        <a:rPr lang="en-US" sz="1300" b="1" kern="1200" baseline="0" dirty="0" smtClean="0">
                          <a:solidFill>
                            <a:schemeClr val="lt1"/>
                          </a:solidFill>
                          <a:latin typeface="+mn-lt"/>
                          <a:ea typeface="+mn-ea"/>
                          <a:cs typeface="+mn-cs"/>
                        </a:rPr>
                        <a:t>return new </a:t>
                      </a:r>
                      <a:r>
                        <a:rPr lang="en-US" sz="1300" b="1" kern="1200" baseline="0" dirty="0" err="1" smtClean="0">
                          <a:solidFill>
                            <a:schemeClr val="lt1"/>
                          </a:solidFill>
                          <a:latin typeface="+mn-lt"/>
                          <a:ea typeface="+mn-ea"/>
                          <a:cs typeface="+mn-cs"/>
                        </a:rPr>
                        <a:t>ModelAndView</a:t>
                      </a:r>
                      <a:r>
                        <a:rPr lang="en-US" sz="1300" b="1" kern="1200" baseline="0" dirty="0" smtClean="0">
                          <a:solidFill>
                            <a:schemeClr val="lt1"/>
                          </a:solidFill>
                          <a:latin typeface="+mn-lt"/>
                          <a:ea typeface="+mn-ea"/>
                          <a:cs typeface="+mn-cs"/>
                        </a:rPr>
                        <a:t>("</a:t>
                      </a:r>
                      <a:r>
                        <a:rPr lang="en-US" sz="1300" b="1" kern="1200" baseline="0" dirty="0" err="1" smtClean="0">
                          <a:solidFill>
                            <a:schemeClr val="lt1"/>
                          </a:solidFill>
                          <a:latin typeface="+mn-lt"/>
                          <a:ea typeface="+mn-ea"/>
                          <a:cs typeface="+mn-cs"/>
                        </a:rPr>
                        <a:t>successAddAsociate</a:t>
                      </a:r>
                      <a:r>
                        <a:rPr lang="en-US" sz="1300" b="1" kern="1200" baseline="0" dirty="0" smtClean="0">
                          <a:solidFill>
                            <a:schemeClr val="lt1"/>
                          </a:solidFill>
                          <a:latin typeface="+mn-lt"/>
                          <a:ea typeface="+mn-ea"/>
                          <a:cs typeface="+mn-cs"/>
                        </a:rPr>
                        <a:t>");</a:t>
                      </a:r>
                    </a:p>
                    <a:p>
                      <a:r>
                        <a:rPr lang="en-US" sz="1300" b="1" kern="1200" baseline="0" dirty="0" smtClean="0">
                          <a:solidFill>
                            <a:schemeClr val="lt1"/>
                          </a:solidFill>
                          <a:latin typeface="+mn-lt"/>
                          <a:ea typeface="+mn-ea"/>
                          <a:cs typeface="+mn-cs"/>
                        </a:rPr>
                        <a:t>  }</a:t>
                      </a:r>
                    </a:p>
                    <a:p>
                      <a:r>
                        <a:rPr lang="en-US" sz="1300" b="1" kern="1200" baseline="0" dirty="0" smtClean="0">
                          <a:solidFill>
                            <a:schemeClr val="lt1"/>
                          </a:solidFill>
                          <a:latin typeface="+mn-lt"/>
                          <a:ea typeface="+mn-ea"/>
                          <a:cs typeface="+mn-cs"/>
                        </a:rPr>
                        <a:t>}</a:t>
                      </a:r>
                    </a:p>
                    <a:p>
                      <a:endParaRPr lang="en-US" sz="1300" b="1" kern="1200" baseline="0" dirty="0">
                        <a:solidFill>
                          <a:schemeClr val="lt1"/>
                        </a:solidFill>
                        <a:latin typeface="+mn-lt"/>
                        <a:ea typeface="+mn-ea"/>
                        <a:cs typeface="+mn-cs"/>
                      </a:endParaRPr>
                    </a:p>
                  </a:txBody>
                  <a:tcPr/>
                </a:tc>
              </a:tr>
            </a:tbl>
          </a:graphicData>
        </a:graphic>
      </p:graphicFrame>
      <p:sp>
        <p:nvSpPr>
          <p:cNvPr id="7" name="Slide Number Placeholder 3"/>
          <p:cNvSpPr>
            <a:spLocks noGrp="1"/>
          </p:cNvSpPr>
          <p:nvPr>
            <p:ph type="sldNum" sz="quarter" idx="10"/>
          </p:nvPr>
        </p:nvSpPr>
        <p:spPr/>
        <p:txBody>
          <a:bodyPr/>
          <a:lstStyle/>
          <a:p>
            <a:pPr algn="l">
              <a:defRPr/>
            </a:pPr>
            <a:fld id="{E46E3BB5-50D0-48C6-ACAB-10D073B135D4}" type="slidenum">
              <a:rPr lang="en-US" smtClean="0">
                <a:latin typeface="+mn-lt"/>
              </a:rPr>
              <a:pPr algn="l">
                <a:defRPr/>
              </a:pPr>
              <a:t>19</a:t>
            </a:fld>
            <a:endParaRPr lang="en-US"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6"/>
          <p:cNvSpPr>
            <a:spLocks noGrp="1"/>
          </p:cNvSpPr>
          <p:nvPr>
            <p:ph type="body" sz="quarter" idx="13"/>
          </p:nvPr>
        </p:nvSpPr>
        <p:spPr/>
        <p:txBody>
          <a:bodyPr/>
          <a:lstStyle/>
          <a:p>
            <a:pPr eaLnBrk="1" hangingPunct="1"/>
            <a:r>
              <a:rPr smtClean="0"/>
              <a:t>Shanmuga Sundaram Ramakrishnan</a:t>
            </a:r>
          </a:p>
        </p:txBody>
      </p:sp>
      <p:sp>
        <p:nvSpPr>
          <p:cNvPr id="11267" name="Text Placeholder 7"/>
          <p:cNvSpPr>
            <a:spLocks noGrp="1"/>
          </p:cNvSpPr>
          <p:nvPr>
            <p:ph type="body" sz="quarter" idx="14"/>
          </p:nvPr>
        </p:nvSpPr>
        <p:spPr/>
        <p:txBody>
          <a:bodyPr/>
          <a:lstStyle/>
          <a:p>
            <a:pPr eaLnBrk="1" hangingPunct="1"/>
            <a:r>
              <a:rPr smtClean="0"/>
              <a:t>9+ Years of experience in Java/J2EE</a:t>
            </a:r>
          </a:p>
        </p:txBody>
      </p:sp>
      <p:sp>
        <p:nvSpPr>
          <p:cNvPr id="11268" name="Text Placeholder 8"/>
          <p:cNvSpPr>
            <a:spLocks noGrp="1"/>
          </p:cNvSpPr>
          <p:nvPr>
            <p:ph type="body" sz="quarter" idx="15"/>
          </p:nvPr>
        </p:nvSpPr>
        <p:spPr/>
        <p:txBody>
          <a:bodyPr/>
          <a:lstStyle/>
          <a:p>
            <a:pPr eaLnBrk="1" hangingPunct="1"/>
            <a:r>
              <a:rPr smtClean="0"/>
              <a:t>Version 1.0, 7</a:t>
            </a:r>
            <a:r>
              <a:rPr baseline="30000" smtClean="0"/>
              <a:t>th</a:t>
            </a:r>
            <a:r>
              <a:rPr smtClean="0"/>
              <a:t> December</a:t>
            </a:r>
          </a:p>
        </p:txBody>
      </p:sp>
      <p:sp>
        <p:nvSpPr>
          <p:cNvPr id="6" name="Slide Number Placeholder 3"/>
          <p:cNvSpPr txBox="1">
            <a:spLocks/>
          </p:cNvSpPr>
          <p:nvPr/>
        </p:nvSpPr>
        <p:spPr>
          <a:xfrm>
            <a:off x="152400" y="6427788"/>
            <a:ext cx="457200" cy="277812"/>
          </a:xfrm>
          <a:prstGeom prst="rect">
            <a:avLst/>
          </a:prstGeom>
        </p:spPr>
        <p:txBody>
          <a:bodyPr/>
          <a:lstStyle/>
          <a:p>
            <a:pPr algn="l">
              <a:defRPr/>
            </a:pPr>
            <a:fld id="{AFC1BC13-F428-4B51-BEC1-1738A7D94CB2}" type="slidenum">
              <a:rPr lang="en-US" sz="1400" b="0">
                <a:solidFill>
                  <a:srgbClr val="A44687"/>
                </a:solidFill>
                <a:latin typeface="+mn-lt"/>
              </a:rPr>
              <a:pPr algn="l">
                <a:defRPr/>
              </a:pPr>
              <a:t>2</a:t>
            </a:fld>
            <a:endParaRPr lang="en-US" sz="1400" b="0" dirty="0">
              <a:solidFill>
                <a:srgbClr val="A44687"/>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Questions</a:t>
            </a:r>
          </a:p>
        </p:txBody>
      </p:sp>
      <p:pic>
        <p:nvPicPr>
          <p:cNvPr id="29699"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4D31FBAA-39F4-43CD-B176-5E9B09244C95}" type="slidenum">
              <a:rPr lang="en-US" smtClean="0">
                <a:latin typeface="+mn-lt"/>
              </a:rPr>
              <a:pPr algn="l">
                <a:defRPr/>
              </a:pPr>
              <a:t>20</a:t>
            </a:fld>
            <a:endParaRPr lang="en-US"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Exception Handling</a:t>
            </a:r>
          </a:p>
        </p:txBody>
      </p:sp>
      <p:sp>
        <p:nvSpPr>
          <p:cNvPr id="26627" name="Content Placeholder 2"/>
          <p:cNvSpPr>
            <a:spLocks noGrp="1"/>
          </p:cNvSpPr>
          <p:nvPr>
            <p:ph idx="1"/>
          </p:nvPr>
        </p:nvSpPr>
        <p:spPr/>
        <p:txBody>
          <a:bodyPr/>
          <a:lstStyle/>
          <a:p>
            <a:pPr marL="342900" lvl="1" indent="-342900" eaLnBrk="1" hangingPunct="1">
              <a:buFont typeface="Arial" pitchFamily="34" charset="0"/>
              <a:buChar char="•"/>
              <a:defRPr/>
            </a:pPr>
            <a:r>
              <a:rPr sz="2000" smtClean="0"/>
              <a:t>Exception Handling:</a:t>
            </a:r>
          </a:p>
          <a:p>
            <a:pPr lvl="1" eaLnBrk="1" hangingPunct="1">
              <a:defRPr/>
            </a:pPr>
            <a:r>
              <a:rPr sz="1800" smtClean="0"/>
              <a:t>To resolve uncaught exceptions, one or more exception handler beans can be declared in the Web application context.</a:t>
            </a:r>
          </a:p>
          <a:p>
            <a:pPr lvl="1" eaLnBrk="1" hangingPunct="1">
              <a:defRPr/>
            </a:pPr>
            <a:endParaRPr sz="1800" smtClean="0"/>
          </a:p>
          <a:p>
            <a:pPr lvl="1" eaLnBrk="1" hangingPunct="1">
              <a:defRPr/>
            </a:pPr>
            <a:r>
              <a:rPr sz="1800" smtClean="0"/>
              <a:t>The declared beans will implement HandlerExceptionResolver to help the DispatcherServlet to detect them automatically.</a:t>
            </a:r>
          </a:p>
          <a:p>
            <a:pPr lvl="1" eaLnBrk="1" hangingPunct="1">
              <a:defRPr/>
            </a:pPr>
            <a:endParaRPr sz="1800" smtClean="0"/>
          </a:p>
          <a:p>
            <a:pPr lvl="1" eaLnBrk="1" hangingPunct="1">
              <a:defRPr/>
            </a:pPr>
            <a:r>
              <a:rPr sz="1800" smtClean="0"/>
              <a:t>To display different errors on different pages,</a:t>
            </a:r>
            <a:r>
              <a:rPr sz="1800" b="1" smtClean="0"/>
              <a:t> SimpleMappingExceptionResolver has exception mappings in </a:t>
            </a:r>
            <a:r>
              <a:rPr sz="1800" smtClean="0"/>
              <a:t>the web application context. </a:t>
            </a:r>
          </a:p>
          <a:p>
            <a:pPr lvl="1" eaLnBrk="1" hangingPunct="1">
              <a:defRPr/>
            </a:pPr>
            <a:endParaRPr sz="1800" smtClean="0"/>
          </a:p>
          <a:p>
            <a:pPr lvl="1" eaLnBrk="1" hangingPunct="1">
              <a:defRPr/>
            </a:pPr>
            <a:r>
              <a:rPr sz="1800" smtClean="0"/>
              <a:t>If any of the exception declared in the exceptionMappings property is not matching then default exception page is rendered. This is declared with </a:t>
            </a:r>
            <a:r>
              <a:rPr sz="1800" i="1" smtClean="0"/>
              <a:t>defaultErrorView property.</a:t>
            </a:r>
            <a:endParaRPr sz="1800" smtClean="0"/>
          </a:p>
          <a:p>
            <a:pPr eaLnBrk="1" hangingPunct="1">
              <a:buFont typeface="Wingdings" pitchFamily="2" charset="2"/>
              <a:buNone/>
              <a:defRPr/>
            </a:pPr>
            <a:endParaRPr sz="1600" smtClean="0"/>
          </a:p>
        </p:txBody>
      </p:sp>
      <p:sp>
        <p:nvSpPr>
          <p:cNvPr id="5" name="Slide Number Placeholder 3"/>
          <p:cNvSpPr>
            <a:spLocks noGrp="1"/>
          </p:cNvSpPr>
          <p:nvPr>
            <p:ph type="sldNum" sz="quarter" idx="10"/>
          </p:nvPr>
        </p:nvSpPr>
        <p:spPr/>
        <p:txBody>
          <a:bodyPr/>
          <a:lstStyle/>
          <a:p>
            <a:pPr algn="l">
              <a:defRPr/>
            </a:pPr>
            <a:fld id="{8ED323CE-33E5-4AC7-B324-79E2B5265042}" type="slidenum">
              <a:rPr lang="en-US" smtClean="0">
                <a:latin typeface="+mn-lt"/>
              </a:rPr>
              <a:pPr algn="l">
                <a:defRPr/>
              </a:pPr>
              <a:t>21</a:t>
            </a:fld>
            <a:endParaRPr lang="en-US"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Exception Handling–Example</a:t>
            </a:r>
          </a:p>
        </p:txBody>
      </p:sp>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smtClean="0"/>
              <a:t>Example:</a:t>
            </a:r>
          </a:p>
          <a:p>
            <a:pPr indent="393700" eaLnBrk="1" hangingPunct="1">
              <a:buFont typeface="Wingdings" pitchFamily="2" charset="2"/>
              <a:buNone/>
              <a:defRPr/>
            </a:pPr>
            <a:r>
              <a:rPr sz="1600" b="1" i="1" smtClean="0"/>
              <a:t>public </a:t>
            </a:r>
            <a:r>
              <a:rPr sz="1600" b="1" i="1" dirty="0" smtClean="0"/>
              <a:t>class </a:t>
            </a:r>
            <a:r>
              <a:rPr sz="1600" b="1" i="1" dirty="0" err="1" smtClean="0"/>
              <a:t>AssociateNotAvailableException</a:t>
            </a:r>
            <a:r>
              <a:rPr sz="1600" b="1" i="1" dirty="0" smtClean="0"/>
              <a:t> extends </a:t>
            </a:r>
            <a:r>
              <a:rPr sz="1600" b="1" i="1" dirty="0" err="1" smtClean="0"/>
              <a:t>RuntimeException</a:t>
            </a:r>
            <a:r>
              <a:rPr sz="1600" b="1" i="1" dirty="0" smtClean="0"/>
              <a:t> {</a:t>
            </a:r>
            <a:endParaRPr sz="1600" i="1" dirty="0" smtClean="0"/>
          </a:p>
          <a:p>
            <a:pPr indent="912813" eaLnBrk="1" hangingPunct="1">
              <a:buFont typeface="Wingdings" pitchFamily="2" charset="2"/>
              <a:buNone/>
              <a:defRPr/>
            </a:pPr>
            <a:r>
              <a:rPr sz="1600" b="1" i="1" dirty="0" smtClean="0"/>
              <a:t>private String </a:t>
            </a:r>
            <a:r>
              <a:rPr sz="1600" b="1" i="1" dirty="0" err="1" smtClean="0"/>
              <a:t>ascName</a:t>
            </a:r>
            <a:r>
              <a:rPr sz="1600" b="1" i="1" dirty="0" smtClean="0"/>
              <a:t>;</a:t>
            </a:r>
            <a:endParaRPr sz="1600" i="1" dirty="0" smtClean="0"/>
          </a:p>
          <a:p>
            <a:pPr indent="912813" eaLnBrk="1" hangingPunct="1">
              <a:buFont typeface="Wingdings" pitchFamily="2" charset="2"/>
              <a:buNone/>
              <a:defRPr/>
            </a:pPr>
            <a:r>
              <a:rPr sz="1600" b="1" i="1" dirty="0" smtClean="0"/>
              <a:t>private Date </a:t>
            </a:r>
            <a:r>
              <a:rPr sz="1600" b="1" i="1" dirty="0" err="1" smtClean="0"/>
              <a:t>date</a:t>
            </a:r>
            <a:r>
              <a:rPr sz="1600" b="1" i="1" dirty="0" smtClean="0"/>
              <a:t>;</a:t>
            </a:r>
            <a:endParaRPr sz="1600" i="1" dirty="0" smtClean="0"/>
          </a:p>
          <a:p>
            <a:pPr indent="912813" eaLnBrk="1" hangingPunct="1">
              <a:buFont typeface="Wingdings" pitchFamily="2" charset="2"/>
              <a:buNone/>
              <a:defRPr/>
            </a:pPr>
            <a:r>
              <a:rPr sz="1600" b="1" i="1" dirty="0" smtClean="0"/>
              <a:t>private </a:t>
            </a:r>
            <a:r>
              <a:rPr sz="1600" b="1" i="1" dirty="0" err="1" smtClean="0"/>
              <a:t>int</a:t>
            </a:r>
            <a:r>
              <a:rPr sz="1600" b="1" i="1" dirty="0" smtClean="0"/>
              <a:t> hour;</a:t>
            </a:r>
            <a:endParaRPr sz="1600" i="1" dirty="0" smtClean="0"/>
          </a:p>
          <a:p>
            <a:pPr indent="912813" eaLnBrk="1" hangingPunct="1">
              <a:buFont typeface="Wingdings" pitchFamily="2" charset="2"/>
              <a:buNone/>
              <a:defRPr/>
            </a:pPr>
            <a:r>
              <a:rPr sz="1600" b="1" i="1" dirty="0" smtClean="0"/>
              <a:t>.….</a:t>
            </a:r>
            <a:endParaRPr sz="1600" i="1" dirty="0" smtClean="0"/>
          </a:p>
          <a:p>
            <a:pPr indent="912813" eaLnBrk="1" hangingPunct="1">
              <a:buFont typeface="Wingdings" pitchFamily="2" charset="2"/>
              <a:buNone/>
              <a:defRPr/>
            </a:pPr>
            <a:r>
              <a:rPr sz="1600" b="1" i="1" dirty="0" smtClean="0"/>
              <a:t>…..</a:t>
            </a:r>
            <a:endParaRPr sz="1600" i="1" dirty="0" smtClean="0"/>
          </a:p>
          <a:p>
            <a:pPr indent="912813" eaLnBrk="1" hangingPunct="1">
              <a:buFont typeface="Wingdings" pitchFamily="2" charset="2"/>
              <a:buNone/>
              <a:defRPr/>
            </a:pPr>
            <a:r>
              <a:rPr sz="1600" b="1" i="1" dirty="0" smtClean="0"/>
              <a:t>…..</a:t>
            </a:r>
            <a:endParaRPr sz="1600" i="1" dirty="0" smtClean="0"/>
          </a:p>
          <a:p>
            <a:pPr indent="393700" eaLnBrk="1" hangingPunct="1">
              <a:buFont typeface="Wingdings" pitchFamily="2" charset="2"/>
              <a:buNone/>
              <a:defRPr/>
            </a:pPr>
            <a:r>
              <a:rPr sz="1600" i="1" dirty="0" smtClean="0"/>
              <a:t>}</a:t>
            </a:r>
          </a:p>
          <a:p>
            <a:pPr eaLnBrk="1" hangingPunct="1">
              <a:buFont typeface="Wingdings" pitchFamily="2" charset="2"/>
              <a:buNone/>
              <a:defRPr/>
            </a:pPr>
            <a:endParaRPr sz="1600" dirty="0" smtClean="0"/>
          </a:p>
        </p:txBody>
      </p:sp>
      <p:sp>
        <p:nvSpPr>
          <p:cNvPr id="5" name="Slide Number Placeholder 3"/>
          <p:cNvSpPr>
            <a:spLocks noGrp="1"/>
          </p:cNvSpPr>
          <p:nvPr>
            <p:ph type="sldNum" sz="quarter" idx="10"/>
          </p:nvPr>
        </p:nvSpPr>
        <p:spPr/>
        <p:txBody>
          <a:bodyPr/>
          <a:lstStyle/>
          <a:p>
            <a:pPr algn="l">
              <a:defRPr/>
            </a:pPr>
            <a:fld id="{24EA0905-C744-4899-8034-7E49081AFCBE}" type="slidenum">
              <a:rPr lang="en-US" smtClean="0">
                <a:latin typeface="+mn-lt"/>
              </a:rPr>
              <a:pPr algn="l">
                <a:defRPr/>
              </a:pPr>
              <a:t>22</a:t>
            </a:fld>
            <a:endParaRPr lang="en-US"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Exception Handling – Example (Contd.)</a:t>
            </a:r>
          </a:p>
        </p:txBody>
      </p:sp>
      <p:sp>
        <p:nvSpPr>
          <p:cNvPr id="32771" name="Content Placeholder 2"/>
          <p:cNvSpPr>
            <a:spLocks noGrp="1"/>
          </p:cNvSpPr>
          <p:nvPr>
            <p:ph idx="1"/>
          </p:nvPr>
        </p:nvSpPr>
        <p:spPr/>
        <p:txBody>
          <a:bodyPr/>
          <a:lstStyle/>
          <a:p>
            <a:pPr marL="342900" lvl="1" indent="-342900" eaLnBrk="1" hangingPunct="1">
              <a:buFont typeface="Arial" pitchFamily="34" charset="0"/>
              <a:buChar char="•"/>
            </a:pPr>
            <a:r>
              <a:rPr sz="2000" smtClean="0"/>
              <a:t>Exception bean Declaration:</a:t>
            </a:r>
          </a:p>
          <a:p>
            <a:pPr eaLnBrk="1" hangingPunct="1">
              <a:buFont typeface="Wingdings" pitchFamily="2" charset="2"/>
              <a:buNone/>
            </a:pPr>
            <a:r>
              <a:rPr smtClean="0"/>
              <a:t> </a:t>
            </a:r>
            <a:r>
              <a:rPr sz="1600" i="1" smtClean="0"/>
              <a:t>&lt;bean   class="org.springframework.web.servlet.handler.SimpleMappingExceptionResolver"&gt;</a:t>
            </a:r>
          </a:p>
          <a:p>
            <a:pPr eaLnBrk="1" hangingPunct="1">
              <a:buFont typeface="Wingdings" pitchFamily="2" charset="2"/>
              <a:buNone/>
            </a:pPr>
            <a:r>
              <a:rPr sz="1600" i="1" smtClean="0"/>
              <a:t>		&lt;property name="exceptionMappings"&gt;</a:t>
            </a:r>
          </a:p>
          <a:p>
            <a:pPr eaLnBrk="1" hangingPunct="1">
              <a:buFont typeface="Wingdings" pitchFamily="2" charset="2"/>
              <a:buNone/>
            </a:pPr>
            <a:r>
              <a:rPr sz="1600" i="1" smtClean="0"/>
              <a:t>			&lt;props&gt;</a:t>
            </a:r>
          </a:p>
          <a:p>
            <a:pPr eaLnBrk="1" hangingPunct="1">
              <a:buFont typeface="Wingdings" pitchFamily="2" charset="2"/>
              <a:buNone/>
            </a:pPr>
            <a:r>
              <a:rPr sz="1600" i="1" smtClean="0"/>
              <a:t>				&lt;prop key="com.cts.AssociateNotAvaialableException"&gt;</a:t>
            </a:r>
          </a:p>
          <a:p>
            <a:pPr eaLnBrk="1" hangingPunct="1">
              <a:buFont typeface="Wingdings" pitchFamily="2" charset="2"/>
              <a:buNone/>
            </a:pPr>
            <a:r>
              <a:rPr sz="1600" i="1" smtClean="0"/>
              <a:t>					associateNotAvailable</a:t>
            </a:r>
          </a:p>
          <a:p>
            <a:pPr eaLnBrk="1" hangingPunct="1">
              <a:buFont typeface="Wingdings" pitchFamily="2" charset="2"/>
              <a:buNone/>
            </a:pPr>
            <a:r>
              <a:rPr sz="1600" i="1" smtClean="0"/>
              <a:t>				&lt;/prop&gt;</a:t>
            </a:r>
          </a:p>
          <a:p>
            <a:pPr eaLnBrk="1" hangingPunct="1">
              <a:buFont typeface="Wingdings" pitchFamily="2" charset="2"/>
              <a:buNone/>
            </a:pPr>
            <a:r>
              <a:rPr sz="1600" i="1" smtClean="0"/>
              <a:t>			&lt;/props&gt;</a:t>
            </a:r>
          </a:p>
          <a:p>
            <a:pPr eaLnBrk="1" hangingPunct="1">
              <a:buFont typeface="Wingdings" pitchFamily="2" charset="2"/>
              <a:buNone/>
            </a:pPr>
            <a:r>
              <a:rPr sz="1600" i="1" smtClean="0"/>
              <a:t>		&lt;/property&gt;</a:t>
            </a:r>
          </a:p>
          <a:p>
            <a:pPr eaLnBrk="1" hangingPunct="1">
              <a:buFont typeface="Wingdings" pitchFamily="2" charset="2"/>
              <a:buNone/>
            </a:pPr>
            <a:r>
              <a:rPr sz="1600" i="1" smtClean="0"/>
              <a:t>		&lt;property name="defaultErrorView" value="error" /&gt;</a:t>
            </a:r>
          </a:p>
          <a:p>
            <a:pPr eaLnBrk="1" hangingPunct="1">
              <a:buFont typeface="Wingdings" pitchFamily="2" charset="2"/>
              <a:buNone/>
            </a:pPr>
            <a:r>
              <a:rPr sz="1600" i="1" smtClean="0"/>
              <a:t>&lt;/bean&gt;</a:t>
            </a:r>
          </a:p>
          <a:p>
            <a:pPr eaLnBrk="1" hangingPunct="1">
              <a:buFont typeface="Wingdings" pitchFamily="2" charset="2"/>
              <a:buNone/>
            </a:pPr>
            <a:endParaRPr sz="1600" smtClean="0"/>
          </a:p>
        </p:txBody>
      </p:sp>
      <p:sp>
        <p:nvSpPr>
          <p:cNvPr id="6" name="Slide Number Placeholder 3"/>
          <p:cNvSpPr>
            <a:spLocks noGrp="1"/>
          </p:cNvSpPr>
          <p:nvPr>
            <p:ph type="sldNum" sz="quarter" idx="10"/>
          </p:nvPr>
        </p:nvSpPr>
        <p:spPr/>
        <p:txBody>
          <a:bodyPr/>
          <a:lstStyle/>
          <a:p>
            <a:pPr algn="l">
              <a:defRPr/>
            </a:pPr>
            <a:fld id="{B1463FFC-674C-4DAD-A9EA-8A2E1364D15A}" type="slidenum">
              <a:rPr lang="en-US" smtClean="0">
                <a:latin typeface="+mn-lt"/>
              </a:rPr>
              <a:pPr algn="l">
                <a:defRPr/>
              </a:pPr>
              <a:t>23</a:t>
            </a:fld>
            <a:endParaRPr lang="en-US"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smtClean="0"/>
              <a:t>Exception page:</a:t>
            </a:r>
          </a:p>
          <a:p>
            <a:pPr eaLnBrk="1" hangingPunct="1">
              <a:buFont typeface="Wingdings" pitchFamily="2" charset="2"/>
              <a:buNone/>
              <a:defRPr/>
            </a:pPr>
            <a:r>
              <a:rPr sz="2000" dirty="0" smtClean="0"/>
              <a:t>associateNotAvailable.jsp</a:t>
            </a:r>
          </a:p>
          <a:p>
            <a:pPr eaLnBrk="1" hangingPunct="1">
              <a:buFont typeface="Wingdings" pitchFamily="2" charset="2"/>
              <a:buNone/>
              <a:defRPr/>
            </a:pPr>
            <a:endParaRPr sz="1600" b="1" dirty="0" smtClean="0"/>
          </a:p>
          <a:p>
            <a:pPr eaLnBrk="1" hangingPunct="1">
              <a:buFont typeface="Wingdings" pitchFamily="2" charset="2"/>
              <a:buNone/>
              <a:defRPr/>
            </a:pPr>
            <a:r>
              <a:rPr sz="1600" b="1" i="1" dirty="0" smtClean="0"/>
              <a:t>&lt;%@ </a:t>
            </a:r>
            <a:r>
              <a:rPr sz="1600" b="1" i="1" dirty="0" err="1" smtClean="0"/>
              <a:t>taglib</a:t>
            </a:r>
            <a:r>
              <a:rPr sz="1600" b="1" i="1" dirty="0" smtClean="0"/>
              <a:t> prefix="</a:t>
            </a:r>
            <a:r>
              <a:rPr sz="1600" b="1" i="1" dirty="0" err="1" smtClean="0"/>
              <a:t>fmt</a:t>
            </a:r>
            <a:r>
              <a:rPr sz="1600" b="1" i="1" dirty="0" smtClean="0"/>
              <a:t>" </a:t>
            </a:r>
            <a:r>
              <a:rPr sz="1600" b="1" i="1" dirty="0" err="1" smtClean="0"/>
              <a:t>uri</a:t>
            </a:r>
            <a:r>
              <a:rPr sz="1600" b="1" i="1" dirty="0" smtClean="0"/>
              <a:t>="http://java.sun.com/jsp/jstl/fmt" %&gt;</a:t>
            </a:r>
            <a:endParaRPr sz="1600" i="1" dirty="0" smtClean="0"/>
          </a:p>
          <a:p>
            <a:pPr eaLnBrk="1" hangingPunct="1">
              <a:buFont typeface="Wingdings" pitchFamily="2" charset="2"/>
              <a:buNone/>
              <a:defRPr/>
            </a:pPr>
            <a:r>
              <a:rPr sz="1600" b="1" i="1" dirty="0" smtClean="0"/>
              <a:t>&lt;html&gt;</a:t>
            </a:r>
            <a:endParaRPr sz="1600" i="1" dirty="0" smtClean="0"/>
          </a:p>
          <a:p>
            <a:pPr indent="393700" eaLnBrk="1" hangingPunct="1">
              <a:buFont typeface="Wingdings" pitchFamily="2" charset="2"/>
              <a:buNone/>
              <a:defRPr/>
            </a:pPr>
            <a:r>
              <a:rPr sz="1600" b="1" i="1" dirty="0" smtClean="0"/>
              <a:t>&lt;head&gt;</a:t>
            </a:r>
            <a:endParaRPr sz="1600" i="1" dirty="0" smtClean="0"/>
          </a:p>
          <a:p>
            <a:pPr indent="393700" eaLnBrk="1" hangingPunct="1">
              <a:buFont typeface="Wingdings" pitchFamily="2" charset="2"/>
              <a:buNone/>
              <a:defRPr/>
            </a:pPr>
            <a:r>
              <a:rPr sz="1600" b="1" i="1" dirty="0" smtClean="0"/>
              <a:t>	&lt;title&gt;Associate Not Available&lt;/title&gt;</a:t>
            </a:r>
            <a:endParaRPr sz="1600" i="1" dirty="0" smtClean="0"/>
          </a:p>
          <a:p>
            <a:pPr indent="393700" eaLnBrk="1" hangingPunct="1">
              <a:buFont typeface="Wingdings" pitchFamily="2" charset="2"/>
              <a:buNone/>
              <a:defRPr/>
            </a:pPr>
            <a:r>
              <a:rPr sz="1600" b="1" i="1" dirty="0" smtClean="0"/>
              <a:t>&lt;/head&gt;</a:t>
            </a:r>
            <a:endParaRPr sz="1600" i="1" dirty="0" smtClean="0"/>
          </a:p>
          <a:p>
            <a:pPr indent="393700" eaLnBrk="1" hangingPunct="1">
              <a:buFont typeface="Wingdings" pitchFamily="2" charset="2"/>
              <a:buNone/>
              <a:defRPr/>
            </a:pPr>
            <a:r>
              <a:rPr sz="1600" b="1" i="1" dirty="0" smtClean="0"/>
              <a:t>&lt;body&gt;</a:t>
            </a:r>
            <a:endParaRPr sz="1600" i="1" dirty="0" smtClean="0"/>
          </a:p>
          <a:p>
            <a:pPr indent="571500" eaLnBrk="1" hangingPunct="1">
              <a:buFont typeface="Wingdings" pitchFamily="2" charset="2"/>
              <a:buNone/>
              <a:defRPr/>
            </a:pPr>
            <a:r>
              <a:rPr sz="1600" b="1" i="1" dirty="0" smtClean="0"/>
              <a:t>${</a:t>
            </a:r>
            <a:r>
              <a:rPr sz="1600" b="1" i="1" dirty="0" err="1" smtClean="0"/>
              <a:t>exception.ascName</a:t>
            </a:r>
            <a:r>
              <a:rPr sz="1600" b="1" i="1" dirty="0" smtClean="0"/>
              <a:t>} is not  available on</a:t>
            </a:r>
            <a:endParaRPr sz="1600" i="1" dirty="0" smtClean="0"/>
          </a:p>
          <a:p>
            <a:pPr indent="571500" eaLnBrk="1" hangingPunct="1">
              <a:buFont typeface="Wingdings" pitchFamily="2" charset="2"/>
              <a:buNone/>
              <a:defRPr/>
            </a:pPr>
            <a:r>
              <a:rPr sz="1600" b="1" i="1" dirty="0" smtClean="0"/>
              <a:t>&lt;</a:t>
            </a:r>
            <a:r>
              <a:rPr sz="1600" b="1" i="1" dirty="0" err="1" smtClean="0"/>
              <a:t>fmt:formatDate</a:t>
            </a:r>
            <a:r>
              <a:rPr sz="1600" b="1" i="1" dirty="0" smtClean="0"/>
              <a:t> value="${</a:t>
            </a:r>
            <a:r>
              <a:rPr sz="1600" b="1" i="1" dirty="0" err="1" smtClean="0"/>
              <a:t>exception.date</a:t>
            </a:r>
            <a:r>
              <a:rPr sz="1600" b="1" i="1" dirty="0" smtClean="0"/>
              <a:t>}" pattern="</a:t>
            </a:r>
            <a:r>
              <a:rPr sz="1600" b="1" i="1" dirty="0" err="1" smtClean="0"/>
              <a:t>yyyy</a:t>
            </a:r>
            <a:r>
              <a:rPr sz="1600" b="1" i="1" dirty="0" smtClean="0"/>
              <a:t>-MM-</a:t>
            </a:r>
            <a:r>
              <a:rPr sz="1600" b="1" i="1" dirty="0" err="1" smtClean="0"/>
              <a:t>dd</a:t>
            </a:r>
            <a:r>
              <a:rPr sz="1600" b="1" i="1" dirty="0" smtClean="0"/>
              <a:t>" /&gt; at</a:t>
            </a:r>
            <a:endParaRPr sz="1600" i="1" dirty="0" smtClean="0"/>
          </a:p>
          <a:p>
            <a:pPr indent="571500" eaLnBrk="1" hangingPunct="1">
              <a:buFont typeface="Wingdings" pitchFamily="2" charset="2"/>
              <a:buNone/>
              <a:defRPr/>
            </a:pPr>
            <a:r>
              <a:rPr sz="1600" b="1" i="1" dirty="0" smtClean="0"/>
              <a:t>${</a:t>
            </a:r>
            <a:r>
              <a:rPr sz="1600" b="1" i="1" dirty="0" err="1" smtClean="0"/>
              <a:t>exception.hour</a:t>
            </a:r>
            <a:r>
              <a:rPr sz="1600" b="1" i="1" dirty="0" smtClean="0"/>
              <a:t>}:00 for the task assignment.</a:t>
            </a:r>
            <a:endParaRPr sz="1600" i="1" dirty="0" smtClean="0"/>
          </a:p>
          <a:p>
            <a:pPr indent="393700" eaLnBrk="1" hangingPunct="1">
              <a:buFont typeface="Wingdings" pitchFamily="2" charset="2"/>
              <a:buNone/>
              <a:defRPr/>
            </a:pPr>
            <a:r>
              <a:rPr sz="1600" b="1" i="1" dirty="0" smtClean="0"/>
              <a:t>&lt;/body&gt;</a:t>
            </a:r>
            <a:endParaRPr sz="1600" i="1" dirty="0" smtClean="0"/>
          </a:p>
          <a:p>
            <a:pPr eaLnBrk="1" hangingPunct="1">
              <a:buFont typeface="Wingdings" pitchFamily="2" charset="2"/>
              <a:buNone/>
              <a:defRPr/>
            </a:pPr>
            <a:r>
              <a:rPr sz="1600" b="1" i="1" dirty="0" smtClean="0"/>
              <a:t>&lt;/html&gt;</a:t>
            </a:r>
            <a:endParaRPr sz="1600" i="1" dirty="0" smtClean="0"/>
          </a:p>
          <a:p>
            <a:pPr eaLnBrk="1" hangingPunct="1">
              <a:buFont typeface="Wingdings" pitchFamily="2" charset="2"/>
              <a:buNone/>
              <a:defRPr/>
            </a:pPr>
            <a:endParaRPr sz="1600" dirty="0" smtClean="0"/>
          </a:p>
        </p:txBody>
      </p:sp>
      <p:sp>
        <p:nvSpPr>
          <p:cNvPr id="33795"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Exception Handling – Example (Contd.)</a:t>
            </a:r>
          </a:p>
        </p:txBody>
      </p:sp>
      <p:sp>
        <p:nvSpPr>
          <p:cNvPr id="6" name="Slide Number Placeholder 3"/>
          <p:cNvSpPr>
            <a:spLocks noGrp="1"/>
          </p:cNvSpPr>
          <p:nvPr>
            <p:ph type="sldNum" sz="quarter" idx="10"/>
          </p:nvPr>
        </p:nvSpPr>
        <p:spPr/>
        <p:txBody>
          <a:bodyPr/>
          <a:lstStyle/>
          <a:p>
            <a:pPr algn="l">
              <a:defRPr/>
            </a:pPr>
            <a:fld id="{42F4E528-9C88-4FC2-AD21-C4A7CD2B8DF0}" type="slidenum">
              <a:rPr lang="en-US" smtClean="0">
                <a:latin typeface="+mn-lt"/>
              </a:rPr>
              <a:pPr algn="l">
                <a:defRPr/>
              </a:pPr>
              <a:t>24</a:t>
            </a:fld>
            <a:endParaRPr lang="en-US" dirty="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Hands-on Exercise</a:t>
            </a:r>
          </a:p>
        </p:txBody>
      </p:sp>
      <p:sp>
        <p:nvSpPr>
          <p:cNvPr id="34819" name="Rectangle 3"/>
          <p:cNvSpPr>
            <a:spLocks noGrp="1" noChangeArrowheads="1"/>
          </p:cNvSpPr>
          <p:nvPr>
            <p:ph idx="1"/>
          </p:nvPr>
        </p:nvSpPr>
        <p:spPr>
          <a:xfrm>
            <a:off x="152400" y="1524000"/>
            <a:ext cx="8686800" cy="4946650"/>
          </a:xfrm>
        </p:spPr>
        <p:txBody>
          <a:bodyPr/>
          <a:lstStyle/>
          <a:p>
            <a:pPr eaLnBrk="1" hangingPunct="1">
              <a:buFont typeface="Arial" pitchFamily="34" charset="0"/>
              <a:buChar char="•"/>
            </a:pPr>
            <a:r>
              <a:rPr sz="2000" smtClean="0"/>
              <a:t>Refer to Guided Exercise 6 in Hands-on document.</a:t>
            </a:r>
          </a:p>
          <a:p>
            <a:pPr eaLnBrk="1" hangingPunct="1">
              <a:buFont typeface="Arial" pitchFamily="34" charset="0"/>
              <a:buChar char="•"/>
            </a:pPr>
            <a:r>
              <a:rPr sz="2000" smtClean="0"/>
              <a:t>Refer to Case Study 1- Time Sheet Management in the Hands-on document.</a:t>
            </a:r>
          </a:p>
        </p:txBody>
      </p:sp>
      <p:pic>
        <p:nvPicPr>
          <p:cNvPr id="34820" name="Picture 8"/>
          <p:cNvPicPr>
            <a:picLocks noChangeAspect="1" noChangeArrowheads="1"/>
          </p:cNvPicPr>
          <p:nvPr/>
        </p:nvPicPr>
        <p:blipFill>
          <a:blip r:embed="rId3"/>
          <a:srcRect/>
          <a:stretch>
            <a:fillRect/>
          </a:stretch>
        </p:blipFill>
        <p:spPr bwMode="auto">
          <a:xfrm>
            <a:off x="8010525" y="15875"/>
            <a:ext cx="1133475" cy="1050925"/>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CAE2FEB7-EE8B-485C-AB46-F9073920B438}" type="slidenum">
              <a:rPr lang="en-US" smtClean="0">
                <a:latin typeface="+mn-lt"/>
              </a:rPr>
              <a:pPr algn="l">
                <a:defRPr/>
              </a:pPr>
              <a:t>25</a:t>
            </a:fld>
            <a:endParaRPr lang="en-US"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Questions</a:t>
            </a:r>
          </a:p>
        </p:txBody>
      </p:sp>
      <p:pic>
        <p:nvPicPr>
          <p:cNvPr id="35843"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DB265203-528E-490B-9283-F1CDD66008FC}" type="slidenum">
              <a:rPr lang="en-US" smtClean="0">
                <a:latin typeface="+mn-lt"/>
              </a:rPr>
              <a:pPr algn="l">
                <a:defRPr/>
              </a:pPr>
              <a:t>26</a:t>
            </a:fld>
            <a:endParaRPr lang="en-US"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pPr marL="457200" lvl="1" indent="-457200" eaLnBrk="1" hangingPunct="1">
              <a:buFont typeface="+mj-lt"/>
              <a:buAutoNum type="arabicPeriod"/>
              <a:defRPr/>
            </a:pPr>
            <a:r>
              <a:rPr sz="2000" smtClean="0"/>
              <a:t>State whether the given statement is True or False: The validation messages are registered with the error object if the validation fails.  </a:t>
            </a:r>
          </a:p>
          <a:p>
            <a:pPr marL="742950" lvl="2" indent="-342900" eaLnBrk="1" hangingPunct="1">
              <a:buFont typeface="+mj-lt"/>
              <a:buAutoNum type="alphaLcPeriod"/>
              <a:defRPr/>
            </a:pPr>
            <a:r>
              <a:rPr sz="1800" smtClean="0"/>
              <a:t>True</a:t>
            </a:r>
          </a:p>
          <a:p>
            <a:pPr marL="742950" lvl="2" indent="-342900" eaLnBrk="1" hangingPunct="1">
              <a:buFont typeface="+mj-lt"/>
              <a:buAutoNum type="alphaLcPeriod"/>
              <a:defRPr/>
            </a:pPr>
            <a:r>
              <a:rPr sz="1800" smtClean="0"/>
              <a:t>False</a:t>
            </a:r>
          </a:p>
          <a:p>
            <a:pPr marL="342900" lvl="1" indent="-342900" eaLnBrk="1" hangingPunct="1">
              <a:buFont typeface="Arial" pitchFamily="34" charset="0"/>
              <a:buChar char="•"/>
              <a:defRPr/>
            </a:pPr>
            <a:endParaRPr sz="1800" smtClean="0"/>
          </a:p>
          <a:p>
            <a:pPr eaLnBrk="1" hangingPunct="1">
              <a:defRPr/>
            </a:pPr>
            <a:endParaRPr sz="2000" smtClean="0"/>
          </a:p>
          <a:p>
            <a:pPr eaLnBrk="1" hangingPunct="1">
              <a:defRPr/>
            </a:pPr>
            <a:endParaRPr smtClean="0"/>
          </a:p>
        </p:txBody>
      </p:sp>
      <p:sp>
        <p:nvSpPr>
          <p:cNvPr id="3686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3686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7" name="Slide Number Placeholder 3"/>
          <p:cNvSpPr>
            <a:spLocks noGrp="1"/>
          </p:cNvSpPr>
          <p:nvPr>
            <p:ph type="sldNum" sz="quarter" idx="10"/>
          </p:nvPr>
        </p:nvSpPr>
        <p:spPr/>
        <p:txBody>
          <a:bodyPr/>
          <a:lstStyle/>
          <a:p>
            <a:pPr algn="l">
              <a:defRPr/>
            </a:pPr>
            <a:fld id="{293A7EE9-BE75-4C9A-BBF0-32D2E8DEECD7}" type="slidenum">
              <a:rPr lang="en-US" smtClean="0">
                <a:latin typeface="+mn-lt"/>
              </a:rPr>
              <a:pPr algn="l">
                <a:defRPr/>
              </a:pPr>
              <a:t>27</a:t>
            </a:fld>
            <a:endParaRPr lang="en-US"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37891" name="Rectangle 3"/>
          <p:cNvSpPr>
            <a:spLocks noGrp="1" noChangeArrowheads="1"/>
          </p:cNvSpPr>
          <p:nvPr>
            <p:ph idx="1"/>
          </p:nvPr>
        </p:nvSpPr>
        <p:spPr/>
        <p:txBody>
          <a:bodyPr/>
          <a:lstStyle/>
          <a:p>
            <a:pPr eaLnBrk="1" hangingPunct="1">
              <a:buFont typeface="Arial" pitchFamily="34" charset="0"/>
              <a:buNone/>
            </a:pPr>
            <a:r>
              <a:rPr sz="2000" smtClean="0"/>
              <a:t>2.   What is the property name of the </a:t>
            </a:r>
            <a:r>
              <a:rPr sz="2000" i="1" smtClean="0"/>
              <a:t>SimpleMappingExceptionResolver </a:t>
            </a:r>
            <a:r>
              <a:rPr sz="2000" smtClean="0"/>
              <a:t>to display the default error page?</a:t>
            </a:r>
          </a:p>
          <a:p>
            <a:pPr marL="800100" lvl="1" indent="-342900" eaLnBrk="1" hangingPunct="1">
              <a:buFont typeface="Calibri" pitchFamily="34" charset="0"/>
              <a:buAutoNum type="alphaLcPeriod"/>
            </a:pPr>
            <a:r>
              <a:rPr sz="1800" smtClean="0"/>
              <a:t>DefaultErrorView</a:t>
            </a:r>
          </a:p>
          <a:p>
            <a:pPr marL="800100" lvl="1" indent="-342900" eaLnBrk="1" hangingPunct="1">
              <a:buFont typeface="Calibri" pitchFamily="34" charset="0"/>
              <a:buAutoNum type="alphaLcPeriod"/>
            </a:pPr>
            <a:r>
              <a:rPr sz="1800" smtClean="0"/>
              <a:t>CustomErrorView</a:t>
            </a:r>
          </a:p>
          <a:p>
            <a:pPr eaLnBrk="1" hangingPunct="1">
              <a:buFont typeface="Wingdings" pitchFamily="2" charset="2"/>
              <a:buNone/>
            </a:pPr>
            <a:endParaRPr sz="2000" smtClean="0"/>
          </a:p>
        </p:txBody>
      </p:sp>
      <p:pic>
        <p:nvPicPr>
          <p:cNvPr id="37892"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pic>
        <p:nvPicPr>
          <p:cNvPr id="37893" name="Picture 5" descr="test.jpg"/>
          <p:cNvPicPr>
            <a:picLocks noChangeAspect="1"/>
          </p:cNvPicPr>
          <p:nvPr/>
        </p:nvPicPr>
        <p:blipFill>
          <a:blip r:embed="rId4"/>
          <a:srcRect/>
          <a:stretch>
            <a:fillRect/>
          </a:stretch>
        </p:blipFill>
        <p:spPr bwMode="auto">
          <a:xfrm>
            <a:off x="7315200" y="3886200"/>
            <a:ext cx="1485900" cy="2324100"/>
          </a:xfrm>
          <a:prstGeom prst="rect">
            <a:avLst/>
          </a:prstGeom>
          <a:noFill/>
          <a:ln w="9525">
            <a:noFill/>
            <a:miter lim="800000"/>
            <a:headEnd/>
            <a:tailEnd/>
          </a:ln>
        </p:spPr>
      </p:pic>
      <p:sp>
        <p:nvSpPr>
          <p:cNvPr id="7" name="Slide Number Placeholder 3"/>
          <p:cNvSpPr>
            <a:spLocks noGrp="1"/>
          </p:cNvSpPr>
          <p:nvPr>
            <p:ph type="sldNum" sz="quarter" idx="10"/>
          </p:nvPr>
        </p:nvSpPr>
        <p:spPr/>
        <p:txBody>
          <a:bodyPr/>
          <a:lstStyle/>
          <a:p>
            <a:pPr algn="l">
              <a:defRPr/>
            </a:pPr>
            <a:fld id="{6161F36A-B9C9-43A4-B600-3EB7649E6A16}" type="slidenum">
              <a:rPr lang="en-US" smtClean="0">
                <a:latin typeface="+mn-lt"/>
              </a:rPr>
              <a:pPr algn="l">
                <a:defRPr/>
              </a:pPr>
              <a:t>28</a:t>
            </a:fld>
            <a:endParaRPr lang="en-US"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38915" name="Content Placeholder 2"/>
          <p:cNvSpPr>
            <a:spLocks noGrp="1"/>
          </p:cNvSpPr>
          <p:nvPr>
            <p:ph idx="1"/>
          </p:nvPr>
        </p:nvSpPr>
        <p:spPr/>
        <p:txBody>
          <a:bodyPr/>
          <a:lstStyle/>
          <a:p>
            <a:pPr marL="342900" lvl="1" indent="-342900" eaLnBrk="1" hangingPunct="1">
              <a:buSzPct val="95000"/>
              <a:buFont typeface="Arial" pitchFamily="34" charset="0"/>
              <a:buChar char="•"/>
            </a:pPr>
            <a:r>
              <a:rPr sz="2000" smtClean="0"/>
              <a:t>Let us take a look at the key points covered in this chapter.</a:t>
            </a:r>
          </a:p>
          <a:p>
            <a:pPr marL="742950" lvl="2" indent="-342900" eaLnBrk="1" hangingPunct="1">
              <a:buSzPct val="95000"/>
              <a:buFont typeface="Calibri" pitchFamily="34" charset="0"/>
              <a:buChar char="̶"/>
            </a:pPr>
            <a:r>
              <a:rPr sz="1800" smtClean="0"/>
              <a:t>Validator interface can be used to validate objects.</a:t>
            </a:r>
          </a:p>
          <a:p>
            <a:pPr marL="742950" lvl="2" indent="-342900" eaLnBrk="1" hangingPunct="1">
              <a:buSzPct val="95000"/>
              <a:buFont typeface="Calibri" pitchFamily="34" charset="0"/>
              <a:buChar char="̶"/>
            </a:pPr>
            <a:endParaRPr sz="1800" smtClean="0"/>
          </a:p>
          <a:p>
            <a:pPr marL="742950" lvl="2" indent="-342900" eaLnBrk="1" hangingPunct="1">
              <a:buSzPct val="95000"/>
              <a:buFont typeface="Calibri" pitchFamily="34" charset="0"/>
              <a:buChar char="̶"/>
            </a:pPr>
            <a:r>
              <a:rPr sz="1800" smtClean="0"/>
              <a:t>The ValidationUtils class is offering some helper methods which will be used for basic validations such as empty, null and empty space.</a:t>
            </a:r>
          </a:p>
          <a:p>
            <a:pPr marL="742950" lvl="2" indent="-342900" eaLnBrk="1" hangingPunct="1">
              <a:buSzPct val="95000"/>
              <a:buFont typeface="Calibri" pitchFamily="34" charset="0"/>
              <a:buChar char="̶"/>
            </a:pPr>
            <a:endParaRPr sz="1800" smtClean="0"/>
          </a:p>
          <a:p>
            <a:pPr marL="742950" lvl="2" indent="-342900" eaLnBrk="1" hangingPunct="1">
              <a:buSzPct val="95000"/>
              <a:buFont typeface="Calibri" pitchFamily="34" charset="0"/>
              <a:buChar char="̶"/>
            </a:pPr>
            <a:r>
              <a:rPr sz="1800" smtClean="0"/>
              <a:t>JSR 303 provides a convenient way to validate @controller beans.</a:t>
            </a:r>
          </a:p>
          <a:p>
            <a:pPr marL="742950" lvl="2" indent="-342900" eaLnBrk="1" hangingPunct="1">
              <a:buSzPct val="95000"/>
              <a:buFont typeface="Calibri" pitchFamily="34" charset="0"/>
              <a:buChar char="̶"/>
            </a:pPr>
            <a:endParaRPr sz="1800" smtClean="0"/>
          </a:p>
          <a:p>
            <a:pPr marL="742950" lvl="2" indent="-342900" eaLnBrk="1" hangingPunct="1">
              <a:buSzPct val="95000"/>
              <a:buFont typeface="Calibri" pitchFamily="34" charset="0"/>
              <a:buChar char="̶"/>
            </a:pPr>
            <a:r>
              <a:rPr sz="1800" smtClean="0"/>
              <a:t>To resolve uncaught exceptions, we can declare one or more exception handler beans in the Web application context.</a:t>
            </a:r>
          </a:p>
          <a:p>
            <a:pPr marL="342900" lvl="1" indent="-342900" eaLnBrk="1" hangingPunct="1">
              <a:buSzPct val="95000"/>
              <a:buFont typeface="Wingdings" pitchFamily="2" charset="2"/>
              <a:buChar char="Ø"/>
            </a:pPr>
            <a:endParaRPr smtClean="0"/>
          </a:p>
          <a:p>
            <a:pPr marL="342900" lvl="1" indent="-342900" eaLnBrk="1" hangingPunct="1">
              <a:buSzPct val="95000"/>
              <a:buFont typeface="Wingdings" pitchFamily="2" charset="2"/>
              <a:buChar char="Ø"/>
            </a:pPr>
            <a:endParaRPr smtClean="0"/>
          </a:p>
          <a:p>
            <a:pPr marL="342900" lvl="1" indent="-342900" eaLnBrk="1" hangingPunct="1">
              <a:buSzPct val="95000"/>
              <a:buFont typeface="Wingdings" pitchFamily="2" charset="2"/>
              <a:buChar char="Ø"/>
            </a:pPr>
            <a:endParaRPr sz="1600" smtClean="0"/>
          </a:p>
          <a:p>
            <a:pPr eaLnBrk="1" hangingPunct="1">
              <a:buFont typeface="Wingdings" pitchFamily="2" charset="2"/>
              <a:buNone/>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i="1" smtClean="0"/>
          </a:p>
        </p:txBody>
      </p:sp>
      <p:pic>
        <p:nvPicPr>
          <p:cNvPr id="38916" name="Picture 4" descr="Introduction.jpg"/>
          <p:cNvPicPr>
            <a:picLocks noChangeAspect="1"/>
          </p:cNvPicPr>
          <p:nvPr/>
        </p:nvPicPr>
        <p:blipFill>
          <a:blip r:embed="rId3"/>
          <a:srcRect/>
          <a:stretch>
            <a:fillRect/>
          </a:stretch>
        </p:blipFill>
        <p:spPr bwMode="auto">
          <a:xfrm>
            <a:off x="7696200" y="4876800"/>
            <a:ext cx="1066800" cy="1127125"/>
          </a:xfrm>
          <a:prstGeom prst="rect">
            <a:avLst/>
          </a:prstGeom>
          <a:noFill/>
          <a:ln w="9525">
            <a:noFill/>
            <a:miter lim="800000"/>
            <a:headEnd/>
            <a:tailEnd/>
          </a:ln>
        </p:spPr>
      </p:pic>
      <p:sp>
        <p:nvSpPr>
          <p:cNvPr id="6" name="Slide Number Placeholder 3"/>
          <p:cNvSpPr>
            <a:spLocks noGrp="1"/>
          </p:cNvSpPr>
          <p:nvPr>
            <p:ph type="sldNum" sz="quarter" idx="10"/>
          </p:nvPr>
        </p:nvSpPr>
        <p:spPr/>
        <p:txBody>
          <a:bodyPr/>
          <a:lstStyle/>
          <a:p>
            <a:pPr algn="l">
              <a:defRPr/>
            </a:pPr>
            <a:fld id="{275A2A5C-6B5E-4CE7-9F3A-36C0BCA530FC}" type="slidenum">
              <a:rPr lang="en-US" smtClean="0">
                <a:latin typeface="+mn-lt"/>
              </a:rPr>
              <a:pPr algn="l">
                <a:defRPr/>
              </a:pPr>
              <a:t>29</a:t>
            </a:fld>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Icons Used</a:t>
            </a:r>
          </a:p>
        </p:txBody>
      </p:sp>
      <p:pic>
        <p:nvPicPr>
          <p:cNvPr id="12291"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12293"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Questions</a:t>
            </a:r>
          </a:p>
        </p:txBody>
      </p:sp>
      <p:sp>
        <p:nvSpPr>
          <p:cNvPr id="12294"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Contacts</a:t>
            </a:r>
          </a:p>
        </p:txBody>
      </p:sp>
      <p:pic>
        <p:nvPicPr>
          <p:cNvPr id="2"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12296"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Reference</a:t>
            </a:r>
          </a:p>
        </p:txBody>
      </p:sp>
      <p:sp>
        <p:nvSpPr>
          <p:cNvPr id="12297"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Demonstration</a:t>
            </a:r>
          </a:p>
        </p:txBody>
      </p:sp>
      <p:pic>
        <p:nvPicPr>
          <p:cNvPr id="3"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12299"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Hands on Exercise</a:t>
            </a:r>
          </a:p>
        </p:txBody>
      </p:sp>
      <p:sp>
        <p:nvSpPr>
          <p:cNvPr id="12300"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Coding Standards</a:t>
            </a:r>
          </a:p>
        </p:txBody>
      </p:sp>
      <p:pic>
        <p:nvPicPr>
          <p:cNvPr id="4"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12302" name="Text Box 18"/>
          <p:cNvSpPr txBox="1">
            <a:spLocks noChangeArrowheads="1"/>
          </p:cNvSpPr>
          <p:nvPr/>
        </p:nvSpPr>
        <p:spPr bwMode="auto">
          <a:xfrm>
            <a:off x="4581525" y="3714750"/>
            <a:ext cx="1447800" cy="58420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Test Your Understanding</a:t>
            </a:r>
          </a:p>
        </p:txBody>
      </p:sp>
      <p:sp>
        <p:nvSpPr>
          <p:cNvPr id="12303"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Tools</a:t>
            </a:r>
          </a:p>
        </p:txBody>
      </p:sp>
      <p:pic>
        <p:nvPicPr>
          <p:cNvPr id="5"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12305"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A Welcome Break</a:t>
            </a:r>
          </a:p>
        </p:txBody>
      </p:sp>
      <p:pic>
        <p:nvPicPr>
          <p:cNvPr id="6"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12306"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12307"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12308"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
        <p:nvSpPr>
          <p:cNvPr id="22" name="Slide Number Placeholder 3"/>
          <p:cNvSpPr>
            <a:spLocks noGrp="1"/>
          </p:cNvSpPr>
          <p:nvPr>
            <p:ph type="sldNum" sz="quarter" idx="10"/>
          </p:nvPr>
        </p:nvSpPr>
        <p:spPr/>
        <p:txBody>
          <a:bodyPr/>
          <a:lstStyle/>
          <a:p>
            <a:pPr algn="l">
              <a:defRPr/>
            </a:pPr>
            <a:fld id="{CAF6BBA2-5CE9-4584-B94E-7706753CF883}" type="slidenum">
              <a:rPr lang="en-US" smtClean="0">
                <a:latin typeface="+mn-lt"/>
              </a:rPr>
              <a:pPr algn="l">
                <a:defRPr/>
              </a:pPr>
              <a:t>3</a:t>
            </a:fld>
            <a:endParaRPr lang="en-US"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228600" y="1609725"/>
            <a:ext cx="5791200" cy="4946650"/>
          </a:xfrm>
        </p:spPr>
        <p:txBody>
          <a:bodyPr/>
          <a:lstStyle/>
          <a:p>
            <a:pPr eaLnBrk="1" hangingPunct="1"/>
            <a:r>
              <a:rPr sz="2000" smtClean="0"/>
              <a:t>“Spring Recipes : A problem - solution approach” by Gary Mak, Josh Long, and Daniel Rubio</a:t>
            </a:r>
          </a:p>
          <a:p>
            <a:pPr eaLnBrk="1" hangingPunct="1"/>
            <a:r>
              <a:rPr sz="2000" smtClean="0">
                <a:hlinkClick r:id="rId2"/>
              </a:rPr>
              <a:t>www.springframework.org</a:t>
            </a:r>
            <a:endParaRPr sz="2000" smtClean="0"/>
          </a:p>
          <a:p>
            <a:pPr eaLnBrk="1" hangingPunct="1"/>
            <a:endParaRPr sz="2400" smtClean="0"/>
          </a:p>
        </p:txBody>
      </p:sp>
      <p:sp>
        <p:nvSpPr>
          <p:cNvPr id="3993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pic>
        <p:nvPicPr>
          <p:cNvPr id="39940"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39941"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9942" name="Picture 7" descr="look.jpg"/>
          <p:cNvPicPr>
            <a:picLocks noChangeAspect="1"/>
          </p:cNvPicPr>
          <p:nvPr/>
        </p:nvPicPr>
        <p:blipFill>
          <a:blip r:embed="rId4"/>
          <a:srcRect/>
          <a:stretch>
            <a:fillRect/>
          </a:stretch>
        </p:blipFill>
        <p:spPr bwMode="auto">
          <a:xfrm>
            <a:off x="6553200" y="1524000"/>
            <a:ext cx="2152650" cy="1752600"/>
          </a:xfrm>
          <a:prstGeom prst="rect">
            <a:avLst/>
          </a:prstGeom>
          <a:noFill/>
          <a:ln w="9525">
            <a:noFill/>
            <a:miter lim="800000"/>
            <a:headEnd/>
            <a:tailEnd/>
          </a:ln>
        </p:spPr>
      </p:pic>
      <p:sp>
        <p:nvSpPr>
          <p:cNvPr id="9" name="Slide Number Placeholder 3"/>
          <p:cNvSpPr>
            <a:spLocks noGrp="1"/>
          </p:cNvSpPr>
          <p:nvPr>
            <p:ph type="sldNum" sz="quarter" idx="10"/>
          </p:nvPr>
        </p:nvSpPr>
        <p:spPr/>
        <p:txBody>
          <a:bodyPr/>
          <a:lstStyle/>
          <a:p>
            <a:pPr algn="l">
              <a:defRPr/>
            </a:pPr>
            <a:fld id="{64F68903-F223-483B-A731-B1DFD165400F}" type="slidenum">
              <a:rPr lang="en-US" smtClean="0">
                <a:latin typeface="+mn-lt"/>
              </a:rPr>
              <a:pPr algn="l">
                <a:defRPr/>
              </a:pPr>
              <a:t>30</a:t>
            </a:fld>
            <a:endParaRPr lang="en-US"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b="0" dirty="0">
                <a:solidFill>
                  <a:schemeClr val="bg1"/>
                </a:solidFill>
                <a:latin typeface="Cambria" pitchFamily="18" charset="0"/>
                <a:ea typeface="+mj-ea"/>
                <a:cs typeface="+mj-cs"/>
              </a:rPr>
              <a:t>You have successfully completed - </a:t>
            </a:r>
          </a:p>
          <a:p>
            <a:pPr lvl="1" algn="l" fontAlgn="auto">
              <a:spcBef>
                <a:spcPts val="0"/>
              </a:spcBef>
              <a:spcAft>
                <a:spcPts val="0"/>
              </a:spcAft>
              <a:defRPr/>
            </a:pPr>
            <a:r>
              <a:rPr lang="en-US" sz="2400" b="0" dirty="0">
                <a:solidFill>
                  <a:schemeClr val="bg1"/>
                </a:solidFill>
                <a:latin typeface="Cambria" pitchFamily="18" charset="0"/>
                <a:ea typeface="+mj-ea"/>
                <a:cs typeface="+mj-cs"/>
              </a:rPr>
              <a:t>Validator and Exception Handling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Overview</a:t>
            </a:r>
          </a:p>
        </p:txBody>
      </p:sp>
      <p:sp>
        <p:nvSpPr>
          <p:cNvPr id="13315" name="Rectangle 3"/>
          <p:cNvSpPr>
            <a:spLocks noGrp="1" noChangeArrowheads="1"/>
          </p:cNvSpPr>
          <p:nvPr>
            <p:ph idx="1"/>
          </p:nvPr>
        </p:nvSpPr>
        <p:spPr/>
        <p:txBody>
          <a:bodyPr/>
          <a:lstStyle/>
          <a:p>
            <a:pPr eaLnBrk="1" hangingPunct="1">
              <a:buFont typeface="Arial" pitchFamily="34" charset="0"/>
              <a:buChar char="•"/>
            </a:pPr>
            <a:r>
              <a:rPr sz="2000" smtClean="0"/>
              <a:t>Introduction:</a:t>
            </a:r>
          </a:p>
          <a:p>
            <a:pPr lvl="1" eaLnBrk="1" hangingPunct="1"/>
            <a:r>
              <a:rPr sz="1800" smtClean="0"/>
              <a:t>Spring features a Validator interface that you can use to validate objects.</a:t>
            </a:r>
          </a:p>
          <a:p>
            <a:pPr lvl="1" eaLnBrk="1" hangingPunct="1"/>
            <a:endParaRPr sz="1800" smtClean="0"/>
          </a:p>
          <a:p>
            <a:pPr lvl="1" eaLnBrk="1" hangingPunct="1"/>
            <a:r>
              <a:rPr sz="1800" smtClean="0"/>
              <a:t>The Validator interface works using an Errors object so that while validating, validators can report validation failures to the Errors object.</a:t>
            </a:r>
          </a:p>
          <a:p>
            <a:pPr lvl="1" eaLnBrk="1" hangingPunct="1"/>
            <a:endParaRPr sz="1800" smtClean="0"/>
          </a:p>
          <a:p>
            <a:pPr lvl="1" eaLnBrk="1" hangingPunct="1"/>
            <a:r>
              <a:rPr sz="1800" smtClean="0"/>
              <a:t>To resolve uncaught exceptions, one or more exception handler beans can be declared in the Web application context.</a:t>
            </a:r>
          </a:p>
        </p:txBody>
      </p:sp>
      <p:sp>
        <p:nvSpPr>
          <p:cNvPr id="5" name="Slide Number Placeholder 3"/>
          <p:cNvSpPr>
            <a:spLocks noGrp="1"/>
          </p:cNvSpPr>
          <p:nvPr>
            <p:ph type="sldNum" sz="quarter" idx="10"/>
          </p:nvPr>
        </p:nvSpPr>
        <p:spPr/>
        <p:txBody>
          <a:bodyPr/>
          <a:lstStyle/>
          <a:p>
            <a:pPr algn="l">
              <a:defRPr/>
            </a:pPr>
            <a:fld id="{3A5E4607-7A2F-4E69-840B-D8A7C919614B}" type="slidenum">
              <a:rPr lang="en-US" smtClean="0">
                <a:latin typeface="+mn-lt"/>
              </a:rPr>
              <a:pPr algn="l">
                <a:defRPr/>
              </a:pPr>
              <a:t>4</a:t>
            </a:fld>
            <a:endParaRPr lang="en-US"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14339" name="Rectangle 3"/>
          <p:cNvSpPr>
            <a:spLocks noGrp="1" noChangeArrowheads="1"/>
          </p:cNvSpPr>
          <p:nvPr>
            <p:ph idx="1"/>
          </p:nvPr>
        </p:nvSpPr>
        <p:spPr/>
        <p:txBody>
          <a:bodyPr/>
          <a:lstStyle/>
          <a:p>
            <a:pPr eaLnBrk="1" hangingPunct="1">
              <a:buFont typeface="Arial" pitchFamily="34" charset="0"/>
              <a:buChar char="•"/>
            </a:pPr>
            <a:r>
              <a:rPr sz="2000" smtClean="0"/>
              <a:t>After completing this chapter, you will be able to:</a:t>
            </a:r>
          </a:p>
          <a:p>
            <a:pPr lvl="1" eaLnBrk="1" hangingPunct="1">
              <a:buFont typeface="Arial" pitchFamily="34" charset="0"/>
              <a:buChar char="•"/>
            </a:pPr>
            <a:endParaRPr sz="1800" smtClean="0"/>
          </a:p>
          <a:p>
            <a:pPr lvl="1" eaLnBrk="1" hangingPunct="1"/>
            <a:r>
              <a:rPr sz="1800" smtClean="0"/>
              <a:t>Carry out validation of data</a:t>
            </a:r>
          </a:p>
          <a:p>
            <a:pPr lvl="1" eaLnBrk="1" hangingPunct="1"/>
            <a:endParaRPr sz="1800" smtClean="0"/>
          </a:p>
          <a:p>
            <a:pPr lvl="1" eaLnBrk="1" hangingPunct="1"/>
            <a:r>
              <a:rPr sz="1800" smtClean="0"/>
              <a:t>Handle exceptions</a:t>
            </a:r>
          </a:p>
          <a:p>
            <a:pPr lvl="1" eaLnBrk="1" hangingPunct="1"/>
            <a:endParaRPr sz="1800" smtClean="0"/>
          </a:p>
          <a:p>
            <a:pPr lvl="1" eaLnBrk="1" hangingPunct="1"/>
            <a:r>
              <a:rPr sz="1800" smtClean="0"/>
              <a:t>Use JSR 303 annotations to validate beans</a:t>
            </a:r>
          </a:p>
          <a:p>
            <a:pPr lvl="1" eaLnBrk="1" hangingPunct="1">
              <a:buFont typeface="Wingdings 2" pitchFamily="18" charset="2"/>
              <a:buNone/>
            </a:pPr>
            <a:endParaRPr smtClean="0"/>
          </a:p>
          <a:p>
            <a:pPr lvl="1" eaLnBrk="1" hangingPunct="1">
              <a:buFont typeface="Wingdings 2" pitchFamily="18" charset="2"/>
              <a:buNone/>
            </a:pPr>
            <a:endParaRPr smtClean="0"/>
          </a:p>
        </p:txBody>
      </p:sp>
      <p:pic>
        <p:nvPicPr>
          <p:cNvPr id="14340" name="Picture 4" descr="objective.JPG"/>
          <p:cNvPicPr>
            <a:picLocks noChangeAspect="1"/>
          </p:cNvPicPr>
          <p:nvPr/>
        </p:nvPicPr>
        <p:blipFill>
          <a:blip r:embed="rId3"/>
          <a:srcRect/>
          <a:stretch>
            <a:fillRect/>
          </a:stretch>
        </p:blipFill>
        <p:spPr bwMode="auto">
          <a:xfrm>
            <a:off x="2667000" y="4495800"/>
            <a:ext cx="2800350" cy="2190750"/>
          </a:xfrm>
          <a:prstGeom prst="rect">
            <a:avLst/>
          </a:prstGeom>
          <a:noFill/>
          <a:ln w="9525">
            <a:noFill/>
            <a:miter lim="800000"/>
            <a:headEnd/>
            <a:tailEnd/>
          </a:ln>
        </p:spPr>
      </p:pic>
      <p:sp>
        <p:nvSpPr>
          <p:cNvPr id="6" name="Slide Number Placeholder 3"/>
          <p:cNvSpPr>
            <a:spLocks noGrp="1"/>
          </p:cNvSpPr>
          <p:nvPr>
            <p:ph type="sldNum" sz="quarter" idx="10"/>
          </p:nvPr>
        </p:nvSpPr>
        <p:spPr/>
        <p:txBody>
          <a:bodyPr/>
          <a:lstStyle/>
          <a:p>
            <a:pPr algn="l">
              <a:defRPr/>
            </a:pPr>
            <a:fld id="{B7B2A869-BF41-40B7-B485-C4429A3EDB76}" type="slidenum">
              <a:rPr lang="en-US" smtClean="0">
                <a:latin typeface="+mn-lt"/>
              </a:rPr>
              <a:pPr algn="l">
                <a:defRPr/>
              </a:pPr>
              <a:t>5</a:t>
            </a:fld>
            <a:endParaRPr lang="en-US"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Do You Know</a:t>
            </a:r>
          </a:p>
        </p:txBody>
      </p:sp>
      <p:sp>
        <p:nvSpPr>
          <p:cNvPr id="15363" name="Content Placeholder 4"/>
          <p:cNvSpPr>
            <a:spLocks noGrp="1"/>
          </p:cNvSpPr>
          <p:nvPr>
            <p:ph idx="1"/>
          </p:nvPr>
        </p:nvSpPr>
        <p:spPr/>
        <p:txBody>
          <a:bodyPr/>
          <a:lstStyle/>
          <a:p>
            <a:pPr>
              <a:buFont typeface="Arial" pitchFamily="34" charset="0"/>
              <a:buChar char="•"/>
            </a:pPr>
            <a:r>
              <a:rPr sz="2000" smtClean="0"/>
              <a:t>How to validate user input data?</a:t>
            </a:r>
          </a:p>
        </p:txBody>
      </p:sp>
      <p:pic>
        <p:nvPicPr>
          <p:cNvPr id="15364" name="Picture 5" descr="do you know.jpg"/>
          <p:cNvPicPr>
            <a:picLocks noChangeAspect="1"/>
          </p:cNvPicPr>
          <p:nvPr/>
        </p:nvPicPr>
        <p:blipFill>
          <a:blip r:embed="rId2"/>
          <a:srcRect/>
          <a:stretch>
            <a:fillRect/>
          </a:stretch>
        </p:blipFill>
        <p:spPr bwMode="auto">
          <a:xfrm>
            <a:off x="4114800" y="3352800"/>
            <a:ext cx="901700" cy="92710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p>
            <a:pPr algn="l">
              <a:defRPr/>
            </a:pPr>
            <a:fld id="{4B6F92D5-A64E-4CA5-B565-E965DA16ECD7}" type="slidenum">
              <a:rPr lang="en-US" smtClean="0">
                <a:latin typeface="+mn-lt"/>
              </a:rPr>
              <a:pPr algn="l">
                <a:defRPr/>
              </a:pPr>
              <a:t>6</a:t>
            </a:fld>
            <a:endParaRPr 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Validator Interface</a:t>
            </a:r>
          </a:p>
        </p:txBody>
      </p:sp>
      <p:sp>
        <p:nvSpPr>
          <p:cNvPr id="7172" name="Rectangle 3"/>
          <p:cNvSpPr>
            <a:spLocks noGrp="1" noChangeArrowheads="1"/>
          </p:cNvSpPr>
          <p:nvPr>
            <p:ph idx="1"/>
          </p:nvPr>
        </p:nvSpPr>
        <p:spPr/>
        <p:txBody>
          <a:bodyPr/>
          <a:lstStyle/>
          <a:p>
            <a:pPr marL="342900" lvl="1" indent="-342900" eaLnBrk="1" hangingPunct="1">
              <a:buFont typeface="Arial" pitchFamily="34" charset="0"/>
              <a:buChar char="•"/>
              <a:defRPr/>
            </a:pPr>
            <a:r>
              <a:rPr sz="2000" smtClean="0"/>
              <a:t>The Validator interface is having two methods.</a:t>
            </a:r>
          </a:p>
          <a:p>
            <a:pPr marL="742950" lvl="2" indent="-342900" eaLnBrk="1" hangingPunct="1">
              <a:buFont typeface="+mj-lt"/>
              <a:buAutoNum type="arabicPeriod"/>
              <a:defRPr/>
            </a:pPr>
            <a:r>
              <a:rPr sz="1800" smtClean="0"/>
              <a:t> </a:t>
            </a:r>
            <a:r>
              <a:rPr sz="1800" b="1" i="1" smtClean="0"/>
              <a:t>supports(Class)</a:t>
            </a:r>
            <a:r>
              <a:rPr sz="1800" i="1" smtClean="0"/>
              <a:t>:</a:t>
            </a:r>
            <a:r>
              <a:rPr sz="1800" smtClean="0"/>
              <a:t> To verify the given class is supported by this validator or not.</a:t>
            </a:r>
          </a:p>
          <a:p>
            <a:pPr marL="742950" lvl="2" indent="-342900" eaLnBrk="1" hangingPunct="1">
              <a:buFont typeface="Arial" pitchFamily="34" charset="0"/>
              <a:buNone/>
              <a:defRPr/>
            </a:pPr>
            <a:endParaRPr sz="1800" smtClean="0"/>
          </a:p>
          <a:p>
            <a:pPr marL="742950" lvl="2" indent="-342900" eaLnBrk="1" hangingPunct="1">
              <a:buFont typeface="Arial" pitchFamily="34" charset="0"/>
              <a:buNone/>
              <a:defRPr/>
            </a:pPr>
            <a:r>
              <a:rPr sz="1800" i="1" smtClean="0"/>
              <a:t>2.</a:t>
            </a:r>
            <a:r>
              <a:rPr sz="1800" b="1" i="1" smtClean="0"/>
              <a:t>    validate</a:t>
            </a:r>
            <a:r>
              <a:rPr sz="1800" i="1" smtClean="0"/>
              <a:t>(</a:t>
            </a:r>
            <a:r>
              <a:rPr sz="1800" b="1" i="1" smtClean="0"/>
              <a:t>Object, </a:t>
            </a:r>
            <a:r>
              <a:rPr sz="1800" b="1" i="1" err="1" smtClean="0"/>
              <a:t>org.springframework.validation.Errors</a:t>
            </a:r>
            <a:r>
              <a:rPr sz="1800" b="1" i="1" smtClean="0"/>
              <a:t>):</a:t>
            </a:r>
            <a:r>
              <a:rPr sz="1800" i="1" smtClean="0"/>
              <a:t> To validate the given object and in case of validation errors, register those with the given Errors object.</a:t>
            </a:r>
          </a:p>
          <a:p>
            <a:pPr marL="0" lvl="1" indent="0" eaLnBrk="1" hangingPunct="1">
              <a:buFont typeface="Wingdings 2" pitchFamily="18" charset="2"/>
              <a:buNone/>
              <a:defRPr/>
            </a:pPr>
            <a:endParaRPr sz="1400" smtClean="0"/>
          </a:p>
          <a:p>
            <a:pPr marL="0" lvl="1" indent="0" eaLnBrk="1" hangingPunct="1">
              <a:buFont typeface="Wingdings 2" pitchFamily="18" charset="2"/>
              <a:buNone/>
              <a:defRPr/>
            </a:pPr>
            <a:endParaRPr smtClean="0"/>
          </a:p>
          <a:p>
            <a:pPr lvl="1" eaLnBrk="1" hangingPunct="1">
              <a:buFont typeface="Wingdings 2" pitchFamily="18" charset="2"/>
              <a:buNone/>
              <a:defRPr/>
            </a:pPr>
            <a:endParaRPr smtClean="0"/>
          </a:p>
          <a:p>
            <a:pPr lvl="1" eaLnBrk="1" hangingPunct="1">
              <a:buFont typeface="Wingdings 2" pitchFamily="18" charset="2"/>
              <a:buNone/>
              <a:defRPr/>
            </a:pPr>
            <a:endParaRPr smtClean="0"/>
          </a:p>
        </p:txBody>
      </p:sp>
      <p:sp>
        <p:nvSpPr>
          <p:cNvPr id="5" name="Slide Number Placeholder 3"/>
          <p:cNvSpPr>
            <a:spLocks noGrp="1"/>
          </p:cNvSpPr>
          <p:nvPr>
            <p:ph type="sldNum" sz="quarter" idx="10"/>
          </p:nvPr>
        </p:nvSpPr>
        <p:spPr/>
        <p:txBody>
          <a:bodyPr/>
          <a:lstStyle/>
          <a:p>
            <a:pPr algn="l">
              <a:defRPr/>
            </a:pPr>
            <a:fld id="{B52186B6-6DBE-4CC9-B0AD-A9F35D8ACA80}" type="slidenum">
              <a:rPr lang="en-US" smtClean="0">
                <a:latin typeface="+mn-lt"/>
              </a:rPr>
              <a:pPr algn="l">
                <a:defRPr/>
              </a:pPr>
              <a:t>7</a:t>
            </a:fld>
            <a:endParaRPr lang="en-US"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Validation Utils</a:t>
            </a:r>
          </a:p>
        </p:txBody>
      </p:sp>
      <p:sp>
        <p:nvSpPr>
          <p:cNvPr id="7172" name="Rectangle 3"/>
          <p:cNvSpPr>
            <a:spLocks noGrp="1" noChangeArrowheads="1"/>
          </p:cNvSpPr>
          <p:nvPr>
            <p:ph idx="1"/>
          </p:nvPr>
        </p:nvSpPr>
        <p:spPr/>
        <p:txBody>
          <a:bodyPr/>
          <a:lstStyle/>
          <a:p>
            <a:pPr marL="342900" lvl="1" indent="-342900" eaLnBrk="1" hangingPunct="1">
              <a:buFont typeface="Arial" pitchFamily="34" charset="0"/>
              <a:buChar char="•"/>
              <a:defRPr/>
            </a:pPr>
            <a:r>
              <a:rPr sz="2000" err="1" smtClean="0"/>
              <a:t>ValidationUtils</a:t>
            </a:r>
            <a:r>
              <a:rPr sz="2000" smtClean="0"/>
              <a:t> Class:</a:t>
            </a:r>
          </a:p>
          <a:p>
            <a:pPr marL="742950" lvl="2" indent="-342900" eaLnBrk="1" hangingPunct="1">
              <a:buFont typeface="Arial" pitchFamily="34" charset="0"/>
              <a:buChar char="–"/>
              <a:defRPr/>
            </a:pPr>
            <a:r>
              <a:rPr sz="1800" smtClean="0"/>
              <a:t>The </a:t>
            </a:r>
            <a:r>
              <a:rPr sz="1800" err="1" smtClean="0"/>
              <a:t>ValidationUtils</a:t>
            </a:r>
            <a:r>
              <a:rPr sz="1800" smtClean="0"/>
              <a:t> class is offering some helper methods which will be used for basic validations such as empty, null and empty space.</a:t>
            </a:r>
          </a:p>
          <a:p>
            <a:pPr marL="0" lvl="1" indent="0" eaLnBrk="1" hangingPunct="1">
              <a:buFont typeface="Wingdings 2" pitchFamily="18" charset="2"/>
              <a:buNone/>
              <a:defRPr/>
            </a:pPr>
            <a:endParaRPr sz="1600" b="1" smtClean="0"/>
          </a:p>
          <a:p>
            <a:pPr marL="342900" lvl="1" indent="-342900" eaLnBrk="1" hangingPunct="1">
              <a:buFont typeface="Arial" pitchFamily="34" charset="0"/>
              <a:buChar char="•"/>
              <a:defRPr/>
            </a:pPr>
            <a:r>
              <a:rPr sz="2000" err="1" smtClean="0"/>
              <a:t>Example:</a:t>
            </a:r>
          </a:p>
          <a:p>
            <a:pPr eaLnBrk="1" hangingPunct="1">
              <a:buFont typeface="Wingdings" pitchFamily="2" charset="2"/>
              <a:buNone/>
              <a:defRPr/>
            </a:pPr>
            <a:r>
              <a:rPr sz="1400" dirty="0" smtClean="0"/>
              <a:t>	</a:t>
            </a:r>
            <a:r>
              <a:rPr sz="1600" i="1" dirty="0" smtClean="0"/>
              <a:t> </a:t>
            </a:r>
            <a:r>
              <a:rPr sz="1600" b="1" i="1" dirty="0" smtClean="0"/>
              <a:t>public</a:t>
            </a:r>
            <a:r>
              <a:rPr sz="1600" i="1" dirty="0" smtClean="0"/>
              <a:t> </a:t>
            </a:r>
            <a:r>
              <a:rPr sz="1600" b="1" i="1" dirty="0" smtClean="0"/>
              <a:t>void</a:t>
            </a:r>
            <a:r>
              <a:rPr sz="1600" i="1" dirty="0" smtClean="0"/>
              <a:t> validate(Object target, Errors </a:t>
            </a:r>
            <a:r>
              <a:rPr sz="1600" i="1" dirty="0" err="1" smtClean="0"/>
              <a:t>errors</a:t>
            </a:r>
            <a:r>
              <a:rPr sz="1600" i="1" dirty="0" smtClean="0"/>
              <a:t>) {</a:t>
            </a:r>
          </a:p>
          <a:p>
            <a:pPr eaLnBrk="1" hangingPunct="1">
              <a:buFont typeface="Wingdings" pitchFamily="2" charset="2"/>
              <a:buNone/>
              <a:defRPr/>
            </a:pPr>
            <a:r>
              <a:rPr sz="1600" i="1" dirty="0" smtClean="0"/>
              <a:t>		</a:t>
            </a:r>
            <a:r>
              <a:rPr sz="1600" i="1" dirty="0" err="1" smtClean="0"/>
              <a:t>ValidationUtils.rejectIfEmptyOrWhitespace</a:t>
            </a:r>
            <a:r>
              <a:rPr sz="1600" i="1" dirty="0" smtClean="0"/>
              <a:t>(errors, "</a:t>
            </a:r>
            <a:r>
              <a:rPr sz="1600" i="1" dirty="0" err="1" smtClean="0"/>
              <a:t>ascFstName</a:t>
            </a:r>
            <a:r>
              <a:rPr sz="1600" i="1" dirty="0" smtClean="0"/>
              <a:t>",  </a:t>
            </a:r>
          </a:p>
          <a:p>
            <a:pPr eaLnBrk="1" hangingPunct="1">
              <a:buFont typeface="Wingdings" pitchFamily="2" charset="2"/>
              <a:buNone/>
              <a:defRPr/>
            </a:pPr>
            <a:r>
              <a:rPr sz="1600" i="1" dirty="0" smtClean="0"/>
              <a:t>				"</a:t>
            </a:r>
            <a:r>
              <a:rPr sz="1600" i="1" dirty="0" err="1" smtClean="0"/>
              <a:t>required.asc.first.Name</a:t>
            </a:r>
            <a:r>
              <a:rPr sz="1600" i="1" dirty="0" smtClean="0"/>
              <a:t>", "Associate First name Required");</a:t>
            </a:r>
          </a:p>
          <a:p>
            <a:pPr eaLnBrk="1" hangingPunct="1">
              <a:buFont typeface="Wingdings" pitchFamily="2" charset="2"/>
              <a:buNone/>
              <a:defRPr/>
            </a:pPr>
            <a:r>
              <a:rPr sz="1600" i="1" dirty="0" smtClean="0"/>
              <a:t>		</a:t>
            </a:r>
            <a:r>
              <a:rPr sz="1600" i="1" dirty="0" err="1" smtClean="0"/>
              <a:t>ValidationUtils.rejectIfEmptyOrWhitespace</a:t>
            </a:r>
            <a:r>
              <a:rPr sz="1600" i="1" dirty="0" smtClean="0"/>
              <a:t>(errors, "</a:t>
            </a:r>
            <a:r>
              <a:rPr sz="1600" i="1" dirty="0" err="1" smtClean="0"/>
              <a:t>ascId</a:t>
            </a:r>
            <a:r>
              <a:rPr sz="1600" i="1" dirty="0" smtClean="0"/>
              <a:t>", "</a:t>
            </a:r>
            <a:r>
              <a:rPr sz="1600" i="1" dirty="0" err="1" smtClean="0"/>
              <a:t>required.ascId</a:t>
            </a:r>
            <a:r>
              <a:rPr sz="1600" i="1" dirty="0" smtClean="0"/>
              <a:t>", "Associate </a:t>
            </a:r>
          </a:p>
          <a:p>
            <a:pPr eaLnBrk="1" hangingPunct="1">
              <a:buFont typeface="Wingdings" pitchFamily="2" charset="2"/>
              <a:buNone/>
              <a:defRPr/>
            </a:pPr>
            <a:r>
              <a:rPr sz="1600" i="1" dirty="0" smtClean="0"/>
              <a:t>						    ID Required");</a:t>
            </a:r>
          </a:p>
          <a:p>
            <a:pPr eaLnBrk="1" hangingPunct="1">
              <a:buFont typeface="Wingdings" pitchFamily="2" charset="2"/>
              <a:buNone/>
              <a:defRPr/>
            </a:pPr>
            <a:r>
              <a:rPr sz="1600" i="1" dirty="0" smtClean="0"/>
              <a:t>		</a:t>
            </a:r>
            <a:r>
              <a:rPr sz="1600" i="1" dirty="0" err="1" smtClean="0"/>
              <a:t>ValidationUtils.rejectIfEmptyOrWhitespace</a:t>
            </a:r>
            <a:r>
              <a:rPr sz="1600" i="1" dirty="0" smtClean="0"/>
              <a:t>(errors, "</a:t>
            </a:r>
            <a:r>
              <a:rPr sz="1600" i="1" dirty="0" err="1" smtClean="0"/>
              <a:t>ascLastName</a:t>
            </a:r>
            <a:r>
              <a:rPr sz="1600" i="1" dirty="0" smtClean="0"/>
              <a:t>", </a:t>
            </a:r>
          </a:p>
          <a:p>
            <a:pPr eaLnBrk="1" hangingPunct="1">
              <a:buFont typeface="Wingdings" pitchFamily="2" charset="2"/>
              <a:buNone/>
              <a:defRPr/>
            </a:pPr>
            <a:r>
              <a:rPr sz="1600" i="1" dirty="0" smtClean="0"/>
              <a:t>				"</a:t>
            </a:r>
            <a:r>
              <a:rPr sz="1600" i="1" dirty="0" err="1" smtClean="0"/>
              <a:t>required.asc.last.Name</a:t>
            </a:r>
            <a:r>
              <a:rPr sz="1600" i="1" dirty="0" smtClean="0"/>
              <a:t>", "Associate Last name Required");</a:t>
            </a:r>
          </a:p>
          <a:p>
            <a:pPr eaLnBrk="1" hangingPunct="1">
              <a:buFont typeface="Wingdings" pitchFamily="2" charset="2"/>
              <a:buNone/>
              <a:defRPr/>
            </a:pPr>
            <a:r>
              <a:rPr sz="1600" i="1" dirty="0" smtClean="0"/>
              <a:t>	}</a:t>
            </a:r>
          </a:p>
          <a:p>
            <a:pPr eaLnBrk="1" hangingPunct="1">
              <a:buFont typeface="Wingdings" pitchFamily="2" charset="2"/>
              <a:buNone/>
              <a:defRPr/>
            </a:pPr>
            <a:endParaRPr sz="1400" b="1" dirty="0" smtClean="0"/>
          </a:p>
          <a:p>
            <a:pPr marL="0" lvl="1" indent="0" eaLnBrk="1" hangingPunct="1">
              <a:buFont typeface="Wingdings 2" pitchFamily="18" charset="2"/>
              <a:buNone/>
              <a:defRPr/>
            </a:pPr>
            <a:endParaRPr smtClean="0"/>
          </a:p>
          <a:p>
            <a:pPr lvl="1" eaLnBrk="1" hangingPunct="1">
              <a:buFont typeface="Wingdings 2" pitchFamily="18" charset="2"/>
              <a:buNone/>
              <a:defRPr/>
            </a:pPr>
            <a:endParaRPr smtClean="0"/>
          </a:p>
          <a:p>
            <a:pPr lvl="1" eaLnBrk="1" hangingPunct="1">
              <a:buFont typeface="Wingdings 2" pitchFamily="18" charset="2"/>
              <a:buNone/>
              <a:defRPr/>
            </a:pPr>
            <a:endParaRPr smtClean="0"/>
          </a:p>
        </p:txBody>
      </p:sp>
      <p:sp>
        <p:nvSpPr>
          <p:cNvPr id="5" name="Slide Number Placeholder 3"/>
          <p:cNvSpPr>
            <a:spLocks noGrp="1"/>
          </p:cNvSpPr>
          <p:nvPr>
            <p:ph type="sldNum" sz="quarter" idx="10"/>
          </p:nvPr>
        </p:nvSpPr>
        <p:spPr/>
        <p:txBody>
          <a:bodyPr/>
          <a:lstStyle/>
          <a:p>
            <a:pPr algn="l">
              <a:defRPr/>
            </a:pPr>
            <a:fld id="{F1D0CEDD-45BA-4E58-A758-563D92B407C3}" type="slidenum">
              <a:rPr lang="en-US" smtClean="0">
                <a:latin typeface="+mn-lt"/>
              </a:rPr>
              <a:pPr algn="l">
                <a:defRPr/>
              </a:pPr>
              <a:t>8</a:t>
            </a:fld>
            <a:endParaRPr lang="en-US"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Validator - Example</a:t>
            </a:r>
          </a:p>
        </p:txBody>
      </p:sp>
      <p:sp>
        <p:nvSpPr>
          <p:cNvPr id="18435" name="Content Placeholder 2"/>
          <p:cNvSpPr>
            <a:spLocks noGrp="1"/>
          </p:cNvSpPr>
          <p:nvPr>
            <p:ph idx="1"/>
          </p:nvPr>
        </p:nvSpPr>
        <p:spPr/>
        <p:txBody>
          <a:bodyPr/>
          <a:lstStyle/>
          <a:p>
            <a:pPr marL="342900" lvl="1" indent="-342900" eaLnBrk="1" hangingPunct="1">
              <a:buFont typeface="Arial" pitchFamily="34" charset="0"/>
              <a:buChar char="•"/>
            </a:pPr>
            <a:r>
              <a:rPr sz="2000" smtClean="0"/>
              <a:t>Validator Example:</a:t>
            </a:r>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381000" y="2133600"/>
          <a:ext cx="8534400" cy="3749040"/>
        </p:xfrm>
        <a:graphic>
          <a:graphicData uri="http://schemas.openxmlformats.org/drawingml/2006/table">
            <a:tbl>
              <a:tblPr firstRow="1" bandRow="1">
                <a:tableStyleId>{5C22544A-7EE6-4342-B048-85BDC9FD1C3A}</a:tableStyleId>
              </a:tblPr>
              <a:tblGrid>
                <a:gridCol w="8534400"/>
              </a:tblGrid>
              <a:tr h="3505200">
                <a:tc>
                  <a:txBody>
                    <a:bodyPr/>
                    <a:lstStyle/>
                    <a:p>
                      <a:r>
                        <a:rPr lang="en-US" sz="1600" b="1" kern="1200" dirty="0" smtClean="0">
                          <a:solidFill>
                            <a:schemeClr val="lt1"/>
                          </a:solidFill>
                          <a:latin typeface="+mn-lt"/>
                          <a:ea typeface="+mn-ea"/>
                          <a:cs typeface="+mn-cs"/>
                        </a:rPr>
                        <a:t>@Component</a:t>
                      </a:r>
                    </a:p>
                    <a:p>
                      <a:r>
                        <a:rPr lang="en-US" sz="1600" b="1" kern="1200" dirty="0" smtClean="0">
                          <a:solidFill>
                            <a:schemeClr val="lt1"/>
                          </a:solidFill>
                          <a:latin typeface="+mn-lt"/>
                          <a:ea typeface="+mn-ea"/>
                          <a:cs typeface="+mn-cs"/>
                        </a:rPr>
                        <a:t>public class </a:t>
                      </a:r>
                      <a:r>
                        <a:rPr lang="en-US" sz="1600" b="1" kern="1200" dirty="0" err="1" smtClean="0">
                          <a:solidFill>
                            <a:schemeClr val="lt1"/>
                          </a:solidFill>
                          <a:latin typeface="+mn-lt"/>
                          <a:ea typeface="+mn-ea"/>
                          <a:cs typeface="+mn-cs"/>
                        </a:rPr>
                        <a:t>AssociateValidator</a:t>
                      </a:r>
                      <a:r>
                        <a:rPr lang="en-US" sz="1600" b="1" kern="1200" dirty="0" smtClean="0">
                          <a:solidFill>
                            <a:schemeClr val="lt1"/>
                          </a:solidFill>
                          <a:latin typeface="+mn-lt"/>
                          <a:ea typeface="+mn-ea"/>
                          <a:cs typeface="+mn-cs"/>
                        </a:rPr>
                        <a:t> implements Validator{</a:t>
                      </a:r>
                    </a:p>
                    <a:p>
                      <a:r>
                        <a:rPr lang="en-US" sz="1600" b="1" kern="1200" dirty="0" smtClean="0">
                          <a:solidFill>
                            <a:schemeClr val="lt1"/>
                          </a:solidFill>
                          <a:latin typeface="+mn-lt"/>
                          <a:ea typeface="+mn-ea"/>
                          <a:cs typeface="+mn-cs"/>
                        </a:rPr>
                        <a:t>	public </a:t>
                      </a:r>
                      <a:r>
                        <a:rPr lang="en-US" sz="1600" b="1" kern="1200" dirty="0" err="1" smtClean="0">
                          <a:solidFill>
                            <a:schemeClr val="lt1"/>
                          </a:solidFill>
                          <a:latin typeface="+mn-lt"/>
                          <a:ea typeface="+mn-ea"/>
                          <a:cs typeface="+mn-cs"/>
                        </a:rPr>
                        <a:t>boolean</a:t>
                      </a:r>
                      <a:r>
                        <a:rPr lang="en-US" sz="1600" b="1" kern="1200" dirty="0" smtClean="0">
                          <a:solidFill>
                            <a:schemeClr val="lt1"/>
                          </a:solidFill>
                          <a:latin typeface="+mn-lt"/>
                          <a:ea typeface="+mn-ea"/>
                          <a:cs typeface="+mn-cs"/>
                        </a:rPr>
                        <a:t> supports(</a:t>
                      </a:r>
                      <a:r>
                        <a:rPr lang="en-US" sz="1600" b="1" u="sng" kern="1200" dirty="0" smtClean="0">
                          <a:solidFill>
                            <a:schemeClr val="lt1"/>
                          </a:solidFill>
                          <a:latin typeface="+mn-lt"/>
                          <a:ea typeface="+mn-ea"/>
                          <a:cs typeface="+mn-cs"/>
                        </a:rPr>
                        <a:t>Class</a:t>
                      </a:r>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clazz</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return </a:t>
                      </a:r>
                      <a:r>
                        <a:rPr lang="en-US" sz="1600" b="1" kern="1200" dirty="0" err="1" smtClean="0">
                          <a:solidFill>
                            <a:schemeClr val="lt1"/>
                          </a:solidFill>
                          <a:latin typeface="+mn-lt"/>
                          <a:ea typeface="+mn-ea"/>
                          <a:cs typeface="+mn-cs"/>
                        </a:rPr>
                        <a:t>Associate.class.equals</a:t>
                      </a:r>
                      <a:r>
                        <a:rPr lang="en-US" sz="1600" b="1" kern="1200" dirty="0" smtClean="0">
                          <a:solidFill>
                            <a:schemeClr val="lt1"/>
                          </a:solidFill>
                          <a:latin typeface="+mn-lt"/>
                          <a:ea typeface="+mn-ea"/>
                          <a:cs typeface="+mn-cs"/>
                        </a:rPr>
                        <a:t>(</a:t>
                      </a:r>
                      <a:r>
                        <a:rPr lang="en-US" sz="1600" b="1" kern="1200" dirty="0" err="1" smtClean="0">
                          <a:solidFill>
                            <a:schemeClr val="lt1"/>
                          </a:solidFill>
                          <a:latin typeface="+mn-lt"/>
                          <a:ea typeface="+mn-ea"/>
                          <a:cs typeface="+mn-cs"/>
                        </a:rPr>
                        <a:t>clazz</a:t>
                      </a:r>
                      <a:r>
                        <a:rPr lang="en-US" sz="1600" b="1" kern="1200" dirty="0" smtClean="0">
                          <a:solidFill>
                            <a:schemeClr val="lt1"/>
                          </a:solidFill>
                          <a:latin typeface="+mn-lt"/>
                          <a:ea typeface="+mn-ea"/>
                          <a:cs typeface="+mn-cs"/>
                        </a:rPr>
                        <a:t>);</a:t>
                      </a:r>
                    </a:p>
                    <a:p>
                      <a:r>
                        <a:rPr lang="en-US" sz="1600" b="1" kern="1200" dirty="0" smtClean="0">
                          <a:solidFill>
                            <a:schemeClr val="lt1"/>
                          </a:solidFill>
                          <a:latin typeface="+mn-lt"/>
                          <a:ea typeface="+mn-ea"/>
                          <a:cs typeface="+mn-cs"/>
                        </a:rPr>
                        <a:t>}</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public void validate(Object target, Errors </a:t>
                      </a:r>
                      <a:r>
                        <a:rPr lang="en-US" sz="1600" b="1" kern="1200" dirty="0" err="1" smtClean="0">
                          <a:solidFill>
                            <a:schemeClr val="lt1"/>
                          </a:solidFill>
                          <a:latin typeface="+mn-lt"/>
                          <a:ea typeface="+mn-ea"/>
                          <a:cs typeface="+mn-cs"/>
                        </a:rPr>
                        <a:t>errors</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ValidationUtils.</a:t>
                      </a:r>
                      <a:r>
                        <a:rPr lang="en-US" sz="1600" b="1" i="1" kern="1200" dirty="0" err="1" smtClean="0">
                          <a:solidFill>
                            <a:schemeClr val="lt1"/>
                          </a:solidFill>
                          <a:latin typeface="+mn-lt"/>
                          <a:ea typeface="+mn-ea"/>
                          <a:cs typeface="+mn-cs"/>
                        </a:rPr>
                        <a:t>rejectIfEmptyOrWhitespace</a:t>
                      </a:r>
                      <a:r>
                        <a:rPr lang="en-US" sz="1600" b="1" kern="1200" dirty="0" smtClean="0">
                          <a:solidFill>
                            <a:schemeClr val="lt1"/>
                          </a:solidFill>
                          <a:latin typeface="+mn-lt"/>
                          <a:ea typeface="+mn-ea"/>
                          <a:cs typeface="+mn-cs"/>
                        </a:rPr>
                        <a:t>(errors, "</a:t>
                      </a:r>
                      <a:r>
                        <a:rPr lang="en-US" sz="1600" b="1" kern="1200" dirty="0" err="1" smtClean="0">
                          <a:solidFill>
                            <a:schemeClr val="lt1"/>
                          </a:solidFill>
                          <a:latin typeface="+mn-lt"/>
                          <a:ea typeface="+mn-ea"/>
                          <a:cs typeface="+mn-cs"/>
                        </a:rPr>
                        <a:t>ascFstName</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required.asc.first.Name</a:t>
                      </a:r>
                      <a:r>
                        <a:rPr lang="en-US" sz="1600" b="1" kern="1200" dirty="0" smtClean="0">
                          <a:solidFill>
                            <a:schemeClr val="lt1"/>
                          </a:solidFill>
                          <a:latin typeface="+mn-lt"/>
                          <a:ea typeface="+mn-ea"/>
                          <a:cs typeface="+mn-cs"/>
                        </a:rPr>
                        <a:t>", "Associate First name Required");</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ValidationUtils.</a:t>
                      </a:r>
                      <a:r>
                        <a:rPr lang="en-US" sz="1600" b="1" i="1" kern="1200" dirty="0" err="1" smtClean="0">
                          <a:solidFill>
                            <a:schemeClr val="lt1"/>
                          </a:solidFill>
                          <a:latin typeface="+mn-lt"/>
                          <a:ea typeface="+mn-ea"/>
                          <a:cs typeface="+mn-cs"/>
                        </a:rPr>
                        <a:t>rejectIfEmptyOrWhitespace</a:t>
                      </a:r>
                      <a:r>
                        <a:rPr lang="en-US" sz="1600" b="1" kern="1200" dirty="0" smtClean="0">
                          <a:solidFill>
                            <a:schemeClr val="lt1"/>
                          </a:solidFill>
                          <a:latin typeface="+mn-lt"/>
                          <a:ea typeface="+mn-ea"/>
                          <a:cs typeface="+mn-cs"/>
                        </a:rPr>
                        <a:t>(errors, "</a:t>
                      </a:r>
                      <a:r>
                        <a:rPr lang="en-US" sz="1600" b="1" kern="1200" dirty="0" err="1" smtClean="0">
                          <a:solidFill>
                            <a:schemeClr val="lt1"/>
                          </a:solidFill>
                          <a:latin typeface="+mn-lt"/>
                          <a:ea typeface="+mn-ea"/>
                          <a:cs typeface="+mn-cs"/>
                        </a:rPr>
                        <a:t>ascId</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required.ascId</a:t>
                      </a:r>
                      <a:r>
                        <a:rPr lang="en-US" sz="1600" b="1" kern="1200" dirty="0" smtClean="0">
                          <a:solidFill>
                            <a:schemeClr val="lt1"/>
                          </a:solidFill>
                          <a:latin typeface="+mn-lt"/>
                          <a:ea typeface="+mn-ea"/>
                          <a:cs typeface="+mn-cs"/>
                        </a:rPr>
                        <a:t>", "Associate ID Required");</a:t>
                      </a:r>
                    </a:p>
                    <a:p>
                      <a:r>
                        <a:rPr lang="en-US" sz="1600" b="1" i="1" kern="1200" dirty="0" smtClean="0">
                          <a:solidFill>
                            <a:schemeClr val="lt1"/>
                          </a:solidFill>
                          <a:latin typeface="+mn-lt"/>
                          <a:ea typeface="+mn-ea"/>
                          <a:cs typeface="+mn-cs"/>
                        </a:rPr>
                        <a:t>                </a:t>
                      </a:r>
                      <a:r>
                        <a:rPr lang="en-US" sz="1600" b="1" i="1" kern="1200" dirty="0" err="1" smtClean="0">
                          <a:solidFill>
                            <a:schemeClr val="lt1"/>
                          </a:solidFill>
                          <a:latin typeface="+mn-lt"/>
                          <a:ea typeface="+mn-ea"/>
                          <a:cs typeface="+mn-cs"/>
                        </a:rPr>
                        <a:t>ValidationUtils.rejectIfEmptyOrWhitespace</a:t>
                      </a:r>
                      <a:r>
                        <a:rPr lang="en-US" sz="1600" b="1" i="1" kern="1200" dirty="0" smtClean="0">
                          <a:solidFill>
                            <a:schemeClr val="lt1"/>
                          </a:solidFill>
                          <a:latin typeface="+mn-lt"/>
                          <a:ea typeface="+mn-ea"/>
                          <a:cs typeface="+mn-cs"/>
                        </a:rPr>
                        <a:t>(errors, "</a:t>
                      </a:r>
                      <a:r>
                        <a:rPr lang="en-US" sz="1600" b="1" i="1" kern="1200" dirty="0" err="1" smtClean="0">
                          <a:solidFill>
                            <a:schemeClr val="lt1"/>
                          </a:solidFill>
                          <a:latin typeface="+mn-lt"/>
                          <a:ea typeface="+mn-ea"/>
                          <a:cs typeface="+mn-cs"/>
                        </a:rPr>
                        <a:t>ascLastName</a:t>
                      </a:r>
                      <a:r>
                        <a:rPr lang="en-US" sz="1600" b="1" i="1" kern="1200" dirty="0" smtClean="0">
                          <a:solidFill>
                            <a:schemeClr val="lt1"/>
                          </a:solidFill>
                          <a:latin typeface="+mn-lt"/>
                          <a:ea typeface="+mn-ea"/>
                          <a:cs typeface="+mn-cs"/>
                        </a:rPr>
                        <a:t>", </a:t>
                      </a:r>
                    </a:p>
                    <a:p>
                      <a:r>
                        <a:rPr lang="en-US" sz="1600" b="1" i="1" kern="1200" dirty="0" smtClean="0">
                          <a:solidFill>
                            <a:schemeClr val="lt1"/>
                          </a:solidFill>
                          <a:latin typeface="+mn-lt"/>
                          <a:ea typeface="+mn-ea"/>
                          <a:cs typeface="+mn-cs"/>
                        </a:rPr>
                        <a:t>                                      "</a:t>
                      </a:r>
                      <a:r>
                        <a:rPr lang="en-US" sz="1600" b="1" i="1" kern="1200" dirty="0" err="1" smtClean="0">
                          <a:solidFill>
                            <a:schemeClr val="lt1"/>
                          </a:solidFill>
                          <a:latin typeface="+mn-lt"/>
                          <a:ea typeface="+mn-ea"/>
                          <a:cs typeface="+mn-cs"/>
                        </a:rPr>
                        <a:t>required.asc.last.Name</a:t>
                      </a:r>
                      <a:r>
                        <a:rPr lang="en-US" sz="1600" b="1" i="1" kern="1200" dirty="0" smtClean="0">
                          <a:solidFill>
                            <a:schemeClr val="lt1"/>
                          </a:solidFill>
                          <a:latin typeface="+mn-lt"/>
                          <a:ea typeface="+mn-ea"/>
                          <a:cs typeface="+mn-cs"/>
                        </a:rPr>
                        <a:t>", "Associate Last name Required");</a:t>
                      </a:r>
                      <a:endParaRPr lang="en-US" sz="1600" b="1" kern="1200" dirty="0" smtClean="0">
                        <a:solidFill>
                          <a:schemeClr val="lt1"/>
                        </a:solidFill>
                        <a:latin typeface="+mn-lt"/>
                        <a:ea typeface="+mn-ea"/>
                        <a:cs typeface="+mn-cs"/>
                      </a:endParaRP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a:t>
                      </a:r>
                      <a:endParaRPr lang="en-US" sz="1600" dirty="0"/>
                    </a:p>
                  </a:txBody>
                  <a:tcPr/>
                </a:tc>
              </a:tr>
            </a:tbl>
          </a:graphicData>
        </a:graphic>
      </p:graphicFrame>
      <p:sp>
        <p:nvSpPr>
          <p:cNvPr id="6" name="Slide Number Placeholder 3"/>
          <p:cNvSpPr>
            <a:spLocks noGrp="1"/>
          </p:cNvSpPr>
          <p:nvPr>
            <p:ph type="sldNum" sz="quarter" idx="10"/>
          </p:nvPr>
        </p:nvSpPr>
        <p:spPr/>
        <p:txBody>
          <a:bodyPr/>
          <a:lstStyle/>
          <a:p>
            <a:pPr algn="l">
              <a:defRPr/>
            </a:pPr>
            <a:fld id="{2E2EB1ED-A559-442E-8AEC-C73CC36ACDC7}" type="slidenum">
              <a:rPr lang="en-US" smtClean="0">
                <a:latin typeface="+mn-lt"/>
              </a:rPr>
              <a:pPr algn="l">
                <a:defRPr/>
              </a:pPr>
              <a:t>9</a:t>
            </a:fld>
            <a:endParaRPr lang="en-US" dirty="0">
              <a:latin typeface="+mn-lt"/>
            </a:endParaRPr>
          </a:p>
        </p:txBody>
      </p:sp>
    </p:spTree>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B19F4E7C7474FB1BA8D1F1322D63D" ma:contentTypeVersion="0" ma:contentTypeDescription="Create a new document." ma:contentTypeScope="" ma:versionID="7ac69171c1f8886e49dfc13201fa29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EA2B5D-6780-4226-8B7C-BA239513D0E3}"/>
</file>

<file path=customXml/itemProps2.xml><?xml version="1.0" encoding="utf-8"?>
<ds:datastoreItem xmlns:ds="http://schemas.openxmlformats.org/officeDocument/2006/customXml" ds:itemID="{73B7574F-E43D-4D45-9F0F-E83796558AF3}"/>
</file>

<file path=customXml/itemProps3.xml><?xml version="1.0" encoding="utf-8"?>
<ds:datastoreItem xmlns:ds="http://schemas.openxmlformats.org/officeDocument/2006/customXml" ds:itemID="{3399FBB7-20E8-41BA-AD65-DF3496B61D14}"/>
</file>

<file path=customXml/itemProps4.xml><?xml version="1.0" encoding="utf-8"?>
<ds:datastoreItem xmlns:ds="http://schemas.openxmlformats.org/officeDocument/2006/customXml" ds:itemID="{6D2042C2-A9C3-41C8-A778-0CB8ECA6EC09}"/>
</file>

<file path=docProps/app.xml><?xml version="1.0" encoding="utf-8"?>
<Properties xmlns="http://schemas.openxmlformats.org/officeDocument/2006/extended-properties" xmlns:vt="http://schemas.openxmlformats.org/officeDocument/2006/docPropsVTypes">
  <Template>Content_Development_RIO_Template_Practitioner</Template>
  <TotalTime>22933</TotalTime>
  <Words>1211</Words>
  <Application>Microsoft Office PowerPoint</Application>
  <PresentationFormat>On-screen Show (4:3)</PresentationFormat>
  <Paragraphs>344</Paragraphs>
  <Slides>31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Verdana</vt:lpstr>
      <vt:lpstr>Calibri</vt:lpstr>
      <vt:lpstr>Myriad Pro</vt:lpstr>
      <vt:lpstr>Wingdings</vt:lpstr>
      <vt:lpstr>Cambria</vt:lpstr>
      <vt:lpstr>Arial Narrow</vt:lpstr>
      <vt:lpstr>Wingdings 2</vt:lpstr>
      <vt:lpstr>Theme_3</vt:lpstr>
      <vt:lpstr>Slide 1</vt:lpstr>
      <vt:lpstr>Slide 2</vt:lpstr>
      <vt:lpstr>Icons Used</vt:lpstr>
      <vt:lpstr>Overview</vt:lpstr>
      <vt:lpstr>Objectives</vt:lpstr>
      <vt:lpstr>Do You Know</vt:lpstr>
      <vt:lpstr>Validator Interface</vt:lpstr>
      <vt:lpstr>Validation Utils</vt:lpstr>
      <vt:lpstr>Validator - Example</vt:lpstr>
      <vt:lpstr>ValidationUtils Methods</vt:lpstr>
      <vt:lpstr>ValidationUtils Methods (Contd.)</vt:lpstr>
      <vt:lpstr>Custom Validations</vt:lpstr>
      <vt:lpstr>Custom Validation – Example</vt:lpstr>
      <vt:lpstr>Validators</vt:lpstr>
      <vt:lpstr>Validator – Example</vt:lpstr>
      <vt:lpstr>Validations with Annotations (JSR 303)</vt:lpstr>
      <vt:lpstr>Validations with Annotations (JSR 303) (Contd.)</vt:lpstr>
      <vt:lpstr>Validations with Annotations (JSR 303) (Contd.)</vt:lpstr>
      <vt:lpstr>Validations with Annotations (JSR 303) (Contd.)</vt:lpstr>
      <vt:lpstr>Questions</vt:lpstr>
      <vt:lpstr>Exception Handling</vt:lpstr>
      <vt:lpstr>Exception Handling–Example</vt:lpstr>
      <vt:lpstr>Exception Handling – Example (Contd.)</vt:lpstr>
      <vt:lpstr>Exception Handling – Example (Contd.)</vt:lpstr>
      <vt:lpstr>Hands-on Exercise</vt:lpstr>
      <vt:lpstr>Questions</vt:lpstr>
      <vt:lpstr>Test Your Understanding</vt:lpstr>
      <vt:lpstr>Test Your Understanding</vt:lpstr>
      <vt:lpstr>Summary</vt:lpstr>
      <vt:lpstr>Source</vt:lpstr>
      <vt:lpstr>Slide 31</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306411</cp:lastModifiedBy>
  <cp:revision>329</cp:revision>
  <dcterms:created xsi:type="dcterms:W3CDTF">2006-08-07T10:58:16Z</dcterms:created>
  <dcterms:modified xsi:type="dcterms:W3CDTF">2012-01-17T05:26:52Z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
    <vt:lpwstr>Form</vt:lpwstr>
  </property>
  <property fmtid="{D5CDD505-2E9C-101B-9397-08002B2CF9AE}" pid="7" name="ContentTypeId">
    <vt:lpwstr>0x010100D8BB19F4E7C7474FB1BA8D1F1322D63D</vt:lpwstr>
  </property>
</Properties>
</file>