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12/4/2021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ANALYTICS PROJECT</a:t>
            </a:r>
            <a:br>
              <a:rPr lang="en-US" sz="4800" dirty="0"/>
            </a:br>
            <a:r>
              <a:rPr lang="en-US" sz="4400" dirty="0"/>
              <a:t>Home credit default risk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Autofit/>
          </a:bodyPr>
          <a:lstStyle/>
          <a:p>
            <a:pPr marL="342900" indent="-342900">
              <a:buFontTx/>
              <a:buChar char="-"/>
            </a:pPr>
            <a:r>
              <a:rPr lang="en-IN" sz="1800" dirty="0"/>
              <a:t>Swarupa </a:t>
            </a:r>
            <a:r>
              <a:rPr lang="en-IN" sz="1800" dirty="0" err="1"/>
              <a:t>vijaykumar</a:t>
            </a:r>
            <a:r>
              <a:rPr lang="en-IN" sz="1800" dirty="0"/>
              <a:t> – PES1UG19CS533</a:t>
            </a:r>
          </a:p>
          <a:p>
            <a:pPr marL="342900" indent="-342900">
              <a:buFontTx/>
              <a:buChar char="-"/>
            </a:pPr>
            <a:r>
              <a:rPr lang="en-IN" sz="1800" dirty="0" err="1"/>
              <a:t>Suvigya</a:t>
            </a:r>
            <a:r>
              <a:rPr lang="en-IN" sz="1800" dirty="0"/>
              <a:t> Jain – PES1UG19SCS529</a:t>
            </a:r>
          </a:p>
          <a:p>
            <a:pPr marL="342900" indent="-342900">
              <a:buFontTx/>
              <a:buChar char="-"/>
            </a:pPr>
            <a:r>
              <a:rPr lang="en-IN" sz="1800" dirty="0" err="1"/>
              <a:t>Supreeth</a:t>
            </a:r>
            <a:r>
              <a:rPr lang="en-IN" sz="1800" dirty="0"/>
              <a:t> G </a:t>
            </a:r>
            <a:r>
              <a:rPr lang="en-IN" sz="1800" dirty="0" err="1"/>
              <a:t>kurpad</a:t>
            </a:r>
            <a:r>
              <a:rPr lang="en-IN" sz="1800" dirty="0"/>
              <a:t> – PES1UG19CS520</a:t>
            </a:r>
          </a:p>
          <a:p>
            <a:pPr marL="342900" indent="-342900">
              <a:buFontTx/>
              <a:buChar char="-"/>
            </a:pPr>
            <a:r>
              <a:rPr lang="en-IN" sz="1800" dirty="0" err="1"/>
              <a:t>Kishan</a:t>
            </a:r>
            <a:r>
              <a:rPr lang="en-IN" sz="1800" dirty="0"/>
              <a:t> Murthy – PES1UG19CS221 </a:t>
            </a:r>
          </a:p>
          <a:p>
            <a:pPr marL="342900" indent="-342900">
              <a:buFontTx/>
              <a:buChar char="-"/>
            </a:pP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CA9C5-865F-4153-BCBB-8DE906F94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 AND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C4F88-B4D5-4B36-B966-614E506CA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5332095" cy="3760891"/>
          </a:xfrm>
        </p:spPr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Prediction of credit default risk – predicting which of the users are more likely to default loans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Many people don’t have sufficient credit histories, hence do not get loans or are taken advantage by untrustworthy lenders.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Hence we use other information about the user like </a:t>
            </a:r>
            <a:r>
              <a:rPr lang="en-IN" dirty="0" err="1">
                <a:solidFill>
                  <a:schemeClr val="tx1"/>
                </a:solidFill>
              </a:rPr>
              <a:t>teleco</a:t>
            </a:r>
            <a:r>
              <a:rPr lang="en-IN" dirty="0">
                <a:solidFill>
                  <a:schemeClr val="tx1"/>
                </a:solidFill>
              </a:rPr>
              <a:t> and transaction information to predict payment abilities.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The dataset used was a part of a Kaggle competition organised by Home Credit Group called – Home Credit Default Risk.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The dataset consists of 8 tables with about  3 lakh entries.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CEC5B1-C8BD-4359-A15D-13B2D4D3E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098" y="2410058"/>
            <a:ext cx="5525843" cy="345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321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949E4-2A2D-4A00-A327-B3202F7DD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IS OUR SOLUTION USEFUL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19706-869A-4C9C-AF4C-498DAD5FC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All the solutions submitted to the competition including the winning solution took a lot of training time – 3 days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This train time increases exponentially with more data.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 order to add more information about a person (more features/attributes), need to retrain whole model again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Our approach reduces train time to 3 hours with trade off of some accuracy.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Supports adding extra features without retraining whole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Scalable to large data as models can be trained in parallel.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3083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722AA-BC93-47D7-9E60-A49E68C0C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9"/>
            <a:ext cx="10058400" cy="1450757"/>
          </a:xfrm>
        </p:spPr>
        <p:txBody>
          <a:bodyPr/>
          <a:lstStyle/>
          <a:p>
            <a:r>
              <a:rPr lang="en-IN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AE631-58DF-4522-B219-703AB347E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Feature engineering was most important, so added new features to tables using aggregates like </a:t>
            </a:r>
            <a:r>
              <a:rPr lang="en-IN" dirty="0" err="1"/>
              <a:t>min,max,median</a:t>
            </a:r>
            <a:r>
              <a:rPr lang="en-IN" dirty="0"/>
              <a:t> etc.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Missing data more than 70% was dropped, other values were imputed using median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Model stacking – Type of ensemble model technique where separate models are trained on different features of the dataset and its output is used an input to model at next level.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Level 0 model used was </a:t>
            </a:r>
            <a:r>
              <a:rPr lang="en-IN" dirty="0" err="1"/>
              <a:t>lightGBM</a:t>
            </a:r>
            <a:r>
              <a:rPr lang="en-IN" dirty="0"/>
              <a:t>, level 1 model was a simple artificial neural network with 1 hidden layer of 6 neurons.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Class imbalance was managed by adding weights to the different classes during model training.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Overfitting avoided by l1, l2 regularisation, setting max depth of tree to 6.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5766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E6D9D-3D53-4BC1-8A2B-4C08EADC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 OF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963B1-E0D1-4F0F-BCEE-6D4CFFE8A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Used ROCAUC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Dataset is highly imbalanced and ROCAUC is insensitive to imbalanced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Evaluation metric used in competition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ROC – sensitivity vs 1-specificity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AUC – area under ROC curve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We care equally about positive and negative classes in dataset. Don’t want a person to be wrongly labelled.</a:t>
            </a:r>
          </a:p>
        </p:txBody>
      </p:sp>
    </p:spTree>
    <p:extLst>
      <p:ext uri="{BB962C8B-B14F-4D97-AF65-F5344CB8AC3E}">
        <p14:creationId xmlns:p14="http://schemas.microsoft.com/office/powerpoint/2010/main" val="3847741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9B6F5-553C-4417-A7CD-F2FC10D57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INTERESTING LEARNINGS AND CONTRIBUTIONS BY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534B7-9BD9-47A2-A995-CB7B68158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Feature engineering might be more important that the whole model building itself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Realised that sometimes adding more features is beneficial than removing and reducing dimensions.</a:t>
            </a:r>
          </a:p>
          <a:p>
            <a:pPr marL="0" indent="0">
              <a:buNone/>
            </a:pPr>
            <a:r>
              <a:rPr lang="en-IN" sz="2400" b="1" dirty="0"/>
              <a:t>Member contributions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Swarupa – PES1UG19CS533 – Level 0 model building and training, final report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/>
              <a:t>Suvigya</a:t>
            </a:r>
            <a:r>
              <a:rPr lang="en-IN" dirty="0"/>
              <a:t> – PES1UG19SCS529  - Level 1 model building and training, ensemble architecture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/>
              <a:t>Supreeth</a:t>
            </a:r>
            <a:r>
              <a:rPr lang="en-IN" dirty="0"/>
              <a:t> – PES1UG19CS520 – Feature extraction of POS, credit balance, main tables, EDA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/>
              <a:t>Kishan</a:t>
            </a:r>
            <a:r>
              <a:rPr lang="en-IN" dirty="0"/>
              <a:t> – PES1UG19CS221 – Feature extraction of remaining tables</a:t>
            </a:r>
          </a:p>
        </p:txBody>
      </p:sp>
    </p:spTree>
    <p:extLst>
      <p:ext uri="{BB962C8B-B14F-4D97-AF65-F5344CB8AC3E}">
        <p14:creationId xmlns:p14="http://schemas.microsoft.com/office/powerpoint/2010/main" val="2221478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 algn="ctr"/>
            <a:r>
              <a:rPr lang="en-US" sz="4800" i="1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{451B4F1A-6480-4EC0-BB23-C1AFF6FA4B53}tf56160789_win32</Template>
  <TotalTime>427</TotalTime>
  <Words>476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Calibri</vt:lpstr>
      <vt:lpstr>Franklin Gothic Book</vt:lpstr>
      <vt:lpstr>1_RetrospectVTI</vt:lpstr>
      <vt:lpstr>DATA ANALYTICS PROJECT Home credit default risk prediction</vt:lpstr>
      <vt:lpstr>PROBLEM STATEMENT AND DATASET</vt:lpstr>
      <vt:lpstr>WHY IS OUR SOLUTION USEFUL</vt:lpstr>
      <vt:lpstr>APPROACH</vt:lpstr>
      <vt:lpstr>EVALUATION OF SOLUTION</vt:lpstr>
      <vt:lpstr>INTERESTING LEARNINGS AND CONTRIBUTIONS BY TEAM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PROJECT Home credit default risk prediction</dc:title>
  <dc:creator>swarupav01@gmail.com</dc:creator>
  <cp:lastModifiedBy>swarupav01@gmail.com</cp:lastModifiedBy>
  <cp:revision>2</cp:revision>
  <dcterms:created xsi:type="dcterms:W3CDTF">2021-12-04T03:42:45Z</dcterms:created>
  <dcterms:modified xsi:type="dcterms:W3CDTF">2021-12-04T10:49:59Z</dcterms:modified>
</cp:coreProperties>
</file>